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70" r:id="rId13"/>
    <p:sldId id="269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11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9769969869873123E-2"/>
          <c:y val="0"/>
          <c:w val="0.9004442882414776"/>
          <c:h val="0.9710491452006824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c:spPr>
          <c:explosion val="9"/>
          <c:dPt>
            <c:idx val="0"/>
            <c:spPr>
              <a:solidFill>
                <a:srgbClr val="0070C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explosion val="13"/>
            <c:spPr>
              <a:solidFill>
                <a:srgbClr val="00B05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263341.8</c:v>
                </c:pt>
                <c:pt idx="1">
                  <c:v>953150.7</c:v>
                </c:pt>
              </c:numCache>
            </c:numRef>
          </c:val>
        </c:ser>
        <c:firstSliceAng val="3"/>
      </c:pieChart>
      <c:spPr>
        <a:noFill/>
        <a:ln w="24932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67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10"/>
      <c:depthPercent val="100"/>
      <c:perspective val="10"/>
    </c:view3D>
    <c:plotArea>
      <c:layout>
        <c:manualLayout>
          <c:layoutTarget val="inner"/>
          <c:xMode val="edge"/>
          <c:yMode val="edge"/>
          <c:x val="0.34720747531398932"/>
          <c:y val="5.6866093675634839E-2"/>
          <c:w val="0.55102181241334391"/>
          <c:h val="0.841186005113991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293DC"/>
            </a:solidFill>
            <a:scene3d>
              <a:camera prst="orthographicFront"/>
              <a:lightRig rig="threePt" dir="t"/>
            </a:scene3d>
            <a:sp3d prstMaterial="metal">
              <a:bevelT/>
              <a:bevelB w="165100" prst="coolSlant"/>
            </a:sp3d>
          </c:spPr>
          <c:dLbls>
            <c:dLbl>
              <c:idx val="0"/>
              <c:layout>
                <c:manualLayout>
                  <c:x val="1.8573377879800183E-2"/>
                  <c:y val="0.103699912510936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796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 b="1" i="0" u="none" strike="noStrike" kern="1200" baseline="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307855,0</a:t>
                    </a:r>
                    <a:endParaRPr lang="en-US" sz="1600" b="1" i="0" u="none" strike="noStrike" kern="1200" baseline="0" dirty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2.3880594520249751E-2"/>
                  <c:y val="0.17037037037037039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796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 b="1" i="0" u="none" strike="noStrike" kern="1200" baseline="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396747,3</a:t>
                    </a:r>
                    <a:r>
                      <a:rPr lang="ru-RU" sz="1796" b="1" i="0" u="none" strike="noStrike" kern="1200" baseline="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   </a:t>
                    </a:r>
                  </a:p>
                  <a:p>
                    <a:pPr algn="ctr" rtl="0">
                      <a:defRPr lang="en-US" sz="1796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en-US" sz="1796" b="1" i="0" u="none" strike="noStrike" kern="1200" baseline="0" dirty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307855</c:v>
                </c:pt>
                <c:pt idx="1">
                  <c:v>396747.3</c:v>
                </c:pt>
              </c:numCache>
            </c:numRef>
          </c:val>
        </c:ser>
        <c:shape val="box"/>
        <c:axId val="81830656"/>
        <c:axId val="81832192"/>
        <c:axId val="0"/>
      </c:bar3DChart>
      <c:catAx>
        <c:axId val="81830656"/>
        <c:scaling>
          <c:orientation val="minMax"/>
        </c:scaling>
        <c:delete val="1"/>
        <c:axPos val="b"/>
        <c:tickLblPos val="none"/>
        <c:crossAx val="81832192"/>
        <c:crosses val="autoZero"/>
        <c:auto val="1"/>
        <c:lblAlgn val="ctr"/>
        <c:lblOffset val="100"/>
      </c:catAx>
      <c:valAx>
        <c:axId val="81832192"/>
        <c:scaling>
          <c:orientation val="minMax"/>
          <c:min val="100000"/>
        </c:scaling>
        <c:axPos val="l"/>
        <c:majorGridlines/>
        <c:numFmt formatCode="#,##0" sourceLinked="1"/>
        <c:tickLblPos val="nextTo"/>
        <c:crossAx val="81830656"/>
        <c:crosses val="autoZero"/>
        <c:crossBetween val="between"/>
      </c:valAx>
      <c:spPr>
        <a:noFill/>
        <a:ln w="25375">
          <a:noFill/>
        </a:ln>
      </c:spPr>
    </c:plotArea>
    <c:plotVisOnly val="1"/>
    <c:dispBlanksAs val="gap"/>
  </c:chart>
  <c:txPr>
    <a:bodyPr/>
    <a:lstStyle/>
    <a:p>
      <a:pPr>
        <a:defRPr sz="1796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floor>
      <c:spPr>
        <a:solidFill>
          <a:schemeClr val="accent5"/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1040564373897708E-2"/>
          <c:y val="9.8758215059668766E-2"/>
          <c:w val="0.96783625730994161"/>
          <c:h val="0.7205564253522128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1695906432748536E-2"/>
                  <c:y val="0.27218522824539843"/>
                </c:manualLayout>
              </c:layout>
              <c:showVal val="1"/>
            </c:dLbl>
            <c:dLbl>
              <c:idx val="1"/>
              <c:layout>
                <c:manualLayout>
                  <c:x val="1.0182838256329103E-2"/>
                  <c:y val="6.8626503273107264E-2"/>
                </c:manualLayout>
              </c:layout>
              <c:showVal val="1"/>
            </c:dLbl>
            <c:dLbl>
              <c:idx val="2"/>
              <c:layout>
                <c:manualLayout>
                  <c:x val="7.3609687677929194E-3"/>
                  <c:y val="7.3519810101028704E-2"/>
                </c:manualLayout>
              </c:layout>
              <c:showVal val="1"/>
            </c:dLbl>
            <c:dLbl>
              <c:idx val="3"/>
              <c:layout>
                <c:manualLayout>
                  <c:x val="1.6081871345029773E-2"/>
                  <c:y val="3.3672399370564841E-2"/>
                </c:manualLayout>
              </c:layout>
              <c:showVal val="1"/>
            </c:dLbl>
            <c:txPr>
              <a:bodyPr/>
              <a:lstStyle/>
              <a:p>
                <a:pPr>
                  <a:defRPr b="1" i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Земельный налог</c:v>
                </c:pt>
                <c:pt idx="2">
                  <c:v>Налог,взимаемый в связи с применением упрщенной системы налогообложения</c:v>
                </c:pt>
                <c:pt idx="3">
                  <c:v>Арендная плата за землю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263.5</c:v>
                </c:pt>
                <c:pt idx="1">
                  <c:v>31.1</c:v>
                </c:pt>
                <c:pt idx="2">
                  <c:v>27.5</c:v>
                </c:pt>
                <c:pt idx="3">
                  <c:v>14.1</c:v>
                </c:pt>
              </c:numCache>
            </c:numRef>
          </c:val>
        </c:ser>
        <c:shape val="cylinder"/>
        <c:axId val="84013824"/>
        <c:axId val="84015360"/>
        <c:axId val="0"/>
      </c:bar3DChart>
      <c:catAx>
        <c:axId val="84013824"/>
        <c:scaling>
          <c:orientation val="minMax"/>
        </c:scaling>
        <c:delete val="1"/>
        <c:axPos val="b"/>
        <c:numFmt formatCode="General" sourceLinked="1"/>
        <c:tickLblPos val="none"/>
        <c:crossAx val="84015360"/>
        <c:crosses val="autoZero"/>
        <c:auto val="1"/>
        <c:lblAlgn val="ctr"/>
        <c:lblOffset val="100"/>
      </c:catAx>
      <c:valAx>
        <c:axId val="84015360"/>
        <c:scaling>
          <c:orientation val="minMax"/>
        </c:scaling>
        <c:delete val="1"/>
        <c:axPos val="l"/>
        <c:numFmt formatCode="General" sourceLinked="1"/>
        <c:tickLblPos val="none"/>
        <c:crossAx val="8401382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</c:chart>
  <c:txPr>
    <a:bodyPr/>
    <a:lstStyle/>
    <a:p>
      <a:pPr>
        <a:defRPr sz="1801"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23340268681503E-3"/>
          <c:y val="0.18948321043844762"/>
          <c:w val="0.46160818967018308"/>
          <c:h val="0.700045371788701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Поступление доходов в разрезе предприятий. Всего - 263 342 тыс.руб.</c:v>
                </c:pt>
              </c:strCache>
            </c:strRef>
          </c:tx>
          <c:dLbls>
            <c:dLbl>
              <c:idx val="0"/>
              <c:layout>
                <c:manualLayout>
                  <c:x val="-7.5144204746841123E-2"/>
                  <c:y val="9.12219407265137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1.5933978968464085E-2"/>
                  <c:y val="-7.4015525601672683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0.10853935015173002"/>
                  <c:y val="0.11036967836647539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АО "КМЭЗ" - 16,9%</c:v>
                </c:pt>
                <c:pt idx="1">
                  <c:v>АО "Радиозавод" - 13,3%</c:v>
                </c:pt>
                <c:pt idx="2">
                  <c:v>АО "КМО" - 3,8%</c:v>
                </c:pt>
                <c:pt idx="3">
                  <c:v>ООО "Ремсервис" - 1,50%</c:v>
                </c:pt>
                <c:pt idx="4">
                  <c:v>ООО "Тайгинский ГОК" - 1,22%</c:v>
                </c:pt>
                <c:pt idx="5">
                  <c:v>ООО "Русский кварц" - 0,95%</c:v>
                </c:pt>
                <c:pt idx="6">
                  <c:v>ООО "КЭМЗ" - 0,86%</c:v>
                </c:pt>
                <c:pt idx="7">
                  <c:v>АО "Кыштымский ГОК" - 0,27%</c:v>
                </c:pt>
                <c:pt idx="8">
                  <c:v>Прочие - 61,2%</c:v>
                </c:pt>
              </c:strCache>
            </c:strRef>
          </c:cat>
          <c:val>
            <c:numRef>
              <c:f>Лист1!$B$2:$B$10</c:f>
              <c:numCache>
                <c:formatCode>0.00%</c:formatCode>
                <c:ptCount val="9"/>
                <c:pt idx="0">
                  <c:v>0.16900000000000001</c:v>
                </c:pt>
                <c:pt idx="1">
                  <c:v>0.13300000000000001</c:v>
                </c:pt>
                <c:pt idx="2">
                  <c:v>3.7999999999999999E-2</c:v>
                </c:pt>
                <c:pt idx="3">
                  <c:v>1.4999999999999998E-2</c:v>
                </c:pt>
                <c:pt idx="4">
                  <c:v>1.2200000000000001E-2</c:v>
                </c:pt>
                <c:pt idx="5">
                  <c:v>9.5000000000000067E-3</c:v>
                </c:pt>
                <c:pt idx="6">
                  <c:v>8.6000000000000174E-3</c:v>
                </c:pt>
                <c:pt idx="7">
                  <c:v>2.7000000000000045E-3</c:v>
                </c:pt>
                <c:pt idx="8">
                  <c:v>0.61200000000000065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599" b="1">
                <a:solidFill>
                  <a:srgbClr val="00206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7589583297750813"/>
          <c:y val="2.7264113172294494E-2"/>
          <c:w val="0.41482895934497743"/>
          <c:h val="0.96807046655566364"/>
        </c:manualLayout>
      </c:layout>
      <c:txPr>
        <a:bodyPr/>
        <a:lstStyle/>
        <a:p>
          <a:pPr>
            <a:defRPr sz="1599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798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300"/>
      <c:perspective val="30"/>
    </c:view3D>
    <c:plotArea>
      <c:layout>
        <c:manualLayout>
          <c:layoutTarget val="inner"/>
          <c:xMode val="edge"/>
          <c:yMode val="edge"/>
          <c:x val="0.14431934493347268"/>
          <c:y val="0.20895522388059948"/>
          <c:w val="0.57830092118730758"/>
          <c:h val="0.70480928689884981"/>
        </c:manualLayout>
      </c:layout>
      <c:pie3DChart>
        <c:varyColors val="1"/>
        <c:ser>
          <c:idx val="0"/>
          <c:order val="0"/>
          <c:spPr>
            <a:ln>
              <a:solidFill>
                <a:schemeClr val="accent1"/>
              </a:solidFill>
            </a:ln>
          </c:spPr>
          <c:explosion val="7"/>
          <c:dPt>
            <c:idx val="2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spPr>
              <a:solidFill>
                <a:srgbClr val="C00000"/>
              </a:solidFill>
              <a:ln>
                <a:solidFill>
                  <a:schemeClr val="accent1"/>
                </a:solidFill>
              </a:ln>
            </c:spPr>
          </c:dPt>
          <c:dPt>
            <c:idx val="5"/>
            <c:spPr>
              <a:solidFill>
                <a:srgbClr val="0070C0"/>
              </a:solidFill>
              <a:ln>
                <a:solidFill>
                  <a:schemeClr val="accent1"/>
                </a:solidFill>
              </a:ln>
            </c:spPr>
          </c:dPt>
          <c:dLbls>
            <c:dLbl>
              <c:idx val="0"/>
              <c:layout>
                <c:manualLayout>
                  <c:x val="-5.4865813648293973E-2"/>
                  <c:y val="-9.0273174338710682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1"/>
              <c:layout>
                <c:manualLayout>
                  <c:x val="-3.9420603674540686E-2"/>
                  <c:y val="-8.5154871459833303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2"/>
              <c:layout>
                <c:manualLayout>
                  <c:x val="-3.2919072615923584E-2"/>
                  <c:y val="-7.7393188444027913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3"/>
              <c:layout>
                <c:manualLayout>
                  <c:x val="-0.1165997375328084"/>
                  <c:y val="0.22453696426789721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4"/>
              <c:layout>
                <c:manualLayout>
                  <c:x val="-6.268613298337708E-2"/>
                  <c:y val="-3.1328120835548597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5"/>
              <c:layout>
                <c:manualLayout>
                  <c:x val="-3.1506999125109699E-3"/>
                  <c:y val="-4.8121409602276496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6"/>
              <c:layout>
                <c:manualLayout>
                  <c:x val="-1.4728783902012261E-2"/>
                  <c:y val="-6.2788820716227572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7"/>
              <c:layout>
                <c:manualLayout>
                  <c:x val="8.6305806640540592E-2"/>
                  <c:y val="-0.17685195420752933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8"/>
              <c:layout>
                <c:manualLayout>
                  <c:x val="1.5746058352148141E-2"/>
                  <c:y val="7.6833925401193312E-2"/>
                </c:manualLayout>
              </c:layout>
              <c:dLblPos val="bestFit"/>
              <c:showLegendKey val="1"/>
              <c:showVal val="1"/>
            </c:dLbl>
            <c:dLbl>
              <c:idx val="9"/>
              <c:layout>
                <c:manualLayout>
                  <c:x val="-5.3246190043209712E-2"/>
                  <c:y val="-1.4230377457645382E-2"/>
                </c:manualLayout>
              </c:layout>
              <c:dLblPos val="bestFit"/>
              <c:showLegendKey val="1"/>
              <c:showVal val="1"/>
            </c:dLbl>
            <c:dLbl>
              <c:idx val="10"/>
              <c:layout>
                <c:manualLayout>
                  <c:x val="0.14062455319104106"/>
                  <c:y val="-9.5346405903405346E-2"/>
                </c:manualLayout>
              </c:layout>
              <c:dLblPos val="bestFit"/>
              <c:showLegendKey val="1"/>
              <c:showVal val="1"/>
              <c:separator>
</c:separator>
            </c:dLbl>
            <c:dLbl>
              <c:idx val="11"/>
              <c:layout>
                <c:manualLayout>
                  <c:x val="1.4247550402953341E-3"/>
                  <c:y val="4.7470889149155072E-2"/>
                </c:manualLayout>
              </c:layout>
              <c:dLblPos val="bestFit"/>
              <c:showLegendKey val="1"/>
              <c:showVal val="1"/>
              <c:separator>
</c:separator>
            </c:dLbl>
            <c:numFmt formatCode="#,##0.00" sourceLinked="0"/>
            <c:txPr>
              <a:bodyPr/>
              <a:lstStyle/>
              <a:p>
                <a:pPr>
                  <a:defRPr b="1" i="0" baseline="0">
                    <a:latin typeface="Arial" pitchFamily="34" charset="0"/>
                  </a:defRPr>
                </a:pPr>
                <a:endParaRPr lang="ru-RU"/>
              </a:p>
            </c:txPr>
            <c:dLblPos val="outEnd"/>
            <c:showLegendKey val="1"/>
            <c:showVal val="1"/>
            <c:separator>
</c:separator>
            <c:showLeaderLines val="1"/>
          </c:dLbls>
          <c:cat>
            <c:strRef>
              <c:f>Лист1!$A$3:$A$8</c:f>
              <c:strCache>
                <c:ptCount val="6"/>
                <c:pt idx="0">
                  <c:v>Налог на доходы физических лиц</c:v>
                </c:pt>
                <c:pt idx="1">
                  <c:v>Единый налог на вмененный доход для отдельных видов деятельности</c:v>
                </c:pt>
                <c:pt idx="2">
                  <c:v>Патентная система налогообложения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Прочие налоги и сборы</c:v>
                </c:pt>
              </c:strCache>
            </c:strRef>
          </c:cat>
          <c:val>
            <c:numRef>
              <c:f>Лист1!$B$3:$B$8</c:f>
              <c:numCache>
                <c:formatCode>#,##0.0</c:formatCode>
                <c:ptCount val="6"/>
                <c:pt idx="0">
                  <c:v>4578</c:v>
                </c:pt>
                <c:pt idx="1">
                  <c:v>958.1</c:v>
                </c:pt>
                <c:pt idx="2">
                  <c:v>0.70000000000000062</c:v>
                </c:pt>
                <c:pt idx="3">
                  <c:v>3725</c:v>
                </c:pt>
                <c:pt idx="4">
                  <c:v>7079</c:v>
                </c:pt>
                <c:pt idx="5">
                  <c:v>517.20000000000005</c:v>
                </c:pt>
              </c:numCache>
            </c:numRef>
          </c:val>
        </c:ser>
      </c:pie3DChart>
      <c:spPr>
        <a:noFill/>
        <a:ln w="24680">
          <a:noFill/>
        </a:ln>
      </c:spPr>
    </c:plotArea>
    <c:legend>
      <c:legendPos val="r"/>
      <c:layout>
        <c:manualLayout>
          <c:xMode val="edge"/>
          <c:yMode val="edge"/>
          <c:x val="0.74961329833770773"/>
          <c:y val="1.9475961489917544E-2"/>
          <c:w val="0.24899781277340527"/>
          <c:h val="0.98052403851008274"/>
        </c:manualLayout>
      </c:layout>
      <c:overlay val="1"/>
      <c:txPr>
        <a:bodyPr/>
        <a:lstStyle/>
        <a:p>
          <a:pPr>
            <a:defRPr sz="1163" b="1" i="0" baseline="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745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300"/>
      <c:perspective val="30"/>
    </c:view3D>
    <c:plotArea>
      <c:layout>
        <c:manualLayout>
          <c:layoutTarget val="inner"/>
          <c:xMode val="edge"/>
          <c:yMode val="edge"/>
          <c:x val="0.14431933508311523"/>
          <c:y val="0.18291773675268894"/>
          <c:w val="0.57830092118730758"/>
          <c:h val="0.704809286898849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explosion val="7"/>
          <c:dPt>
            <c:idx val="2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spPr>
              <a:solidFill>
                <a:srgbClr val="C00000"/>
              </a:solidFill>
              <a:ln>
                <a:solidFill>
                  <a:schemeClr val="accent1"/>
                </a:solidFill>
              </a:ln>
            </c:spPr>
          </c:dPt>
          <c:dPt>
            <c:idx val="5"/>
            <c:spPr>
              <a:solidFill>
                <a:srgbClr val="0070C0"/>
              </a:solidFill>
              <a:ln>
                <a:solidFill>
                  <a:schemeClr val="accent1"/>
                </a:solidFill>
              </a:ln>
            </c:spPr>
          </c:dPt>
          <c:dPt>
            <c:idx val="7"/>
            <c:spPr>
              <a:solidFill>
                <a:srgbClr val="FF0000"/>
              </a:solidFill>
              <a:ln>
                <a:solidFill>
                  <a:schemeClr val="accent1"/>
                </a:solidFill>
              </a:ln>
            </c:spPr>
          </c:dPt>
          <c:dPt>
            <c:idx val="8"/>
            <c:spPr>
              <a:solidFill>
                <a:srgbClr val="7030A0"/>
              </a:solidFill>
              <a:ln>
                <a:solidFill>
                  <a:schemeClr val="accent1"/>
                </a:solidFill>
              </a:ln>
            </c:spPr>
          </c:dPt>
          <c:dPt>
            <c:idx val="9"/>
            <c:spPr>
              <a:solidFill>
                <a:srgbClr val="AA4416"/>
              </a:solidFill>
              <a:ln>
                <a:solidFill>
                  <a:schemeClr val="accent1"/>
                </a:solidFill>
              </a:ln>
            </c:spPr>
          </c:dPt>
          <c:dLbls>
            <c:dLbl>
              <c:idx val="0"/>
              <c:layout>
                <c:manualLayout>
                  <c:x val="2.5000000000000001E-2"/>
                  <c:y val="-7.37727212464071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112 </a:t>
                    </a:r>
                    <a:r>
                      <a:rPr lang="en-US" dirty="0"/>
                      <a:t>618,5
</a:t>
                    </a:r>
                    <a:r>
                      <a:rPr lang="en-US" dirty="0" smtClean="0"/>
                      <a:t>8</a:t>
                    </a:r>
                    <a:r>
                      <a:rPr lang="ru-RU" dirty="0" smtClean="0"/>
                      <a:t>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1"/>
              <c:layout>
                <c:manualLayout>
                  <c:x val="7.4999890638670172E-2"/>
                  <c:y val="-8.8961222679491109E-2"/>
                </c:manualLayout>
              </c:layout>
              <c:dLblPos val="bestFit"/>
              <c:showLegendKey val="1"/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0.22083333333333341"/>
                  <c:y val="-0.22587334737486656"/>
                </c:manualLayout>
              </c:layout>
              <c:tx>
                <c:rich>
                  <a:bodyPr/>
                  <a:lstStyle/>
                  <a:p>
                    <a:r>
                      <a:rPr lang="ru-RU" i="1" dirty="0" smtClean="0"/>
                      <a:t>696 206,1</a:t>
                    </a:r>
                  </a:p>
                  <a:p>
                    <a:r>
                      <a:rPr lang="en-US" dirty="0" smtClean="0"/>
                      <a:t> </a:t>
                    </a:r>
                    <a:r>
                      <a:rPr lang="ru-RU" dirty="0" smtClean="0"/>
                      <a:t>50,4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, </c:separator>
            </c:dLbl>
            <c:dLbl>
              <c:idx val="3"/>
              <c:layout>
                <c:manualLayout>
                  <c:x val="2.7777777777777877E-2"/>
                  <c:y val="-3.47165747041915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32 381,5
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4"/>
              <c:layout>
                <c:manualLayout>
                  <c:x val="-3.333333333333334E-2"/>
                  <c:y val="3.03770028661678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79 380,1
</a:t>
                    </a:r>
                    <a:r>
                      <a:rPr lang="ru-RU" dirty="0" smtClean="0"/>
                      <a:t>5,7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5"/>
              <c:layout>
                <c:manualLayout>
                  <c:x val="-5.5555555555555558E-3"/>
                  <c:y val="1.2484982347851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117 390,5
</a:t>
                    </a:r>
                    <a:r>
                      <a:rPr lang="ru-RU" dirty="0" smtClean="0"/>
                      <a:t>8,5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6"/>
              <c:layout>
                <c:manualLayout>
                  <c:x val="-7.5000109361329836E-2"/>
                  <c:y val="-2.60374310281437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 </a:t>
                    </a:r>
                    <a:r>
                      <a:rPr lang="en-US" dirty="0"/>
                      <a:t>054,9
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7"/>
              <c:layout>
                <c:manualLayout>
                  <c:x val="-8.0555555555555769E-2"/>
                  <c:y val="-0.114998653707634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en-US" dirty="0" smtClean="0"/>
                      <a:t>3 </a:t>
                    </a:r>
                    <a:r>
                      <a:rPr lang="ru-RU" dirty="0" smtClean="0"/>
                      <a:t>548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4,6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dLbl>
              <c:idx val="8"/>
              <c:layout>
                <c:manualLayout>
                  <c:x val="-9.9119641294838148E-3"/>
                  <c:y val="-0.13452672697874188"/>
                </c:manualLayout>
              </c:layout>
              <c:dLblPos val="bestFit"/>
              <c:showLegendKey val="1"/>
              <c:showVal val="1"/>
              <c:showPercent val="1"/>
              <c:separator>
</c:separator>
            </c:dLbl>
            <c:dLbl>
              <c:idx val="9"/>
              <c:layout>
                <c:manualLayout>
                  <c:x val="-9.5552274715660565E-2"/>
                  <c:y val="-6.50935775703591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2,0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,1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b="1" i="1" baseline="0"/>
                </a:pPr>
                <a:endParaRPr lang="ru-RU"/>
              </a:p>
            </c:txPr>
            <c:dLblPos val="outEnd"/>
            <c:showLegendKey val="1"/>
            <c:showVal val="1"/>
            <c:showPercent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 </c:v>
                </c:pt>
                <c:pt idx="2">
                  <c:v>Образование </c:v>
                </c:pt>
                <c:pt idx="3">
                  <c:v>Национальная экономика </c:v>
                </c:pt>
                <c:pt idx="4">
                  <c:v>Культура, кинематография </c:v>
                </c:pt>
                <c:pt idx="5">
                  <c:v>Жилищно-коммунальное хозяйство </c:v>
                </c:pt>
                <c:pt idx="6">
                  <c:v>Охрана окружающей среды </c:v>
                </c:pt>
                <c:pt idx="7">
                  <c:v>Физическая культура и спорт </c:v>
                </c:pt>
                <c:pt idx="8">
                  <c:v>Социальная политика </c:v>
                </c:pt>
                <c:pt idx="9">
                  <c:v>Обслуживание государственного долга</c:v>
                </c:pt>
              </c:strCache>
            </c:strRef>
          </c:cat>
          <c:val>
            <c:numRef>
              <c:f>Лист1!$B$2:$B$11</c:f>
              <c:numCache>
                <c:formatCode>#,##0.0</c:formatCode>
                <c:ptCount val="10"/>
                <c:pt idx="0">
                  <c:v>112618.5</c:v>
                </c:pt>
                <c:pt idx="1">
                  <c:v>13845.7</c:v>
                </c:pt>
                <c:pt idx="2">
                  <c:v>696206.1</c:v>
                </c:pt>
                <c:pt idx="3">
                  <c:v>32381.5</c:v>
                </c:pt>
                <c:pt idx="4">
                  <c:v>79380.100000000006</c:v>
                </c:pt>
                <c:pt idx="5">
                  <c:v>117390.5</c:v>
                </c:pt>
                <c:pt idx="6">
                  <c:v>4054.9</c:v>
                </c:pt>
                <c:pt idx="7">
                  <c:v>63548.3</c:v>
                </c:pt>
                <c:pt idx="8">
                  <c:v>261484.1</c:v>
                </c:pt>
                <c:pt idx="9">
                  <c:v>2</c:v>
                </c:pt>
              </c:numCache>
            </c:numRef>
          </c:val>
        </c:ser>
      </c:pie3DChart>
      <c:spPr>
        <a:noFill/>
        <a:ln w="24680">
          <a:noFill/>
        </a:ln>
      </c:spPr>
    </c:plotArea>
    <c:legend>
      <c:legendPos val="r"/>
      <c:layout>
        <c:manualLayout>
          <c:xMode val="edge"/>
          <c:yMode val="edge"/>
          <c:x val="0.73711329833770767"/>
          <c:y val="2.1176768870986911E-3"/>
          <c:w val="0.26149777262220342"/>
          <c:h val="0.98052403851008274"/>
        </c:manualLayout>
      </c:layout>
      <c:overlay val="1"/>
      <c:txPr>
        <a:bodyPr/>
        <a:lstStyle/>
        <a:p>
          <a:pPr>
            <a:defRPr sz="1163" b="1" i="0" baseline="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745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0677500914706843"/>
          <c:w val="0.92018196455210766"/>
          <c:h val="0.856443719412724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0"/>
            <c:spPr>
              <a:solidFill>
                <a:srgbClr val="92D050"/>
              </a:solidFill>
            </c:spPr>
          </c:dPt>
          <c:cat>
            <c:numRef>
              <c:f>Лист1!$A$2:$A$3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1100.5999999999999</c:v>
                </c:pt>
                <c:pt idx="1">
                  <c:v>287.5</c:v>
                </c:pt>
              </c:numCache>
            </c:numRef>
          </c:val>
        </c:ser>
      </c:pie3DChart>
      <c:spPr>
        <a:noFill/>
        <a:ln w="25386">
          <a:noFill/>
        </a:ln>
      </c:spPr>
    </c:plotArea>
    <c:plotVisOnly val="1"/>
    <c:dispBlanksAs val="zero"/>
  </c:chart>
  <c:txPr>
    <a:bodyPr/>
    <a:lstStyle/>
    <a:p>
      <a:pPr>
        <a:defRPr sz="1799"/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0.57061</cdr:x>
      <cdr:y>0.03201</cdr:y>
    </cdr:from>
    <cdr:to>
      <cdr:x>0.77099</cdr:x>
      <cdr:y>0.10615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20520136">
          <a:off x="2731118" y="109762"/>
          <a:ext cx="959081" cy="254226"/>
        </a:xfrm>
        <a:prstGeom xmlns:a="http://schemas.openxmlformats.org/drawingml/2006/main" prst="rightArrow">
          <a:avLst>
            <a:gd name="adj1" fmla="val 73122"/>
            <a:gd name="adj2" fmla="val 50000"/>
          </a:avLst>
        </a:prstGeom>
        <a:solidFill xmlns:a="http://schemas.openxmlformats.org/drawingml/2006/main">
          <a:srgbClr val="F0A22E"/>
        </a:solidFill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6" name="Скругленная прямоугольная выноска 10"/>
        <cdr:cNvGrpSpPr>
          <a:grpSpLocks xmlns:a="http://schemas.openxmlformats.org/drawingml/2006/main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pic>
        <cdr:nvPicPr>
          <cdr:cNvPr id="5" name="Скругленная прямоугольная выноска 10"/>
          <cdr:cNvPicPr>
            <a:picLocks xmlns:a="http://schemas.openxmlformats.org/drawingml/2006/main" noChangeArrowheads="1"/>
          </cdr:cNvPicPr>
        </cdr:nvPicPr>
        <cdr:blipFill>
          <a:blip xmlns:a="http://schemas.openxmlformats.org/drawingml/2006/main" xmlns:r="http://schemas.openxmlformats.org/officeDocument/2006/relationships" r:embed="rId1"/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</cdr:pic>
      <cdr:sp macro="" textlink="">
        <cdr:nvSpPr>
          <cdr:cNvPr id="6" name="Text Box 27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  <cdr:txBody>
          <a:bodyPr xmlns:a="http://schemas.openxmlformats.org/drawingml/2006/main" anchor="ctr"/>
          <a:lstStyle xmlns:a="http://schemas.openxmlformats.org/drawingml/2006/main"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9pPr>
          </a:lstStyle>
          <a:p xmlns:a="http://schemas.openxmlformats.org/drawingml/2006/main">
            <a:pPr algn="ctr"/>
            <a:r>
              <a:rPr lang="ru-RU" b="1" dirty="0" smtClean="0">
                <a:latin typeface="Franklin Gothic Book"/>
              </a:rPr>
              <a:t>- 8,6 </a:t>
            </a:r>
            <a:r>
              <a:rPr lang="ru-RU" b="1" dirty="0">
                <a:latin typeface="Franklin Gothic Book"/>
              </a:rPr>
              <a:t>%</a:t>
            </a:r>
          </a:p>
        </cdr:txBody>
      </cdr:sp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7" name="Скругленная прямоугольная выноска 10"/>
        <cdr:cNvGrpSpPr>
          <a:grpSpLocks xmlns:a="http://schemas.openxmlformats.org/drawingml/2006/main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pic>
        <cdr:nvPicPr>
          <cdr:cNvPr id="8" name="Скругленная прямоугольная выноска 10"/>
          <cdr:cNvPicPr>
            <a:picLocks xmlns:a="http://schemas.openxmlformats.org/drawingml/2006/main" noChangeArrowheads="1"/>
          </cdr:cNvPicPr>
        </cdr:nvPicPr>
        <cdr:blipFill>
          <a:blip xmlns:a="http://schemas.openxmlformats.org/drawingml/2006/main" xmlns:r="http://schemas.openxmlformats.org/officeDocument/2006/relationships" r:embed="rId1"/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</cdr:pic>
      <cdr:sp macro="" textlink="">
        <cdr:nvSpPr>
          <cdr:cNvPr id="9" name="Text Box 27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  <cdr:txBody>
          <a:bodyPr xmlns:a="http://schemas.openxmlformats.org/drawingml/2006/main" anchor="ctr"/>
          <a:lstStyle xmlns:a="http://schemas.openxmlformats.org/drawingml/2006/main"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9pPr>
          </a:lstStyle>
          <a:p xmlns:a="http://schemas.openxmlformats.org/drawingml/2006/main">
            <a:pPr algn="ctr"/>
            <a:r>
              <a:rPr lang="ru-RU" b="1" dirty="0" smtClean="0">
                <a:latin typeface="Franklin Gothic Book"/>
              </a:rPr>
              <a:t>- 8,6 </a:t>
            </a:r>
            <a:r>
              <a:rPr lang="ru-RU" b="1" dirty="0">
                <a:latin typeface="Franklin Gothic Book"/>
              </a:rPr>
              <a:t>%</a:t>
            </a:r>
          </a:p>
        </cdr:txBody>
      </cdr:sp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8" name="Скругленная прямоугольная выноска 10"/>
        <cdr:cNvGrpSpPr>
          <a:grpSpLocks xmlns:a="http://schemas.openxmlformats.org/drawingml/2006/main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pic>
        <cdr:nvPicPr>
          <cdr:cNvPr id="11" name="Скругленная прямоугольная выноска 10"/>
          <cdr:cNvPicPr>
            <a:picLocks xmlns:a="http://schemas.openxmlformats.org/drawingml/2006/main" noChangeArrowheads="1"/>
          </cdr:cNvPicPr>
        </cdr:nvPicPr>
        <cdr:blipFill>
          <a:blip xmlns:a="http://schemas.openxmlformats.org/drawingml/2006/main" xmlns:r="http://schemas.openxmlformats.org/officeDocument/2006/relationships" r:embed="rId1"/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</cdr:pic>
      <cdr:sp macro="" textlink="">
        <cdr:nvSpPr>
          <cdr:cNvPr id="12" name="Text Box 27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546" y="-4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  <cdr:txBody>
          <a:bodyPr xmlns:a="http://schemas.openxmlformats.org/drawingml/2006/main" anchor="ctr"/>
          <a:lstStyle xmlns:a="http://schemas.openxmlformats.org/drawingml/2006/main"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Times New Roman" pitchFamily="18" charset="0"/>
                <a:cs typeface="Arial" pitchFamily="34" charset="0"/>
              </a:defRPr>
            </a:lvl9pPr>
          </a:lstStyle>
          <a:p xmlns:a="http://schemas.openxmlformats.org/drawingml/2006/main">
            <a:pPr algn="ctr"/>
            <a:r>
              <a:rPr lang="ru-RU" b="1" dirty="0" smtClean="0">
                <a:latin typeface="Franklin Gothic Book"/>
              </a:rPr>
              <a:t>- 8,6 </a:t>
            </a:r>
            <a:r>
              <a:rPr lang="ru-RU" b="1" dirty="0">
                <a:latin typeface="Franklin Gothic Book"/>
              </a:rPr>
              <a:t>%</a:t>
            </a:r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0.1217</cdr:x>
      <cdr:y>0.07688</cdr:y>
    </cdr:from>
    <cdr:to>
      <cdr:x>0.32545</cdr:x>
      <cdr:y>0.26025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1570" y="357190"/>
          <a:ext cx="1785950" cy="8429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0.02022</cdr:x>
      <cdr:y>0.06407</cdr:y>
    </cdr:from>
    <cdr:to>
      <cdr:x>0.33617</cdr:x>
      <cdr:y>0.19005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602" y="288032"/>
          <a:ext cx="2774688" cy="5663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200" b="1" dirty="0" smtClean="0">
              <a:latin typeface="Times New Roman" pitchFamily="18" charset="0"/>
              <a:cs typeface="Times New Roman" pitchFamily="18" charset="0"/>
            </a:rPr>
            <a:t>Всего – 396 747,3 тыс. рублей</a:t>
          </a:r>
          <a:endParaRPr lang="ru-RU" sz="2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0.40526</cdr:x>
      <cdr:y>0.02081</cdr:y>
    </cdr:from>
    <cdr:to>
      <cdr:x>0.75963</cdr:x>
      <cdr:y>0.18074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05656" y="121786"/>
          <a:ext cx="3240360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Задолженность составляет 16858,0  тыс.руб.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0.59425</cdr:x>
      <cdr:y>0.90659</cdr:y>
    </cdr:from>
    <cdr:to>
      <cdr:x>0.71238</cdr:x>
      <cdr:y>0.9558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433848" y="5306362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/>
            <a:t>т</a:t>
          </a:r>
          <a:r>
            <a:rPr lang="ru-RU" sz="1800" dirty="0" smtClean="0"/>
            <a:t>ыс.руб.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3E21E-1409-41A1-AC8F-6A5E8D25618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F8827-3D9A-40F7-9C18-9C98B2518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D2B76-83E5-4CEA-BF83-C4686F8D92FE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A6F00-277E-4B40-990C-CF6F6503D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A6F00-277E-4B40-990C-CF6F6503D9C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5ADDF-BFA2-454C-A61B-F47D8AFB9A5C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7A34B-4FD2-4B81-8AF1-04F3EB42D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395536" y="1340768"/>
            <a:ext cx="8229600" cy="4690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Доклад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 исполнении бюджета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Кыштымского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городского округа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 2018 год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9512" y="142853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Расходы местного бюджета социального характера в 2018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" name="Содержимое 3"/>
          <p:cNvGraphicFramePr>
            <a:graphicFrameLocks/>
          </p:cNvGraphicFramePr>
          <p:nvPr/>
        </p:nvGraphicFramePr>
        <p:xfrm>
          <a:off x="2555776" y="1340768"/>
          <a:ext cx="3500438" cy="2071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1" name="Стрелка вверх 50"/>
          <p:cNvSpPr/>
          <p:nvPr/>
        </p:nvSpPr>
        <p:spPr>
          <a:xfrm>
            <a:off x="4788024" y="1196752"/>
            <a:ext cx="1428750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3,9 </a:t>
            </a:r>
            <a:r>
              <a:rPr lang="ru-RU" sz="1400" b="1" dirty="0">
                <a:solidFill>
                  <a:schemeClr val="tx1"/>
                </a:solidFill>
              </a:rPr>
              <a:t>%</a:t>
            </a:r>
          </a:p>
        </p:txBody>
      </p:sp>
      <p:grpSp>
        <p:nvGrpSpPr>
          <p:cNvPr id="52" name="Группа 12"/>
          <p:cNvGrpSpPr>
            <a:grpSpLocks/>
          </p:cNvGrpSpPr>
          <p:nvPr/>
        </p:nvGrpSpPr>
        <p:grpSpPr bwMode="auto">
          <a:xfrm>
            <a:off x="403120" y="3797798"/>
            <a:ext cx="4383194" cy="464643"/>
            <a:chOff x="5079232" y="1453316"/>
            <a:chExt cx="3275654" cy="432292"/>
          </a:xfrm>
          <a:solidFill>
            <a:srgbClr val="92D050"/>
          </a:solidFill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5079232" y="1453316"/>
              <a:ext cx="3275653" cy="432292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151658" y="1508980"/>
              <a:ext cx="3203228" cy="31498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+mn-cs"/>
                </a:rPr>
                <a:t>Образование</a:t>
              </a:r>
            </a:p>
          </p:txBody>
        </p:sp>
      </p:grpSp>
      <p:grpSp>
        <p:nvGrpSpPr>
          <p:cNvPr id="55" name="Группа 12"/>
          <p:cNvGrpSpPr>
            <a:grpSpLocks/>
          </p:cNvGrpSpPr>
          <p:nvPr/>
        </p:nvGrpSpPr>
        <p:grpSpPr bwMode="auto">
          <a:xfrm>
            <a:off x="376582" y="4369302"/>
            <a:ext cx="4409731" cy="464643"/>
            <a:chOff x="5079232" y="1453316"/>
            <a:chExt cx="3275654" cy="432292"/>
          </a:xfrm>
          <a:solidFill>
            <a:srgbClr val="92D050"/>
          </a:solidFill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5079232" y="1453316"/>
              <a:ext cx="3275653" cy="432292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117869" y="1508980"/>
              <a:ext cx="3237017" cy="31498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+mn-cs"/>
                </a:rPr>
                <a:t>Социальная политика</a:t>
              </a:r>
            </a:p>
          </p:txBody>
        </p:sp>
      </p:grpSp>
      <p:grpSp>
        <p:nvGrpSpPr>
          <p:cNvPr id="61" name="Группа 12"/>
          <p:cNvGrpSpPr>
            <a:grpSpLocks/>
          </p:cNvGrpSpPr>
          <p:nvPr/>
        </p:nvGrpSpPr>
        <p:grpSpPr bwMode="auto">
          <a:xfrm>
            <a:off x="323528" y="5013176"/>
            <a:ext cx="4429156" cy="464643"/>
            <a:chOff x="4143870" y="1309588"/>
            <a:chExt cx="3275653" cy="432292"/>
          </a:xfrm>
          <a:solidFill>
            <a:srgbClr val="92D050"/>
          </a:solidFill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4143870" y="1309588"/>
              <a:ext cx="3275653" cy="432292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249536" y="1376052"/>
              <a:ext cx="3079590" cy="31498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+mn-cs"/>
                </a:rPr>
                <a:t>Физкультура и спорт</a:t>
              </a:r>
            </a:p>
          </p:txBody>
        </p:sp>
      </p:grpSp>
      <p:grpSp>
        <p:nvGrpSpPr>
          <p:cNvPr id="64" name="Группа 12"/>
          <p:cNvGrpSpPr>
            <a:grpSpLocks/>
          </p:cNvGrpSpPr>
          <p:nvPr/>
        </p:nvGrpSpPr>
        <p:grpSpPr bwMode="auto">
          <a:xfrm>
            <a:off x="4929188" y="5013175"/>
            <a:ext cx="1571625" cy="825650"/>
            <a:chOff x="5011737" y="988947"/>
            <a:chExt cx="3343149" cy="768164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5017804" y="988947"/>
              <a:ext cx="3275653" cy="432292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</a:rPr>
                <a:t>63,5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011737" y="1442517"/>
              <a:ext cx="3343149" cy="3145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2">
                    <a:lumMod val="10000"/>
                    <a:lumOff val="9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70" name="Группа 12"/>
          <p:cNvGrpSpPr>
            <a:grpSpLocks/>
          </p:cNvGrpSpPr>
          <p:nvPr/>
        </p:nvGrpSpPr>
        <p:grpSpPr bwMode="auto">
          <a:xfrm>
            <a:off x="4929188" y="4357688"/>
            <a:ext cx="1581150" cy="476250"/>
            <a:chOff x="5011737" y="1442517"/>
            <a:chExt cx="3343149" cy="443091"/>
          </a:xfrm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5079232" y="1453316"/>
              <a:ext cx="3275653" cy="432292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</a:rPr>
                <a:t>261,5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011737" y="1442517"/>
              <a:ext cx="3343149" cy="3145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2">
                    <a:lumMod val="10000"/>
                    <a:lumOff val="9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73" name="Группа 12"/>
          <p:cNvGrpSpPr>
            <a:grpSpLocks/>
          </p:cNvGrpSpPr>
          <p:nvPr/>
        </p:nvGrpSpPr>
        <p:grpSpPr bwMode="auto">
          <a:xfrm>
            <a:off x="4929188" y="3786188"/>
            <a:ext cx="1581150" cy="476250"/>
            <a:chOff x="5011737" y="1442517"/>
            <a:chExt cx="3343149" cy="443091"/>
          </a:xfrm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5079232" y="1453316"/>
              <a:ext cx="3275653" cy="432292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</a:rPr>
                <a:t>696,2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011737" y="1442517"/>
              <a:ext cx="3343149" cy="3145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2">
                    <a:lumMod val="10000"/>
                    <a:lumOff val="9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77" name="Стрелка вверх 76"/>
          <p:cNvSpPr/>
          <p:nvPr/>
        </p:nvSpPr>
        <p:spPr>
          <a:xfrm>
            <a:off x="6786563" y="3786188"/>
            <a:ext cx="1571625" cy="428625"/>
          </a:xfrm>
          <a:prstGeom prst="upArrow">
            <a:avLst/>
          </a:prstGeom>
          <a:solidFill>
            <a:schemeClr val="accent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13,7%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40"/>
          <p:cNvSpPr>
            <a:spLocks noChangeArrowheads="1"/>
          </p:cNvSpPr>
          <p:nvPr/>
        </p:nvSpPr>
        <p:spPr bwMode="auto">
          <a:xfrm>
            <a:off x="390525" y="3214688"/>
            <a:ext cx="1506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В том числе:</a:t>
            </a:r>
          </a:p>
        </p:txBody>
      </p:sp>
      <p:sp>
        <p:nvSpPr>
          <p:cNvPr id="80" name="Прямоугольник 42"/>
          <p:cNvSpPr>
            <a:spLocks noChangeArrowheads="1"/>
          </p:cNvSpPr>
          <p:nvPr/>
        </p:nvSpPr>
        <p:spPr bwMode="auto">
          <a:xfrm>
            <a:off x="7020272" y="2420888"/>
            <a:ext cx="16824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/>
              <a:t>млн.рублей</a:t>
            </a:r>
            <a:endParaRPr lang="ru-RU" i="1" dirty="0"/>
          </a:p>
        </p:txBody>
      </p:sp>
      <p:sp>
        <p:nvSpPr>
          <p:cNvPr id="81" name="Прямоугольник 43"/>
          <p:cNvSpPr>
            <a:spLocks noChangeArrowheads="1"/>
          </p:cNvSpPr>
          <p:nvPr/>
        </p:nvSpPr>
        <p:spPr bwMode="auto">
          <a:xfrm>
            <a:off x="4357688" y="2357438"/>
            <a:ext cx="12144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79,7%</a:t>
            </a:r>
            <a:endParaRPr lang="ru-RU" b="1" dirty="0"/>
          </a:p>
        </p:txBody>
      </p:sp>
      <p:sp>
        <p:nvSpPr>
          <p:cNvPr id="82" name="Прямоугольник 44"/>
          <p:cNvSpPr>
            <a:spLocks noChangeArrowheads="1"/>
          </p:cNvSpPr>
          <p:nvPr/>
        </p:nvSpPr>
        <p:spPr bwMode="auto">
          <a:xfrm>
            <a:off x="5868144" y="2348880"/>
            <a:ext cx="2448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1100,6</a:t>
            </a:r>
            <a:endParaRPr lang="ru-RU" sz="2800" b="1" dirty="0"/>
          </a:p>
        </p:txBody>
      </p:sp>
      <p:grpSp>
        <p:nvGrpSpPr>
          <p:cNvPr id="83" name="Группа 12"/>
          <p:cNvGrpSpPr>
            <a:grpSpLocks/>
          </p:cNvGrpSpPr>
          <p:nvPr/>
        </p:nvGrpSpPr>
        <p:grpSpPr bwMode="auto">
          <a:xfrm>
            <a:off x="323528" y="5589240"/>
            <a:ext cx="4429156" cy="464643"/>
            <a:chOff x="4143870" y="1309588"/>
            <a:chExt cx="3275653" cy="432292"/>
          </a:xfrm>
          <a:solidFill>
            <a:srgbClr val="92D050"/>
          </a:solidFill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4143870" y="1309588"/>
              <a:ext cx="3275653" cy="432292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249536" y="1376052"/>
              <a:ext cx="3079590" cy="31498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+mn-cs"/>
                </a:rPr>
                <a:t>Культура</a:t>
              </a:r>
            </a:p>
          </p:txBody>
        </p:sp>
      </p:grpSp>
      <p:sp>
        <p:nvSpPr>
          <p:cNvPr id="86" name="Скругленный прямоугольник 85"/>
          <p:cNvSpPr/>
          <p:nvPr/>
        </p:nvSpPr>
        <p:spPr bwMode="auto">
          <a:xfrm>
            <a:off x="4932040" y="5589240"/>
            <a:ext cx="1539895" cy="464643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79,4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7" name="Стрелка вверх 86"/>
          <p:cNvSpPr/>
          <p:nvPr/>
        </p:nvSpPr>
        <p:spPr>
          <a:xfrm>
            <a:off x="6804248" y="5013176"/>
            <a:ext cx="1571625" cy="428625"/>
          </a:xfrm>
          <a:prstGeom prst="upArrow">
            <a:avLst/>
          </a:prstGeom>
          <a:solidFill>
            <a:schemeClr val="accent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155,0%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8" name="Стрелка вниз 87"/>
          <p:cNvSpPr/>
          <p:nvPr/>
        </p:nvSpPr>
        <p:spPr>
          <a:xfrm>
            <a:off x="6876256" y="4365104"/>
            <a:ext cx="1512168" cy="500063"/>
          </a:xfrm>
          <a:prstGeom prst="downArrow">
            <a:avLst/>
          </a:prstGeom>
          <a:solidFill>
            <a:srgbClr val="AA44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sz="1400" b="1" dirty="0" smtClean="0">
                <a:solidFill>
                  <a:schemeClr val="tx1"/>
                </a:solidFill>
              </a:rPr>
              <a:t>12,5%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858016" y="3214686"/>
            <a:ext cx="1784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к факту 2017 г.</a:t>
            </a:r>
            <a:endParaRPr lang="ru-RU" i="1" dirty="0"/>
          </a:p>
        </p:txBody>
      </p:sp>
      <p:sp>
        <p:nvSpPr>
          <p:cNvPr id="48" name="Стрелка вниз 47"/>
          <p:cNvSpPr/>
          <p:nvPr/>
        </p:nvSpPr>
        <p:spPr>
          <a:xfrm>
            <a:off x="6876256" y="5589240"/>
            <a:ext cx="1512168" cy="500063"/>
          </a:xfrm>
          <a:prstGeom prst="downArrow">
            <a:avLst/>
          </a:prstGeom>
          <a:solidFill>
            <a:srgbClr val="AA44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sz="1400" b="1" dirty="0" smtClean="0">
                <a:solidFill>
                  <a:schemeClr val="tx1"/>
                </a:solidFill>
              </a:rPr>
              <a:t>27,8%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Информация о средней заработной плате работников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Кыштымского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городского округа (руб.)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908720"/>
          <a:ext cx="8964488" cy="527218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041409"/>
                <a:gridCol w="826735"/>
                <a:gridCol w="936104"/>
                <a:gridCol w="1080120"/>
                <a:gridCol w="1080120"/>
              </a:tblGrid>
              <a:tr h="583570">
                <a:tc>
                  <a:txBody>
                    <a:bodyPr/>
                    <a:lstStyle/>
                    <a:p>
                      <a:pPr algn="l" rtl="0" fontAlgn="ctr"/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2015 год</a:t>
                      </a:r>
                      <a:endParaRPr lang="ru-RU" sz="1800" b="1" i="0" u="none" strike="noStrike" baseline="0" dirty="0"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2016 год</a:t>
                      </a:r>
                      <a:endParaRPr lang="ru-RU" sz="1800" b="1" i="0" u="none" strike="noStrike" baseline="0" dirty="0"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2017 </a:t>
                      </a:r>
                    </a:p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год</a:t>
                      </a:r>
                      <a:endParaRPr lang="ru-RU" sz="1800" b="1" i="0" u="none" strike="noStrike" baseline="0" dirty="0"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2018 </a:t>
                      </a:r>
                    </a:p>
                    <a:p>
                      <a:pPr algn="ctr" rtl="0" fontAlgn="ctr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anklin Gothic Book"/>
                        </a:rPr>
                        <a:t>год</a:t>
                      </a:r>
                      <a:endParaRPr lang="ru-RU" sz="1800" b="1" i="0" u="none" strike="noStrike" baseline="0" dirty="0">
                        <a:solidFill>
                          <a:schemeClr val="tx1"/>
                        </a:solidFill>
                        <a:effectLst/>
                        <a:latin typeface="Franklin Gothic Book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627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Учителей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30 355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31 640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30 490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32 220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627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Педагогов в ДДО</a:t>
                      </a:r>
                      <a:r>
                        <a:rPr lang="ru-RU" sz="1600" b="1" u="none" strike="noStrike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18 248</a:t>
                      </a:r>
                      <a:endParaRPr lang="ru-RU" sz="1600" b="1" i="0" baseline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20 850</a:t>
                      </a:r>
                      <a:endParaRPr lang="ru-RU" sz="1600" b="1" i="0" baseline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22 650</a:t>
                      </a:r>
                      <a:endParaRPr lang="ru-RU" sz="1600" b="1" i="0" baseline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25 820</a:t>
                      </a:r>
                      <a:endParaRPr lang="ru-RU" sz="1600" b="1" i="0" baseline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5086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Педагогов учреждений доп.образования в  сфере     </a:t>
                      </a:r>
                    </a:p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образования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23 513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25 680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30 450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31 204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5086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Педагогов учреждений доп. образования в сфере   </a:t>
                      </a:r>
                    </a:p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культуры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24 865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26 896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29 932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30 488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26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Педагогов учреждений доп.образования в сфере    </a:t>
                      </a:r>
                    </a:p>
                    <a:p>
                      <a:pPr algn="l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физкультуры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24 912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25 400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30 069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31 904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76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Врачей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43 645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effectLst/>
                          <a:latin typeface="+mj-lt"/>
                        </a:rPr>
                        <a:t>48 631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52 591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60 868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76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Среднего медицинского персонала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22 454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21 077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26 295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30 434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32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Младшего медицинского персонала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13 913</a:t>
                      </a: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12 065</a:t>
                      </a: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23 374</a:t>
                      </a: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30 434</a:t>
                      </a: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32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effectLst/>
                          <a:latin typeface="+mj-lt"/>
                        </a:rPr>
                        <a:t>     Социальных работников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13 400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effectLst/>
                          <a:latin typeface="+mj-lt"/>
                        </a:rPr>
                        <a:t>13 960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23 373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30 442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  <a:tr h="432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Работников культуры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16 918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18 639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23 360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29 038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rgbClr val="7030A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142853"/>
            <a:ext cx="817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дорожного фонда в 2018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3"/>
          <p:cNvGraphicFramePr>
            <a:graphicFrameLocks/>
          </p:cNvGraphicFramePr>
          <p:nvPr/>
        </p:nvGraphicFramePr>
        <p:xfrm>
          <a:off x="107504" y="692696"/>
          <a:ext cx="8820472" cy="568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536"/>
                <a:gridCol w="6238207"/>
                <a:gridCol w="1803729"/>
              </a:tblGrid>
              <a:tr h="3907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Направление расхода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Сумма (тыс.руб.)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37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1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Текущий ремонт улично-дорожной сети</a:t>
                      </a:r>
                      <a:r>
                        <a:rPr lang="en-US" sz="1600" b="1" baseline="0" dirty="0" smtClean="0">
                          <a:latin typeface="+mj-lt"/>
                          <a:ea typeface="Times New Roman"/>
                        </a:rPr>
                        <a:t>, </a:t>
                      </a: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в том числе: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ООО «Дороги»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ООО «</a:t>
                      </a:r>
                      <a:r>
                        <a:rPr lang="ru-RU" sz="1600" baseline="0" dirty="0" err="1" smtClean="0">
                          <a:latin typeface="+mj-lt"/>
                          <a:ea typeface="Times New Roman"/>
                        </a:rPr>
                        <a:t>Юк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строй»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ООО «</a:t>
                      </a:r>
                      <a:r>
                        <a:rPr lang="ru-RU" sz="1600" baseline="0" dirty="0" err="1" smtClean="0">
                          <a:latin typeface="+mj-lt"/>
                          <a:ea typeface="Times New Roman"/>
                        </a:rPr>
                        <a:t>ИноТЭК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»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6930,4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5483,15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999,98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447,23               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210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j-lt"/>
                          <a:ea typeface="Times New Roman"/>
                        </a:rPr>
                        <a:t>Содержание улично-дорожной сети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МКП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«КГО </a:t>
                      </a:r>
                      <a:r>
                        <a:rPr lang="ru-RU" sz="1600" baseline="0" dirty="0" err="1" smtClean="0">
                          <a:latin typeface="+mj-lt"/>
                          <a:ea typeface="Times New Roman"/>
                        </a:rPr>
                        <a:t>Дорсервис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» 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j-lt"/>
                          <a:ea typeface="Times New Roman"/>
                        </a:rPr>
                        <a:t>1564,4</a:t>
                      </a:r>
                      <a:endParaRPr lang="ru-RU" sz="1600" b="1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17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3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Ремонт автодорог, в том числе: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baseline="0" dirty="0" smtClean="0">
                          <a:latin typeface="+mj-lt"/>
                          <a:ea typeface="Times New Roman"/>
                        </a:rPr>
                        <a:t>- Ремонт</a:t>
                      </a: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проезжей части по ул.Комарова  в </a:t>
                      </a:r>
                      <a:r>
                        <a:rPr lang="ru-RU" sz="1600" baseline="0" dirty="0" err="1" smtClean="0">
                          <a:latin typeface="+mj-lt"/>
                          <a:ea typeface="Times New Roman"/>
                        </a:rPr>
                        <a:t>п.Увильды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ООО «</a:t>
                      </a:r>
                      <a:r>
                        <a:rPr lang="ru-RU" sz="1600" baseline="0" dirty="0" err="1" smtClean="0">
                          <a:latin typeface="+mj-lt"/>
                          <a:ea typeface="Times New Roman"/>
                        </a:rPr>
                        <a:t>Мегастрой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» ;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Ремонт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проезжей части по ул.Центральная  в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п.Слюдорудник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ООО «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ИноТЭК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»;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Ремонт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проезжей части по ул.Строителей в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п.Тайгинка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ООО «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ИноТЭК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»;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-Ремонт улично-дорожной сети на территории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Кыштымского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городского округа. Автодорога по ул.Комарова (от  ул.Республики до ул.Гузынина) ООО «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Трансстрой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»;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Ремонт улично-дорожной сети на территории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Кыштымского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городского округа. Автодорога по ул.Челюскинцев (от  ул.Ленина до ул.К.Косолапова) ООО «Дороги»;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j-lt"/>
                          <a:ea typeface="Times New Roman"/>
                        </a:rPr>
                        <a:t>1</a:t>
                      </a:r>
                      <a:r>
                        <a:rPr lang="ru-RU" sz="1600" b="1" baseline="0" dirty="0" smtClean="0">
                          <a:latin typeface="+mj-lt"/>
                          <a:ea typeface="Times New Roman"/>
                        </a:rPr>
                        <a:t>1438,2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baseline="0" dirty="0" smtClean="0">
                          <a:latin typeface="+mj-lt"/>
                          <a:ea typeface="Times New Roman"/>
                        </a:rPr>
                        <a:t>885,66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baseline="0" dirty="0" smtClean="0">
                          <a:latin typeface="+mj-lt"/>
                          <a:ea typeface="Times New Roman"/>
                        </a:rPr>
                        <a:t>851,54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baseline="0" dirty="0" smtClean="0">
                          <a:latin typeface="+mj-lt"/>
                          <a:ea typeface="Times New Roman"/>
                        </a:rPr>
                        <a:t>988,53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+mj-lt"/>
                          <a:ea typeface="Times New Roman"/>
                        </a:rPr>
                        <a:t>1053,03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+mj-lt"/>
                          <a:ea typeface="Times New Roman"/>
                        </a:rPr>
                        <a:t>930,01</a:t>
                      </a:r>
                      <a:endParaRPr lang="ru-RU" sz="1600" b="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395536" y="1340768"/>
            <a:ext cx="8229600" cy="4690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107504" y="836712"/>
          <a:ext cx="8820472" cy="4029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536"/>
                <a:gridCol w="6238207"/>
                <a:gridCol w="1803729"/>
              </a:tblGrid>
              <a:tr h="5249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Направление расхода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Сумма (тыс.руб.)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882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3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Ремонт автодороги пл.К.Маркса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на территории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Кыштымского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городского округа ООО «ПСО Урал»;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Ремонт моста 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п.Тайгинка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ООО «</a:t>
                      </a:r>
                      <a:r>
                        <a:rPr lang="ru-RU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УралМстрой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»;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Ремонт трибуны ООО «ПСО Урал»;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Ремонт тротуара ул.Освобождения Урала, ремонт моста ул.Садовая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mar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4549,42</a:t>
                      </a:r>
                    </a:p>
                    <a:p>
                      <a:pPr mar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546,12</a:t>
                      </a:r>
                    </a:p>
                    <a:p>
                      <a:pPr mar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548,31</a:t>
                      </a:r>
                    </a:p>
                    <a:p>
                      <a:pPr mar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1085,6</a:t>
                      </a:r>
                    </a:p>
                  </a:txBody>
                  <a:tcPr marL="68580" marR="68580" marT="0" marB="0"/>
                </a:tc>
              </a:tr>
              <a:tr h="6999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4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Выполнение мероприятий по обеспечению безопасности дорожного движения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 (ООО «</a:t>
                      </a:r>
                      <a:r>
                        <a:rPr lang="ru-RU" sz="16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Облдорстрой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», ИП </a:t>
                      </a:r>
                      <a:r>
                        <a:rPr lang="ru-RU" sz="16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Климутко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+mn-cs"/>
                        </a:rPr>
                        <a:t> )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j-lt"/>
                          <a:ea typeface="Times New Roman"/>
                        </a:rPr>
                        <a:t>5436,4</a:t>
                      </a:r>
                    </a:p>
                  </a:txBody>
                  <a:tcPr marL="68580" marR="68580" marT="0" marB="0"/>
                </a:tc>
              </a:tr>
              <a:tr h="6999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</a:rPr>
                        <a:t>ИТОГО</a:t>
                      </a:r>
                      <a:endParaRPr lang="ru-RU" sz="1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Times New Roman"/>
                        </a:rPr>
                        <a:t>25 369,5</a:t>
                      </a:r>
                      <a:endParaRPr lang="ru-RU" sz="1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7544" y="142853"/>
            <a:ext cx="817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дорожного фонда в 2018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395536" y="1340768"/>
            <a:ext cx="8229600" cy="4690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Доклад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 исполнении бюджета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Кыштымского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городского округа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 2018 год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окончен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27584" y="116632"/>
            <a:ext cx="7511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показатели бюджета за 2018 год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Group 19"/>
          <p:cNvGraphicFramePr>
            <a:graphicFrameLocks/>
          </p:cNvGraphicFramePr>
          <p:nvPr/>
        </p:nvGraphicFramePr>
        <p:xfrm>
          <a:off x="500034" y="1857364"/>
          <a:ext cx="8334127" cy="408565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96001"/>
                <a:gridCol w="4138126"/>
              </a:tblGrid>
              <a:tr h="1312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Доходы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0619" marR="13061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1 434 584,3 тыс. руб.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0619" marR="130619" marT="0" marB="0" anchor="ctr" horzOverflow="overflow"/>
                </a:tc>
              </a:tr>
              <a:tr h="1273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0619" marR="13061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1 380 911,7 тыс. руб.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0619" marR="130619" marT="0" marB="0" anchor="ctr" horzOverflow="overflow"/>
                </a:tc>
              </a:tr>
              <a:tr h="1499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Профицит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130619" marR="13061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+53 672,7 тыс. руб.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0619" marR="130619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55776" y="116632"/>
            <a:ext cx="6215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  за 2018 год</a:t>
            </a:r>
          </a:p>
        </p:txBody>
      </p:sp>
      <p:graphicFrame>
        <p:nvGraphicFramePr>
          <p:cNvPr id="30" name="Диаграмма 1"/>
          <p:cNvGraphicFramePr>
            <a:graphicFrameLocks/>
          </p:cNvGraphicFramePr>
          <p:nvPr/>
        </p:nvGraphicFramePr>
        <p:xfrm>
          <a:off x="0" y="1712208"/>
          <a:ext cx="4562475" cy="3386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357158" y="5724136"/>
            <a:ext cx="360040" cy="288032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5009756"/>
            <a:ext cx="360040" cy="288032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428728" y="5509822"/>
            <a:ext cx="215123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Безвозмездные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поступления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4938318"/>
            <a:ext cx="37862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Налоговые и неналоговые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доходы</a:t>
            </a:r>
          </a:p>
        </p:txBody>
      </p:sp>
      <p:sp>
        <p:nvSpPr>
          <p:cNvPr id="35" name="Подзаголовок 2"/>
          <p:cNvSpPr txBox="1">
            <a:spLocks/>
          </p:cNvSpPr>
          <p:nvPr/>
        </p:nvSpPr>
        <p:spPr>
          <a:xfrm>
            <a:off x="1131729" y="866352"/>
            <a:ext cx="2949999" cy="571504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доходов</a:t>
            </a:r>
          </a:p>
        </p:txBody>
      </p: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2214546" y="2144257"/>
            <a:ext cx="1143008" cy="5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F0EBE7"/>
                </a:solidFill>
                <a:latin typeface="Franklin Gothic Book"/>
              </a:rPr>
              <a:t> 396 747,3</a:t>
            </a:r>
            <a:endParaRPr lang="ru-RU" sz="1400" b="1" i="1" dirty="0">
              <a:solidFill>
                <a:srgbClr val="F0EBE7"/>
              </a:solidFill>
              <a:latin typeface="Franklin Gothic Book"/>
            </a:endParaRPr>
          </a:p>
          <a:p>
            <a:r>
              <a:rPr lang="ru-RU" sz="1400" b="1" i="1" dirty="0">
                <a:solidFill>
                  <a:srgbClr val="F0EBE7"/>
                </a:solidFill>
                <a:latin typeface="Franklin Gothic Book"/>
              </a:rPr>
              <a:t>тыс. руб.</a:t>
            </a:r>
          </a:p>
        </p:txBody>
      </p:sp>
      <p:sp>
        <p:nvSpPr>
          <p:cNvPr id="37" name="TextBox 43"/>
          <p:cNvSpPr txBox="1">
            <a:spLocks noChangeArrowheads="1"/>
          </p:cNvSpPr>
          <p:nvPr/>
        </p:nvSpPr>
        <p:spPr bwMode="auto">
          <a:xfrm>
            <a:off x="683568" y="2648312"/>
            <a:ext cx="109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F0EBE7"/>
                </a:solidFill>
                <a:latin typeface="Franklin Gothic Book"/>
              </a:rPr>
              <a:t>1037837,0тыс</a:t>
            </a:r>
            <a:r>
              <a:rPr lang="ru-RU" sz="1400" b="1" i="1" dirty="0">
                <a:solidFill>
                  <a:srgbClr val="F0EBE7"/>
                </a:solidFill>
                <a:latin typeface="Franklin Gothic Book"/>
              </a:rPr>
              <a:t>. руб.</a:t>
            </a:r>
          </a:p>
        </p:txBody>
      </p:sp>
      <p:grpSp>
        <p:nvGrpSpPr>
          <p:cNvPr id="38" name="Группа 13"/>
          <p:cNvGrpSpPr>
            <a:grpSpLocks/>
          </p:cNvGrpSpPr>
          <p:nvPr/>
        </p:nvGrpSpPr>
        <p:grpSpPr bwMode="auto">
          <a:xfrm>
            <a:off x="3429000" y="1652181"/>
            <a:ext cx="1000125" cy="619125"/>
            <a:chOff x="3281540" y="2248510"/>
            <a:chExt cx="729177" cy="432048"/>
          </a:xfrm>
        </p:grpSpPr>
        <p:sp>
          <p:nvSpPr>
            <p:cNvPr id="39" name="Овал 38"/>
            <p:cNvSpPr/>
            <p:nvPr/>
          </p:nvSpPr>
          <p:spPr>
            <a:xfrm>
              <a:off x="3292267" y="2248510"/>
              <a:ext cx="504056" cy="432048"/>
            </a:xfrm>
            <a:prstGeom prst="ellipse">
              <a:avLst/>
            </a:prstGeom>
            <a:solidFill>
              <a:srgbClr val="D1CE4F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0" name="TextBox 8"/>
            <p:cNvSpPr txBox="1">
              <a:spLocks noChangeArrowheads="1"/>
            </p:cNvSpPr>
            <p:nvPr/>
          </p:nvSpPr>
          <p:spPr bwMode="auto">
            <a:xfrm>
              <a:off x="3281540" y="2294617"/>
              <a:ext cx="729177" cy="236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 smtClean="0"/>
                <a:t>27,6%</a:t>
              </a:r>
              <a:endParaRPr lang="ru-RU" sz="1600" b="1" dirty="0"/>
            </a:p>
          </p:txBody>
        </p:sp>
      </p:grpSp>
      <p:grpSp>
        <p:nvGrpSpPr>
          <p:cNvPr id="41" name="Группа 50"/>
          <p:cNvGrpSpPr>
            <a:grpSpLocks/>
          </p:cNvGrpSpPr>
          <p:nvPr/>
        </p:nvGrpSpPr>
        <p:grpSpPr bwMode="auto">
          <a:xfrm>
            <a:off x="323850" y="3487331"/>
            <a:ext cx="819150" cy="688975"/>
            <a:chOff x="3292267" y="2248510"/>
            <a:chExt cx="578454" cy="432048"/>
          </a:xfrm>
        </p:grpSpPr>
        <p:sp>
          <p:nvSpPr>
            <p:cNvPr id="42" name="Овал 41"/>
            <p:cNvSpPr/>
            <p:nvPr/>
          </p:nvSpPr>
          <p:spPr>
            <a:xfrm>
              <a:off x="3292267" y="2248510"/>
              <a:ext cx="504056" cy="432048"/>
            </a:xfrm>
            <a:prstGeom prst="ellipse">
              <a:avLst/>
            </a:prstGeom>
            <a:solidFill>
              <a:srgbClr val="D1CE4F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3" name="TextBox 52"/>
            <p:cNvSpPr txBox="1">
              <a:spLocks noChangeArrowheads="1"/>
            </p:cNvSpPr>
            <p:nvPr/>
          </p:nvSpPr>
          <p:spPr bwMode="auto">
            <a:xfrm>
              <a:off x="3315294" y="2307277"/>
              <a:ext cx="555427" cy="21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 smtClean="0"/>
                <a:t>72,4%</a:t>
              </a:r>
              <a:endParaRPr lang="ru-RU" sz="1600" b="1" dirty="0"/>
            </a:p>
          </p:txBody>
        </p:sp>
      </p:grpSp>
      <p:sp>
        <p:nvSpPr>
          <p:cNvPr id="44" name="Подзаголовок 2"/>
          <p:cNvSpPr txBox="1">
            <a:spLocks/>
          </p:cNvSpPr>
          <p:nvPr/>
        </p:nvSpPr>
        <p:spPr>
          <a:xfrm>
            <a:off x="4572000" y="866352"/>
            <a:ext cx="4357718" cy="1071569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Динамика налоговых и неналоговых доходов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(в сопоставимых условиях)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084898" y="5482834"/>
            <a:ext cx="113755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2017 </a:t>
            </a:r>
            <a:r>
              <a: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429520" y="5509822"/>
            <a:ext cx="113755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2018 </a:t>
            </a:r>
            <a:r>
              <a: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</a:p>
        </p:txBody>
      </p:sp>
      <p:graphicFrame>
        <p:nvGraphicFramePr>
          <p:cNvPr id="47" name="Диаграмма 27"/>
          <p:cNvGraphicFramePr>
            <a:graphicFrameLocks/>
          </p:cNvGraphicFramePr>
          <p:nvPr/>
        </p:nvGraphicFramePr>
        <p:xfrm>
          <a:off x="4067944" y="2000240"/>
          <a:ext cx="4786313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8" name="Прямоугольник 30"/>
          <p:cNvSpPr>
            <a:spLocks noChangeArrowheads="1"/>
          </p:cNvSpPr>
          <p:nvPr/>
        </p:nvSpPr>
        <p:spPr bwMode="auto">
          <a:xfrm>
            <a:off x="7929563" y="1937931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smtClean="0"/>
              <a:t>+28,9%</a:t>
            </a:r>
            <a:endParaRPr lang="ru-RU" dirty="0"/>
          </a:p>
        </p:txBody>
      </p:sp>
      <p:sp>
        <p:nvSpPr>
          <p:cNvPr id="49" name="Прямоугольник 31"/>
          <p:cNvSpPr>
            <a:spLocks noChangeArrowheads="1"/>
          </p:cNvSpPr>
          <p:nvPr/>
        </p:nvSpPr>
        <p:spPr bwMode="auto">
          <a:xfrm>
            <a:off x="5500688" y="5081181"/>
            <a:ext cx="1072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/>
              <a:t>т</a:t>
            </a:r>
            <a:r>
              <a:rPr lang="ru-RU" b="1" i="1" dirty="0" smtClean="0"/>
              <a:t>ыс.руб</a:t>
            </a:r>
            <a:r>
              <a:rPr lang="ru-RU" b="1" i="1" dirty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142852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СОБСТВЕННЫХ ДОХОДОВ 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201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Group 107"/>
          <p:cNvGraphicFramePr>
            <a:graphicFrameLocks noGrp="1"/>
          </p:cNvGraphicFramePr>
          <p:nvPr/>
        </p:nvGraphicFramePr>
        <p:xfrm>
          <a:off x="0" y="904215"/>
          <a:ext cx="9144000" cy="590677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214943"/>
                <a:gridCol w="869225"/>
                <a:gridCol w="702410"/>
                <a:gridCol w="1113834"/>
                <a:gridCol w="1243588"/>
              </a:tblGrid>
              <a:tr h="5367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Источники доходов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smtClean="0"/>
                        <a:t>План </a:t>
                      </a:r>
                    </a:p>
                    <a:p>
                      <a:pPr algn="ctr" fontAlgn="b"/>
                      <a:r>
                        <a:rPr lang="ru-RU" sz="1400" u="none" strike="noStrike" smtClean="0"/>
                        <a:t>2018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2018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%</a:t>
                      </a:r>
                    </a:p>
                    <a:p>
                      <a:pPr algn="ctr" fontAlgn="b"/>
                      <a:r>
                        <a:rPr lang="ru-RU" sz="1400" u="none" strike="noStrike" dirty="0" smtClean="0"/>
                        <a:t> исполнения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Доля </a:t>
                      </a:r>
                      <a:r>
                        <a:rPr lang="ru-RU" sz="1400" u="none" strike="noStrike" dirty="0" smtClean="0"/>
                        <a:t>поступлений %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Налог на доходы физических лиц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214,2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263,6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123,0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66,4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Единый налог на вмененный доход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12,2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82,5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119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24,5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27,5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112,0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6,9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0584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Единый сельскохозяйственный налог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0,2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109,7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125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Налог, взимаемый в связи с применением  патентной системы налогообложения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0,2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419,7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0,2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Налог на имущество физических лиц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6,7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123,8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Акцизы на автомобильный бензин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8,6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9,1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105,6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Земельный налог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29,2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31,1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106,5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7,8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Госпошлина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9,5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10,9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114,0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smtClean="0"/>
                        <a:t>2,8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Арендная плата за земельные участки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13,4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14,1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105,2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3,6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Арендная плата за муниципальное имущество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5,1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4,8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88,2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Плата за загрязнение окружающей среды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118,2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Доходы от продажи квартир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0,75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200,0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926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Доходы от продажи муниципального имущества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0,9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200,0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Доходы от продажи земельных участков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3,7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308,3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0,9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Штрафы, санкции, возмещения ущерба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4,4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5,6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127,3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490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Прочие доходы от оказания  платных услуг и компенсации затрат государства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85,7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0,5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490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Прочие неналоговые доходы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0,3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300,0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58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 доходов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335,2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396,7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118,4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100</a:t>
                      </a:r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19864" y="69269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млн.руб.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142852"/>
            <a:ext cx="8429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Динамика поступлений по основным доходным источникам</a:t>
            </a:r>
            <a:endParaRPr lang="ru-RU" sz="2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3"/>
          <p:cNvGraphicFramePr>
            <a:graphicFrameLocks/>
          </p:cNvGraphicFramePr>
          <p:nvPr/>
        </p:nvGraphicFramePr>
        <p:xfrm>
          <a:off x="142875" y="1285860"/>
          <a:ext cx="9001125" cy="4800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Скругленная прямоугольная выноска 10"/>
          <p:cNvSpPr/>
          <p:nvPr/>
        </p:nvSpPr>
        <p:spPr>
          <a:xfrm>
            <a:off x="5786438" y="785810"/>
            <a:ext cx="1377850" cy="1571625"/>
          </a:xfrm>
          <a:prstGeom prst="wedgeRoundRectCallout">
            <a:avLst>
              <a:gd name="adj1" fmla="val -38878"/>
              <a:gd name="adj2" fmla="val 77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lnSpc>
                <a:spcPts val="1440"/>
              </a:lnSpc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Увеличение поступлений налога за счет увеличения платежей налогоплательщиками 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428875" y="785810"/>
            <a:ext cx="1428750" cy="1571625"/>
          </a:xfrm>
          <a:prstGeom prst="wedgeRoundRectCallout">
            <a:avLst>
              <a:gd name="adj1" fmla="val -37839"/>
              <a:gd name="adj2" fmla="val 761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lnSpc>
                <a:spcPts val="1438"/>
              </a:lnSpc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связи с увеличением фонда оплаты труда на предприятиях округа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7429500" y="785810"/>
            <a:ext cx="1500188" cy="1781944"/>
          </a:xfrm>
          <a:prstGeom prst="wedgeRoundRectCallout">
            <a:avLst>
              <a:gd name="adj1" fmla="val -42184"/>
              <a:gd name="adj2" fmla="val 790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lnSpc>
                <a:spcPts val="1440"/>
              </a:lnSpc>
              <a:defRPr/>
            </a:pP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 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счет  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оплаты задолженности прошлых лет и продажи прав на заключение договора аренды земельного участка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071938" y="785810"/>
            <a:ext cx="1500187" cy="1571625"/>
          </a:xfrm>
          <a:prstGeom prst="wedgeRoundRectCallout">
            <a:avLst>
              <a:gd name="adj1" fmla="val -40440"/>
              <a:gd name="adj2" fmla="val 78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lnSpc>
                <a:spcPts val="1438"/>
              </a:lnSpc>
            </a:pPr>
            <a:r>
              <a:rPr lang="ru-RU" sz="1200" b="1" dirty="0" smtClean="0">
                <a:solidFill>
                  <a:schemeClr val="tx1"/>
                </a:solidFill>
                <a:cs typeface="Arial" pitchFamily="34" charset="0"/>
              </a:rPr>
              <a:t>Рост поступлений обусловлено увеличением авансовых платежей по досрочной оплате налога за 2018 год  </a:t>
            </a:r>
            <a:endParaRPr lang="ru-RU" sz="1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5" name="Прямоугольник 18"/>
          <p:cNvSpPr>
            <a:spLocks noChangeArrowheads="1"/>
          </p:cNvSpPr>
          <p:nvPr/>
        </p:nvSpPr>
        <p:spPr bwMode="auto">
          <a:xfrm>
            <a:off x="7643834" y="5929330"/>
            <a:ext cx="1132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" pitchFamily="34" charset="0"/>
              </a:rPr>
              <a:t>млн. руб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ru-RU" dirty="0"/>
          </a:p>
        </p:txBody>
      </p:sp>
      <p:sp>
        <p:nvSpPr>
          <p:cNvPr id="16" name="Стрелка вверх 15"/>
          <p:cNvSpPr/>
          <p:nvPr/>
        </p:nvSpPr>
        <p:spPr>
          <a:xfrm>
            <a:off x="3491880" y="2927794"/>
            <a:ext cx="571500" cy="571500"/>
          </a:xfrm>
          <a:prstGeom prst="upArrow">
            <a:avLst>
              <a:gd name="adj1" fmla="val 50000"/>
              <a:gd name="adj2" fmla="val 482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3"/>
          <p:cNvSpPr>
            <a:spLocks noChangeArrowheads="1"/>
          </p:cNvSpPr>
          <p:nvPr/>
        </p:nvSpPr>
        <p:spPr bwMode="auto">
          <a:xfrm>
            <a:off x="857224" y="1214422"/>
            <a:ext cx="9733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itchFamily="34" charset="0"/>
              </a:rPr>
              <a:t>+23,0%</a:t>
            </a:r>
            <a:endParaRPr lang="ru-RU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" name="Прямоугольник 23"/>
          <p:cNvSpPr>
            <a:spLocks noChangeArrowheads="1"/>
          </p:cNvSpPr>
          <p:nvPr/>
        </p:nvSpPr>
        <p:spPr bwMode="auto">
          <a:xfrm>
            <a:off x="2915816" y="3143818"/>
            <a:ext cx="772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</a:rPr>
              <a:t>+6,5%</a:t>
            </a:r>
            <a:endParaRPr lang="ru-RU" sz="16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" name="Прямоугольник 24"/>
          <p:cNvSpPr>
            <a:spLocks noChangeArrowheads="1"/>
          </p:cNvSpPr>
          <p:nvPr/>
        </p:nvSpPr>
        <p:spPr bwMode="auto">
          <a:xfrm>
            <a:off x="6643702" y="3286124"/>
            <a:ext cx="772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</a:rPr>
              <a:t>+5,2%</a:t>
            </a:r>
            <a:endParaRPr lang="ru-RU" sz="16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" name="Прямоугольник 25"/>
          <p:cNvSpPr>
            <a:spLocks noChangeArrowheads="1"/>
          </p:cNvSpPr>
          <p:nvPr/>
        </p:nvSpPr>
        <p:spPr bwMode="auto">
          <a:xfrm>
            <a:off x="4643438" y="3143248"/>
            <a:ext cx="8867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</a:rPr>
              <a:t>+12,0%</a:t>
            </a:r>
            <a:endParaRPr lang="ru-RU" sz="16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" name="Стрелка вверх 20"/>
          <p:cNvSpPr/>
          <p:nvPr/>
        </p:nvSpPr>
        <p:spPr>
          <a:xfrm>
            <a:off x="1619672" y="911570"/>
            <a:ext cx="571500" cy="571500"/>
          </a:xfrm>
          <a:prstGeom prst="upArrow">
            <a:avLst>
              <a:gd name="adj1" fmla="val 50000"/>
              <a:gd name="adj2" fmla="val 482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7286644" y="3000372"/>
            <a:ext cx="571500" cy="571500"/>
          </a:xfrm>
          <a:prstGeom prst="upArrow">
            <a:avLst>
              <a:gd name="adj1" fmla="val 50000"/>
              <a:gd name="adj2" fmla="val 482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13"/>
          <p:cNvSpPr>
            <a:spLocks noChangeArrowheads="1"/>
          </p:cNvSpPr>
          <p:nvPr/>
        </p:nvSpPr>
        <p:spPr bwMode="auto">
          <a:xfrm>
            <a:off x="1500166" y="5500702"/>
            <a:ext cx="7140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</a:rPr>
              <a:t>НДФЛ</a:t>
            </a:r>
            <a:endParaRPr lang="ru-RU" sz="1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4" name="Прямоугольник 13"/>
          <p:cNvSpPr>
            <a:spLocks noChangeArrowheads="1"/>
          </p:cNvSpPr>
          <p:nvPr/>
        </p:nvSpPr>
        <p:spPr bwMode="auto">
          <a:xfrm>
            <a:off x="3071802" y="5429264"/>
            <a:ext cx="12144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</a:rPr>
              <a:t>Земельный налог</a:t>
            </a:r>
            <a:endParaRPr lang="ru-RU" sz="1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" name="Прямоугольник 13"/>
          <p:cNvSpPr>
            <a:spLocks noChangeArrowheads="1"/>
          </p:cNvSpPr>
          <p:nvPr/>
        </p:nvSpPr>
        <p:spPr bwMode="auto">
          <a:xfrm>
            <a:off x="4500562" y="5286388"/>
            <a:ext cx="21431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</a:rPr>
              <a:t>Налог, взимаемый в связи с упрощенной системой налогообложения</a:t>
            </a:r>
            <a:endParaRPr lang="ru-RU" sz="1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786578" y="5429264"/>
            <a:ext cx="1928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</a:rPr>
              <a:t>Арендная плата за земельные участки</a:t>
            </a:r>
            <a:endParaRPr lang="ru-RU" sz="1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" name="Стрелка вверх 26"/>
          <p:cNvSpPr/>
          <p:nvPr/>
        </p:nvSpPr>
        <p:spPr>
          <a:xfrm>
            <a:off x="5292080" y="2783778"/>
            <a:ext cx="571500" cy="648072"/>
          </a:xfrm>
          <a:prstGeom prst="upArrow">
            <a:avLst>
              <a:gd name="adj1" fmla="val 50000"/>
              <a:gd name="adj2" fmla="val 4822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14285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cs typeface="Times New Roman" pitchFamily="18" charset="0"/>
              </a:rPr>
              <a:t>Поступление доходов в разрезе предприятий в 2018 г.</a:t>
            </a:r>
            <a:endParaRPr lang="ru-RU" sz="2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graphicFrame>
        <p:nvGraphicFramePr>
          <p:cNvPr id="10" name="Диаграмма 6"/>
          <p:cNvGraphicFramePr>
            <a:graphicFrameLocks/>
          </p:cNvGraphicFramePr>
          <p:nvPr/>
        </p:nvGraphicFramePr>
        <p:xfrm>
          <a:off x="142844" y="1643050"/>
          <a:ext cx="878205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14285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Информация о недоимке в местный бюджет  по налоговым доходам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3"/>
          <p:cNvGraphicFramePr>
            <a:graphicFrameLocks/>
          </p:cNvGraphicFramePr>
          <p:nvPr/>
        </p:nvGraphicFramePr>
        <p:xfrm>
          <a:off x="-285784" y="642918"/>
          <a:ext cx="9144000" cy="5853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14285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в местный бюджет за 2018 год тыс.руб.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Group 57"/>
          <p:cNvGraphicFramePr>
            <a:graphicFrameLocks noGrp="1"/>
          </p:cNvGraphicFramePr>
          <p:nvPr/>
        </p:nvGraphicFramePr>
        <p:xfrm>
          <a:off x="0" y="785795"/>
          <a:ext cx="9144000" cy="553221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22097"/>
                <a:gridCol w="1374100"/>
                <a:gridCol w="1722228"/>
                <a:gridCol w="1625575"/>
              </a:tblGrid>
              <a:tr h="588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 год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год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Отклонение (+; -)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588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Дотации на выравнивание бюджетной обеспеченности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42 943,0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49 905,0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6 962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24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Дотации на сбалансированность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100 967,8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baseline="0" dirty="0" smtClean="0"/>
                        <a:t>83 171,9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-17</a:t>
                      </a:r>
                      <a:r>
                        <a:rPr lang="ru-RU" sz="1800" u="none" strike="noStrike" baseline="0" dirty="0" smtClean="0"/>
                        <a:t> 795,9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77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276 954,9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286</a:t>
                      </a:r>
                      <a:r>
                        <a:rPr lang="ru-RU" sz="1800" u="none" strike="noStrike" baseline="0" dirty="0" smtClean="0"/>
                        <a:t> 793,7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baseline="0" dirty="0" smtClean="0"/>
                        <a:t>9 838</a:t>
                      </a:r>
                      <a:r>
                        <a:rPr lang="ru-RU" sz="1800" u="none" strike="noStrike" dirty="0" smtClean="0"/>
                        <a:t>,8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77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Субвенции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631 824,0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618</a:t>
                      </a:r>
                      <a:r>
                        <a:rPr lang="ru-RU" sz="1800" u="none" strike="noStrike" baseline="0" dirty="0" smtClean="0"/>
                        <a:t> 490,3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-13 333,7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894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Иные межбюджетные трансферты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100,0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-100,0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525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Итого поступило трансфертов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 smtClean="0"/>
                        <a:t>1 052 789,7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 smtClean="0"/>
                        <a:t>1 038</a:t>
                      </a:r>
                      <a:r>
                        <a:rPr lang="ru-RU" sz="1800" b="1" u="none" strike="noStrike" baseline="0" dirty="0" smtClean="0"/>
                        <a:t> 360</a:t>
                      </a:r>
                      <a:r>
                        <a:rPr lang="ru-RU" sz="1800" b="1" u="none" strike="noStrike" dirty="0" smtClean="0"/>
                        <a:t>,9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 smtClean="0"/>
                        <a:t>-14 428,8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59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Доходы от возврата остатков субсидий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5 170,9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5 990,4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819,5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59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Возвраты межбюджетных трансфертов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-5 346,2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-6</a:t>
                      </a:r>
                      <a:r>
                        <a:rPr lang="ru-RU" sz="1800" u="none" strike="noStrike" baseline="0" dirty="0" smtClean="0"/>
                        <a:t> 085,5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-739,3 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5985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800" u="none" strike="noStrike"/>
                        <a:t>Прочие безвозмездные поступления</a:t>
                      </a:r>
                      <a:endParaRPr lang="ru-RU" sz="1800" b="0" i="0" u="none" strike="noStrike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1 519,5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-428,8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 smtClean="0"/>
                        <a:t>-1 948,3</a:t>
                      </a:r>
                      <a:endParaRPr lang="ru-RU" sz="1800" b="0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7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800" b="1" u="none" strike="noStrike" dirty="0"/>
                        <a:t>ВСЕГО безвозмездных поступлений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 smtClean="0"/>
                        <a:t>1 054 133,9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 smtClean="0"/>
                        <a:t>1 037</a:t>
                      </a:r>
                      <a:r>
                        <a:rPr lang="ru-RU" sz="1800" b="1" u="none" strike="noStrike" baseline="0" dirty="0" smtClean="0"/>
                        <a:t> 837,0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baseline="0" dirty="0" smtClean="0"/>
                        <a:t>-16 296,9</a:t>
                      </a:r>
                      <a:endParaRPr lang="ru-RU" sz="18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анова\Download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s://s2.allslide.net/uploads/YA2017/04/19/aVjdzkKOK9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C:\Users\Панова\Desktop\герб Кыштыма\Герб Кыштым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857232"/>
            <a:ext cx="714380" cy="8848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Кыштымского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городского округа за 2018г. составили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1 380 911,7 тыс.руб.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3"/>
          <p:cNvGraphicFramePr>
            <a:graphicFrameLocks/>
          </p:cNvGraphicFramePr>
          <p:nvPr/>
        </p:nvGraphicFramePr>
        <p:xfrm>
          <a:off x="0" y="836712"/>
          <a:ext cx="9144000" cy="5853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1975</TotalTime>
  <Words>1000</Words>
  <Application>Microsoft Office PowerPoint</Application>
  <PresentationFormat>Экран (4:3)</PresentationFormat>
  <Paragraphs>373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Панова</dc:creator>
  <cp:lastModifiedBy>Гайдухина</cp:lastModifiedBy>
  <cp:revision>210</cp:revision>
  <dcterms:created xsi:type="dcterms:W3CDTF">2018-08-23T07:03:03Z</dcterms:created>
  <dcterms:modified xsi:type="dcterms:W3CDTF">2019-03-18T08:48:41Z</dcterms:modified>
</cp:coreProperties>
</file>