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2" r:id="rId4"/>
    <p:sldId id="305" r:id="rId5"/>
    <p:sldId id="306" r:id="rId6"/>
    <p:sldId id="307" r:id="rId7"/>
    <p:sldId id="287" r:id="rId8"/>
    <p:sldId id="288" r:id="rId9"/>
    <p:sldId id="289" r:id="rId10"/>
    <p:sldId id="291" r:id="rId11"/>
    <p:sldId id="304" r:id="rId12"/>
    <p:sldId id="300" r:id="rId13"/>
    <p:sldId id="301" r:id="rId14"/>
    <p:sldId id="30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DEBFF"/>
    <a:srgbClr val="EAF0E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9" autoAdjust="0"/>
    <p:restoredTop sz="94660"/>
  </p:normalViewPr>
  <p:slideViewPr>
    <p:cSldViewPr>
      <p:cViewPr>
        <p:scale>
          <a:sx n="75" d="100"/>
          <a:sy n="75" d="100"/>
        </p:scale>
        <p:origin x="-178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9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80ED7C-D60D-438D-A927-026A0F43D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62DF2-B8BC-4687-9A50-C45468013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68976-0422-42AB-A530-F5DC9F51E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7B77-FFB4-4DAF-BA2D-BAADD8ECB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89AAB-DBF6-4CD7-A038-A2331FC97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09C3-C93A-4E05-8A2D-046870F4A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E7903-24A6-4E45-9865-1CB63EEFC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5D53-BA73-4CB9-852B-644D74F2C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62AA6-F683-4B53-9B89-0B79B389B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013C-4D82-461A-AF86-E79A1175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3CD4-1175-4D5B-B354-692AFF630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410A5-3D83-46FB-A50C-881DDE9C4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E103-7136-45A1-9DC1-F135DC652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EA92D9-AA6B-4171-BDB2-6C286FB68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42B734-47EA-4D1D-A499-A2DA619BDAD8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12291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2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610600" cy="50292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</a:t>
            </a:r>
            <a:b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социально–экономического развития Карталинского муниципального района </a:t>
            </a:r>
            <a:b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2020 года</a:t>
            </a:r>
            <a:r>
              <a:rPr lang="ru-RU" sz="3600" b="1" dirty="0" smtClean="0">
                <a:solidFill>
                  <a:srgbClr val="800000"/>
                </a:solidFill>
              </a:rPr>
              <a:t/>
            </a:r>
            <a:br>
              <a:rPr lang="ru-RU" sz="3600" b="1" dirty="0" smtClean="0">
                <a:solidFill>
                  <a:srgbClr val="800000"/>
                </a:solidFill>
              </a:rPr>
            </a:br>
            <a:r>
              <a:rPr lang="ru-RU" sz="3600" b="1" dirty="0" smtClean="0">
                <a:solidFill>
                  <a:srgbClr val="CC0000"/>
                </a:solidFill>
              </a:rPr>
              <a:t/>
            </a:r>
            <a:br>
              <a:rPr lang="ru-RU" sz="3600" b="1" dirty="0" smtClean="0">
                <a:solidFill>
                  <a:srgbClr val="CC0000"/>
                </a:solidFill>
              </a:rPr>
            </a:br>
            <a:r>
              <a:rPr lang="ru-RU" sz="3600" b="1" dirty="0" smtClean="0">
                <a:solidFill>
                  <a:srgbClr val="CC0000"/>
                </a:solidFill>
              </a:rPr>
              <a:t/>
            </a:r>
            <a:br>
              <a:rPr lang="ru-RU" sz="3600" b="1" dirty="0" smtClean="0">
                <a:solidFill>
                  <a:srgbClr val="CC0000"/>
                </a:solidFill>
              </a:rPr>
            </a:br>
            <a:endParaRPr lang="ru-RU" sz="3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1494C9-FE8F-4304-B16B-0C4CADC3D8AC}" type="slidenum">
              <a:rPr lang="ru-RU" smtClean="0"/>
              <a:pPr/>
              <a:t>10</a:t>
            </a:fld>
            <a:endParaRPr lang="ru-RU" smtClean="0"/>
          </a:p>
        </p:txBody>
      </p:sp>
      <p:pic>
        <p:nvPicPr>
          <p:cNvPr id="5125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1143000" y="2286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romanUcPeriod"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реализации стратегии</a:t>
            </a:r>
          </a:p>
          <a:p>
            <a:pPr marL="342900" indent="-342900"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Цели направлений реализации стратегии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4038600" y="1371600"/>
            <a:ext cx="48006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Развитие промышленного производства, привлечение инвестиций в район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4038600" y="3048000"/>
            <a:ext cx="4724400" cy="12954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Развитие сельскохозяйственного производства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 bwMode="auto">
          <a:xfrm>
            <a:off x="4038600" y="4724400"/>
            <a:ext cx="4648200" cy="12954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Развитие инфраструктуры в районе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 bwMode="auto">
          <a:xfrm>
            <a:off x="304800" y="1371600"/>
            <a:ext cx="3581400" cy="4648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Обеспечение устойчивых темпов экономического роста Карталинского муниципального района –включает в себя: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6FDB3-8B25-451C-ABF6-981BBA5C309C}" type="slidenum">
              <a:rPr lang="ru-RU" smtClean="0"/>
              <a:pPr/>
              <a:t>11</a:t>
            </a:fld>
            <a:endParaRPr lang="ru-RU" smtClean="0"/>
          </a:p>
        </p:txBody>
      </p:sp>
      <p:pic>
        <p:nvPicPr>
          <p:cNvPr id="6149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1143000" y="2286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Развитие промышленного производства, привлечение инвестиций</a:t>
            </a:r>
            <a:endParaRPr lang="ru-RU" sz="2400" dirty="0" smtClean="0">
              <a:solidFill>
                <a:srgbClr val="8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304800" y="12954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Мероприятия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 по развитию промышленного производства и привлечению инвестиций в Карталинский муниципальный район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2743200" y="22098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Ввод в 2014 году в эксплуатацию завода ООО «РИФ–</a:t>
            </a:r>
            <a:r>
              <a:rPr lang="ru-RU" b="1" dirty="0" err="1" smtClean="0">
                <a:solidFill>
                  <a:srgbClr val="800000"/>
                </a:solidFill>
              </a:rPr>
              <a:t>микромрамор</a:t>
            </a:r>
            <a:r>
              <a:rPr lang="ru-RU" b="1" dirty="0" smtClean="0">
                <a:solidFill>
                  <a:srgbClr val="800000"/>
                </a:solidFill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2743200" y="32766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комбината по добыче флюсовых известняков и в </a:t>
            </a:r>
            <a:r>
              <a:rPr lang="ru-RU" b="1" dirty="0" err="1" smtClean="0">
                <a:solidFill>
                  <a:srgbClr val="800000"/>
                </a:solidFill>
              </a:rPr>
              <a:t>п.Сухореченский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2743200" y="43434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цементного завода </a:t>
            </a:r>
            <a:r>
              <a:rPr lang="ru-RU" b="1" dirty="0" err="1" smtClean="0">
                <a:solidFill>
                  <a:srgbClr val="800000"/>
                </a:solidFill>
              </a:rPr>
              <a:t>п.Сухореченский</a:t>
            </a:r>
            <a:endParaRPr lang="ru-RU" b="1" dirty="0" smtClean="0">
              <a:solidFill>
                <a:srgbClr val="80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2743200" y="54102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Реализация муниципальной программы по поддержке малого и среднего предпринимательства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 bwMode="auto">
          <a:xfrm rot="5400000">
            <a:off x="-990600" y="4038600"/>
            <a:ext cx="3962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 bwMode="auto">
          <a:xfrm>
            <a:off x="990600" y="6019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 bwMode="auto">
          <a:xfrm>
            <a:off x="990600" y="4876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 bwMode="auto">
          <a:xfrm>
            <a:off x="990600" y="3808412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 bwMode="auto">
          <a:xfrm>
            <a:off x="990600" y="27432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A633F9-AD23-46DD-999E-81A1D4CB98AA}" type="slidenum">
              <a:rPr lang="ru-RU" smtClean="0"/>
              <a:pPr/>
              <a:t>12</a:t>
            </a:fld>
            <a:endParaRPr lang="ru-RU" smtClean="0"/>
          </a:p>
        </p:txBody>
      </p:sp>
      <p:pic>
        <p:nvPicPr>
          <p:cNvPr id="7172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143000" y="2286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Развитие сельскохозяйственного производства</a:t>
            </a:r>
            <a:endParaRPr lang="ru-RU" sz="2400" dirty="0" smtClean="0">
              <a:solidFill>
                <a:srgbClr val="8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304800" y="12954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Мероприятия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 по развитию с/</a:t>
            </a:r>
            <a:r>
              <a:rPr kumimoji="0" lang="ru-RU" sz="1800" b="1" i="0" u="none" strike="noStrike" cap="none" normalizeH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х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 производства</a:t>
            </a:r>
          </a:p>
          <a:p>
            <a:pPr algn="ctr"/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в Карталинском муниципальном районе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2743200" y="22098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Оформление бесхозных земельных участков, строений в муниципальную собственность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2743200" y="32766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Привлечение на земельные участки Неплюевского сельского поселения ООО «Гамма-Урал» для развития животноводческой фермы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2743200" y="43434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убойного цеха  ООО «</a:t>
            </a:r>
            <a:r>
              <a:rPr lang="ru-RU" b="1" dirty="0" err="1" smtClean="0">
                <a:solidFill>
                  <a:srgbClr val="800000"/>
                </a:solidFill>
              </a:rPr>
              <a:t>Агро-ВВЕК</a:t>
            </a:r>
            <a:r>
              <a:rPr lang="ru-RU" b="1" dirty="0" smtClean="0">
                <a:solidFill>
                  <a:srgbClr val="800000"/>
                </a:solidFill>
              </a:rPr>
              <a:t>» с. </a:t>
            </a:r>
            <a:r>
              <a:rPr lang="ru-RU" b="1" dirty="0" err="1" smtClean="0">
                <a:solidFill>
                  <a:srgbClr val="800000"/>
                </a:solidFill>
              </a:rPr>
              <a:t>Великопетровка</a:t>
            </a:r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2743200" y="54102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линии по переработке молока ООО «Гамма-Урал» п. Южно-Степной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rot="5400000">
            <a:off x="-990600" y="4038600"/>
            <a:ext cx="3962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 bwMode="auto">
          <a:xfrm>
            <a:off x="990600" y="4876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 bwMode="auto">
          <a:xfrm>
            <a:off x="990600" y="3808412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 bwMode="auto">
          <a:xfrm>
            <a:off x="990600" y="27432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 bwMode="auto">
          <a:xfrm>
            <a:off x="990600" y="6019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5515F-DD16-4806-8805-980F4AF419AD}" type="slidenum">
              <a:rPr lang="ru-RU" smtClean="0"/>
              <a:pPr/>
              <a:t>13</a:t>
            </a:fld>
            <a:endParaRPr lang="ru-RU" smtClean="0"/>
          </a:p>
        </p:txBody>
      </p:sp>
      <p:pic>
        <p:nvPicPr>
          <p:cNvPr id="8196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1143000" y="2286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Развитие инфраструктуры</a:t>
            </a:r>
            <a:endParaRPr lang="ru-RU" sz="2400" dirty="0" smtClean="0">
              <a:solidFill>
                <a:srgbClr val="80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304800" y="12954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Мероприятия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 по развитию инфраструктуры</a:t>
            </a:r>
          </a:p>
          <a:p>
            <a:pPr algn="ctr"/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в Карталинском муниципальном районе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2743200" y="22098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газовых котельных: п. Снежный,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п. Джабык, г. Карталы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2743200" y="32766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Реконструкция административных  зданий</a:t>
            </a:r>
            <a:endParaRPr lang="ru-RU" b="1" i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под жилой фонд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2743200" y="43434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Газификация территорий: п.Снежный, </a:t>
            </a:r>
            <a:r>
              <a:rPr lang="ru-RU" b="1" dirty="0" err="1" smtClean="0">
                <a:solidFill>
                  <a:srgbClr val="800000"/>
                </a:solidFill>
              </a:rPr>
              <a:t>п.Еленинка</a:t>
            </a:r>
            <a:r>
              <a:rPr lang="ru-RU" b="1" dirty="0" smtClean="0">
                <a:solidFill>
                  <a:srgbClr val="800000"/>
                </a:solidFill>
              </a:rPr>
              <a:t>, п.Новониколаевка, п. </a:t>
            </a:r>
            <a:r>
              <a:rPr lang="ru-RU" b="1" dirty="0" err="1" smtClean="0">
                <a:solidFill>
                  <a:srgbClr val="800000"/>
                </a:solidFill>
              </a:rPr>
              <a:t>Неплюевка</a:t>
            </a:r>
            <a:r>
              <a:rPr lang="ru-RU" b="1" dirty="0" smtClean="0">
                <a:solidFill>
                  <a:srgbClr val="800000"/>
                </a:solidFill>
              </a:rPr>
              <a:t>, п.Санаторный, п.Джабык…</a:t>
            </a: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2743200" y="54102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дороги по направлению</a:t>
            </a:r>
          </a:p>
          <a:p>
            <a:pPr algn="ctr"/>
            <a:r>
              <a:rPr lang="ru-RU" b="1" dirty="0" err="1" smtClean="0">
                <a:solidFill>
                  <a:srgbClr val="800000"/>
                </a:solidFill>
              </a:rPr>
              <a:t>Анненск-Запасное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>
            <a:off x="-990600" y="4038600"/>
            <a:ext cx="3962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 bwMode="auto">
          <a:xfrm>
            <a:off x="990600" y="4876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 bwMode="auto">
          <a:xfrm>
            <a:off x="990600" y="3808412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 bwMode="auto">
          <a:xfrm>
            <a:off x="990600" y="27432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 bwMode="auto">
          <a:xfrm>
            <a:off x="990600" y="6019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89AAB-DBF6-4CD7-A038-A2331FC9723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Прямоугольник 29"/>
          <p:cNvSpPr/>
          <p:nvPr/>
        </p:nvSpPr>
        <p:spPr>
          <a:xfrm>
            <a:off x="1143000" y="762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системы управления Карталинского муниципального района</a:t>
            </a:r>
            <a:endParaRPr lang="ru-RU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81000" y="958424"/>
          <a:ext cx="8610599" cy="57015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626729"/>
                <a:gridCol w="1449309"/>
                <a:gridCol w="1534561"/>
              </a:tblGrid>
              <a:tr h="153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2013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0000"/>
                          </a:solidFill>
                        </a:rPr>
                        <a:t>2020</a:t>
                      </a:r>
                      <a:endParaRPr lang="ru-RU" sz="1600" b="1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Среднегодовая численность населения, </a:t>
                      </a:r>
                      <a:endParaRPr lang="ru-RU" sz="16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тыс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. чел.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48,3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0000"/>
                          </a:solidFill>
                        </a:rPr>
                        <a:t>50,0</a:t>
                      </a:r>
                      <a:endParaRPr lang="ru-RU" sz="1600" b="1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Уровень </a:t>
                      </a: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зарегистрированной</a:t>
                      </a:r>
                      <a:r>
                        <a:rPr lang="ru-RU" sz="1600" b="1" baseline="0" dirty="0" smtClean="0">
                          <a:solidFill>
                            <a:srgbClr val="800000"/>
                          </a:solidFill>
                        </a:rPr>
                        <a:t> б</a:t>
                      </a: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езработицы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, </a:t>
                      </a:r>
                      <a:endParaRPr lang="ru-RU" sz="16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процент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3,56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2,9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Приток инвестиции в основной капитал, </a:t>
                      </a:r>
                      <a:endParaRPr lang="ru-RU" sz="16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млн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. руб.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225,7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7 000,0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769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Увеличение объёма отгрузки товаров собственного производства и услуг, </a:t>
                      </a: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млн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. руб.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2 540,2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3 286,3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07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Увеличение объёма с/</a:t>
                      </a:r>
                      <a:r>
                        <a:rPr lang="ru-RU" sz="1600" b="1" dirty="0" err="1">
                          <a:solidFill>
                            <a:srgbClr val="800000"/>
                          </a:solidFill>
                        </a:rPr>
                        <a:t>х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 продукции, </a:t>
                      </a: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млн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. руб.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1 835,2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2 444,0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Обеспеченность врачами (на 10 тыс. населения)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11,1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19,5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0000"/>
                          </a:solidFill>
                        </a:rPr>
                        <a:t>Младенческая смертность на 1 000 человек</a:t>
                      </a:r>
                      <a:endParaRPr lang="ru-RU" sz="1600" b="1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8,8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7,2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Средняя продолжительность жизни, лет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solidFill>
                            <a:srgbClr val="800000"/>
                          </a:solidFill>
                        </a:rPr>
                        <a:t>68,2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75,5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6157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Доля населения, систематически занимающихся спортом, процент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18,7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23,0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Среднемесячная заработная плата, рублей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23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 681,8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26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</a:rPr>
                        <a:t> 798,0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03596-7B2A-4DC3-B25E-C637FF0232D7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13315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8913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 bwMode="auto">
          <a:xfrm>
            <a:off x="533400" y="2667000"/>
            <a:ext cx="3124200" cy="18288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/>
              <a:t>Развитие человеческого капитала в Карталинском муниципальном районе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5715000" y="2667000"/>
            <a:ext cx="3276600" cy="1752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/>
              <a:t>Обеспечение устойчивых темпов экономического роста Карталинского муниципального района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2743200" y="4953000"/>
            <a:ext cx="3810000" cy="14478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/>
              <a:t>Повышение эффективности системы управления Карталинского муниципального района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295400" y="228600"/>
            <a:ext cx="7239000" cy="10668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b="1" dirty="0" smtClean="0"/>
              <a:t>Цель Стратегии – рост благосостояния и качества жизни населения за счёт устойчивого и динамичного развития и повышения конкурентоспособности экономики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295400" y="1600200"/>
            <a:ext cx="7239000" cy="609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b="1" dirty="0" smtClean="0"/>
              <a:t>Основные направления реализации стратегии</a:t>
            </a:r>
          </a:p>
        </p:txBody>
      </p:sp>
      <p:cxnSp>
        <p:nvCxnSpPr>
          <p:cNvPr id="24" name="Прямая со стрелкой 23"/>
          <p:cNvCxnSpPr>
            <a:endCxn id="17" idx="0"/>
          </p:cNvCxnSpPr>
          <p:nvPr/>
        </p:nvCxnSpPr>
        <p:spPr bwMode="auto">
          <a:xfrm rot="5400000">
            <a:off x="1962150" y="2343150"/>
            <a:ext cx="457200" cy="1905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 bwMode="auto">
          <a:xfrm rot="16200000" flipH="1">
            <a:off x="6705600" y="2286000"/>
            <a:ext cx="457200" cy="304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 bwMode="auto">
          <a:xfrm rot="5400000">
            <a:off x="3124200" y="3581400"/>
            <a:ext cx="2743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0DFB7-7643-4526-8B5E-B1787C0F90F8}" type="slidenum">
              <a:rPr lang="ru-RU" smtClean="0"/>
              <a:pPr/>
              <a:t>3</a:t>
            </a:fld>
            <a:endParaRPr lang="ru-RU" smtClean="0"/>
          </a:p>
        </p:txBody>
      </p:sp>
      <p:pic>
        <p:nvPicPr>
          <p:cNvPr id="14339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54" name="Group 90"/>
          <p:cNvGraphicFramePr>
            <a:graphicFrameLocks noGrp="1"/>
          </p:cNvGraphicFramePr>
          <p:nvPr/>
        </p:nvGraphicFramePr>
        <p:xfrm>
          <a:off x="152400" y="4343400"/>
          <a:ext cx="3962400" cy="533400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8" name="Line 88"/>
          <p:cNvSpPr>
            <a:spLocks noChangeShapeType="1"/>
          </p:cNvSpPr>
          <p:nvPr/>
        </p:nvSpPr>
        <p:spPr bwMode="auto">
          <a:xfrm>
            <a:off x="6324600" y="2209800"/>
            <a:ext cx="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4038600" y="1371600"/>
            <a:ext cx="480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Обеспечение качественного и доступного здравоохранения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4038600" y="2362200"/>
            <a:ext cx="4724400" cy="838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Рост образовательного уровня населения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038600" y="3352800"/>
            <a:ext cx="47244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Рост культурного уровня населения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038600" y="4267200"/>
            <a:ext cx="47244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Развитие социальной политики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4038600" y="5257800"/>
            <a:ext cx="46482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Улучшение окружающей среды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304800" y="1371600"/>
            <a:ext cx="3581400" cy="4648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Развитие человеческого капитала в Карталинском муниципальном районе – включает в себя: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43000" y="2286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romanUcPeriod"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реализации стратегии</a:t>
            </a:r>
          </a:p>
          <a:p>
            <a:pPr marL="342900" indent="-342900"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Цели направлений реализации стратегии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7C9418-24B4-4F57-AD90-6F19F3D4196C}" type="slidenum">
              <a:rPr lang="ru-RU" smtClean="0"/>
              <a:pPr/>
              <a:t>4</a:t>
            </a:fld>
            <a:endParaRPr lang="ru-RU" smtClean="0"/>
          </a:p>
        </p:txBody>
      </p:sp>
      <p:pic>
        <p:nvPicPr>
          <p:cNvPr id="1028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9858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315200" cy="9906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качественного и доступного здравоохранения</a:t>
            </a: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304800" y="17526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1. Привлечение специалистов в систему здравоохранения и предоставление им жилья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304800" y="2667000"/>
            <a:ext cx="28956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2014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304800" y="4038600"/>
            <a:ext cx="28956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2015–2016 </a:t>
            </a:r>
            <a:r>
              <a:rPr lang="ru-RU" b="1" dirty="0" err="1" smtClean="0">
                <a:solidFill>
                  <a:srgbClr val="800000"/>
                </a:solidFill>
              </a:rPr>
              <a:t>гг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3810000" y="2667000"/>
            <a:ext cx="50292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Приобретено три квартиры для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врачей–специалистов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3810000" y="4038600"/>
            <a:ext cx="50292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Приобретение 16 квартир, за счёт реконструкции зданий; привлечение дополнительных 11 специалистов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3CD4-1175-4D5B-B354-692AFF630E8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3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371600" y="0"/>
            <a:ext cx="73152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Обеспечение качественного и доступного здравоохранения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04800" y="12954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2. Укрепление материально–технической базы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2743200" y="22098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Оборудование кабинета врача–фтизиатра изолированным входом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743200" y="32766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Оборудование четырёх палат повышенной комфортности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743200" y="43434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Реконструкция здания вечерней школы под дневной стационар терапевтического профиля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743200" y="54102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Реконструкция здания роддома под ВИЧ–лабораторию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 rot="5400000">
            <a:off x="-990600" y="4038600"/>
            <a:ext cx="3962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 bwMode="auto">
          <a:xfrm>
            <a:off x="990600" y="6019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 bwMode="auto">
          <a:xfrm>
            <a:off x="990600" y="48768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 bwMode="auto">
          <a:xfrm>
            <a:off x="990600" y="3808412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 bwMode="auto">
          <a:xfrm>
            <a:off x="990600" y="27432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3CD4-1175-4D5B-B354-692AFF630E8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3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371600" y="381000"/>
            <a:ext cx="7315200" cy="914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образовательного уровня населения</a:t>
            </a: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04800" y="13716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Мероприятия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 по реализации роста образовательного уровня населения Карталинского муниципального района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743200" y="22860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Введение в дошкольных образовательных учреждениях 545 новых мест за счёт реконструкции и постройки новых зданий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2743200" y="33528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Оптимизация существующей системы образовательных организаций с итоговой экономией более 2 млн. рублей бюджета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743200" y="44196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Проведение капитального ремонта в зданиях образовательных учреждений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743200" y="54864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Организация противопожарных мероприятий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5400000">
            <a:off x="-990600" y="4114800"/>
            <a:ext cx="3962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 bwMode="auto">
          <a:xfrm>
            <a:off x="990600" y="60960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 bwMode="auto">
          <a:xfrm>
            <a:off x="990600" y="49530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 bwMode="auto">
          <a:xfrm>
            <a:off x="990600" y="3884612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 bwMode="auto">
          <a:xfrm>
            <a:off x="990600" y="28194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2C4C4-E2C4-4A1F-9BAD-E27B116B0D6E}" type="slidenum">
              <a:rPr lang="ru-RU" smtClean="0"/>
              <a:pPr/>
              <a:t>7</a:t>
            </a:fld>
            <a:endParaRPr lang="ru-RU" smtClean="0"/>
          </a:p>
        </p:txBody>
      </p:sp>
      <p:pic>
        <p:nvPicPr>
          <p:cNvPr id="2052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 txBox="1">
            <a:spLocks noChangeArrowheads="1"/>
          </p:cNvSpPr>
          <p:nvPr/>
        </p:nvSpPr>
        <p:spPr>
          <a:xfrm>
            <a:off x="1371600" y="381000"/>
            <a:ext cx="7315200" cy="914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культурного уровня жизни населения</a:t>
            </a: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4038600" y="2133600"/>
            <a:ext cx="4800600" cy="12954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</a:t>
            </a:r>
            <a:r>
              <a:rPr lang="ru-RU" b="1" dirty="0" err="1" smtClean="0">
                <a:solidFill>
                  <a:srgbClr val="800000"/>
                </a:solidFill>
              </a:rPr>
              <a:t>Физкультурно</a:t>
            </a:r>
            <a:r>
              <a:rPr lang="ru-RU" b="1" dirty="0" smtClean="0">
                <a:solidFill>
                  <a:srgbClr val="800000"/>
                </a:solidFill>
              </a:rPr>
              <a:t>–оздоровительного комплекса; футбольного поля с искусственным покрытием на территории комплекса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4038600" y="3810000"/>
            <a:ext cx="46482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Обустройство парковой территории г. Карталы (открытие развлекательного центра)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304800" y="1371600"/>
            <a:ext cx="3581400" cy="4648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Для привлечения населения к регулярному занятию спортом запланировано введение в эксплуатацию спортивных сооружений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6EAB67-13F7-47E8-BDD1-855B09278D39}" type="slidenum">
              <a:rPr lang="ru-RU" smtClean="0"/>
              <a:pPr/>
              <a:t>8</a:t>
            </a:fld>
            <a:endParaRPr lang="ru-RU" smtClean="0"/>
          </a:p>
        </p:txBody>
      </p:sp>
      <p:pic>
        <p:nvPicPr>
          <p:cNvPr id="3077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 txBox="1">
            <a:spLocks noChangeArrowheads="1"/>
          </p:cNvSpPr>
          <p:nvPr/>
        </p:nvSpPr>
        <p:spPr>
          <a:xfrm>
            <a:off x="1371600" y="381000"/>
            <a:ext cx="7315200" cy="914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социальной политики Карталинского муниципального района</a:t>
            </a: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304800" y="13716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Мероприятия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 по реализации развития социальной политики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2743200" y="22860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Профилактика семейного неблагополучия</a:t>
            </a: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2743200" y="33528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Социальная поддержка участников боевых действий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2743200" y="4419600"/>
            <a:ext cx="6096000" cy="9906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Поддержка граждан старшего поколения в связи с юбилейными датами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 bwMode="auto">
          <a:xfrm rot="5400000">
            <a:off x="-418306" y="3543300"/>
            <a:ext cx="2818606" cy="7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 bwMode="auto">
          <a:xfrm>
            <a:off x="990600" y="49530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 bwMode="auto">
          <a:xfrm>
            <a:off x="990600" y="3884612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 bwMode="auto">
          <a:xfrm>
            <a:off x="990600" y="2819400"/>
            <a:ext cx="1752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B1CA4-D9D3-4D8A-B43C-4E83617A2EBD}" type="slidenum">
              <a:rPr lang="ru-RU" smtClean="0"/>
              <a:pPr/>
              <a:t>9</a:t>
            </a:fld>
            <a:endParaRPr lang="ru-RU" smtClean="0"/>
          </a:p>
        </p:txBody>
      </p:sp>
      <p:pic>
        <p:nvPicPr>
          <p:cNvPr id="4100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4"/>
          <p:cNvSpPr txBox="1">
            <a:spLocks noChangeArrowheads="1"/>
          </p:cNvSpPr>
          <p:nvPr/>
        </p:nvSpPr>
        <p:spPr>
          <a:xfrm>
            <a:off x="1371600" y="381000"/>
            <a:ext cx="7315200" cy="914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Улучшение окружающей среды</a:t>
            </a: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04800" y="1905000"/>
            <a:ext cx="8610600" cy="7620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Запланированные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 мероприятия, направленные на улучшение окружающей среды Карталинского муниципального района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04800" y="2819400"/>
            <a:ext cx="28956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2014–2015 </a:t>
            </a:r>
            <a:r>
              <a:rPr lang="ru-RU" b="1" dirty="0" err="1" smtClean="0">
                <a:solidFill>
                  <a:srgbClr val="800000"/>
                </a:solidFill>
              </a:rPr>
              <a:t>гг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04800" y="4191000"/>
            <a:ext cx="28956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2018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810000" y="2819400"/>
            <a:ext cx="50292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Подготовка проектно–сметной документации для организации складирования ТБО (для строительства полигона)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810000" y="4191000"/>
            <a:ext cx="5029200" cy="1219200"/>
          </a:xfrm>
          <a:prstGeom prst="roundRect">
            <a:avLst/>
          </a:prstGeom>
          <a:solidFill>
            <a:srgbClr val="EAF0E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Строительство полигона для складирования твёрдых бытовых отходов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3927</TotalTime>
  <Words>638</Words>
  <Application>Microsoft Office PowerPoint</Application>
  <PresentationFormat>Экран (4:3)</PresentationFormat>
  <Paragraphs>163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СТРАТЕГИЯ  социально–экономического развития Карталинского муниципального района  до 2020 года   </vt:lpstr>
      <vt:lpstr>Слайд 2</vt:lpstr>
      <vt:lpstr>Слайд 3</vt:lpstr>
      <vt:lpstr>Обеспечение качественного и доступного здравоохранения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Пользователь</cp:lastModifiedBy>
  <cp:revision>246</cp:revision>
  <cp:lastPrinted>1601-01-01T00:00:00Z</cp:lastPrinted>
  <dcterms:created xsi:type="dcterms:W3CDTF">1601-01-01T00:00:00Z</dcterms:created>
  <dcterms:modified xsi:type="dcterms:W3CDTF">2014-10-30T09:56:03Z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