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900" r:id="rId3"/>
    <p:sldId id="902" r:id="rId4"/>
    <p:sldId id="904" r:id="rId5"/>
    <p:sldId id="940" r:id="rId6"/>
    <p:sldId id="903" r:id="rId7"/>
    <p:sldId id="906" r:id="rId8"/>
    <p:sldId id="905" r:id="rId9"/>
    <p:sldId id="907" r:id="rId10"/>
    <p:sldId id="908" r:id="rId11"/>
    <p:sldId id="901" r:id="rId12"/>
    <p:sldId id="895" r:id="rId13"/>
    <p:sldId id="897" r:id="rId14"/>
    <p:sldId id="898" r:id="rId15"/>
    <p:sldId id="943" r:id="rId16"/>
    <p:sldId id="944" r:id="rId17"/>
    <p:sldId id="913" r:id="rId18"/>
    <p:sldId id="916" r:id="rId19"/>
    <p:sldId id="926" r:id="rId20"/>
    <p:sldId id="918" r:id="rId21"/>
    <p:sldId id="919" r:id="rId22"/>
    <p:sldId id="910" r:id="rId23"/>
    <p:sldId id="927" r:id="rId24"/>
    <p:sldId id="928" r:id="rId25"/>
    <p:sldId id="929" r:id="rId26"/>
    <p:sldId id="942" r:id="rId27"/>
    <p:sldId id="917" r:id="rId28"/>
    <p:sldId id="909" r:id="rId29"/>
    <p:sldId id="921" r:id="rId30"/>
    <p:sldId id="922" r:id="rId31"/>
    <p:sldId id="938" r:id="rId32"/>
    <p:sldId id="939" r:id="rId33"/>
    <p:sldId id="935" r:id="rId34"/>
    <p:sldId id="936" r:id="rId35"/>
    <p:sldId id="941" r:id="rId36"/>
    <p:sldId id="934" r:id="rId37"/>
  </p:sldIdLst>
  <p:sldSz cx="9144000" cy="6858000" type="screen4x3"/>
  <p:notesSz cx="6805613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CA5B"/>
    <a:srgbClr val="000066"/>
    <a:srgbClr val="DA251D"/>
    <a:srgbClr val="FFFFFF"/>
    <a:srgbClr val="D3E5D2"/>
    <a:srgbClr val="39BCFE"/>
    <a:srgbClr val="C0EBFE"/>
    <a:srgbClr val="A50021"/>
    <a:srgbClr val="CC0000"/>
    <a:srgbClr val="DFEFF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2" autoAdjust="0"/>
    <p:restoredTop sz="94660"/>
  </p:normalViewPr>
  <p:slideViewPr>
    <p:cSldViewPr>
      <p:cViewPr>
        <p:scale>
          <a:sx n="75" d="100"/>
          <a:sy n="75" d="100"/>
        </p:scale>
        <p:origin x="-114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2"/>
  <c:chart>
    <c:autoTitleDeleted val="1"/>
    <c:plotArea>
      <c:layout/>
      <c:barChart>
        <c:barDir val="col"/>
        <c:grouping val="clustered"/>
        <c:ser>
          <c:idx val="0"/>
          <c:order val="0"/>
          <c:tx>
            <c:v>Субсидии юридическим лицам на возмещение затрат на уплату процентов по кредитам, полученным на техническое перевооружение производства и реализацию инвестиционных проектов, способствующих импортозамещению</c:v>
          </c:tx>
          <c:spPr>
            <a:solidFill>
              <a:schemeClr val="accent1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ru-RU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00 000 тыс.</a:t>
                    </a:r>
                    <a:r>
                      <a:rPr lang="ru-RU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руб</a:t>
                    </a:r>
                    <a:r>
                      <a:rPr lang="ru-RU" baseline="0" dirty="0" smtClean="0">
                        <a:solidFill>
                          <a:srgbClr val="000066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.</a:t>
                    </a:r>
                    <a:endParaRPr lang="ru-RU" dirty="0">
                      <a:solidFill>
                        <a:srgbClr val="000066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00 000  </a:t>
                    </a:r>
                    <a:r>
                      <a:rPr lang="ru-RU" sz="1200" b="1" i="0" baseline="0" dirty="0" smtClean="0">
                        <a:latin typeface="Times New Roman" pitchFamily="18" charset="0"/>
                        <a:cs typeface="Times New Roman" pitchFamily="18" charset="0"/>
                      </a:rPr>
                      <a:t>тыс. руб.</a:t>
                    </a:r>
                  </a:p>
                </c:rich>
              </c:tx>
              <c:spPr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80 000 </a:t>
                    </a:r>
                    <a:r>
                      <a:rPr lang="ru-RU" sz="1200" b="1" i="0" baseline="0" dirty="0" smtClean="0">
                        <a:latin typeface="Times New Roman" pitchFamily="18" charset="0"/>
                        <a:cs typeface="Times New Roman" pitchFamily="18" charset="0"/>
                      </a:rPr>
                      <a:t>тыс. руб.</a:t>
                    </a:r>
                  </a:p>
                </c:rich>
              </c:tx>
              <c:spPr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15 000</a:t>
                    </a:r>
                    <a:r>
                      <a:rPr lang="ru-RU" sz="1200" b="1" i="0" baseline="0" dirty="0" smtClean="0">
                        <a:latin typeface="Times New Roman" pitchFamily="18" charset="0"/>
                        <a:cs typeface="Times New Roman" pitchFamily="18" charset="0"/>
                      </a:rPr>
                      <a:t>тыс. руб.</a:t>
                    </a:r>
                  </a:p>
                </c:rich>
              </c:tx>
              <c:spPr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6</a:t>
                    </a:r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5 000 </a:t>
                    </a:r>
                    <a:r>
                      <a:rPr lang="ru-RU" sz="1200" b="1" i="0" baseline="0" dirty="0" smtClean="0">
                        <a:latin typeface="Times New Roman" pitchFamily="18" charset="0"/>
                        <a:cs typeface="Times New Roman" pitchFamily="18" charset="0"/>
                      </a:rPr>
                      <a:t>тыс. руб.</a:t>
                    </a:r>
                  </a:p>
                </c:rich>
              </c:tx>
              <c:spPr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Лист1!$A$2:$E$2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Лист1!$A$1:$E$1</c:f>
              <c:numCache>
                <c:formatCode>General</c:formatCode>
                <c:ptCount val="5"/>
                <c:pt idx="0">
                  <c:v>200000</c:v>
                </c:pt>
                <c:pt idx="1">
                  <c:v>200000</c:v>
                </c:pt>
                <c:pt idx="2">
                  <c:v>180000</c:v>
                </c:pt>
                <c:pt idx="3">
                  <c:v>115000</c:v>
                </c:pt>
                <c:pt idx="4">
                  <c:v>65000</c:v>
                </c:pt>
              </c:numCache>
            </c:numRef>
          </c:val>
        </c:ser>
        <c:dLbls>
          <c:showVal val="1"/>
        </c:dLbls>
        <c:overlap val="-25"/>
        <c:axId val="48939392"/>
        <c:axId val="48940928"/>
      </c:barChart>
      <c:catAx>
        <c:axId val="48939392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48940928"/>
        <c:crosses val="autoZero"/>
        <c:auto val="1"/>
        <c:lblAlgn val="ctr"/>
        <c:lblOffset val="100"/>
      </c:catAx>
      <c:valAx>
        <c:axId val="48940928"/>
        <c:scaling>
          <c:orientation val="minMax"/>
        </c:scaling>
        <c:delete val="1"/>
        <c:axPos val="l"/>
        <c:numFmt formatCode="General" sourceLinked="1"/>
        <c:tickLblPos val="none"/>
        <c:crossAx val="48939392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 algn="just">
              <a:defRPr sz="1200"/>
            </a:pPr>
            <a:endParaRPr lang="ru-RU"/>
          </a:p>
        </c:txPr>
      </c:legendEntry>
      <c:layout/>
      <c:txPr>
        <a:bodyPr/>
        <a:lstStyle/>
        <a:p>
          <a:pPr algn="just"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6EA6-637B-43BA-8AB6-9000C79F7348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C3FA-19B8-4913-B4DE-6B24145C4A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6EA6-637B-43BA-8AB6-9000C79F7348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C3FA-19B8-4913-B4DE-6B24145C4A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6EA6-637B-43BA-8AB6-9000C79F7348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C3FA-19B8-4913-B4DE-6B24145C4A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6EA6-637B-43BA-8AB6-9000C79F7348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C3FA-19B8-4913-B4DE-6B24145C4A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6EA6-637B-43BA-8AB6-9000C79F7348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C3FA-19B8-4913-B4DE-6B24145C4A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6EA6-637B-43BA-8AB6-9000C79F7348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C3FA-19B8-4913-B4DE-6B24145C4A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6EA6-637B-43BA-8AB6-9000C79F7348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C3FA-19B8-4913-B4DE-6B24145C4A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6EA6-637B-43BA-8AB6-9000C79F7348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C3FA-19B8-4913-B4DE-6B24145C4A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6EA6-637B-43BA-8AB6-9000C79F7348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C3FA-19B8-4913-B4DE-6B24145C4A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6EA6-637B-43BA-8AB6-9000C79F7348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C3FA-19B8-4913-B4DE-6B24145C4A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A6EA6-637B-43BA-8AB6-9000C79F7348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4C3FA-19B8-4913-B4DE-6B24145C4A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A6EA6-637B-43BA-8AB6-9000C79F7348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4C3FA-19B8-4913-B4DE-6B24145C4A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galtsova@minprom.gov.ru" TargetMode="External"/><Relationship Id="rId2" Type="http://schemas.openxmlformats.org/officeDocument/2006/relationships/hyperlink" Target="mailto:belikov@minprom.gov.r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zharkov@minprom.gov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ponkinao\Мои документы\Без имени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48445"/>
            <a:ext cx="9144000" cy="4660875"/>
          </a:xfrm>
          <a:prstGeom prst="rect">
            <a:avLst/>
          </a:prstGeom>
          <a:noFill/>
        </p:spPr>
      </p:pic>
      <p:pic>
        <p:nvPicPr>
          <p:cNvPr id="5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60000" y="2551837"/>
            <a:ext cx="8424000" cy="175432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75000"/>
                </a:schemeClr>
              </a:gs>
            </a:gsLst>
            <a:lin ang="54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Инструменты </a:t>
            </a:r>
            <a:br>
              <a:rPr lang="ru-RU" sz="36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федеральной и региональной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поддержки предприятий и организаций</a:t>
            </a:r>
            <a:endParaRPr lang="ru-RU" sz="3600" dirty="0" smtClean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520000" y="5580000"/>
            <a:ext cx="3960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Министерство экономического развития </a:t>
            </a:r>
            <a:br>
              <a:rPr lang="ru-RU" sz="16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Челябинской области</a:t>
            </a:r>
          </a:p>
          <a:p>
            <a:pPr algn="ctr"/>
            <a:endParaRPr lang="ru-RU" sz="1400" b="1" dirty="0" smtClean="0">
              <a:solidFill>
                <a:srgbClr val="000066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г. Челябинск 20</a:t>
            </a:r>
            <a:r>
              <a:rPr lang="en-US" sz="1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1</a:t>
            </a:r>
            <a:r>
              <a:rPr lang="ru-RU" sz="1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5 год.</a:t>
            </a:r>
            <a:endParaRPr lang="ru-RU" sz="14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47664" y="540000"/>
            <a:ext cx="61926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Региональные институты развития</a:t>
            </a:r>
            <a:endParaRPr lang="ru-RU" sz="2000" dirty="0"/>
          </a:p>
        </p:txBody>
      </p:sp>
      <p:sp>
        <p:nvSpPr>
          <p:cNvPr id="7" name="Полилиния 6"/>
          <p:cNvSpPr/>
          <p:nvPr/>
        </p:nvSpPr>
        <p:spPr>
          <a:xfrm>
            <a:off x="108496" y="1339200"/>
            <a:ext cx="4320000" cy="72000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ФОНД СОДЕЙСТВИЯ КРЕДИТОВАНИЮ МАЛОГО ПРЕДПРИНИМАТЕЛЬСТВА ЧЕЛЯБИНСКОЙ ОБЛАСТИ</a:t>
            </a:r>
            <a:endParaRPr lang="ru-RU" sz="1500" b="1" dirty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2052000"/>
            <a:ext cx="4320480" cy="4760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400"/>
              </a:lnSpc>
            </a:pP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ЦЕЛЬ: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Обеспечение доступа субъектов малого и среднего предпринимательства к кредитным и иным финансовым ресурсам.</a:t>
            </a:r>
            <a:endParaRPr lang="en-US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>
              <a:lnSpc>
                <a:spcPts val="1400"/>
              </a:lnSpc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Предоставление поручительств (при неполном залоговом обеспечении):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 кредитам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договорам банковской гарантии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договорам финансовой аренды (лизинга)</a:t>
            </a:r>
            <a:endParaRPr lang="en-US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>
              <a:lnSpc>
                <a:spcPts val="1400"/>
              </a:lnSpc>
            </a:pPr>
            <a:endParaRPr lang="en-US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>
              <a:lnSpc>
                <a:spcPts val="1400"/>
              </a:lnSpc>
            </a:pP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ПРОЦЕДУРА ПОЛУЧЕНИЯ КРЕДИТА ПОД ПОРУЧИТЕЛЬСТВО ФОНДА</a:t>
            </a:r>
          </a:p>
          <a:p>
            <a:pPr algn="just">
              <a:lnSpc>
                <a:spcPts val="1400"/>
              </a:lnSpc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1. Ознакомиться с требованиями Фонда, предъявляемыми к заемщикам.</a:t>
            </a:r>
          </a:p>
          <a:p>
            <a:pPr algn="just">
              <a:lnSpc>
                <a:spcPts val="1400"/>
              </a:lnSpc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2. Обратиться за получением кредита в один из Банков - партнеров Фонда.</a:t>
            </a:r>
          </a:p>
          <a:p>
            <a:pPr algn="just">
              <a:lnSpc>
                <a:spcPts val="1400"/>
              </a:lnSpc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3. При обращении в банк субъект малого предпринимательства предоставляет кредитную заявку и иные документы в соответствии с требованиями банка.</a:t>
            </a:r>
          </a:p>
          <a:p>
            <a:pPr algn="just">
              <a:lnSpc>
                <a:spcPts val="1400"/>
              </a:lnSpc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4. При положительном решении банка - совместно с банком составить и подписать заявку на получение поручительства Фонда (банк самостоятельно направляет заявку на получение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поручительства Фонда. Фонд принимает решение в течение 3-х дней).</a:t>
            </a:r>
          </a:p>
          <a:p>
            <a:pPr algn="just">
              <a:lnSpc>
                <a:spcPts val="1400"/>
              </a:lnSpc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5. При положительном решении Фонда - Заемщик уплачивает Фонду вознаграждение за предоставление поручительства единовременно и в полном объеме на расчетный счет Фонда.</a:t>
            </a:r>
          </a:p>
          <a:p>
            <a:pPr algn="just">
              <a:lnSpc>
                <a:spcPts val="1400"/>
              </a:lnSpc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6. Заемщик и банк подписывают кредитный договор, банк выдает кредит под поручительство Фонда</a:t>
            </a:r>
          </a:p>
        </p:txBody>
      </p:sp>
      <p:sp>
        <p:nvSpPr>
          <p:cNvPr id="11" name="Полилиния 10"/>
          <p:cNvSpPr/>
          <p:nvPr/>
        </p:nvSpPr>
        <p:spPr>
          <a:xfrm>
            <a:off x="4716496" y="1340848"/>
            <a:ext cx="4320000" cy="72000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АНО «АГЕНТСТВО ИНВЕСТИЦИОННОГО РАЗВИТИЯ ЧЕЛЯБИНСКОЙ ОБЛАСТИ»</a:t>
            </a:r>
            <a:endParaRPr lang="ru-RU" sz="1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716016" y="2052000"/>
            <a:ext cx="432048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ПРЕДМЕТОМ ДЕЯТЕЛЬНОСТИ АГЕНТСТВА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является привлечение инвестиций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Челябинскую область, устранение административных барьеров,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формирование и продвижение положительного инвестиционного имиджа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Челябинской области, осуществление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мероприятий, направленных на улучшение инвестиционного климата в Челябинской области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ФУНКЦИИ АГЕНТСТВА: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оказание консультационной, информационной и правовой поддержки субъектам инвестиционной деятельности, организационное сопровождение инвестиционных 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 других крупных программных проектов и мероприятий;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обеспечение режима «одного окна» для инвесторов при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взаимодействии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 органами исполнительной власти;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содействие созданию проектных команд по поддержке и реализации конкретных инвестиционных проектов «под ключ»;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обеспечение взаимодействия с инвестиционными и венчурными фондами, банками, иностранными государственными инвестиционными агентствами, специализированными финансовыми организациями, российскими и международными институтами развития с целью использования их потенциала и возможностей по финансированию и поддержке инвестиций на территории области</a:t>
            </a:r>
          </a:p>
        </p:txBody>
      </p:sp>
      <p:pic>
        <p:nvPicPr>
          <p:cNvPr id="8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Прямая соединительная линия 57"/>
          <p:cNvCxnSpPr/>
          <p:nvPr/>
        </p:nvCxnSpPr>
        <p:spPr>
          <a:xfrm>
            <a:off x="6804248" y="1628800"/>
            <a:ext cx="0" cy="4536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195736" y="1556792"/>
            <a:ext cx="0" cy="4536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20000" y="540000"/>
            <a:ext cx="4068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Федеральные формы поддержки</a:t>
            </a:r>
            <a:endParaRPr lang="ru-RU" sz="2000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53" name="Полилиния 52"/>
          <p:cNvSpPr/>
          <p:nvPr/>
        </p:nvSpPr>
        <p:spPr>
          <a:xfrm>
            <a:off x="107504" y="1340768"/>
            <a:ext cx="8928000" cy="864096"/>
          </a:xfrm>
          <a:custGeom>
            <a:avLst/>
            <a:gdLst>
              <a:gd name="connsiteX0" fmla="*/ 0 w 3388293"/>
              <a:gd name="connsiteY0" fmla="*/ 27581 h 275809"/>
              <a:gd name="connsiteX1" fmla="*/ 8078 w 3388293"/>
              <a:gd name="connsiteY1" fmla="*/ 8078 h 275809"/>
              <a:gd name="connsiteX2" fmla="*/ 27581 w 3388293"/>
              <a:gd name="connsiteY2" fmla="*/ 0 h 275809"/>
              <a:gd name="connsiteX3" fmla="*/ 3360712 w 3388293"/>
              <a:gd name="connsiteY3" fmla="*/ 0 h 275809"/>
              <a:gd name="connsiteX4" fmla="*/ 3380215 w 3388293"/>
              <a:gd name="connsiteY4" fmla="*/ 8078 h 275809"/>
              <a:gd name="connsiteX5" fmla="*/ 3388293 w 3388293"/>
              <a:gd name="connsiteY5" fmla="*/ 27581 h 275809"/>
              <a:gd name="connsiteX6" fmla="*/ 3388293 w 3388293"/>
              <a:gd name="connsiteY6" fmla="*/ 248228 h 275809"/>
              <a:gd name="connsiteX7" fmla="*/ 3380215 w 3388293"/>
              <a:gd name="connsiteY7" fmla="*/ 267731 h 275809"/>
              <a:gd name="connsiteX8" fmla="*/ 3360712 w 3388293"/>
              <a:gd name="connsiteY8" fmla="*/ 275809 h 275809"/>
              <a:gd name="connsiteX9" fmla="*/ 27581 w 3388293"/>
              <a:gd name="connsiteY9" fmla="*/ 275809 h 275809"/>
              <a:gd name="connsiteX10" fmla="*/ 8078 w 3388293"/>
              <a:gd name="connsiteY10" fmla="*/ 267731 h 275809"/>
              <a:gd name="connsiteX11" fmla="*/ 0 w 3388293"/>
              <a:gd name="connsiteY11" fmla="*/ 248228 h 275809"/>
              <a:gd name="connsiteX12" fmla="*/ 0 w 3388293"/>
              <a:gd name="connsiteY12" fmla="*/ 27581 h 275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88293" h="275809">
                <a:moveTo>
                  <a:pt x="0" y="27581"/>
                </a:moveTo>
                <a:cubicBezTo>
                  <a:pt x="0" y="20266"/>
                  <a:pt x="2906" y="13251"/>
                  <a:pt x="8078" y="8078"/>
                </a:cubicBezTo>
                <a:cubicBezTo>
                  <a:pt x="13250" y="2906"/>
                  <a:pt x="20266" y="0"/>
                  <a:pt x="27581" y="0"/>
                </a:cubicBezTo>
                <a:lnTo>
                  <a:pt x="3360712" y="0"/>
                </a:lnTo>
                <a:cubicBezTo>
                  <a:pt x="3368027" y="0"/>
                  <a:pt x="3375042" y="2906"/>
                  <a:pt x="3380215" y="8078"/>
                </a:cubicBezTo>
                <a:cubicBezTo>
                  <a:pt x="3385387" y="13250"/>
                  <a:pt x="3388293" y="20266"/>
                  <a:pt x="3388293" y="27581"/>
                </a:cubicBezTo>
                <a:lnTo>
                  <a:pt x="3388293" y="248228"/>
                </a:lnTo>
                <a:cubicBezTo>
                  <a:pt x="3388293" y="255543"/>
                  <a:pt x="3385387" y="262558"/>
                  <a:pt x="3380215" y="267731"/>
                </a:cubicBezTo>
                <a:cubicBezTo>
                  <a:pt x="3375043" y="272903"/>
                  <a:pt x="3368027" y="275809"/>
                  <a:pt x="3360712" y="275809"/>
                </a:cubicBezTo>
                <a:lnTo>
                  <a:pt x="27581" y="275809"/>
                </a:lnTo>
                <a:cubicBezTo>
                  <a:pt x="20266" y="275809"/>
                  <a:pt x="13251" y="272903"/>
                  <a:pt x="8078" y="267731"/>
                </a:cubicBezTo>
                <a:cubicBezTo>
                  <a:pt x="2906" y="262559"/>
                  <a:pt x="0" y="255543"/>
                  <a:pt x="0" y="248228"/>
                </a:cubicBezTo>
                <a:lnTo>
                  <a:pt x="0" y="2758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653" tIns="27128" rIns="36653" bIns="27128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ГОСПРОГРАММА РФ «РАЗВИТИЕ ПРОМЫШЛЕННОСТИ И ПОВЫШЕНИЕ ЕЕ КОНКУРЕНТОСПОСОБНОСТИ»</a:t>
            </a:r>
          </a:p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постановление Правительства РФ от 15.04.2014 № 328</a:t>
            </a:r>
            <a:endParaRPr lang="ru-RU" sz="12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олилиния 29"/>
          <p:cNvSpPr/>
          <p:nvPr/>
        </p:nvSpPr>
        <p:spPr>
          <a:xfrm>
            <a:off x="107504" y="2348880"/>
            <a:ext cx="4320000" cy="432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algn="ctr" fontAlgn="b"/>
            <a:r>
              <a:rPr lang="ru-RU" sz="1200" b="1" dirty="0" smtClean="0">
                <a:solidFill>
                  <a:srgbClr val="000000"/>
                </a:solidFill>
                <a:latin typeface="Times New Roman"/>
              </a:rPr>
              <a:t>«Автомобильная промышленность» </a:t>
            </a:r>
            <a:endParaRPr lang="ru-RU" sz="12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1" name="Полилиния 30"/>
          <p:cNvSpPr/>
          <p:nvPr/>
        </p:nvSpPr>
        <p:spPr>
          <a:xfrm>
            <a:off x="107504" y="2924992"/>
            <a:ext cx="4320000" cy="432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algn="ctr" fontAlgn="b"/>
            <a:r>
              <a:rPr lang="ru-RU" sz="1200" b="1" dirty="0" smtClean="0">
                <a:solidFill>
                  <a:srgbClr val="000000"/>
                </a:solidFill>
                <a:latin typeface="Times New Roman"/>
              </a:rPr>
              <a:t>«Легкая промышленность и народные художественные промыслы» </a:t>
            </a:r>
            <a:endParaRPr lang="ru-RU" sz="12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2" name="Полилиния 31"/>
          <p:cNvSpPr/>
          <p:nvPr/>
        </p:nvSpPr>
        <p:spPr>
          <a:xfrm>
            <a:off x="107504" y="3501008"/>
            <a:ext cx="4320000" cy="432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algn="ctr" fontAlgn="b"/>
            <a:r>
              <a:rPr lang="ru-RU" sz="1200" b="1" dirty="0" smtClean="0">
                <a:solidFill>
                  <a:srgbClr val="000000"/>
                </a:solidFill>
                <a:latin typeface="Times New Roman"/>
              </a:rPr>
              <a:t>«Ускоренное развитие оборонно-промышленного комплекса» </a:t>
            </a:r>
            <a:endParaRPr lang="ru-RU" sz="12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3" name="Полилиния 32"/>
          <p:cNvSpPr/>
          <p:nvPr/>
        </p:nvSpPr>
        <p:spPr>
          <a:xfrm>
            <a:off x="107504" y="4653136"/>
            <a:ext cx="4320000" cy="432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algn="ctr" fontAlgn="b"/>
            <a:r>
              <a:rPr lang="ru-RU" sz="1200" b="1" dirty="0" smtClean="0">
                <a:solidFill>
                  <a:srgbClr val="000000"/>
                </a:solidFill>
                <a:latin typeface="Times New Roman"/>
              </a:rPr>
              <a:t>«</a:t>
            </a:r>
            <a:r>
              <a:rPr lang="ru-RU" sz="1200" b="1" dirty="0" err="1" smtClean="0">
                <a:solidFill>
                  <a:srgbClr val="000000"/>
                </a:solidFill>
                <a:latin typeface="Times New Roman"/>
              </a:rPr>
              <a:t>Станкоинструментальная</a:t>
            </a:r>
            <a:r>
              <a:rPr lang="ru-RU" sz="1200" b="1" dirty="0" smtClean="0">
                <a:solidFill>
                  <a:srgbClr val="000000"/>
                </a:solidFill>
                <a:latin typeface="Times New Roman"/>
              </a:rPr>
              <a:t> промышленность» </a:t>
            </a:r>
            <a:endParaRPr lang="ru-RU" sz="12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4" name="Полилиния 33"/>
          <p:cNvSpPr/>
          <p:nvPr/>
        </p:nvSpPr>
        <p:spPr>
          <a:xfrm>
            <a:off x="107504" y="4077072"/>
            <a:ext cx="4320000" cy="432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algn="ctr" fontAlgn="b"/>
            <a:r>
              <a:rPr lang="ru-RU" sz="1200" b="1" dirty="0" smtClean="0">
                <a:solidFill>
                  <a:srgbClr val="000000"/>
                </a:solidFill>
                <a:latin typeface="Times New Roman"/>
              </a:rPr>
              <a:t>«Транспортное машиностроение» </a:t>
            </a:r>
            <a:endParaRPr lang="ru-RU" sz="12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5" name="Полилиния 34"/>
          <p:cNvSpPr/>
          <p:nvPr/>
        </p:nvSpPr>
        <p:spPr>
          <a:xfrm>
            <a:off x="107504" y="5229200"/>
            <a:ext cx="4320000" cy="432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algn="ctr" fontAlgn="b"/>
            <a:r>
              <a:rPr lang="ru-RU" sz="1200" b="1" dirty="0" smtClean="0">
                <a:solidFill>
                  <a:srgbClr val="000000"/>
                </a:solidFill>
                <a:latin typeface="Times New Roman"/>
              </a:rPr>
              <a:t>«Лесопромышленный комплекс» </a:t>
            </a:r>
            <a:endParaRPr lang="ru-RU" sz="12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7" name="Полилиния 36"/>
          <p:cNvSpPr/>
          <p:nvPr/>
        </p:nvSpPr>
        <p:spPr>
          <a:xfrm>
            <a:off x="107504" y="5805264"/>
            <a:ext cx="4320000" cy="432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algn="ctr" fontAlgn="b"/>
            <a:r>
              <a:rPr lang="ru-RU" sz="1200" b="1" dirty="0" smtClean="0">
                <a:solidFill>
                  <a:srgbClr val="000000"/>
                </a:solidFill>
                <a:latin typeface="Times New Roman"/>
              </a:rPr>
              <a:t>«Химический комплекс» </a:t>
            </a:r>
            <a:endParaRPr lang="ru-RU" sz="12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0" name="Полилиния 59"/>
          <p:cNvSpPr/>
          <p:nvPr/>
        </p:nvSpPr>
        <p:spPr>
          <a:xfrm>
            <a:off x="4716016" y="2348376"/>
            <a:ext cx="4320000" cy="432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algn="ctr" fontAlgn="b"/>
            <a:r>
              <a:rPr lang="ru-RU" sz="1200" b="1" dirty="0" smtClean="0">
                <a:solidFill>
                  <a:srgbClr val="000000"/>
                </a:solidFill>
                <a:latin typeface="Times New Roman"/>
              </a:rPr>
              <a:t>«Развитие производства композиционных материалов (композитов) и изделий из них» </a:t>
            </a:r>
            <a:endParaRPr lang="ru-RU" sz="12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2" name="Полилиния 61"/>
          <p:cNvSpPr/>
          <p:nvPr/>
        </p:nvSpPr>
        <p:spPr>
          <a:xfrm>
            <a:off x="4716016" y="2924992"/>
            <a:ext cx="4320000" cy="432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algn="ctr" fontAlgn="b"/>
            <a:r>
              <a:rPr lang="ru-RU" sz="1200" b="1" dirty="0" smtClean="0">
                <a:solidFill>
                  <a:srgbClr val="000000"/>
                </a:solidFill>
                <a:latin typeface="Times New Roman"/>
              </a:rPr>
              <a:t>«Развитие промышленности редких и редкоземельных металлов» </a:t>
            </a:r>
            <a:endParaRPr lang="ru-RU" sz="12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4" name="Полилиния 63"/>
          <p:cNvSpPr/>
          <p:nvPr/>
        </p:nvSpPr>
        <p:spPr>
          <a:xfrm>
            <a:off x="4716016" y="3501008"/>
            <a:ext cx="4320000" cy="432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algn="ctr" fontAlgn="b"/>
            <a:r>
              <a:rPr lang="ru-RU" sz="1200" b="1" dirty="0" smtClean="0">
                <a:solidFill>
                  <a:srgbClr val="000000"/>
                </a:solidFill>
                <a:latin typeface="Times New Roman"/>
              </a:rPr>
              <a:t>«Обеспечение реализации государственной программы» </a:t>
            </a:r>
            <a:endParaRPr lang="ru-RU" sz="12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6" name="Полилиния 65"/>
          <p:cNvSpPr/>
          <p:nvPr/>
        </p:nvSpPr>
        <p:spPr>
          <a:xfrm>
            <a:off x="4716016" y="4653136"/>
            <a:ext cx="4320000" cy="432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algn="ctr" fontAlgn="b"/>
            <a:r>
              <a:rPr lang="ru-RU" sz="1200" b="1" dirty="0" smtClean="0">
                <a:solidFill>
                  <a:srgbClr val="000000"/>
                </a:solidFill>
                <a:latin typeface="Times New Roman"/>
              </a:rPr>
              <a:t>«Развитие инжиниринговой деятельности и промышленного дизайна» </a:t>
            </a:r>
            <a:endParaRPr lang="ru-RU" sz="12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8" name="Полилиния 67"/>
          <p:cNvSpPr/>
          <p:nvPr/>
        </p:nvSpPr>
        <p:spPr>
          <a:xfrm>
            <a:off x="4716016" y="4077072"/>
            <a:ext cx="4320000" cy="432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algn="ctr" fontAlgn="b"/>
            <a:r>
              <a:rPr lang="ru-RU" sz="1200" b="1" dirty="0" smtClean="0">
                <a:solidFill>
                  <a:srgbClr val="000000"/>
                </a:solidFill>
                <a:latin typeface="Times New Roman"/>
              </a:rPr>
              <a:t>«Промышленные биотехнологии» </a:t>
            </a:r>
            <a:endParaRPr lang="ru-RU" sz="12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0" name="Полилиния 69"/>
          <p:cNvSpPr/>
          <p:nvPr/>
        </p:nvSpPr>
        <p:spPr>
          <a:xfrm>
            <a:off x="4716016" y="5229200"/>
            <a:ext cx="4320000" cy="432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algn="ctr" fontAlgn="b"/>
            <a:r>
              <a:rPr lang="ru-RU" sz="1200" b="1" dirty="0" smtClean="0">
                <a:solidFill>
                  <a:srgbClr val="000000"/>
                </a:solidFill>
                <a:latin typeface="Times New Roman"/>
              </a:rPr>
              <a:t>«Индустриальные парки» </a:t>
            </a:r>
            <a:endParaRPr lang="ru-RU" sz="12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2" name="Полилиния 71"/>
          <p:cNvSpPr/>
          <p:nvPr/>
        </p:nvSpPr>
        <p:spPr>
          <a:xfrm>
            <a:off x="4716016" y="5805264"/>
            <a:ext cx="4320000" cy="432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algn="ctr" fontAlgn="b"/>
            <a:r>
              <a:rPr lang="ru-RU" sz="1200" b="1" dirty="0" smtClean="0">
                <a:solidFill>
                  <a:srgbClr val="000000"/>
                </a:solidFill>
                <a:latin typeface="Times New Roman"/>
              </a:rPr>
              <a:t>«Индустрия детских товаров» </a:t>
            </a:r>
            <a:endParaRPr lang="ru-RU" sz="12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" name="Полилиния 20"/>
          <p:cNvSpPr/>
          <p:nvPr/>
        </p:nvSpPr>
        <p:spPr>
          <a:xfrm>
            <a:off x="107504" y="6381376"/>
            <a:ext cx="8892000" cy="432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algn="ctr" fontAlgn="b"/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Обеспечение реализации государственной программы</a:t>
            </a:r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endParaRPr lang="ru-RU" sz="1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108000" y="1340768"/>
            <a:ext cx="8892000" cy="32400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kern="120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«АВТОМОБИЛЬНАЯ ПРОМЫШЛЕННОСТЬ»</a:t>
            </a:r>
            <a:endParaRPr lang="ru-RU" sz="15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179512" y="1700808"/>
            <a:ext cx="8820980" cy="2088232"/>
          </a:xfrm>
          <a:custGeom>
            <a:avLst/>
            <a:gdLst>
              <a:gd name="connsiteX0" fmla="*/ 0 w 8820980"/>
              <a:gd name="connsiteY0" fmla="*/ 0 h 2049300"/>
              <a:gd name="connsiteX1" fmla="*/ 8820980 w 8820980"/>
              <a:gd name="connsiteY1" fmla="*/ 0 h 2049300"/>
              <a:gd name="connsiteX2" fmla="*/ 8820980 w 8820980"/>
              <a:gd name="connsiteY2" fmla="*/ 2049300 h 2049300"/>
              <a:gd name="connsiteX3" fmla="*/ 0 w 8820980"/>
              <a:gd name="connsiteY3" fmla="*/ 2049300 h 2049300"/>
              <a:gd name="connsiteX4" fmla="*/ 0 w 8820980"/>
              <a:gd name="connsiteY4" fmla="*/ 0 h 20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20980" h="2049300">
                <a:moveTo>
                  <a:pt x="0" y="0"/>
                </a:moveTo>
                <a:lnTo>
                  <a:pt x="8820980" y="0"/>
                </a:lnTo>
                <a:lnTo>
                  <a:pt x="8820980" y="2049300"/>
                </a:lnTo>
                <a:lnTo>
                  <a:pt x="0" y="20493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0066" tIns="16510" rIns="92456" bIns="16510" numCol="1" spcCol="1270" anchor="t" anchorCtr="0">
            <a:noAutofit/>
          </a:bodyPr>
          <a:lstStyle/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Возмещение организациям автомобилестроения части затрат </a:t>
            </a:r>
            <a:r>
              <a:rPr lang="ru-RU" sz="1200" kern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на уплату процентов по кредитам, полученным на реализацию инвестиционных и инновационных проектов (постановление Правительства РФ от 01.08.2011 № 640); </a:t>
            </a:r>
            <a:endParaRPr lang="ru-RU" sz="1200" kern="1200" dirty="0">
              <a:latin typeface="Times New Roman" pitchFamily="18" charset="0"/>
              <a:cs typeface="Times New Roman" pitchFamily="18" charset="0"/>
            </a:endParaRPr>
          </a:p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kern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Компенсация производителям </a:t>
            </a:r>
            <a:r>
              <a:rPr lang="ru-RU" sz="1200" kern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колесных транспортных средств части затрат, связанных с выпуском и поддержкой гарантийных обязательств в отношении колесных транспортных средств, соответствующих нормам Евро-4 и Евро-5 (постановление Правительства РФ от 15.01.2014 № 31);</a:t>
            </a:r>
          </a:p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kern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Компенсация производителям колесных транспортных средств части затрат на использование энергоресурсов энергоемкими предприятиями автомобильной промышленности (постановление Правительства РФ от 15.01.2014 № 30);</a:t>
            </a:r>
          </a:p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kern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Компенсация производителям </a:t>
            </a:r>
            <a:r>
              <a:rPr lang="ru-RU" sz="1200" kern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колесных транспортных средств части затрат на содержание рабочих мест (постановление Правительства РФ от 15.01.2014 № 32)</a:t>
            </a:r>
          </a:p>
        </p:txBody>
      </p:sp>
      <p:sp>
        <p:nvSpPr>
          <p:cNvPr id="12" name="Полилиния 11"/>
          <p:cNvSpPr/>
          <p:nvPr/>
        </p:nvSpPr>
        <p:spPr>
          <a:xfrm>
            <a:off x="108000" y="3501008"/>
            <a:ext cx="8892000" cy="32400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kern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«ЛЕГКАЯ ПРОМЫШЛЕННОСТЬ И НАРОДНЫЕ ХУДОЖЕСТВЕННЫЕ ПРОМЫСЛЫ»</a:t>
            </a:r>
            <a:endParaRPr lang="ru-RU" sz="15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179512" y="3874676"/>
            <a:ext cx="8820980" cy="1642556"/>
          </a:xfrm>
          <a:custGeom>
            <a:avLst/>
            <a:gdLst>
              <a:gd name="connsiteX0" fmla="*/ 0 w 8820980"/>
              <a:gd name="connsiteY0" fmla="*/ 0 h 1138500"/>
              <a:gd name="connsiteX1" fmla="*/ 8820980 w 8820980"/>
              <a:gd name="connsiteY1" fmla="*/ 0 h 1138500"/>
              <a:gd name="connsiteX2" fmla="*/ 8820980 w 8820980"/>
              <a:gd name="connsiteY2" fmla="*/ 1138500 h 1138500"/>
              <a:gd name="connsiteX3" fmla="*/ 0 w 8820980"/>
              <a:gd name="connsiteY3" fmla="*/ 1138500 h 1138500"/>
              <a:gd name="connsiteX4" fmla="*/ 0 w 8820980"/>
              <a:gd name="connsiteY4" fmla="*/ 0 h 113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20980" h="1138500">
                <a:moveTo>
                  <a:pt x="0" y="0"/>
                </a:moveTo>
                <a:lnTo>
                  <a:pt x="8820980" y="0"/>
                </a:lnTo>
                <a:lnTo>
                  <a:pt x="8820980" y="1138500"/>
                </a:lnTo>
                <a:lnTo>
                  <a:pt x="0" y="11385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0066" tIns="16510" rIns="92456" bIns="16510" numCol="1" spcCol="1270" anchor="t" anchorCtr="0">
            <a:noAutofit/>
          </a:bodyPr>
          <a:lstStyle/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Возмещение части затрат организациям легкой и текстильной промышленности на уплату процентов по кредитам, полученным на реализацию новых инвестиционных проектов по техническому перевооружению </a:t>
            </a:r>
            <a:r>
              <a:rPr lang="ru-RU" sz="1200" kern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(постановление Правительства РФ от 12.08.2013 № 687);</a:t>
            </a:r>
            <a:endParaRPr lang="ru-RU" sz="1200" kern="1200" dirty="0">
              <a:latin typeface="Times New Roman" pitchFamily="18" charset="0"/>
              <a:cs typeface="Times New Roman" pitchFamily="18" charset="0"/>
            </a:endParaRPr>
          </a:p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kern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Компенсация части затрат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организациям легкой и текстильной промышленности </a:t>
            </a:r>
            <a:r>
              <a:rPr lang="ru-RU" sz="1200" kern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на реализацию инвестиционных проектов по модернизации и созданию производств в сфере текстильной и легкой промышленности (постановление Правительства РФ от 03.01.2014 № 4);</a:t>
            </a:r>
          </a:p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Возмещение части затрат на уплату процентов по кредитам, привлеченным в российских кредитных организациях в 2012 - 2016 годах, на цели формирования межсезонных запасов, необходимых для производства товаров легкой промышленности (п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остановление Правительства РФ от 27.08.2015 № 894)</a:t>
            </a:r>
          </a:p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endParaRPr lang="ru-RU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endParaRPr lang="ru-RU" sz="1200" kern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endParaRPr lang="ru-RU" sz="1200" kern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endParaRPr lang="ru-RU" sz="1200" kern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4" name="Полилиния 13"/>
          <p:cNvSpPr/>
          <p:nvPr/>
        </p:nvSpPr>
        <p:spPr>
          <a:xfrm>
            <a:off x="179512" y="5661248"/>
            <a:ext cx="8784976" cy="32400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kern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«УСКОРЕННОЕ РАЗВИТИЕ ОБОРОННО-ПРОМЫШЛЕННОГО КОМПЛЕКСА»:</a:t>
            </a:r>
            <a:endParaRPr lang="ru-RU" sz="15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179512" y="5949280"/>
            <a:ext cx="8820980" cy="774180"/>
          </a:xfrm>
          <a:custGeom>
            <a:avLst/>
            <a:gdLst>
              <a:gd name="connsiteX0" fmla="*/ 0 w 8820980"/>
              <a:gd name="connsiteY0" fmla="*/ 0 h 774180"/>
              <a:gd name="connsiteX1" fmla="*/ 8820980 w 8820980"/>
              <a:gd name="connsiteY1" fmla="*/ 0 h 774180"/>
              <a:gd name="connsiteX2" fmla="*/ 8820980 w 8820980"/>
              <a:gd name="connsiteY2" fmla="*/ 774180 h 774180"/>
              <a:gd name="connsiteX3" fmla="*/ 0 w 8820980"/>
              <a:gd name="connsiteY3" fmla="*/ 774180 h 774180"/>
              <a:gd name="connsiteX4" fmla="*/ 0 w 8820980"/>
              <a:gd name="connsiteY4" fmla="*/ 0 h 774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20980" h="774180">
                <a:moveTo>
                  <a:pt x="0" y="0"/>
                </a:moveTo>
                <a:lnTo>
                  <a:pt x="8820980" y="0"/>
                </a:lnTo>
                <a:lnTo>
                  <a:pt x="8820980" y="774180"/>
                </a:lnTo>
                <a:lnTo>
                  <a:pt x="0" y="77418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0066" tIns="16510" rIns="92456" bIns="16510" numCol="1" spcCol="1270" anchor="t" anchorCtr="0">
            <a:noAutofit/>
          </a:bodyPr>
          <a:lstStyle/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kern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Предоставление субсидий стратегическим организациям оборонно-промышленного комплекса в целях предупреждения банкротства (постановление Правительства РФ от 07.05.2008 № 368);</a:t>
            </a:r>
            <a:endParaRPr lang="ru-RU" sz="1200" kern="1200" dirty="0">
              <a:latin typeface="Times New Roman" pitchFamily="18" charset="0"/>
              <a:cs typeface="Times New Roman" pitchFamily="18" charset="0"/>
            </a:endParaRPr>
          </a:p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kern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Возмещение части затрат организациям - экспортерам промышленной продукции военного назначения на уплату процентов по кредитам (постановление Правительства РФ  от 25.10.2013 № 961)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764000" y="324000"/>
            <a:ext cx="568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Госпрограмма РФ «Развитие промышленности и повышение ее конкурентоспособности»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олилиния 18"/>
          <p:cNvSpPr/>
          <p:nvPr/>
        </p:nvSpPr>
        <p:spPr>
          <a:xfrm>
            <a:off x="108000" y="1339200"/>
            <a:ext cx="8892000" cy="32400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kern="120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«ТРАНСПОРТНОЕ МАШИНОСТРОЕНИЕ»</a:t>
            </a:r>
            <a:endParaRPr lang="ru-RU" sz="15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олилиния 19"/>
          <p:cNvSpPr/>
          <p:nvPr/>
        </p:nvSpPr>
        <p:spPr>
          <a:xfrm>
            <a:off x="107504" y="1685143"/>
            <a:ext cx="8820980" cy="1368152"/>
          </a:xfrm>
          <a:custGeom>
            <a:avLst/>
            <a:gdLst>
              <a:gd name="connsiteX0" fmla="*/ 0 w 8820980"/>
              <a:gd name="connsiteY0" fmla="*/ 0 h 1275120"/>
              <a:gd name="connsiteX1" fmla="*/ 8820980 w 8820980"/>
              <a:gd name="connsiteY1" fmla="*/ 0 h 1275120"/>
              <a:gd name="connsiteX2" fmla="*/ 8820980 w 8820980"/>
              <a:gd name="connsiteY2" fmla="*/ 1275120 h 1275120"/>
              <a:gd name="connsiteX3" fmla="*/ 0 w 8820980"/>
              <a:gd name="connsiteY3" fmla="*/ 1275120 h 1275120"/>
              <a:gd name="connsiteX4" fmla="*/ 0 w 8820980"/>
              <a:gd name="connsiteY4" fmla="*/ 0 h 1275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20980" h="1275120">
                <a:moveTo>
                  <a:pt x="0" y="0"/>
                </a:moveTo>
                <a:lnTo>
                  <a:pt x="8820980" y="0"/>
                </a:lnTo>
                <a:lnTo>
                  <a:pt x="8820980" y="1275120"/>
                </a:lnTo>
                <a:lnTo>
                  <a:pt x="0" y="127512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0066" tIns="16510" rIns="92456" bIns="16510" numCol="1" spcCol="1270" anchor="t" anchorCtr="0">
            <a:noAutofit/>
          </a:bodyPr>
          <a:lstStyle/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Возмещение потерь в доходах российских лизинговых организаций при предоставлении скидки при условии приобретения инновационных вагонов с повышенной осевой нагрузкой, а также на возмещение части затрат на уплату процентов по кредитам, полученным на приобретение инновационных вагонов с повышенной осевой нагрузкой (постановление Правительства РФ от 19.11.2014 № 1223);</a:t>
            </a:r>
          </a:p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Возмещение организациям транспортного машиностроения части затрат  на уплату процентов по кредитам,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полученным в 2008 – 2011 годах и </a:t>
            </a: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направленным на технологическое перевооружение (постановление Правительства РФ от 30.03.2009 № 262)</a:t>
            </a:r>
          </a:p>
        </p:txBody>
      </p:sp>
      <p:sp>
        <p:nvSpPr>
          <p:cNvPr id="21" name="Полилиния 20"/>
          <p:cNvSpPr/>
          <p:nvPr/>
        </p:nvSpPr>
        <p:spPr>
          <a:xfrm>
            <a:off x="108000" y="3068960"/>
            <a:ext cx="8892000" cy="32400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«СТАНКОИНСТРУМЕНТАЛЬНАЯ ПРОМЫШЛЕННОСТЬ»</a:t>
            </a:r>
            <a:endParaRPr lang="ru-RU" sz="15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олилиния 21"/>
          <p:cNvSpPr/>
          <p:nvPr/>
        </p:nvSpPr>
        <p:spPr>
          <a:xfrm>
            <a:off x="107504" y="3465399"/>
            <a:ext cx="8784976" cy="1115729"/>
          </a:xfrm>
          <a:custGeom>
            <a:avLst/>
            <a:gdLst>
              <a:gd name="connsiteX0" fmla="*/ 0 w 8820980"/>
              <a:gd name="connsiteY0" fmla="*/ 0 h 1115729"/>
              <a:gd name="connsiteX1" fmla="*/ 8820980 w 8820980"/>
              <a:gd name="connsiteY1" fmla="*/ 0 h 1115729"/>
              <a:gd name="connsiteX2" fmla="*/ 8820980 w 8820980"/>
              <a:gd name="connsiteY2" fmla="*/ 1115729 h 1115729"/>
              <a:gd name="connsiteX3" fmla="*/ 0 w 8820980"/>
              <a:gd name="connsiteY3" fmla="*/ 1115729 h 1115729"/>
              <a:gd name="connsiteX4" fmla="*/ 0 w 8820980"/>
              <a:gd name="connsiteY4" fmla="*/ 0 h 111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20980" h="1115729">
                <a:moveTo>
                  <a:pt x="0" y="0"/>
                </a:moveTo>
                <a:lnTo>
                  <a:pt x="8820980" y="0"/>
                </a:lnTo>
                <a:lnTo>
                  <a:pt x="8820980" y="1115729"/>
                </a:lnTo>
                <a:lnTo>
                  <a:pt x="0" y="111572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0066" tIns="16510" rIns="92456" bIns="16510" numCol="1" spcCol="1270" anchor="t" anchorCtr="0">
            <a:noAutofit/>
          </a:bodyPr>
          <a:lstStyle/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Компенсация части затрат российских организаций на проведение НИОКР в рамках реализации комплексных проектов по организации серийных производств </a:t>
            </a:r>
            <a:r>
              <a:rPr lang="ru-RU" sz="1200" kern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станкоинструментальной</a:t>
            </a: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продукции (постановление Правительства РФ от 30.10.2014               № 1128)</a:t>
            </a:r>
            <a:endPara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олилиния 22"/>
          <p:cNvSpPr/>
          <p:nvPr/>
        </p:nvSpPr>
        <p:spPr>
          <a:xfrm>
            <a:off x="108000" y="4077072"/>
            <a:ext cx="8892000" cy="32400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«ЛЕСОПРОМЫШЛЕННЫЙ КОМПЛЕКС»</a:t>
            </a:r>
            <a:endParaRPr lang="ru-RU" sz="15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олилиния 23"/>
          <p:cNvSpPr/>
          <p:nvPr/>
        </p:nvSpPr>
        <p:spPr>
          <a:xfrm>
            <a:off x="107504" y="4509120"/>
            <a:ext cx="8820980" cy="777878"/>
          </a:xfrm>
          <a:custGeom>
            <a:avLst/>
            <a:gdLst>
              <a:gd name="connsiteX0" fmla="*/ 0 w 8820980"/>
              <a:gd name="connsiteY0" fmla="*/ 0 h 705870"/>
              <a:gd name="connsiteX1" fmla="*/ 8820980 w 8820980"/>
              <a:gd name="connsiteY1" fmla="*/ 0 h 705870"/>
              <a:gd name="connsiteX2" fmla="*/ 8820980 w 8820980"/>
              <a:gd name="connsiteY2" fmla="*/ 705870 h 705870"/>
              <a:gd name="connsiteX3" fmla="*/ 0 w 8820980"/>
              <a:gd name="connsiteY3" fmla="*/ 705870 h 705870"/>
              <a:gd name="connsiteX4" fmla="*/ 0 w 8820980"/>
              <a:gd name="connsiteY4" fmla="*/ 0 h 705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20980" h="705870">
                <a:moveTo>
                  <a:pt x="0" y="0"/>
                </a:moveTo>
                <a:lnTo>
                  <a:pt x="8820980" y="0"/>
                </a:lnTo>
                <a:lnTo>
                  <a:pt x="8820980" y="705870"/>
                </a:lnTo>
                <a:lnTo>
                  <a:pt x="0" y="70587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0066" tIns="15240" rIns="85344" bIns="15240" numCol="1" spcCol="1270" anchor="t" anchorCtr="0">
            <a:noAutofit/>
          </a:bodyPr>
          <a:lstStyle/>
          <a:p>
            <a:pPr marL="0" lvl="1" indent="-180000" algn="just" defTabSz="53340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Возмещение части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затрат  организациям лесопромышленного комплекса на </a:t>
            </a: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уплату процентов по кредитам, полученными в 2011 – 2014 годах, на создание межсезонных запасов древесины, сырья и топлива (постановление Правительства РФ от 13.05.2010 № 329)</a:t>
            </a:r>
            <a:endPara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-180000" algn="just" defTabSz="53340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Возмещение части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затрат организациям лесопромышленного комплекса на </a:t>
            </a: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уплату процентов по кредитам, полученным в 2012 – 2013 годах, на цели реализации инвестиционных проектов создания новых высокотехнологичных обрабатывающих производств (постановление Правительства РФ от 16.01.2013 № 2)</a:t>
            </a:r>
          </a:p>
        </p:txBody>
      </p:sp>
      <p:sp>
        <p:nvSpPr>
          <p:cNvPr id="25" name="Полилиния 24"/>
          <p:cNvSpPr/>
          <p:nvPr/>
        </p:nvSpPr>
        <p:spPr>
          <a:xfrm>
            <a:off x="108000" y="5697288"/>
            <a:ext cx="8892000" cy="32400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kern="120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«ХИМИЧЕСКИЙ КОМПЛЕКС»</a:t>
            </a:r>
            <a:endPara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олилиния 25"/>
          <p:cNvSpPr/>
          <p:nvPr/>
        </p:nvSpPr>
        <p:spPr>
          <a:xfrm>
            <a:off x="107504" y="6149639"/>
            <a:ext cx="8820980" cy="375705"/>
          </a:xfrm>
          <a:custGeom>
            <a:avLst/>
            <a:gdLst>
              <a:gd name="connsiteX0" fmla="*/ 0 w 8820980"/>
              <a:gd name="connsiteY0" fmla="*/ 0 h 375705"/>
              <a:gd name="connsiteX1" fmla="*/ 8820980 w 8820980"/>
              <a:gd name="connsiteY1" fmla="*/ 0 h 375705"/>
              <a:gd name="connsiteX2" fmla="*/ 8820980 w 8820980"/>
              <a:gd name="connsiteY2" fmla="*/ 375705 h 375705"/>
              <a:gd name="connsiteX3" fmla="*/ 0 w 8820980"/>
              <a:gd name="connsiteY3" fmla="*/ 375705 h 375705"/>
              <a:gd name="connsiteX4" fmla="*/ 0 w 8820980"/>
              <a:gd name="connsiteY4" fmla="*/ 0 h 375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20980" h="375705">
                <a:moveTo>
                  <a:pt x="0" y="0"/>
                </a:moveTo>
                <a:lnTo>
                  <a:pt x="8820980" y="0"/>
                </a:lnTo>
                <a:lnTo>
                  <a:pt x="8820980" y="375705"/>
                </a:lnTo>
                <a:lnTo>
                  <a:pt x="0" y="37570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0066" tIns="16510" rIns="92456" bIns="16510" numCol="1" spcCol="1270" anchor="t" anchorCtr="0">
            <a:noAutofit/>
          </a:bodyPr>
          <a:lstStyle/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Возмещение части затрат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организациям (предприятиям) химического комплекса</a:t>
            </a: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на уплату процентов по кредитам, полученным в 2014 – 2016 годах на реализацию инвестиционных проектов (постановление Правительства РФ от 03.01.2014 № 5)</a:t>
            </a:r>
            <a:endPara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764000" y="324000"/>
            <a:ext cx="568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Госпрограмма РФ «Развитие промышленности и повышение ее конкурентоспособности»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108000" y="1339200"/>
            <a:ext cx="8892000" cy="324000"/>
          </a:xfrm>
          <a:custGeom>
            <a:avLst/>
            <a:gdLst>
              <a:gd name="connsiteX0" fmla="*/ 0 w 8928000"/>
              <a:gd name="connsiteY0" fmla="*/ 59281 h 355680"/>
              <a:gd name="connsiteX1" fmla="*/ 17363 w 8928000"/>
              <a:gd name="connsiteY1" fmla="*/ 17363 h 355680"/>
              <a:gd name="connsiteX2" fmla="*/ 59281 w 8928000"/>
              <a:gd name="connsiteY2" fmla="*/ 0 h 355680"/>
              <a:gd name="connsiteX3" fmla="*/ 8868719 w 8928000"/>
              <a:gd name="connsiteY3" fmla="*/ 0 h 355680"/>
              <a:gd name="connsiteX4" fmla="*/ 8910637 w 8928000"/>
              <a:gd name="connsiteY4" fmla="*/ 17363 h 355680"/>
              <a:gd name="connsiteX5" fmla="*/ 8928000 w 8928000"/>
              <a:gd name="connsiteY5" fmla="*/ 59281 h 355680"/>
              <a:gd name="connsiteX6" fmla="*/ 8928000 w 8928000"/>
              <a:gd name="connsiteY6" fmla="*/ 296399 h 355680"/>
              <a:gd name="connsiteX7" fmla="*/ 8910637 w 8928000"/>
              <a:gd name="connsiteY7" fmla="*/ 338317 h 355680"/>
              <a:gd name="connsiteX8" fmla="*/ 8868719 w 8928000"/>
              <a:gd name="connsiteY8" fmla="*/ 355680 h 355680"/>
              <a:gd name="connsiteX9" fmla="*/ 59281 w 8928000"/>
              <a:gd name="connsiteY9" fmla="*/ 355680 h 355680"/>
              <a:gd name="connsiteX10" fmla="*/ 17363 w 8928000"/>
              <a:gd name="connsiteY10" fmla="*/ 338317 h 355680"/>
              <a:gd name="connsiteX11" fmla="*/ 0 w 8928000"/>
              <a:gd name="connsiteY11" fmla="*/ 296399 h 355680"/>
              <a:gd name="connsiteX12" fmla="*/ 0 w 8928000"/>
              <a:gd name="connsiteY12" fmla="*/ 59281 h 355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28000" h="355680">
                <a:moveTo>
                  <a:pt x="0" y="59281"/>
                </a:moveTo>
                <a:cubicBezTo>
                  <a:pt x="0" y="43559"/>
                  <a:pt x="6246" y="28480"/>
                  <a:pt x="17363" y="17363"/>
                </a:cubicBezTo>
                <a:cubicBezTo>
                  <a:pt x="28480" y="6246"/>
                  <a:pt x="43559" y="0"/>
                  <a:pt x="59281" y="0"/>
                </a:cubicBezTo>
                <a:lnTo>
                  <a:pt x="8868719" y="0"/>
                </a:lnTo>
                <a:cubicBezTo>
                  <a:pt x="8884441" y="0"/>
                  <a:pt x="8899520" y="6246"/>
                  <a:pt x="8910637" y="17363"/>
                </a:cubicBezTo>
                <a:cubicBezTo>
                  <a:pt x="8921754" y="28480"/>
                  <a:pt x="8928000" y="43559"/>
                  <a:pt x="8928000" y="59281"/>
                </a:cubicBezTo>
                <a:lnTo>
                  <a:pt x="8928000" y="296399"/>
                </a:lnTo>
                <a:cubicBezTo>
                  <a:pt x="8928000" y="312121"/>
                  <a:pt x="8921754" y="327200"/>
                  <a:pt x="8910637" y="338317"/>
                </a:cubicBezTo>
                <a:cubicBezTo>
                  <a:pt x="8899520" y="349434"/>
                  <a:pt x="8884441" y="355680"/>
                  <a:pt x="8868719" y="355680"/>
                </a:cubicBezTo>
                <a:lnTo>
                  <a:pt x="59281" y="355680"/>
                </a:lnTo>
                <a:cubicBezTo>
                  <a:pt x="43559" y="355680"/>
                  <a:pt x="28480" y="349434"/>
                  <a:pt x="17363" y="338317"/>
                </a:cubicBezTo>
                <a:cubicBezTo>
                  <a:pt x="6246" y="327200"/>
                  <a:pt x="0" y="312121"/>
                  <a:pt x="0" y="296399"/>
                </a:cubicBezTo>
                <a:lnTo>
                  <a:pt x="0" y="59281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513" tIns="74513" rIns="74513" bIns="74513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«РАЗВИТИЕ ПРОИЗВОДСТВА КОМПОЗИЦИОННЫХ МАТЕРИАЛОВ И ИЗДЕЛИЙ ИЗ НИХ»</a:t>
            </a:r>
            <a:endParaRPr lang="ru-RU" sz="15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108000" y="1700808"/>
            <a:ext cx="8892000" cy="1270699"/>
          </a:xfrm>
          <a:custGeom>
            <a:avLst/>
            <a:gdLst>
              <a:gd name="connsiteX0" fmla="*/ 0 w 8928000"/>
              <a:gd name="connsiteY0" fmla="*/ 0 h 550619"/>
              <a:gd name="connsiteX1" fmla="*/ 8928000 w 8928000"/>
              <a:gd name="connsiteY1" fmla="*/ 0 h 550619"/>
              <a:gd name="connsiteX2" fmla="*/ 8928000 w 8928000"/>
              <a:gd name="connsiteY2" fmla="*/ 550619 h 550619"/>
              <a:gd name="connsiteX3" fmla="*/ 0 w 8928000"/>
              <a:gd name="connsiteY3" fmla="*/ 550619 h 550619"/>
              <a:gd name="connsiteX4" fmla="*/ 0 w 8928000"/>
              <a:gd name="connsiteY4" fmla="*/ 0 h 550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28000" h="550619">
                <a:moveTo>
                  <a:pt x="0" y="0"/>
                </a:moveTo>
                <a:lnTo>
                  <a:pt x="8928000" y="0"/>
                </a:lnTo>
                <a:lnTo>
                  <a:pt x="8928000" y="550619"/>
                </a:lnTo>
                <a:lnTo>
                  <a:pt x="0" y="55061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3464" tIns="16510" rIns="92456" bIns="16510" numCol="1" spcCol="1270" anchor="t" anchorCtr="0">
            <a:noAutofit/>
          </a:bodyPr>
          <a:lstStyle/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Возмещение затрат на выполнение научно-исследовательских, опытно-конструкторских и технологических работ, понесенных в 2013 - 2016 годах на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поддержку развития производства композиционных материалов (композитов) и изделий из них в рамках реализации российскими организациями комплексных инновационных проектов по созданию высокотехнологичной продукции  (постановление Правительства РФ от 30.10.2013 № 972)</a:t>
            </a:r>
            <a:endPara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108000" y="2564904"/>
            <a:ext cx="8892000" cy="324000"/>
          </a:xfrm>
          <a:custGeom>
            <a:avLst/>
            <a:gdLst>
              <a:gd name="connsiteX0" fmla="*/ 0 w 8928000"/>
              <a:gd name="connsiteY0" fmla="*/ 59281 h 355680"/>
              <a:gd name="connsiteX1" fmla="*/ 17363 w 8928000"/>
              <a:gd name="connsiteY1" fmla="*/ 17363 h 355680"/>
              <a:gd name="connsiteX2" fmla="*/ 59281 w 8928000"/>
              <a:gd name="connsiteY2" fmla="*/ 0 h 355680"/>
              <a:gd name="connsiteX3" fmla="*/ 8868719 w 8928000"/>
              <a:gd name="connsiteY3" fmla="*/ 0 h 355680"/>
              <a:gd name="connsiteX4" fmla="*/ 8910637 w 8928000"/>
              <a:gd name="connsiteY4" fmla="*/ 17363 h 355680"/>
              <a:gd name="connsiteX5" fmla="*/ 8928000 w 8928000"/>
              <a:gd name="connsiteY5" fmla="*/ 59281 h 355680"/>
              <a:gd name="connsiteX6" fmla="*/ 8928000 w 8928000"/>
              <a:gd name="connsiteY6" fmla="*/ 296399 h 355680"/>
              <a:gd name="connsiteX7" fmla="*/ 8910637 w 8928000"/>
              <a:gd name="connsiteY7" fmla="*/ 338317 h 355680"/>
              <a:gd name="connsiteX8" fmla="*/ 8868719 w 8928000"/>
              <a:gd name="connsiteY8" fmla="*/ 355680 h 355680"/>
              <a:gd name="connsiteX9" fmla="*/ 59281 w 8928000"/>
              <a:gd name="connsiteY9" fmla="*/ 355680 h 355680"/>
              <a:gd name="connsiteX10" fmla="*/ 17363 w 8928000"/>
              <a:gd name="connsiteY10" fmla="*/ 338317 h 355680"/>
              <a:gd name="connsiteX11" fmla="*/ 0 w 8928000"/>
              <a:gd name="connsiteY11" fmla="*/ 296399 h 355680"/>
              <a:gd name="connsiteX12" fmla="*/ 0 w 8928000"/>
              <a:gd name="connsiteY12" fmla="*/ 59281 h 355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28000" h="355680">
                <a:moveTo>
                  <a:pt x="0" y="59281"/>
                </a:moveTo>
                <a:cubicBezTo>
                  <a:pt x="0" y="43559"/>
                  <a:pt x="6246" y="28480"/>
                  <a:pt x="17363" y="17363"/>
                </a:cubicBezTo>
                <a:cubicBezTo>
                  <a:pt x="28480" y="6246"/>
                  <a:pt x="43559" y="0"/>
                  <a:pt x="59281" y="0"/>
                </a:cubicBezTo>
                <a:lnTo>
                  <a:pt x="8868719" y="0"/>
                </a:lnTo>
                <a:cubicBezTo>
                  <a:pt x="8884441" y="0"/>
                  <a:pt x="8899520" y="6246"/>
                  <a:pt x="8910637" y="17363"/>
                </a:cubicBezTo>
                <a:cubicBezTo>
                  <a:pt x="8921754" y="28480"/>
                  <a:pt x="8928000" y="43559"/>
                  <a:pt x="8928000" y="59281"/>
                </a:cubicBezTo>
                <a:lnTo>
                  <a:pt x="8928000" y="296399"/>
                </a:lnTo>
                <a:cubicBezTo>
                  <a:pt x="8928000" y="312121"/>
                  <a:pt x="8921754" y="327200"/>
                  <a:pt x="8910637" y="338317"/>
                </a:cubicBezTo>
                <a:cubicBezTo>
                  <a:pt x="8899520" y="349434"/>
                  <a:pt x="8884441" y="355680"/>
                  <a:pt x="8868719" y="355680"/>
                </a:cubicBezTo>
                <a:lnTo>
                  <a:pt x="59281" y="355680"/>
                </a:lnTo>
                <a:cubicBezTo>
                  <a:pt x="43559" y="355680"/>
                  <a:pt x="28480" y="349434"/>
                  <a:pt x="17363" y="338317"/>
                </a:cubicBezTo>
                <a:cubicBezTo>
                  <a:pt x="6246" y="327200"/>
                  <a:pt x="0" y="312121"/>
                  <a:pt x="0" y="296399"/>
                </a:cubicBezTo>
                <a:lnTo>
                  <a:pt x="0" y="59281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513" tIns="74513" rIns="74513" bIns="74513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«РАЗВИТИЕ ПРОМЫШЛЕННОСТИ РЕДКИХ И РЕДКОЗЕМЕЛЬНЫХ МЕТАЛЛОВ»</a:t>
            </a:r>
            <a:endParaRPr lang="ru-RU" sz="15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108000" y="2924944"/>
            <a:ext cx="8892000" cy="383467"/>
          </a:xfrm>
          <a:custGeom>
            <a:avLst/>
            <a:gdLst>
              <a:gd name="connsiteX0" fmla="*/ 0 w 8928000"/>
              <a:gd name="connsiteY0" fmla="*/ 0 h 383467"/>
              <a:gd name="connsiteX1" fmla="*/ 8928000 w 8928000"/>
              <a:gd name="connsiteY1" fmla="*/ 0 h 383467"/>
              <a:gd name="connsiteX2" fmla="*/ 8928000 w 8928000"/>
              <a:gd name="connsiteY2" fmla="*/ 383467 h 383467"/>
              <a:gd name="connsiteX3" fmla="*/ 0 w 8928000"/>
              <a:gd name="connsiteY3" fmla="*/ 383467 h 383467"/>
              <a:gd name="connsiteX4" fmla="*/ 0 w 8928000"/>
              <a:gd name="connsiteY4" fmla="*/ 0 h 383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28000" h="383467">
                <a:moveTo>
                  <a:pt x="0" y="0"/>
                </a:moveTo>
                <a:lnTo>
                  <a:pt x="8928000" y="0"/>
                </a:lnTo>
                <a:lnTo>
                  <a:pt x="8928000" y="383467"/>
                </a:lnTo>
                <a:lnTo>
                  <a:pt x="0" y="38346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3464" tIns="16510" rIns="92456" bIns="16510" numCol="1" spcCol="1270" anchor="t" anchorCtr="0">
            <a:noAutofit/>
          </a:bodyPr>
          <a:lstStyle/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Ко</a:t>
            </a:r>
            <a:r>
              <a:rPr lang="ru-RU" sz="1200" b="0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мпенсация процентных ставок по инвестиционным кредитам в сфере производства редких и редкоземельных металлов (постановление Правительства РФ от 21.01.2014 № 42)</a:t>
            </a:r>
            <a:endParaRPr lang="ru-RU" sz="1200" b="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107504" y="3356992"/>
            <a:ext cx="8820496" cy="1101239"/>
          </a:xfrm>
          <a:custGeom>
            <a:avLst/>
            <a:gdLst>
              <a:gd name="connsiteX0" fmla="*/ 0 w 8928000"/>
              <a:gd name="connsiteY0" fmla="*/ 0 h 1101239"/>
              <a:gd name="connsiteX1" fmla="*/ 8928000 w 8928000"/>
              <a:gd name="connsiteY1" fmla="*/ 0 h 1101239"/>
              <a:gd name="connsiteX2" fmla="*/ 8928000 w 8928000"/>
              <a:gd name="connsiteY2" fmla="*/ 1101239 h 1101239"/>
              <a:gd name="connsiteX3" fmla="*/ 0 w 8928000"/>
              <a:gd name="connsiteY3" fmla="*/ 1101239 h 1101239"/>
              <a:gd name="connsiteX4" fmla="*/ 0 w 8928000"/>
              <a:gd name="connsiteY4" fmla="*/ 0 h 1101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28000" h="1101239">
                <a:moveTo>
                  <a:pt x="0" y="0"/>
                </a:moveTo>
                <a:lnTo>
                  <a:pt x="8928000" y="0"/>
                </a:lnTo>
                <a:lnTo>
                  <a:pt x="8928000" y="1101239"/>
                </a:lnTo>
                <a:lnTo>
                  <a:pt x="0" y="110123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3464" tIns="16510" rIns="92456" bIns="16510" numCol="1" spcCol="1270" anchor="t" anchorCtr="0">
            <a:noAutofit/>
          </a:bodyPr>
          <a:lstStyle/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endParaRPr lang="ru-RU" sz="1300" kern="1200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9" name="Полилиния 18"/>
          <p:cNvSpPr/>
          <p:nvPr/>
        </p:nvSpPr>
        <p:spPr>
          <a:xfrm>
            <a:off x="107504" y="5949280"/>
            <a:ext cx="8712968" cy="766935"/>
          </a:xfrm>
          <a:custGeom>
            <a:avLst/>
            <a:gdLst>
              <a:gd name="connsiteX0" fmla="*/ 0 w 8928000"/>
              <a:gd name="connsiteY0" fmla="*/ 0 h 766935"/>
              <a:gd name="connsiteX1" fmla="*/ 8928000 w 8928000"/>
              <a:gd name="connsiteY1" fmla="*/ 0 h 766935"/>
              <a:gd name="connsiteX2" fmla="*/ 8928000 w 8928000"/>
              <a:gd name="connsiteY2" fmla="*/ 766935 h 766935"/>
              <a:gd name="connsiteX3" fmla="*/ 0 w 8928000"/>
              <a:gd name="connsiteY3" fmla="*/ 766935 h 766935"/>
              <a:gd name="connsiteX4" fmla="*/ 0 w 8928000"/>
              <a:gd name="connsiteY4" fmla="*/ 0 h 766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28000" h="766935">
                <a:moveTo>
                  <a:pt x="0" y="0"/>
                </a:moveTo>
                <a:lnTo>
                  <a:pt x="8928000" y="0"/>
                </a:lnTo>
                <a:lnTo>
                  <a:pt x="8928000" y="766935"/>
                </a:lnTo>
                <a:lnTo>
                  <a:pt x="0" y="7669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3464" tIns="16510" rIns="92456" bIns="16510" numCol="1" spcCol="1270" anchor="t" anchorCtr="0">
            <a:noAutofit/>
          </a:bodyPr>
          <a:lstStyle/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endParaRPr lang="ru-RU" sz="1300" u="sng" kern="1200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20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323528" y="3789040"/>
            <a:ext cx="86764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Компенсация части затрат на проведение научно-исследовательских и опытно-конструкторских работ по приоритетным направлениям гражданской промышленности в рамках реализации комплексных инвестиционных проектов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(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от 30 декабря 2013 г. № 1312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Компенсация части затрат на уплату процентов по кредитам, полученным в 2014- 2016 годах на реализацию новых комплексных инвестиционных проектов по приоритетным направлениям гражданской промышленности (постановление Правительства РФ от 03.01.2014 № 3);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Возмещение части затрат на обслуживание кредитов, полученных в 2008 – 2015 годах,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организациям сельскохозяйственного и тракторного машиностроения, лесопромышленного комплекса, предприятиям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спецметаллургии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машиностроения для нефтегазового комплекса 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станкоинструментальной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промышленности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(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от 27.08.2015 № 892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)</a:t>
            </a:r>
          </a:p>
        </p:txBody>
      </p:sp>
      <p:sp>
        <p:nvSpPr>
          <p:cNvPr id="22" name="Полилиния 21"/>
          <p:cNvSpPr/>
          <p:nvPr/>
        </p:nvSpPr>
        <p:spPr>
          <a:xfrm>
            <a:off x="108000" y="3429000"/>
            <a:ext cx="8892000" cy="324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algn="ctr" fontAlgn="b"/>
            <a:r>
              <a:rPr lang="ru-RU" sz="15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ОБЕСПЕЧЕНИЕ РЕАЛИЗАЦИИ ГОСУДАРСТВЕННОЙ ПРОГРАММЫ</a:t>
            </a:r>
            <a:r>
              <a:rPr lang="ru-RU" sz="15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endParaRPr lang="ru-RU" sz="15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764000" y="324000"/>
            <a:ext cx="568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Госпрограмма РФ «Развитие промышленности и повышение ее конкурентоспособности»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108000" y="3537048"/>
            <a:ext cx="8892000" cy="324000"/>
          </a:xfrm>
          <a:custGeom>
            <a:avLst/>
            <a:gdLst>
              <a:gd name="connsiteX0" fmla="*/ 0 w 8928000"/>
              <a:gd name="connsiteY0" fmla="*/ 202804 h 1216800"/>
              <a:gd name="connsiteX1" fmla="*/ 59400 w 8928000"/>
              <a:gd name="connsiteY1" fmla="*/ 59400 h 1216800"/>
              <a:gd name="connsiteX2" fmla="*/ 202804 w 8928000"/>
              <a:gd name="connsiteY2" fmla="*/ 0 h 1216800"/>
              <a:gd name="connsiteX3" fmla="*/ 8725196 w 8928000"/>
              <a:gd name="connsiteY3" fmla="*/ 0 h 1216800"/>
              <a:gd name="connsiteX4" fmla="*/ 8868600 w 8928000"/>
              <a:gd name="connsiteY4" fmla="*/ 59400 h 1216800"/>
              <a:gd name="connsiteX5" fmla="*/ 8928000 w 8928000"/>
              <a:gd name="connsiteY5" fmla="*/ 202804 h 1216800"/>
              <a:gd name="connsiteX6" fmla="*/ 8928000 w 8928000"/>
              <a:gd name="connsiteY6" fmla="*/ 1013996 h 1216800"/>
              <a:gd name="connsiteX7" fmla="*/ 8868600 w 8928000"/>
              <a:gd name="connsiteY7" fmla="*/ 1157400 h 1216800"/>
              <a:gd name="connsiteX8" fmla="*/ 8725196 w 8928000"/>
              <a:gd name="connsiteY8" fmla="*/ 1216800 h 1216800"/>
              <a:gd name="connsiteX9" fmla="*/ 202804 w 8928000"/>
              <a:gd name="connsiteY9" fmla="*/ 1216800 h 1216800"/>
              <a:gd name="connsiteX10" fmla="*/ 59400 w 8928000"/>
              <a:gd name="connsiteY10" fmla="*/ 1157400 h 1216800"/>
              <a:gd name="connsiteX11" fmla="*/ 0 w 8928000"/>
              <a:gd name="connsiteY11" fmla="*/ 1013996 h 1216800"/>
              <a:gd name="connsiteX12" fmla="*/ 0 w 8928000"/>
              <a:gd name="connsiteY12" fmla="*/ 202804 h 121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28000" h="1216800">
                <a:moveTo>
                  <a:pt x="0" y="202804"/>
                </a:moveTo>
                <a:cubicBezTo>
                  <a:pt x="0" y="149017"/>
                  <a:pt x="21367" y="97433"/>
                  <a:pt x="59400" y="59400"/>
                </a:cubicBezTo>
                <a:cubicBezTo>
                  <a:pt x="97433" y="21367"/>
                  <a:pt x="149017" y="0"/>
                  <a:pt x="202804" y="0"/>
                </a:cubicBezTo>
                <a:lnTo>
                  <a:pt x="8725196" y="0"/>
                </a:lnTo>
                <a:cubicBezTo>
                  <a:pt x="8778983" y="0"/>
                  <a:pt x="8830567" y="21367"/>
                  <a:pt x="8868600" y="59400"/>
                </a:cubicBezTo>
                <a:cubicBezTo>
                  <a:pt x="8906633" y="97433"/>
                  <a:pt x="8928000" y="149017"/>
                  <a:pt x="8928000" y="202804"/>
                </a:cubicBezTo>
                <a:lnTo>
                  <a:pt x="8928000" y="1013996"/>
                </a:lnTo>
                <a:cubicBezTo>
                  <a:pt x="8928000" y="1067783"/>
                  <a:pt x="8906633" y="1119367"/>
                  <a:pt x="8868600" y="1157400"/>
                </a:cubicBezTo>
                <a:cubicBezTo>
                  <a:pt x="8830567" y="1195433"/>
                  <a:pt x="8778983" y="1216800"/>
                  <a:pt x="8725196" y="1216800"/>
                </a:cubicBezTo>
                <a:lnTo>
                  <a:pt x="202804" y="1216800"/>
                </a:lnTo>
                <a:cubicBezTo>
                  <a:pt x="149017" y="1216800"/>
                  <a:pt x="97433" y="1195433"/>
                  <a:pt x="59400" y="1157400"/>
                </a:cubicBezTo>
                <a:cubicBezTo>
                  <a:pt x="21367" y="1119367"/>
                  <a:pt x="0" y="1067783"/>
                  <a:pt x="0" y="1013996"/>
                </a:cubicBezTo>
                <a:lnTo>
                  <a:pt x="0" y="202804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6549" tIns="116549" rIns="116549" bIns="116549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«ИНДУСТРИАЛЬНЫЕ ПАРКИ»</a:t>
            </a:r>
            <a:endParaRPr lang="ru-RU" sz="15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-180528" y="3861048"/>
            <a:ext cx="9145016" cy="636425"/>
          </a:xfrm>
          <a:custGeom>
            <a:avLst/>
            <a:gdLst>
              <a:gd name="connsiteX0" fmla="*/ 0 w 8928000"/>
              <a:gd name="connsiteY0" fmla="*/ 0 h 492409"/>
              <a:gd name="connsiteX1" fmla="*/ 8928000 w 8928000"/>
              <a:gd name="connsiteY1" fmla="*/ 0 h 492409"/>
              <a:gd name="connsiteX2" fmla="*/ 8928000 w 8928000"/>
              <a:gd name="connsiteY2" fmla="*/ 492409 h 492409"/>
              <a:gd name="connsiteX3" fmla="*/ 0 w 8928000"/>
              <a:gd name="connsiteY3" fmla="*/ 492409 h 492409"/>
              <a:gd name="connsiteX4" fmla="*/ 0 w 8928000"/>
              <a:gd name="connsiteY4" fmla="*/ 0 h 492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28000" h="492409">
                <a:moveTo>
                  <a:pt x="0" y="0"/>
                </a:moveTo>
                <a:lnTo>
                  <a:pt x="8928000" y="0"/>
                </a:lnTo>
                <a:lnTo>
                  <a:pt x="8928000" y="492409"/>
                </a:lnTo>
                <a:lnTo>
                  <a:pt x="0" y="49240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3464" tIns="16510" rIns="92456" bIns="16510" numCol="1" spcCol="1270" anchor="t" anchorCtr="0">
            <a:noAutofit/>
          </a:bodyPr>
          <a:lstStyle/>
          <a:p>
            <a:pPr marL="0" lvl="1" indent="108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Возмещение части затрат субъекта Российской Федерации на создание инфраструктуры индустриального парка и технопарка </a:t>
            </a: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(постановления Правительства РФ от 30.10.2014 № 1119);</a:t>
            </a:r>
          </a:p>
          <a:p>
            <a:pPr marL="0" lvl="1" indent="108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Возмещение части затрат  на уплату процентов по кредитам, полученным управляющими компаниями индустриальных и парков и технопарков на реализацию инвестиционных проектов создания объектов индустриальных парков и технопарков                      (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от 11.08.2015 № 831)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*</a:t>
            </a:r>
          </a:p>
        </p:txBody>
      </p:sp>
      <p:pic>
        <p:nvPicPr>
          <p:cNvPr id="15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108000" y="2670011"/>
            <a:ext cx="88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Компенсация части затрат в рамках реализации пилотных проектов в области инжиниринга и промышленного дизайна (постановление Правительства РФ от 22.02.2014 № 134);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Возмещение части затрат российским операторам услуг на приобретение специализированного инжинирингового программного обеспечения (постановление Правительства РФ от 14.11.2014 № 1200)</a:t>
            </a:r>
            <a:endParaRPr lang="ru-RU" sz="1200" u="sng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8" name="Полилиния 17"/>
          <p:cNvSpPr/>
          <p:nvPr/>
        </p:nvSpPr>
        <p:spPr>
          <a:xfrm>
            <a:off x="108000" y="2312912"/>
            <a:ext cx="8892000" cy="324000"/>
          </a:xfrm>
          <a:custGeom>
            <a:avLst/>
            <a:gdLst>
              <a:gd name="connsiteX0" fmla="*/ 0 w 8928000"/>
              <a:gd name="connsiteY0" fmla="*/ 59281 h 355680"/>
              <a:gd name="connsiteX1" fmla="*/ 17363 w 8928000"/>
              <a:gd name="connsiteY1" fmla="*/ 17363 h 355680"/>
              <a:gd name="connsiteX2" fmla="*/ 59281 w 8928000"/>
              <a:gd name="connsiteY2" fmla="*/ 0 h 355680"/>
              <a:gd name="connsiteX3" fmla="*/ 8868719 w 8928000"/>
              <a:gd name="connsiteY3" fmla="*/ 0 h 355680"/>
              <a:gd name="connsiteX4" fmla="*/ 8910637 w 8928000"/>
              <a:gd name="connsiteY4" fmla="*/ 17363 h 355680"/>
              <a:gd name="connsiteX5" fmla="*/ 8928000 w 8928000"/>
              <a:gd name="connsiteY5" fmla="*/ 59281 h 355680"/>
              <a:gd name="connsiteX6" fmla="*/ 8928000 w 8928000"/>
              <a:gd name="connsiteY6" fmla="*/ 296399 h 355680"/>
              <a:gd name="connsiteX7" fmla="*/ 8910637 w 8928000"/>
              <a:gd name="connsiteY7" fmla="*/ 338317 h 355680"/>
              <a:gd name="connsiteX8" fmla="*/ 8868719 w 8928000"/>
              <a:gd name="connsiteY8" fmla="*/ 355680 h 355680"/>
              <a:gd name="connsiteX9" fmla="*/ 59281 w 8928000"/>
              <a:gd name="connsiteY9" fmla="*/ 355680 h 355680"/>
              <a:gd name="connsiteX10" fmla="*/ 17363 w 8928000"/>
              <a:gd name="connsiteY10" fmla="*/ 338317 h 355680"/>
              <a:gd name="connsiteX11" fmla="*/ 0 w 8928000"/>
              <a:gd name="connsiteY11" fmla="*/ 296399 h 355680"/>
              <a:gd name="connsiteX12" fmla="*/ 0 w 8928000"/>
              <a:gd name="connsiteY12" fmla="*/ 59281 h 355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28000" h="355680">
                <a:moveTo>
                  <a:pt x="0" y="59281"/>
                </a:moveTo>
                <a:cubicBezTo>
                  <a:pt x="0" y="43559"/>
                  <a:pt x="6246" y="28480"/>
                  <a:pt x="17363" y="17363"/>
                </a:cubicBezTo>
                <a:cubicBezTo>
                  <a:pt x="28480" y="6246"/>
                  <a:pt x="43559" y="0"/>
                  <a:pt x="59281" y="0"/>
                </a:cubicBezTo>
                <a:lnTo>
                  <a:pt x="8868719" y="0"/>
                </a:lnTo>
                <a:cubicBezTo>
                  <a:pt x="8884441" y="0"/>
                  <a:pt x="8899520" y="6246"/>
                  <a:pt x="8910637" y="17363"/>
                </a:cubicBezTo>
                <a:cubicBezTo>
                  <a:pt x="8921754" y="28480"/>
                  <a:pt x="8928000" y="43559"/>
                  <a:pt x="8928000" y="59281"/>
                </a:cubicBezTo>
                <a:lnTo>
                  <a:pt x="8928000" y="296399"/>
                </a:lnTo>
                <a:cubicBezTo>
                  <a:pt x="8928000" y="312121"/>
                  <a:pt x="8921754" y="327200"/>
                  <a:pt x="8910637" y="338317"/>
                </a:cubicBezTo>
                <a:cubicBezTo>
                  <a:pt x="8899520" y="349434"/>
                  <a:pt x="8884441" y="355680"/>
                  <a:pt x="8868719" y="355680"/>
                </a:cubicBezTo>
                <a:lnTo>
                  <a:pt x="59281" y="355680"/>
                </a:lnTo>
                <a:cubicBezTo>
                  <a:pt x="43559" y="355680"/>
                  <a:pt x="28480" y="349434"/>
                  <a:pt x="17363" y="338317"/>
                </a:cubicBezTo>
                <a:cubicBezTo>
                  <a:pt x="6246" y="327200"/>
                  <a:pt x="0" y="312121"/>
                  <a:pt x="0" y="296399"/>
                </a:cubicBezTo>
                <a:lnTo>
                  <a:pt x="0" y="59281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893" tIns="66893" rIns="66893" bIns="66893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«РАЗВИТИЕ ИНЖИНИРИНГОВОЙ ДЕЯТЕЛЬНОСТИ И ПРОМЫШЛЕННОГО ДИЗАЙНА»</a:t>
            </a:r>
            <a:endParaRPr lang="ru-RU" sz="15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08000" y="1630541"/>
            <a:ext cx="88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Компенсация организациям химического и лесопромышленного комплексов части затрат на реализацию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инвестпроектов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по созданию новых производств с применением промышленных биотехнологий (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от 10.02.2014 № 91, постановление Правительства РФ от 11.02.2014 № 97)</a:t>
            </a:r>
          </a:p>
        </p:txBody>
      </p:sp>
      <p:sp>
        <p:nvSpPr>
          <p:cNvPr id="20" name="Полилиния 19"/>
          <p:cNvSpPr/>
          <p:nvPr/>
        </p:nvSpPr>
        <p:spPr>
          <a:xfrm>
            <a:off x="108000" y="1339200"/>
            <a:ext cx="8892000" cy="324000"/>
          </a:xfrm>
          <a:custGeom>
            <a:avLst/>
            <a:gdLst>
              <a:gd name="connsiteX0" fmla="*/ 0 w 8928000"/>
              <a:gd name="connsiteY0" fmla="*/ 59281 h 355680"/>
              <a:gd name="connsiteX1" fmla="*/ 17363 w 8928000"/>
              <a:gd name="connsiteY1" fmla="*/ 17363 h 355680"/>
              <a:gd name="connsiteX2" fmla="*/ 59281 w 8928000"/>
              <a:gd name="connsiteY2" fmla="*/ 0 h 355680"/>
              <a:gd name="connsiteX3" fmla="*/ 8868719 w 8928000"/>
              <a:gd name="connsiteY3" fmla="*/ 0 h 355680"/>
              <a:gd name="connsiteX4" fmla="*/ 8910637 w 8928000"/>
              <a:gd name="connsiteY4" fmla="*/ 17363 h 355680"/>
              <a:gd name="connsiteX5" fmla="*/ 8928000 w 8928000"/>
              <a:gd name="connsiteY5" fmla="*/ 59281 h 355680"/>
              <a:gd name="connsiteX6" fmla="*/ 8928000 w 8928000"/>
              <a:gd name="connsiteY6" fmla="*/ 296399 h 355680"/>
              <a:gd name="connsiteX7" fmla="*/ 8910637 w 8928000"/>
              <a:gd name="connsiteY7" fmla="*/ 338317 h 355680"/>
              <a:gd name="connsiteX8" fmla="*/ 8868719 w 8928000"/>
              <a:gd name="connsiteY8" fmla="*/ 355680 h 355680"/>
              <a:gd name="connsiteX9" fmla="*/ 59281 w 8928000"/>
              <a:gd name="connsiteY9" fmla="*/ 355680 h 355680"/>
              <a:gd name="connsiteX10" fmla="*/ 17363 w 8928000"/>
              <a:gd name="connsiteY10" fmla="*/ 338317 h 355680"/>
              <a:gd name="connsiteX11" fmla="*/ 0 w 8928000"/>
              <a:gd name="connsiteY11" fmla="*/ 296399 h 355680"/>
              <a:gd name="connsiteX12" fmla="*/ 0 w 8928000"/>
              <a:gd name="connsiteY12" fmla="*/ 59281 h 355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28000" h="355680">
                <a:moveTo>
                  <a:pt x="0" y="59281"/>
                </a:moveTo>
                <a:cubicBezTo>
                  <a:pt x="0" y="43559"/>
                  <a:pt x="6246" y="28480"/>
                  <a:pt x="17363" y="17363"/>
                </a:cubicBezTo>
                <a:cubicBezTo>
                  <a:pt x="28480" y="6246"/>
                  <a:pt x="43559" y="0"/>
                  <a:pt x="59281" y="0"/>
                </a:cubicBezTo>
                <a:lnTo>
                  <a:pt x="8868719" y="0"/>
                </a:lnTo>
                <a:cubicBezTo>
                  <a:pt x="8884441" y="0"/>
                  <a:pt x="8899520" y="6246"/>
                  <a:pt x="8910637" y="17363"/>
                </a:cubicBezTo>
                <a:cubicBezTo>
                  <a:pt x="8921754" y="28480"/>
                  <a:pt x="8928000" y="43559"/>
                  <a:pt x="8928000" y="59281"/>
                </a:cubicBezTo>
                <a:lnTo>
                  <a:pt x="8928000" y="296399"/>
                </a:lnTo>
                <a:cubicBezTo>
                  <a:pt x="8928000" y="312121"/>
                  <a:pt x="8921754" y="327200"/>
                  <a:pt x="8910637" y="338317"/>
                </a:cubicBezTo>
                <a:cubicBezTo>
                  <a:pt x="8899520" y="349434"/>
                  <a:pt x="8884441" y="355680"/>
                  <a:pt x="8868719" y="355680"/>
                </a:cubicBezTo>
                <a:lnTo>
                  <a:pt x="59281" y="355680"/>
                </a:lnTo>
                <a:cubicBezTo>
                  <a:pt x="43559" y="355680"/>
                  <a:pt x="28480" y="349434"/>
                  <a:pt x="17363" y="338317"/>
                </a:cubicBezTo>
                <a:cubicBezTo>
                  <a:pt x="6246" y="327200"/>
                  <a:pt x="0" y="312121"/>
                  <a:pt x="0" y="296399"/>
                </a:cubicBezTo>
                <a:lnTo>
                  <a:pt x="0" y="59281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083" tIns="63083" rIns="63083" bIns="63083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«ПРОМЫШЛЕННЫЕ БИОТЕХНОЛОГИИ»</a:t>
            </a:r>
            <a:endPara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1764000" y="324000"/>
            <a:ext cx="568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Госпрограмма РФ «Развитие промышленности и повышение ее конкурентоспособности»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8000" y="4869160"/>
            <a:ext cx="8892000" cy="1969770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just"/>
            <a:r>
              <a:rPr lang="ru-RU" sz="14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*</a:t>
            </a:r>
            <a:r>
              <a:rPr lang="ru-RU" sz="12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 целях применения мер поддержки к индустриальным паркам как совокупности объектов промышленной инфраструктуры, предназначенных для создания и модернизации промышленного производства, управляющим компаниям индустриальных парков и с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убъектам деятельности в сфере промышленности, использующим объекты промышленной инфраструктуры индустриальных парков </a:t>
            </a:r>
            <a:r>
              <a:rPr lang="ru-RU" sz="12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установлены требования:</a:t>
            </a:r>
          </a:p>
          <a:p>
            <a:pPr algn="just">
              <a:buFont typeface="Arial" pitchFamily="34" charset="0"/>
              <a:buChar char="•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соответствия проекта индустриального парка стратегии пространственного развития и схемам территориального планирования Российской Федерации и субъекта Российской Федерации;</a:t>
            </a:r>
          </a:p>
          <a:p>
            <a:pPr algn="just">
              <a:buFont typeface="Arial" pitchFamily="34" charset="0"/>
              <a:buChar char="•"/>
            </a:pPr>
            <a:r>
              <a:rPr lang="ru-RU" sz="12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соблюдения требований к территории и коммунальной инфраструктуре индустриального парка, </a:t>
            </a:r>
          </a:p>
          <a:p>
            <a:pPr algn="just">
              <a:buFont typeface="Arial" pitchFamily="34" charset="0"/>
              <a:buChar char="•"/>
            </a:pPr>
            <a:r>
              <a:rPr lang="ru-RU" sz="12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соблюдения требований к уровню производительности труда на индустриальном парке;</a:t>
            </a:r>
          </a:p>
          <a:p>
            <a:pPr algn="just">
              <a:buFont typeface="Arial" pitchFamily="34" charset="0"/>
              <a:buChar char="•"/>
            </a:pPr>
            <a:r>
              <a:rPr lang="ru-RU" sz="12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соблюдения требований к управляющим компаниям индустриальных парков.</a:t>
            </a:r>
          </a:p>
          <a:p>
            <a:pPr algn="just"/>
            <a:r>
              <a:rPr lang="ru-RU" sz="12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(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постановление Правительства РФ от 04.08.2015 г. №794)</a:t>
            </a:r>
            <a:endParaRPr lang="ru-RU" sz="12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108000" y="3068960"/>
            <a:ext cx="8892000" cy="324000"/>
          </a:xfrm>
          <a:custGeom>
            <a:avLst/>
            <a:gdLst>
              <a:gd name="connsiteX0" fmla="*/ 0 w 8928000"/>
              <a:gd name="connsiteY0" fmla="*/ 59281 h 355680"/>
              <a:gd name="connsiteX1" fmla="*/ 17363 w 8928000"/>
              <a:gd name="connsiteY1" fmla="*/ 17363 h 355680"/>
              <a:gd name="connsiteX2" fmla="*/ 59281 w 8928000"/>
              <a:gd name="connsiteY2" fmla="*/ 0 h 355680"/>
              <a:gd name="connsiteX3" fmla="*/ 8868719 w 8928000"/>
              <a:gd name="connsiteY3" fmla="*/ 0 h 355680"/>
              <a:gd name="connsiteX4" fmla="*/ 8910637 w 8928000"/>
              <a:gd name="connsiteY4" fmla="*/ 17363 h 355680"/>
              <a:gd name="connsiteX5" fmla="*/ 8928000 w 8928000"/>
              <a:gd name="connsiteY5" fmla="*/ 59281 h 355680"/>
              <a:gd name="connsiteX6" fmla="*/ 8928000 w 8928000"/>
              <a:gd name="connsiteY6" fmla="*/ 296399 h 355680"/>
              <a:gd name="connsiteX7" fmla="*/ 8910637 w 8928000"/>
              <a:gd name="connsiteY7" fmla="*/ 338317 h 355680"/>
              <a:gd name="connsiteX8" fmla="*/ 8868719 w 8928000"/>
              <a:gd name="connsiteY8" fmla="*/ 355680 h 355680"/>
              <a:gd name="connsiteX9" fmla="*/ 59281 w 8928000"/>
              <a:gd name="connsiteY9" fmla="*/ 355680 h 355680"/>
              <a:gd name="connsiteX10" fmla="*/ 17363 w 8928000"/>
              <a:gd name="connsiteY10" fmla="*/ 338317 h 355680"/>
              <a:gd name="connsiteX11" fmla="*/ 0 w 8928000"/>
              <a:gd name="connsiteY11" fmla="*/ 296399 h 355680"/>
              <a:gd name="connsiteX12" fmla="*/ 0 w 8928000"/>
              <a:gd name="connsiteY12" fmla="*/ 59281 h 355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28000" h="355680">
                <a:moveTo>
                  <a:pt x="0" y="59281"/>
                </a:moveTo>
                <a:cubicBezTo>
                  <a:pt x="0" y="43559"/>
                  <a:pt x="6246" y="28480"/>
                  <a:pt x="17363" y="17363"/>
                </a:cubicBezTo>
                <a:cubicBezTo>
                  <a:pt x="28480" y="6246"/>
                  <a:pt x="43559" y="0"/>
                  <a:pt x="59281" y="0"/>
                </a:cubicBezTo>
                <a:lnTo>
                  <a:pt x="8868719" y="0"/>
                </a:lnTo>
                <a:cubicBezTo>
                  <a:pt x="8884441" y="0"/>
                  <a:pt x="8899520" y="6246"/>
                  <a:pt x="8910637" y="17363"/>
                </a:cubicBezTo>
                <a:cubicBezTo>
                  <a:pt x="8921754" y="28480"/>
                  <a:pt x="8928000" y="43559"/>
                  <a:pt x="8928000" y="59281"/>
                </a:cubicBezTo>
                <a:lnTo>
                  <a:pt x="8928000" y="296399"/>
                </a:lnTo>
                <a:cubicBezTo>
                  <a:pt x="8928000" y="312121"/>
                  <a:pt x="8921754" y="327200"/>
                  <a:pt x="8910637" y="338317"/>
                </a:cubicBezTo>
                <a:cubicBezTo>
                  <a:pt x="8899520" y="349434"/>
                  <a:pt x="8884441" y="355680"/>
                  <a:pt x="8868719" y="355680"/>
                </a:cubicBezTo>
                <a:lnTo>
                  <a:pt x="59281" y="355680"/>
                </a:lnTo>
                <a:cubicBezTo>
                  <a:pt x="43559" y="355680"/>
                  <a:pt x="28480" y="349434"/>
                  <a:pt x="17363" y="338317"/>
                </a:cubicBezTo>
                <a:cubicBezTo>
                  <a:pt x="6246" y="327200"/>
                  <a:pt x="0" y="312121"/>
                  <a:pt x="0" y="296399"/>
                </a:cubicBezTo>
                <a:lnTo>
                  <a:pt x="0" y="59281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513" tIns="74513" rIns="74513" bIns="74513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« </a:t>
            </a:r>
            <a:r>
              <a:rPr lang="ru-RU" sz="15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ПОДДЕРЖКА СИСТЕМООБРАЗУЮЩИХ ОРГАНИЗАЦИЙ ПРОМЫШЛЕННОСТИ</a:t>
            </a: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»</a:t>
            </a:r>
            <a:endParaRPr lang="ru-RU" sz="15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108000" y="3429000"/>
            <a:ext cx="8892000" cy="1152128"/>
          </a:xfrm>
          <a:custGeom>
            <a:avLst/>
            <a:gdLst>
              <a:gd name="connsiteX0" fmla="*/ 0 w 8928000"/>
              <a:gd name="connsiteY0" fmla="*/ 0 h 550619"/>
              <a:gd name="connsiteX1" fmla="*/ 8928000 w 8928000"/>
              <a:gd name="connsiteY1" fmla="*/ 0 h 550619"/>
              <a:gd name="connsiteX2" fmla="*/ 8928000 w 8928000"/>
              <a:gd name="connsiteY2" fmla="*/ 550619 h 550619"/>
              <a:gd name="connsiteX3" fmla="*/ 0 w 8928000"/>
              <a:gd name="connsiteY3" fmla="*/ 550619 h 550619"/>
              <a:gd name="connsiteX4" fmla="*/ 0 w 8928000"/>
              <a:gd name="connsiteY4" fmla="*/ 0 h 550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28000" h="550619">
                <a:moveTo>
                  <a:pt x="0" y="0"/>
                </a:moveTo>
                <a:lnTo>
                  <a:pt x="8928000" y="0"/>
                </a:lnTo>
                <a:lnTo>
                  <a:pt x="8928000" y="550619"/>
                </a:lnTo>
                <a:lnTo>
                  <a:pt x="0" y="55061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3464" tIns="16510" rIns="92456" bIns="16510" numCol="1" spcCol="1270" anchor="t" anchorCtr="0">
            <a:noAutofit/>
          </a:bodyPr>
          <a:lstStyle/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Возмещение части затрат, понесенных в 2015 году 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системообразующими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организациями и организациями,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оказывающими существенное влияние на отрасли промышленности и торговли, в части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уплаты процентов по кредитам, полученным на пополнение оборотных средств и (или) на финансирование текущей производственной деятельности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размере 70 процентов суммы фактических затрат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(постановление Правительства Российской Федерации от 12.03.2015 № 214)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108000" y="4257128"/>
            <a:ext cx="8892000" cy="324000"/>
          </a:xfrm>
          <a:custGeom>
            <a:avLst/>
            <a:gdLst>
              <a:gd name="connsiteX0" fmla="*/ 0 w 8928000"/>
              <a:gd name="connsiteY0" fmla="*/ 59281 h 355680"/>
              <a:gd name="connsiteX1" fmla="*/ 17363 w 8928000"/>
              <a:gd name="connsiteY1" fmla="*/ 17363 h 355680"/>
              <a:gd name="connsiteX2" fmla="*/ 59281 w 8928000"/>
              <a:gd name="connsiteY2" fmla="*/ 0 h 355680"/>
              <a:gd name="connsiteX3" fmla="*/ 8868719 w 8928000"/>
              <a:gd name="connsiteY3" fmla="*/ 0 h 355680"/>
              <a:gd name="connsiteX4" fmla="*/ 8910637 w 8928000"/>
              <a:gd name="connsiteY4" fmla="*/ 17363 h 355680"/>
              <a:gd name="connsiteX5" fmla="*/ 8928000 w 8928000"/>
              <a:gd name="connsiteY5" fmla="*/ 59281 h 355680"/>
              <a:gd name="connsiteX6" fmla="*/ 8928000 w 8928000"/>
              <a:gd name="connsiteY6" fmla="*/ 296399 h 355680"/>
              <a:gd name="connsiteX7" fmla="*/ 8910637 w 8928000"/>
              <a:gd name="connsiteY7" fmla="*/ 338317 h 355680"/>
              <a:gd name="connsiteX8" fmla="*/ 8868719 w 8928000"/>
              <a:gd name="connsiteY8" fmla="*/ 355680 h 355680"/>
              <a:gd name="connsiteX9" fmla="*/ 59281 w 8928000"/>
              <a:gd name="connsiteY9" fmla="*/ 355680 h 355680"/>
              <a:gd name="connsiteX10" fmla="*/ 17363 w 8928000"/>
              <a:gd name="connsiteY10" fmla="*/ 338317 h 355680"/>
              <a:gd name="connsiteX11" fmla="*/ 0 w 8928000"/>
              <a:gd name="connsiteY11" fmla="*/ 296399 h 355680"/>
              <a:gd name="connsiteX12" fmla="*/ 0 w 8928000"/>
              <a:gd name="connsiteY12" fmla="*/ 59281 h 355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28000" h="355680">
                <a:moveTo>
                  <a:pt x="0" y="59281"/>
                </a:moveTo>
                <a:cubicBezTo>
                  <a:pt x="0" y="43559"/>
                  <a:pt x="6246" y="28480"/>
                  <a:pt x="17363" y="17363"/>
                </a:cubicBezTo>
                <a:cubicBezTo>
                  <a:pt x="28480" y="6246"/>
                  <a:pt x="43559" y="0"/>
                  <a:pt x="59281" y="0"/>
                </a:cubicBezTo>
                <a:lnTo>
                  <a:pt x="8868719" y="0"/>
                </a:lnTo>
                <a:cubicBezTo>
                  <a:pt x="8884441" y="0"/>
                  <a:pt x="8899520" y="6246"/>
                  <a:pt x="8910637" y="17363"/>
                </a:cubicBezTo>
                <a:cubicBezTo>
                  <a:pt x="8921754" y="28480"/>
                  <a:pt x="8928000" y="43559"/>
                  <a:pt x="8928000" y="59281"/>
                </a:cubicBezTo>
                <a:lnTo>
                  <a:pt x="8928000" y="296399"/>
                </a:lnTo>
                <a:cubicBezTo>
                  <a:pt x="8928000" y="312121"/>
                  <a:pt x="8921754" y="327200"/>
                  <a:pt x="8910637" y="338317"/>
                </a:cubicBezTo>
                <a:cubicBezTo>
                  <a:pt x="8899520" y="349434"/>
                  <a:pt x="8884441" y="355680"/>
                  <a:pt x="8868719" y="355680"/>
                </a:cubicBezTo>
                <a:lnTo>
                  <a:pt x="59281" y="355680"/>
                </a:lnTo>
                <a:cubicBezTo>
                  <a:pt x="43559" y="355680"/>
                  <a:pt x="28480" y="349434"/>
                  <a:pt x="17363" y="338317"/>
                </a:cubicBezTo>
                <a:cubicBezTo>
                  <a:pt x="6246" y="327200"/>
                  <a:pt x="0" y="312121"/>
                  <a:pt x="0" y="296399"/>
                </a:cubicBezTo>
                <a:lnTo>
                  <a:pt x="0" y="59281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513" tIns="74513" rIns="74513" bIns="74513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« ПОДДЕРЖКА </a:t>
            </a:r>
            <a:r>
              <a:rPr lang="ru-RU" sz="15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ВЫСОКОТЕХНОЛОГИЧЕСКИХ </a:t>
            </a: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ПРОИЗВОДСТВ »</a:t>
            </a:r>
            <a:endParaRPr lang="ru-RU" sz="15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олилиния 16"/>
          <p:cNvSpPr/>
          <p:nvPr/>
        </p:nvSpPr>
        <p:spPr>
          <a:xfrm>
            <a:off x="107504" y="6093296"/>
            <a:ext cx="8748984" cy="550619"/>
          </a:xfrm>
          <a:custGeom>
            <a:avLst/>
            <a:gdLst>
              <a:gd name="connsiteX0" fmla="*/ 0 w 8928000"/>
              <a:gd name="connsiteY0" fmla="*/ 0 h 550619"/>
              <a:gd name="connsiteX1" fmla="*/ 8928000 w 8928000"/>
              <a:gd name="connsiteY1" fmla="*/ 0 h 550619"/>
              <a:gd name="connsiteX2" fmla="*/ 8928000 w 8928000"/>
              <a:gd name="connsiteY2" fmla="*/ 550619 h 550619"/>
              <a:gd name="connsiteX3" fmla="*/ 0 w 8928000"/>
              <a:gd name="connsiteY3" fmla="*/ 550619 h 550619"/>
              <a:gd name="connsiteX4" fmla="*/ 0 w 8928000"/>
              <a:gd name="connsiteY4" fmla="*/ 0 h 550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28000" h="550619">
                <a:moveTo>
                  <a:pt x="0" y="0"/>
                </a:moveTo>
                <a:lnTo>
                  <a:pt x="8928000" y="0"/>
                </a:lnTo>
                <a:lnTo>
                  <a:pt x="8928000" y="550619"/>
                </a:lnTo>
                <a:lnTo>
                  <a:pt x="0" y="55061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3464" tIns="16510" rIns="92456" bIns="16510" numCol="1" spcCol="1270" anchor="t" anchorCtr="0">
            <a:noAutofit/>
          </a:bodyPr>
          <a:lstStyle/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олилиния 18"/>
          <p:cNvSpPr/>
          <p:nvPr/>
        </p:nvSpPr>
        <p:spPr>
          <a:xfrm>
            <a:off x="107504" y="5949280"/>
            <a:ext cx="8712968" cy="766935"/>
          </a:xfrm>
          <a:custGeom>
            <a:avLst/>
            <a:gdLst>
              <a:gd name="connsiteX0" fmla="*/ 0 w 8928000"/>
              <a:gd name="connsiteY0" fmla="*/ 0 h 766935"/>
              <a:gd name="connsiteX1" fmla="*/ 8928000 w 8928000"/>
              <a:gd name="connsiteY1" fmla="*/ 0 h 766935"/>
              <a:gd name="connsiteX2" fmla="*/ 8928000 w 8928000"/>
              <a:gd name="connsiteY2" fmla="*/ 766935 h 766935"/>
              <a:gd name="connsiteX3" fmla="*/ 0 w 8928000"/>
              <a:gd name="connsiteY3" fmla="*/ 766935 h 766935"/>
              <a:gd name="connsiteX4" fmla="*/ 0 w 8928000"/>
              <a:gd name="connsiteY4" fmla="*/ 0 h 766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28000" h="766935">
                <a:moveTo>
                  <a:pt x="0" y="0"/>
                </a:moveTo>
                <a:lnTo>
                  <a:pt x="8928000" y="0"/>
                </a:lnTo>
                <a:lnTo>
                  <a:pt x="8928000" y="766935"/>
                </a:lnTo>
                <a:lnTo>
                  <a:pt x="0" y="7669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3464" tIns="16510" rIns="92456" bIns="16510" numCol="1" spcCol="1270" anchor="t" anchorCtr="0">
            <a:noAutofit/>
          </a:bodyPr>
          <a:lstStyle/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endParaRPr lang="ru-RU" sz="1300" u="sng" kern="1200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763688" y="332656"/>
            <a:ext cx="568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Меры стимулирования деятельности в сфере промышленности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108000" y="4577060"/>
            <a:ext cx="88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355600" algn="just"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Финансирование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России научно-исследовательских, опытно-конструкторских и технологических работ, проводимых российскими образовательными организациями высшего образования, государственными научными учреждениями и организациями, реализующими комплексные проекты по созданию  высокотехнологичного производства в объеме до 100 млн. рублей в год на срок от 1 до 3 лет. 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Финансирование проводится на конкурсной основе при условии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софинансирования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участником конкурса проекта в размере не   менее 100% объема субсидии, из которых 20 % идут на финансирование научно-исследовательских, опытно-конструкторских и   технологических работ (постановление Правительства РФ от 09.04.2010 № 218);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2.    Выдача льготных кредитов (кредитных линий) Внешэкономбанка иностранным организациям - нерезидентам Российской Федерации (далее - иностранные покупатели) по кредитным договорам, заключенным с 1 января 2013 г. на срок до 15 лет на финансовое обеспечение контрактов, связанных с приобретением иностранными покупателями высокотехнологичной продукции, производимой на территории Российской Федерации, включая проведение сопутствующих работ и услуг (постановление Правительства Российской Федерации от 13 декабря 2012 г. № 1302 г.).</a:t>
            </a:r>
          </a:p>
        </p:txBody>
      </p:sp>
      <p:sp>
        <p:nvSpPr>
          <p:cNvPr id="15" name="Полилиния 14"/>
          <p:cNvSpPr/>
          <p:nvPr/>
        </p:nvSpPr>
        <p:spPr>
          <a:xfrm>
            <a:off x="108000" y="1339200"/>
            <a:ext cx="8892000" cy="324000"/>
          </a:xfrm>
          <a:custGeom>
            <a:avLst/>
            <a:gdLst>
              <a:gd name="connsiteX0" fmla="*/ 0 w 8928000"/>
              <a:gd name="connsiteY0" fmla="*/ 202804 h 1216800"/>
              <a:gd name="connsiteX1" fmla="*/ 59400 w 8928000"/>
              <a:gd name="connsiteY1" fmla="*/ 59400 h 1216800"/>
              <a:gd name="connsiteX2" fmla="*/ 202804 w 8928000"/>
              <a:gd name="connsiteY2" fmla="*/ 0 h 1216800"/>
              <a:gd name="connsiteX3" fmla="*/ 8725196 w 8928000"/>
              <a:gd name="connsiteY3" fmla="*/ 0 h 1216800"/>
              <a:gd name="connsiteX4" fmla="*/ 8868600 w 8928000"/>
              <a:gd name="connsiteY4" fmla="*/ 59400 h 1216800"/>
              <a:gd name="connsiteX5" fmla="*/ 8928000 w 8928000"/>
              <a:gd name="connsiteY5" fmla="*/ 202804 h 1216800"/>
              <a:gd name="connsiteX6" fmla="*/ 8928000 w 8928000"/>
              <a:gd name="connsiteY6" fmla="*/ 1013996 h 1216800"/>
              <a:gd name="connsiteX7" fmla="*/ 8868600 w 8928000"/>
              <a:gd name="connsiteY7" fmla="*/ 1157400 h 1216800"/>
              <a:gd name="connsiteX8" fmla="*/ 8725196 w 8928000"/>
              <a:gd name="connsiteY8" fmla="*/ 1216800 h 1216800"/>
              <a:gd name="connsiteX9" fmla="*/ 202804 w 8928000"/>
              <a:gd name="connsiteY9" fmla="*/ 1216800 h 1216800"/>
              <a:gd name="connsiteX10" fmla="*/ 59400 w 8928000"/>
              <a:gd name="connsiteY10" fmla="*/ 1157400 h 1216800"/>
              <a:gd name="connsiteX11" fmla="*/ 0 w 8928000"/>
              <a:gd name="connsiteY11" fmla="*/ 1013996 h 1216800"/>
              <a:gd name="connsiteX12" fmla="*/ 0 w 8928000"/>
              <a:gd name="connsiteY12" fmla="*/ 202804 h 121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28000" h="1216800">
                <a:moveTo>
                  <a:pt x="0" y="202804"/>
                </a:moveTo>
                <a:cubicBezTo>
                  <a:pt x="0" y="149017"/>
                  <a:pt x="21367" y="97433"/>
                  <a:pt x="59400" y="59400"/>
                </a:cubicBezTo>
                <a:cubicBezTo>
                  <a:pt x="97433" y="21367"/>
                  <a:pt x="149017" y="0"/>
                  <a:pt x="202804" y="0"/>
                </a:cubicBezTo>
                <a:lnTo>
                  <a:pt x="8725196" y="0"/>
                </a:lnTo>
                <a:cubicBezTo>
                  <a:pt x="8778983" y="0"/>
                  <a:pt x="8830567" y="21367"/>
                  <a:pt x="8868600" y="59400"/>
                </a:cubicBezTo>
                <a:cubicBezTo>
                  <a:pt x="8906633" y="97433"/>
                  <a:pt x="8928000" y="149017"/>
                  <a:pt x="8928000" y="202804"/>
                </a:cubicBezTo>
                <a:lnTo>
                  <a:pt x="8928000" y="1013996"/>
                </a:lnTo>
                <a:cubicBezTo>
                  <a:pt x="8928000" y="1067783"/>
                  <a:pt x="8906633" y="1119367"/>
                  <a:pt x="8868600" y="1157400"/>
                </a:cubicBezTo>
                <a:cubicBezTo>
                  <a:pt x="8830567" y="1195433"/>
                  <a:pt x="8778983" y="1216800"/>
                  <a:pt x="8725196" y="1216800"/>
                </a:cubicBezTo>
                <a:lnTo>
                  <a:pt x="202804" y="1216800"/>
                </a:lnTo>
                <a:cubicBezTo>
                  <a:pt x="149017" y="1216800"/>
                  <a:pt x="97433" y="1195433"/>
                  <a:pt x="59400" y="1157400"/>
                </a:cubicBezTo>
                <a:cubicBezTo>
                  <a:pt x="21367" y="1119367"/>
                  <a:pt x="0" y="1067783"/>
                  <a:pt x="0" y="1013996"/>
                </a:cubicBezTo>
                <a:lnTo>
                  <a:pt x="0" y="202804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6549" tIns="116549" rIns="116549" bIns="116549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«ИНДУСТРИЯ ДЕТСКИХ ТОВАРОВ»</a:t>
            </a:r>
            <a:endParaRPr lang="ru-RU" sz="15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олилиния 15"/>
          <p:cNvSpPr/>
          <p:nvPr/>
        </p:nvSpPr>
        <p:spPr>
          <a:xfrm>
            <a:off x="108000" y="1708755"/>
            <a:ext cx="8892000" cy="1648237"/>
          </a:xfrm>
          <a:custGeom>
            <a:avLst/>
            <a:gdLst>
              <a:gd name="connsiteX0" fmla="*/ 0 w 8928000"/>
              <a:gd name="connsiteY0" fmla="*/ 0 h 1648237"/>
              <a:gd name="connsiteX1" fmla="*/ 8928000 w 8928000"/>
              <a:gd name="connsiteY1" fmla="*/ 0 h 1648237"/>
              <a:gd name="connsiteX2" fmla="*/ 8928000 w 8928000"/>
              <a:gd name="connsiteY2" fmla="*/ 1648237 h 1648237"/>
              <a:gd name="connsiteX3" fmla="*/ 0 w 8928000"/>
              <a:gd name="connsiteY3" fmla="*/ 1648237 h 1648237"/>
              <a:gd name="connsiteX4" fmla="*/ 0 w 8928000"/>
              <a:gd name="connsiteY4" fmla="*/ 0 h 1648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28000" h="1648237">
                <a:moveTo>
                  <a:pt x="0" y="0"/>
                </a:moveTo>
                <a:lnTo>
                  <a:pt x="8928000" y="0"/>
                </a:lnTo>
                <a:lnTo>
                  <a:pt x="8928000" y="1648237"/>
                </a:lnTo>
                <a:lnTo>
                  <a:pt x="0" y="164823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3464" tIns="16510" rIns="92456" bIns="16510" numCol="1" spcCol="1270" anchor="t" anchorCtr="0">
            <a:noAutofit/>
          </a:bodyPr>
          <a:lstStyle/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Компенсация части затрат на проведение НИОКР в рамках реализации комплексных инвестиционных проектов индустрии детских товаров (постановление Правительства РФ от 04.11.2014 № 1162);</a:t>
            </a:r>
            <a:endParaRPr lang="ru-RU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Возмещение управляющим организациям индустриальных парков </a:t>
            </a: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части затрат на создание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инфраструктуры индустриального парка индустрии детских товаров</a:t>
            </a: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(постановление Правительства РФ от 08.11.2014 № 1179);</a:t>
            </a:r>
          </a:p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Возмещение части затрат на уплату процентов по кредитам, полученным на реализацию приоритетных инвестиционных проектов индустрии детских товаров, а также на компенсацию части затрат на уплату лизинговых </a:t>
            </a:r>
            <a:r>
              <a:rPr lang="ru-RU" sz="1200" b="0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платежей по договору финансовой аренды (лизинга) (постановление Правительства РФ от 15.11.2014 № 1212)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44000" y="1196752"/>
            <a:ext cx="88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углом вверх 3"/>
          <p:cNvSpPr/>
          <p:nvPr/>
        </p:nvSpPr>
        <p:spPr>
          <a:xfrm flipV="1">
            <a:off x="6793490" y="4227266"/>
            <a:ext cx="576064" cy="620377"/>
          </a:xfrm>
          <a:prstGeom prst="bentUpArrow">
            <a:avLst/>
          </a:prstGeom>
          <a:solidFill>
            <a:schemeClr val="tx2">
              <a:lumMod val="60000"/>
              <a:lumOff val="40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lIns="54000" rIns="54000"/>
          <a:lstStyle/>
          <a:p>
            <a:pPr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углом вверх 4"/>
          <p:cNvSpPr/>
          <p:nvPr/>
        </p:nvSpPr>
        <p:spPr>
          <a:xfrm flipH="1" flipV="1">
            <a:off x="1763688" y="4227266"/>
            <a:ext cx="576064" cy="620377"/>
          </a:xfrm>
          <a:prstGeom prst="bentUpArrow">
            <a:avLst/>
          </a:prstGeom>
          <a:solidFill>
            <a:schemeClr val="tx2">
              <a:lumMod val="60000"/>
              <a:lumOff val="40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lIns="54000" rIns="54000"/>
          <a:lstStyle/>
          <a:p>
            <a:pPr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низ 9"/>
          <p:cNvSpPr>
            <a:spLocks noChangeArrowheads="1"/>
          </p:cNvSpPr>
          <p:nvPr/>
        </p:nvSpPr>
        <p:spPr bwMode="auto">
          <a:xfrm flipV="1">
            <a:off x="4211960" y="4581127"/>
            <a:ext cx="710328" cy="720079"/>
          </a:xfrm>
          <a:prstGeom prst="downArrow">
            <a:avLst>
              <a:gd name="adj1" fmla="val 61205"/>
              <a:gd name="adj2" fmla="val 50073"/>
            </a:avLst>
          </a:prstGeom>
          <a:solidFill>
            <a:srgbClr val="00B050"/>
          </a:solidFill>
          <a:ln w="19050" cmpd="sng" algn="ctr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lIns="54000" rIns="54000"/>
          <a:lstStyle/>
          <a:p>
            <a:pPr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9"/>
          <p:cNvSpPr>
            <a:spLocks noChangeArrowheads="1"/>
          </p:cNvSpPr>
          <p:nvPr/>
        </p:nvSpPr>
        <p:spPr bwMode="auto">
          <a:xfrm>
            <a:off x="4211960" y="2636912"/>
            <a:ext cx="710328" cy="720079"/>
          </a:xfrm>
          <a:prstGeom prst="downArrow">
            <a:avLst>
              <a:gd name="adj1" fmla="val 61205"/>
              <a:gd name="adj2" fmla="val 50073"/>
            </a:avLst>
          </a:prstGeom>
          <a:solidFill>
            <a:schemeClr val="tx2">
              <a:lumMod val="60000"/>
              <a:lumOff val="40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lIns="54000" rIns="54000"/>
          <a:lstStyle/>
          <a:p>
            <a:pPr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89060" y="2060848"/>
            <a:ext cx="2664296" cy="1008000"/>
          </a:xfrm>
          <a:prstGeom prst="roundRect">
            <a:avLst>
              <a:gd name="adj" fmla="val 13308"/>
            </a:avLst>
          </a:prstGeom>
          <a:solidFill>
            <a:srgbClr val="FFFFFF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buClr>
                <a:srgbClr val="CC0000"/>
              </a:buClr>
            </a:pP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РОССИЙСКИЙ ПРОИЗВОДИТЕЛЬ ВЫСОКОТЕХНОЛОГИЧНОЙ ПРОДУКЦИИ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225364" y="2060848"/>
            <a:ext cx="2664296" cy="648000"/>
          </a:xfrm>
          <a:prstGeom prst="roundRect">
            <a:avLst>
              <a:gd name="adj" fmla="val 13308"/>
            </a:avLst>
          </a:prstGeom>
          <a:solidFill>
            <a:srgbClr val="FFFFFF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lIns="72000" tIns="36000" rIns="72000" bIns="36000" anchor="ctr"/>
          <a:lstStyle/>
          <a:p>
            <a:pPr algn="ctr">
              <a:buClr>
                <a:srgbClr val="CC0000"/>
              </a:buClr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Обращение в ВЭБ с заявкой </a:t>
            </a:r>
            <a:b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на кредитование по льготной (ниже рыночной) ставке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5961668" y="2060848"/>
            <a:ext cx="2664296" cy="1008000"/>
          </a:xfrm>
          <a:prstGeom prst="roundRect">
            <a:avLst>
              <a:gd name="adj" fmla="val 13308"/>
            </a:avLst>
          </a:prstGeom>
          <a:solidFill>
            <a:srgbClr val="FFFFFF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buClr>
                <a:srgbClr val="CC0000"/>
              </a:buClr>
            </a:pP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ИНОСТРАННЫЙ ПОКУПАТЕЛЬ РОССИЙСКОЙ ВЫСОКОТЕХНОЛОГИЧНОЙ ПРОДУКЦИИ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489060" y="4869160"/>
            <a:ext cx="2664296" cy="1296032"/>
          </a:xfrm>
          <a:prstGeom prst="roundRect">
            <a:avLst>
              <a:gd name="adj" fmla="val 13308"/>
            </a:avLst>
          </a:prstGeom>
          <a:solidFill>
            <a:schemeClr val="bg1"/>
          </a:solidFill>
          <a:ln w="19050" cmpd="sng" algn="ctr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buClr>
                <a:srgbClr val="CC0000"/>
              </a:buClr>
            </a:pP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МИНПРОМТОРГ РОССИИ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225364" y="5157192"/>
            <a:ext cx="2664296" cy="1008112"/>
          </a:xfrm>
          <a:prstGeom prst="roundRect">
            <a:avLst>
              <a:gd name="adj" fmla="val 13308"/>
            </a:avLst>
          </a:prstGeom>
          <a:solidFill>
            <a:schemeClr val="bg1"/>
          </a:solidFill>
          <a:ln w="19050" cmpd="sng" algn="ctr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lIns="72000" tIns="36000" rIns="72000" bIns="36000" anchor="ctr"/>
          <a:lstStyle/>
          <a:p>
            <a:pPr algn="ctr">
              <a:buClr>
                <a:srgbClr val="CC0000"/>
              </a:buClr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Согласование возможности использования средств субсидии при кредитовании представленного проекта </a:t>
            </a: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ru-RU" sz="1200" b="1" u="sng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 течение 10 рабочих дней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5961668" y="4869160"/>
            <a:ext cx="2664296" cy="1296032"/>
          </a:xfrm>
          <a:prstGeom prst="roundRect">
            <a:avLst>
              <a:gd name="adj" fmla="val 13308"/>
            </a:avLst>
          </a:prstGeom>
          <a:solidFill>
            <a:schemeClr val="bg1"/>
          </a:solidFill>
          <a:ln w="19050" cmpd="sng" algn="ctr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buClr>
                <a:srgbClr val="CC0000"/>
              </a:buClr>
            </a:pP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МИНЭКОНОМРАЗВИТИЯ РОССИИ</a:t>
            </a: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278502" y="3392940"/>
            <a:ext cx="4579536" cy="1152128"/>
          </a:xfrm>
          <a:prstGeom prst="roundRect">
            <a:avLst>
              <a:gd name="adj" fmla="val 13308"/>
            </a:avLst>
          </a:prstGeom>
          <a:solidFill>
            <a:schemeClr val="bg1"/>
          </a:solidFill>
          <a:ln w="19050" algn="ctr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 lIns="72000" tIns="36000" rIns="72000" bIns="36000" anchor="ctr"/>
          <a:lstStyle/>
          <a:p>
            <a:pPr algn="ctr">
              <a:buClr>
                <a:srgbClr val="CC0000"/>
              </a:buClr>
            </a:pP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ВНЕШЭКОНОМБАНК</a:t>
            </a:r>
          </a:p>
          <a:p>
            <a:pPr algn="ctr">
              <a:buClr>
                <a:srgbClr val="CC0000"/>
              </a:buClr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Выдает индикативы по кредиту (определение процентной ставки, суммы кредита, срока кредита) </a:t>
            </a:r>
            <a:b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и направляет на согласование запрос о возможности использования средств Субсидий</a:t>
            </a:r>
          </a:p>
        </p:txBody>
      </p:sp>
      <p:sp>
        <p:nvSpPr>
          <p:cNvPr id="18" name="Полилиния 17"/>
          <p:cNvSpPr/>
          <p:nvPr/>
        </p:nvSpPr>
        <p:spPr>
          <a:xfrm>
            <a:off x="108000" y="1339200"/>
            <a:ext cx="8892000" cy="36004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algn="ctr">
              <a:spcAft>
                <a:spcPts val="1200"/>
              </a:spcAft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ПРОЦЕДУРА ПРЕДОСТАВЛЕНИЯ КРЕДИТОВ ВНЕШЭКОНОМБАНКОМ</a:t>
            </a:r>
            <a:endParaRPr lang="ru-RU" sz="1500" dirty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19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1547664" y="919753"/>
            <a:ext cx="68407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Российской Федерации от 13 декабря 2012 г. № 1302 г.</a:t>
            </a:r>
            <a:endParaRPr lang="ru-RU" sz="1200" dirty="0"/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1763688" y="332656"/>
            <a:ext cx="568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Меры стимулирования деятельности в сфере промышленности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08000" y="1951262"/>
            <a:ext cx="8892000" cy="3998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Предоставление льготного банковского кредитования инвестиционных проектов по ставке 11 % годовых уполномоченными  банками* за счет обеспечения ЦБ РФ рефинансирования  уполномоченных банков и предоставления до 25% государственных гарантий от стоимости кредита 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180975" lvl="0" indent="-180975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КРИТЕРИИ ОТБОРА ПРОЕКТОВ</a:t>
            </a:r>
          </a:p>
          <a:p>
            <a:pPr marL="180975" lvl="0" indent="-180975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Расположение на территории Российской Федерации производственной площадки проекта; </a:t>
            </a:r>
          </a:p>
          <a:p>
            <a:pPr marL="180975" lvl="0" indent="-180975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Проект в приоритетном секторе экономики Российской Федерации в одном из следующих направлений:</a:t>
            </a:r>
          </a:p>
          <a:p>
            <a:pPr marL="361950" lvl="0" indent="-180975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сельское хозяйство;</a:t>
            </a:r>
          </a:p>
          <a:p>
            <a:pPr marL="361950" lvl="0" indent="-180975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обрабатывающие производства; </a:t>
            </a:r>
          </a:p>
          <a:p>
            <a:pPr marL="361950" lvl="0" indent="-180975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химическое производство;</a:t>
            </a:r>
          </a:p>
          <a:p>
            <a:pPr marL="361950" lvl="0" indent="-180975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машиностроительный, комплекс;</a:t>
            </a:r>
          </a:p>
          <a:p>
            <a:pPr marL="361950" lvl="0" indent="-180975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жилищное строительство; </a:t>
            </a:r>
          </a:p>
          <a:p>
            <a:pPr marL="361950" lvl="0" indent="-180975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транспортный комплекс;</a:t>
            </a:r>
          </a:p>
          <a:p>
            <a:pPr marL="361950" lvl="0" indent="-180975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связь и коммуникации;</a:t>
            </a:r>
          </a:p>
          <a:p>
            <a:pPr marL="361950" lvl="0" indent="-180975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Производство, распределение электроэнергии, газа, воды и иных ресурсов. </a:t>
            </a:r>
          </a:p>
          <a:p>
            <a:pPr marL="180975" lvl="0" indent="-180975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3. Реализация инвестиционного проекта на основе проектного финансирования; </a:t>
            </a:r>
          </a:p>
          <a:p>
            <a:pPr marL="180975" lvl="0" indent="-180975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4. Полная стоимость составляет не менее 1 млрд. и не более 20 млрд. руб.; </a:t>
            </a:r>
          </a:p>
          <a:p>
            <a:pPr marL="180975" lvl="0" indent="-180975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5. Финансирование не более 80% полной стоимости инвестиционного проекта за счет заемных средств</a:t>
            </a:r>
          </a:p>
        </p:txBody>
      </p:sp>
      <p:sp>
        <p:nvSpPr>
          <p:cNvPr id="12" name="Полилиния 11"/>
          <p:cNvSpPr/>
          <p:nvPr/>
        </p:nvSpPr>
        <p:spPr>
          <a:xfrm>
            <a:off x="108000" y="1339200"/>
            <a:ext cx="8928000" cy="540000"/>
          </a:xfrm>
          <a:custGeom>
            <a:avLst/>
            <a:gdLst>
              <a:gd name="connsiteX0" fmla="*/ 0 w 8928000"/>
              <a:gd name="connsiteY0" fmla="*/ 59281 h 355680"/>
              <a:gd name="connsiteX1" fmla="*/ 17363 w 8928000"/>
              <a:gd name="connsiteY1" fmla="*/ 17363 h 355680"/>
              <a:gd name="connsiteX2" fmla="*/ 59281 w 8928000"/>
              <a:gd name="connsiteY2" fmla="*/ 0 h 355680"/>
              <a:gd name="connsiteX3" fmla="*/ 8868719 w 8928000"/>
              <a:gd name="connsiteY3" fmla="*/ 0 h 355680"/>
              <a:gd name="connsiteX4" fmla="*/ 8910637 w 8928000"/>
              <a:gd name="connsiteY4" fmla="*/ 17363 h 355680"/>
              <a:gd name="connsiteX5" fmla="*/ 8928000 w 8928000"/>
              <a:gd name="connsiteY5" fmla="*/ 59281 h 355680"/>
              <a:gd name="connsiteX6" fmla="*/ 8928000 w 8928000"/>
              <a:gd name="connsiteY6" fmla="*/ 296399 h 355680"/>
              <a:gd name="connsiteX7" fmla="*/ 8910637 w 8928000"/>
              <a:gd name="connsiteY7" fmla="*/ 338317 h 355680"/>
              <a:gd name="connsiteX8" fmla="*/ 8868719 w 8928000"/>
              <a:gd name="connsiteY8" fmla="*/ 355680 h 355680"/>
              <a:gd name="connsiteX9" fmla="*/ 59281 w 8928000"/>
              <a:gd name="connsiteY9" fmla="*/ 355680 h 355680"/>
              <a:gd name="connsiteX10" fmla="*/ 17363 w 8928000"/>
              <a:gd name="connsiteY10" fmla="*/ 338317 h 355680"/>
              <a:gd name="connsiteX11" fmla="*/ 0 w 8928000"/>
              <a:gd name="connsiteY11" fmla="*/ 296399 h 355680"/>
              <a:gd name="connsiteX12" fmla="*/ 0 w 8928000"/>
              <a:gd name="connsiteY12" fmla="*/ 59281 h 355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28000" h="355680">
                <a:moveTo>
                  <a:pt x="0" y="59281"/>
                </a:moveTo>
                <a:cubicBezTo>
                  <a:pt x="0" y="43559"/>
                  <a:pt x="6246" y="28480"/>
                  <a:pt x="17363" y="17363"/>
                </a:cubicBezTo>
                <a:cubicBezTo>
                  <a:pt x="28480" y="6246"/>
                  <a:pt x="43559" y="0"/>
                  <a:pt x="59281" y="0"/>
                </a:cubicBezTo>
                <a:lnTo>
                  <a:pt x="8868719" y="0"/>
                </a:lnTo>
                <a:cubicBezTo>
                  <a:pt x="8884441" y="0"/>
                  <a:pt x="8899520" y="6246"/>
                  <a:pt x="8910637" y="17363"/>
                </a:cubicBezTo>
                <a:cubicBezTo>
                  <a:pt x="8921754" y="28480"/>
                  <a:pt x="8928000" y="43559"/>
                  <a:pt x="8928000" y="59281"/>
                </a:cubicBezTo>
                <a:lnTo>
                  <a:pt x="8928000" y="296399"/>
                </a:lnTo>
                <a:cubicBezTo>
                  <a:pt x="8928000" y="312121"/>
                  <a:pt x="8921754" y="327200"/>
                  <a:pt x="8910637" y="338317"/>
                </a:cubicBezTo>
                <a:cubicBezTo>
                  <a:pt x="8899520" y="349434"/>
                  <a:pt x="8884441" y="355680"/>
                  <a:pt x="8868719" y="355680"/>
                </a:cubicBezTo>
                <a:lnTo>
                  <a:pt x="59281" y="355680"/>
                </a:lnTo>
                <a:cubicBezTo>
                  <a:pt x="43559" y="355680"/>
                  <a:pt x="28480" y="349434"/>
                  <a:pt x="17363" y="338317"/>
                </a:cubicBezTo>
                <a:cubicBezTo>
                  <a:pt x="6246" y="327200"/>
                  <a:pt x="0" y="312121"/>
                  <a:pt x="0" y="296399"/>
                </a:cubicBezTo>
                <a:lnTo>
                  <a:pt x="0" y="59281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513" tIns="74513" rIns="74513" bIns="74513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МЕРЫ ПРОЕКТНОГО ФИНАНСИРОВАНИЯ</a:t>
            </a:r>
            <a:endParaRPr lang="en-US" sz="1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постановление Правительства РФ от 11.10.2014 г. № 1044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8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763688" y="332656"/>
            <a:ext cx="568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Меры стимулирования деятельности в сфере промышленности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347864" y="1340768"/>
            <a:ext cx="2232248" cy="648072"/>
          </a:xfrm>
          <a:prstGeom prst="roundRect">
            <a:avLst>
              <a:gd name="adj" fmla="val 13308"/>
            </a:avLst>
          </a:prstGeom>
          <a:solidFill>
            <a:schemeClr val="tx2">
              <a:lumMod val="40000"/>
              <a:lumOff val="60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buClr>
                <a:srgbClr val="CC0000"/>
              </a:buClr>
            </a:pP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ЦЕНТРАЛЬНЫЙ БАНК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635896" y="3501008"/>
            <a:ext cx="2232248" cy="648000"/>
          </a:xfrm>
          <a:prstGeom prst="roundRect">
            <a:avLst>
              <a:gd name="adj" fmla="val 13308"/>
            </a:avLst>
          </a:prstGeom>
          <a:solidFill>
            <a:schemeClr val="accent3"/>
          </a:solidFill>
          <a:ln w="19050" algn="ctr">
            <a:solidFill>
              <a:schemeClr val="accent3"/>
            </a:solidFill>
            <a:miter lim="800000"/>
            <a:headEnd/>
            <a:tailEnd/>
          </a:ln>
        </p:spPr>
        <p:txBody>
          <a:bodyPr lIns="72000" tIns="36000" rIns="72000" bIns="36000" anchor="ctr"/>
          <a:lstStyle/>
          <a:p>
            <a:pPr algn="ctr">
              <a:buClr>
                <a:srgbClr val="CC0000"/>
              </a:buClr>
            </a:pP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УПОЛНОМОЧЕННЫЙ БАНК</a:t>
            </a:r>
            <a:r>
              <a:rPr lang="ru-RU" sz="14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*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6732240" y="1916832"/>
            <a:ext cx="2232248" cy="648072"/>
          </a:xfrm>
          <a:prstGeom prst="roundRect">
            <a:avLst>
              <a:gd name="adj" fmla="val 13308"/>
            </a:avLst>
          </a:prstGeom>
          <a:solidFill>
            <a:schemeClr val="tx2">
              <a:lumMod val="40000"/>
              <a:lumOff val="60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buClr>
                <a:srgbClr val="CC0000"/>
              </a:buClr>
            </a:pP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МЕЖВЕДОМСТВЕННАЯ КОМИССИЯ МВК)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691680" y="4293096"/>
            <a:ext cx="15121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Инициатор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обращается в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УпБ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заявка + пакет документов по проекту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6444208" y="5085184"/>
            <a:ext cx="2232248" cy="648072"/>
          </a:xfrm>
          <a:prstGeom prst="roundRect">
            <a:avLst>
              <a:gd name="adj" fmla="val 13308"/>
            </a:avLst>
          </a:prstGeom>
          <a:solidFill>
            <a:srgbClr val="00B050"/>
          </a:solidFill>
          <a:ln w="19050" cmpd="sng" algn="ctr">
            <a:solidFill>
              <a:srgbClr val="00B050"/>
            </a:solidFill>
            <a:prstDash val="solid"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buClr>
                <a:srgbClr val="CC0000"/>
              </a:buClr>
            </a:pP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АГЕНТ </a:t>
            </a:r>
          </a:p>
          <a:p>
            <a:pPr algn="ctr">
              <a:buClr>
                <a:srgbClr val="CC0000"/>
              </a:buClr>
            </a:pP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ПРАВИТЕЛЬСТВА РФ</a:t>
            </a:r>
          </a:p>
          <a:p>
            <a:pPr algn="ctr">
              <a:buClr>
                <a:srgbClr val="CC0000"/>
              </a:buClr>
            </a:pP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(ВНЕШЭКОНОМБАНК)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691680" y="2598003"/>
            <a:ext cx="22322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УпБ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заключает кредитное соглашение с конечным заемщиком (по итогам решения МВК)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860032" y="4725144"/>
            <a:ext cx="20882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Минфин предоставляет </a:t>
            </a:r>
          </a:p>
          <a:p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УпБ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госгарантию(не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менее 25% от суммы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кредита и процентов)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Прямая со стрелкой 35"/>
          <p:cNvCxnSpPr/>
          <p:nvPr/>
        </p:nvCxnSpPr>
        <p:spPr>
          <a:xfrm flipV="1">
            <a:off x="4067944" y="2132856"/>
            <a:ext cx="0" cy="1296144"/>
          </a:xfrm>
          <a:prstGeom prst="straightConnector1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Овал 45"/>
          <p:cNvSpPr/>
          <p:nvPr/>
        </p:nvSpPr>
        <p:spPr>
          <a:xfrm>
            <a:off x="2555776" y="4005064"/>
            <a:ext cx="432048" cy="43204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48" name="Овал 47"/>
          <p:cNvSpPr/>
          <p:nvPr/>
        </p:nvSpPr>
        <p:spPr>
          <a:xfrm>
            <a:off x="5148064" y="2996952"/>
            <a:ext cx="432048" cy="432048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49" name="Овал 48"/>
          <p:cNvSpPr/>
          <p:nvPr/>
        </p:nvSpPr>
        <p:spPr>
          <a:xfrm>
            <a:off x="7092280" y="4221088"/>
            <a:ext cx="432048" cy="432048"/>
          </a:xfrm>
          <a:prstGeom prst="ellipse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50" name="Овал 49"/>
          <p:cNvSpPr/>
          <p:nvPr/>
        </p:nvSpPr>
        <p:spPr>
          <a:xfrm>
            <a:off x="6516216" y="2708920"/>
            <a:ext cx="432048" cy="43204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51" name="Овал 50"/>
          <p:cNvSpPr/>
          <p:nvPr/>
        </p:nvSpPr>
        <p:spPr>
          <a:xfrm>
            <a:off x="3347864" y="2132856"/>
            <a:ext cx="432048" cy="43204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3851920" y="2132856"/>
            <a:ext cx="0" cy="1296144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H="1">
            <a:off x="2627784" y="3717032"/>
            <a:ext cx="936104" cy="0"/>
          </a:xfrm>
          <a:prstGeom prst="straightConnector1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4644008" y="4221088"/>
            <a:ext cx="0" cy="1296144"/>
          </a:xfrm>
          <a:prstGeom prst="straightConnector1">
            <a:avLst/>
          </a:prstGeom>
          <a:ln w="28575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2627784" y="3933056"/>
            <a:ext cx="936104" cy="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flipV="1">
            <a:off x="7596336" y="3861048"/>
            <a:ext cx="0" cy="115212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flipV="1">
            <a:off x="4860032" y="4221088"/>
            <a:ext cx="0" cy="1296144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рямоугольник 67"/>
          <p:cNvSpPr/>
          <p:nvPr/>
        </p:nvSpPr>
        <p:spPr>
          <a:xfrm>
            <a:off x="7020272" y="2564904"/>
            <a:ext cx="21237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МВК выносит решение по проекту, основываясь на положительном заключении Агента Правительства и отправляет уведомление о принятом положительном решении в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УпБ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0" name="Соединительная линия уступом 69"/>
          <p:cNvCxnSpPr>
            <a:endCxn id="9" idx="3"/>
          </p:cNvCxnSpPr>
          <p:nvPr/>
        </p:nvCxnSpPr>
        <p:spPr>
          <a:xfrm rot="10800000" flipV="1">
            <a:off x="5868144" y="2708920"/>
            <a:ext cx="1152128" cy="1116088"/>
          </a:xfrm>
          <a:prstGeom prst="bentConnector3">
            <a:avLst>
              <a:gd name="adj1" fmla="val 1223"/>
            </a:avLst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Прямоугольник 82"/>
          <p:cNvSpPr/>
          <p:nvPr/>
        </p:nvSpPr>
        <p:spPr>
          <a:xfrm>
            <a:off x="5076056" y="2204864"/>
            <a:ext cx="17281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УпБ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проводит детальный анализ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инвестпроекта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после одобрения  передаёт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их МВК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7596336" y="4077072"/>
            <a:ext cx="15476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Осуществляют экспертизу и направляют заключение в МВК           в течении 10 дней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Овал 90"/>
          <p:cNvSpPr/>
          <p:nvPr/>
        </p:nvSpPr>
        <p:spPr>
          <a:xfrm>
            <a:off x="5004048" y="4293096"/>
            <a:ext cx="432048" cy="43204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93" name="Овал 92"/>
          <p:cNvSpPr/>
          <p:nvPr/>
        </p:nvSpPr>
        <p:spPr>
          <a:xfrm>
            <a:off x="3203848" y="3212976"/>
            <a:ext cx="432048" cy="432048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cxnSp>
        <p:nvCxnSpPr>
          <p:cNvPr id="95" name="Соединительная линия уступом 94"/>
          <p:cNvCxnSpPr/>
          <p:nvPr/>
        </p:nvCxnSpPr>
        <p:spPr>
          <a:xfrm flipV="1">
            <a:off x="5076056" y="2132856"/>
            <a:ext cx="1656184" cy="1296144"/>
          </a:xfrm>
          <a:prstGeom prst="bentConnector3">
            <a:avLst>
              <a:gd name="adj1" fmla="val -610"/>
            </a:avLst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Овал 105"/>
          <p:cNvSpPr/>
          <p:nvPr/>
        </p:nvSpPr>
        <p:spPr>
          <a:xfrm>
            <a:off x="4139952" y="4293096"/>
            <a:ext cx="432048" cy="432048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3563888" y="4573577"/>
            <a:ext cx="11521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УпБ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обращается в Минфин за получением Госгарантии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4067944" y="2598003"/>
            <a:ext cx="9361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УпБ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отправляет документы в ЦБ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2267744" y="1846565"/>
            <a:ext cx="1224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ЦБ РФ рефинансирует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УпБ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Овал 117"/>
          <p:cNvSpPr/>
          <p:nvPr/>
        </p:nvSpPr>
        <p:spPr>
          <a:xfrm>
            <a:off x="4211960" y="2132856"/>
            <a:ext cx="432048" cy="432048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119" name="Text Box 4"/>
          <p:cNvSpPr txBox="1">
            <a:spLocks noChangeArrowheads="1"/>
          </p:cNvSpPr>
          <p:nvPr/>
        </p:nvSpPr>
        <p:spPr bwMode="auto">
          <a:xfrm>
            <a:off x="251520" y="3501008"/>
            <a:ext cx="2232248" cy="648072"/>
          </a:xfrm>
          <a:prstGeom prst="roundRect">
            <a:avLst>
              <a:gd name="adj" fmla="val 13308"/>
            </a:avLst>
          </a:prstGeom>
          <a:solidFill>
            <a:schemeClr val="tx2">
              <a:lumMod val="40000"/>
              <a:lumOff val="60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buClr>
                <a:srgbClr val="CC0000"/>
              </a:buClr>
            </a:pP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ИНИЦИАТОР ИНВЕСТПРОЕКТА (заемщик)</a:t>
            </a:r>
            <a:endParaRPr lang="ru-RU" sz="1200" b="1" u="sng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21" name="Text Box 4"/>
          <p:cNvSpPr txBox="1">
            <a:spLocks noChangeArrowheads="1"/>
          </p:cNvSpPr>
          <p:nvPr/>
        </p:nvSpPr>
        <p:spPr bwMode="auto">
          <a:xfrm>
            <a:off x="3635896" y="5589240"/>
            <a:ext cx="2232248" cy="648072"/>
          </a:xfrm>
          <a:prstGeom prst="roundRect">
            <a:avLst>
              <a:gd name="adj" fmla="val 13308"/>
            </a:avLst>
          </a:prstGeom>
          <a:solidFill>
            <a:schemeClr val="tx2">
              <a:lumMod val="40000"/>
              <a:lumOff val="60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buClr>
                <a:srgbClr val="CC0000"/>
              </a:buClr>
            </a:pP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ЦЕНТРАЛЬНЫЙ БАНК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36000" y="5436000"/>
            <a:ext cx="3528000" cy="1368000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Уполномоченными банками могут выступать ОАО «Сбербанк России», ОАО «Банк ВТБ», ОАО «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Россельхозбанк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», ОАО «Альфа-Банк», ПАО «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Промсвязьбанк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», ОАО «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Газпромбанк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», ОАО «Банк Москвы», ПАО Банк «Финансовая корпорация Открытие», Международный инвестиционный банк, Евразийский банк развития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8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1763688" y="332656"/>
            <a:ext cx="568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Меры стимулирования деятельности в сфере промышленности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4" name="Прямая соединительная линия 103"/>
          <p:cNvCxnSpPr/>
          <p:nvPr/>
        </p:nvCxnSpPr>
        <p:spPr>
          <a:xfrm>
            <a:off x="2195736" y="1484784"/>
            <a:ext cx="0" cy="20882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4355976" y="6093296"/>
            <a:ext cx="21602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4572000" y="1556792"/>
            <a:ext cx="21602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8028384" y="5949280"/>
            <a:ext cx="0" cy="71957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5724128" y="5949280"/>
            <a:ext cx="0" cy="71957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6804248" y="1557352"/>
            <a:ext cx="0" cy="4536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620000" y="540000"/>
            <a:ext cx="590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Региональные и федеральные формы поддержки</a:t>
            </a:r>
            <a:endParaRPr lang="ru-RU" sz="2000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4" name="Полилиния 43">
            <a:hlinkClick r:id="rId2" action="ppaction://hlinksldjump"/>
          </p:cNvPr>
          <p:cNvSpPr/>
          <p:nvPr/>
        </p:nvSpPr>
        <p:spPr>
          <a:xfrm>
            <a:off x="107504" y="1340808"/>
            <a:ext cx="4320000" cy="432000"/>
          </a:xfrm>
          <a:custGeom>
            <a:avLst/>
            <a:gdLst>
              <a:gd name="connsiteX0" fmla="*/ 0 w 3388293"/>
              <a:gd name="connsiteY0" fmla="*/ 27581 h 275809"/>
              <a:gd name="connsiteX1" fmla="*/ 8078 w 3388293"/>
              <a:gd name="connsiteY1" fmla="*/ 8078 h 275809"/>
              <a:gd name="connsiteX2" fmla="*/ 27581 w 3388293"/>
              <a:gd name="connsiteY2" fmla="*/ 0 h 275809"/>
              <a:gd name="connsiteX3" fmla="*/ 3360712 w 3388293"/>
              <a:gd name="connsiteY3" fmla="*/ 0 h 275809"/>
              <a:gd name="connsiteX4" fmla="*/ 3380215 w 3388293"/>
              <a:gd name="connsiteY4" fmla="*/ 8078 h 275809"/>
              <a:gd name="connsiteX5" fmla="*/ 3388293 w 3388293"/>
              <a:gd name="connsiteY5" fmla="*/ 27581 h 275809"/>
              <a:gd name="connsiteX6" fmla="*/ 3388293 w 3388293"/>
              <a:gd name="connsiteY6" fmla="*/ 248228 h 275809"/>
              <a:gd name="connsiteX7" fmla="*/ 3380215 w 3388293"/>
              <a:gd name="connsiteY7" fmla="*/ 267731 h 275809"/>
              <a:gd name="connsiteX8" fmla="*/ 3360712 w 3388293"/>
              <a:gd name="connsiteY8" fmla="*/ 275809 h 275809"/>
              <a:gd name="connsiteX9" fmla="*/ 27581 w 3388293"/>
              <a:gd name="connsiteY9" fmla="*/ 275809 h 275809"/>
              <a:gd name="connsiteX10" fmla="*/ 8078 w 3388293"/>
              <a:gd name="connsiteY10" fmla="*/ 267731 h 275809"/>
              <a:gd name="connsiteX11" fmla="*/ 0 w 3388293"/>
              <a:gd name="connsiteY11" fmla="*/ 248228 h 275809"/>
              <a:gd name="connsiteX12" fmla="*/ 0 w 3388293"/>
              <a:gd name="connsiteY12" fmla="*/ 27581 h 275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88293" h="275809">
                <a:moveTo>
                  <a:pt x="0" y="27581"/>
                </a:moveTo>
                <a:cubicBezTo>
                  <a:pt x="0" y="20266"/>
                  <a:pt x="2906" y="13251"/>
                  <a:pt x="8078" y="8078"/>
                </a:cubicBezTo>
                <a:cubicBezTo>
                  <a:pt x="13250" y="2906"/>
                  <a:pt x="20266" y="0"/>
                  <a:pt x="27581" y="0"/>
                </a:cubicBezTo>
                <a:lnTo>
                  <a:pt x="3360712" y="0"/>
                </a:lnTo>
                <a:cubicBezTo>
                  <a:pt x="3368027" y="0"/>
                  <a:pt x="3375042" y="2906"/>
                  <a:pt x="3380215" y="8078"/>
                </a:cubicBezTo>
                <a:cubicBezTo>
                  <a:pt x="3385387" y="13250"/>
                  <a:pt x="3388293" y="20266"/>
                  <a:pt x="3388293" y="27581"/>
                </a:cubicBezTo>
                <a:lnTo>
                  <a:pt x="3388293" y="248228"/>
                </a:lnTo>
                <a:cubicBezTo>
                  <a:pt x="3388293" y="255543"/>
                  <a:pt x="3385387" y="262558"/>
                  <a:pt x="3380215" y="267731"/>
                </a:cubicBezTo>
                <a:cubicBezTo>
                  <a:pt x="3375043" y="272903"/>
                  <a:pt x="3368027" y="275809"/>
                  <a:pt x="3360712" y="275809"/>
                </a:cubicBezTo>
                <a:lnTo>
                  <a:pt x="27581" y="275809"/>
                </a:lnTo>
                <a:cubicBezTo>
                  <a:pt x="20266" y="275809"/>
                  <a:pt x="13251" y="272903"/>
                  <a:pt x="8078" y="267731"/>
                </a:cubicBezTo>
                <a:cubicBezTo>
                  <a:pt x="2906" y="262559"/>
                  <a:pt x="0" y="255543"/>
                  <a:pt x="0" y="248228"/>
                </a:cubicBezTo>
                <a:lnTo>
                  <a:pt x="0" y="27581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653" tIns="27128" rIns="36653" bIns="27128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kern="1200" dirty="0" smtClean="0">
                <a:latin typeface="Times New Roman" pitchFamily="18" charset="0"/>
                <a:cs typeface="Times New Roman" pitchFamily="18" charset="0"/>
              </a:rPr>
              <a:t>РЕГИОНАЛЬНЫЕ ФОРМЫ ПОДДЕРЖКИ</a:t>
            </a:r>
            <a:endParaRPr lang="ru-RU" sz="1500" b="1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олилиния 45">
            <a:hlinkClick r:id="rId3" action="ppaction://hlinksldjump"/>
          </p:cNvPr>
          <p:cNvSpPr/>
          <p:nvPr/>
        </p:nvSpPr>
        <p:spPr>
          <a:xfrm>
            <a:off x="107504" y="1844824"/>
            <a:ext cx="4320000" cy="432000"/>
          </a:xfrm>
          <a:custGeom>
            <a:avLst/>
            <a:gdLst>
              <a:gd name="connsiteX0" fmla="*/ 0 w 2149658"/>
              <a:gd name="connsiteY0" fmla="*/ 46836 h 468362"/>
              <a:gd name="connsiteX1" fmla="*/ 13718 w 2149658"/>
              <a:gd name="connsiteY1" fmla="*/ 13718 h 468362"/>
              <a:gd name="connsiteX2" fmla="*/ 46836 w 2149658"/>
              <a:gd name="connsiteY2" fmla="*/ 0 h 468362"/>
              <a:gd name="connsiteX3" fmla="*/ 2102822 w 2149658"/>
              <a:gd name="connsiteY3" fmla="*/ 0 h 468362"/>
              <a:gd name="connsiteX4" fmla="*/ 2135940 w 2149658"/>
              <a:gd name="connsiteY4" fmla="*/ 13718 h 468362"/>
              <a:gd name="connsiteX5" fmla="*/ 2149658 w 2149658"/>
              <a:gd name="connsiteY5" fmla="*/ 46836 h 468362"/>
              <a:gd name="connsiteX6" fmla="*/ 2149658 w 2149658"/>
              <a:gd name="connsiteY6" fmla="*/ 421526 h 468362"/>
              <a:gd name="connsiteX7" fmla="*/ 2135940 w 2149658"/>
              <a:gd name="connsiteY7" fmla="*/ 454644 h 468362"/>
              <a:gd name="connsiteX8" fmla="*/ 2102822 w 2149658"/>
              <a:gd name="connsiteY8" fmla="*/ 468362 h 468362"/>
              <a:gd name="connsiteX9" fmla="*/ 46836 w 2149658"/>
              <a:gd name="connsiteY9" fmla="*/ 468362 h 468362"/>
              <a:gd name="connsiteX10" fmla="*/ 13718 w 2149658"/>
              <a:gd name="connsiteY10" fmla="*/ 454644 h 468362"/>
              <a:gd name="connsiteX11" fmla="*/ 0 w 2149658"/>
              <a:gd name="connsiteY11" fmla="*/ 421526 h 468362"/>
              <a:gd name="connsiteX12" fmla="*/ 0 w 2149658"/>
              <a:gd name="connsiteY12" fmla="*/ 46836 h 468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49658" h="468362">
                <a:moveTo>
                  <a:pt x="0" y="46836"/>
                </a:moveTo>
                <a:cubicBezTo>
                  <a:pt x="0" y="34414"/>
                  <a:pt x="4935" y="22501"/>
                  <a:pt x="13718" y="13718"/>
                </a:cubicBezTo>
                <a:cubicBezTo>
                  <a:pt x="22501" y="4935"/>
                  <a:pt x="34414" y="0"/>
                  <a:pt x="46836" y="0"/>
                </a:cubicBezTo>
                <a:lnTo>
                  <a:pt x="2102822" y="0"/>
                </a:lnTo>
                <a:cubicBezTo>
                  <a:pt x="2115244" y="0"/>
                  <a:pt x="2127157" y="4935"/>
                  <a:pt x="2135940" y="13718"/>
                </a:cubicBezTo>
                <a:cubicBezTo>
                  <a:pt x="2144723" y="22501"/>
                  <a:pt x="2149658" y="34414"/>
                  <a:pt x="2149658" y="46836"/>
                </a:cubicBezTo>
                <a:lnTo>
                  <a:pt x="2149658" y="421526"/>
                </a:lnTo>
                <a:cubicBezTo>
                  <a:pt x="2149658" y="433948"/>
                  <a:pt x="2144724" y="445861"/>
                  <a:pt x="2135940" y="454644"/>
                </a:cubicBezTo>
                <a:cubicBezTo>
                  <a:pt x="2127157" y="463427"/>
                  <a:pt x="2115244" y="468362"/>
                  <a:pt x="2102822" y="468362"/>
                </a:cubicBezTo>
                <a:lnTo>
                  <a:pt x="46836" y="468362"/>
                </a:lnTo>
                <a:cubicBezTo>
                  <a:pt x="34414" y="468362"/>
                  <a:pt x="22501" y="463427"/>
                  <a:pt x="13718" y="454644"/>
                </a:cubicBezTo>
                <a:cubicBezTo>
                  <a:pt x="4935" y="445861"/>
                  <a:pt x="0" y="433948"/>
                  <a:pt x="0" y="421526"/>
                </a:cubicBezTo>
                <a:lnTo>
                  <a:pt x="0" y="46836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483" tIns="30228" rIns="38483" bIns="30228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>
                <a:latin typeface="Times New Roman" pitchFamily="18" charset="0"/>
                <a:cs typeface="Times New Roman" pitchFamily="18" charset="0"/>
              </a:rPr>
              <a:t>Поддержки предприятий, реализующих </a:t>
            </a:r>
            <a:r>
              <a:rPr lang="ru-RU" sz="1200" b="1" kern="1200" dirty="0" err="1" smtClean="0">
                <a:latin typeface="Times New Roman" pitchFamily="18" charset="0"/>
                <a:cs typeface="Times New Roman" pitchFamily="18" charset="0"/>
              </a:rPr>
              <a:t>инвестпроекты</a:t>
            </a:r>
            <a:r>
              <a:rPr lang="ru-RU" sz="1200" b="1" kern="1200" dirty="0" smtClean="0">
                <a:latin typeface="Times New Roman" pitchFamily="18" charset="0"/>
                <a:cs typeface="Times New Roman" pitchFamily="18" charset="0"/>
              </a:rPr>
              <a:t> на территории Челябинской области</a:t>
            </a:r>
            <a:endParaRPr lang="ru-RU" sz="1200" b="1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олилиния 47"/>
          <p:cNvSpPr/>
          <p:nvPr/>
        </p:nvSpPr>
        <p:spPr>
          <a:xfrm>
            <a:off x="107504" y="2348880"/>
            <a:ext cx="4320000" cy="432000"/>
          </a:xfrm>
          <a:custGeom>
            <a:avLst/>
            <a:gdLst>
              <a:gd name="connsiteX0" fmla="*/ 0 w 2149658"/>
              <a:gd name="connsiteY0" fmla="*/ 46836 h 468362"/>
              <a:gd name="connsiteX1" fmla="*/ 13718 w 2149658"/>
              <a:gd name="connsiteY1" fmla="*/ 13718 h 468362"/>
              <a:gd name="connsiteX2" fmla="*/ 46836 w 2149658"/>
              <a:gd name="connsiteY2" fmla="*/ 0 h 468362"/>
              <a:gd name="connsiteX3" fmla="*/ 2102822 w 2149658"/>
              <a:gd name="connsiteY3" fmla="*/ 0 h 468362"/>
              <a:gd name="connsiteX4" fmla="*/ 2135940 w 2149658"/>
              <a:gd name="connsiteY4" fmla="*/ 13718 h 468362"/>
              <a:gd name="connsiteX5" fmla="*/ 2149658 w 2149658"/>
              <a:gd name="connsiteY5" fmla="*/ 46836 h 468362"/>
              <a:gd name="connsiteX6" fmla="*/ 2149658 w 2149658"/>
              <a:gd name="connsiteY6" fmla="*/ 421526 h 468362"/>
              <a:gd name="connsiteX7" fmla="*/ 2135940 w 2149658"/>
              <a:gd name="connsiteY7" fmla="*/ 454644 h 468362"/>
              <a:gd name="connsiteX8" fmla="*/ 2102822 w 2149658"/>
              <a:gd name="connsiteY8" fmla="*/ 468362 h 468362"/>
              <a:gd name="connsiteX9" fmla="*/ 46836 w 2149658"/>
              <a:gd name="connsiteY9" fmla="*/ 468362 h 468362"/>
              <a:gd name="connsiteX10" fmla="*/ 13718 w 2149658"/>
              <a:gd name="connsiteY10" fmla="*/ 454644 h 468362"/>
              <a:gd name="connsiteX11" fmla="*/ 0 w 2149658"/>
              <a:gd name="connsiteY11" fmla="*/ 421526 h 468362"/>
              <a:gd name="connsiteX12" fmla="*/ 0 w 2149658"/>
              <a:gd name="connsiteY12" fmla="*/ 46836 h 468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49658" h="468362">
                <a:moveTo>
                  <a:pt x="0" y="46836"/>
                </a:moveTo>
                <a:cubicBezTo>
                  <a:pt x="0" y="34414"/>
                  <a:pt x="4935" y="22501"/>
                  <a:pt x="13718" y="13718"/>
                </a:cubicBezTo>
                <a:cubicBezTo>
                  <a:pt x="22501" y="4935"/>
                  <a:pt x="34414" y="0"/>
                  <a:pt x="46836" y="0"/>
                </a:cubicBezTo>
                <a:lnTo>
                  <a:pt x="2102822" y="0"/>
                </a:lnTo>
                <a:cubicBezTo>
                  <a:pt x="2115244" y="0"/>
                  <a:pt x="2127157" y="4935"/>
                  <a:pt x="2135940" y="13718"/>
                </a:cubicBezTo>
                <a:cubicBezTo>
                  <a:pt x="2144723" y="22501"/>
                  <a:pt x="2149658" y="34414"/>
                  <a:pt x="2149658" y="46836"/>
                </a:cubicBezTo>
                <a:lnTo>
                  <a:pt x="2149658" y="421526"/>
                </a:lnTo>
                <a:cubicBezTo>
                  <a:pt x="2149658" y="433948"/>
                  <a:pt x="2144724" y="445861"/>
                  <a:pt x="2135940" y="454644"/>
                </a:cubicBezTo>
                <a:cubicBezTo>
                  <a:pt x="2127157" y="463427"/>
                  <a:pt x="2115244" y="468362"/>
                  <a:pt x="2102822" y="468362"/>
                </a:cubicBezTo>
                <a:lnTo>
                  <a:pt x="46836" y="468362"/>
                </a:lnTo>
                <a:cubicBezTo>
                  <a:pt x="34414" y="468362"/>
                  <a:pt x="22501" y="463427"/>
                  <a:pt x="13718" y="454644"/>
                </a:cubicBezTo>
                <a:cubicBezTo>
                  <a:pt x="4935" y="445861"/>
                  <a:pt x="0" y="433948"/>
                  <a:pt x="0" y="421526"/>
                </a:cubicBezTo>
                <a:lnTo>
                  <a:pt x="0" y="46836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483" tIns="30228" rIns="38483" bIns="30228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>
                <a:latin typeface="Times New Roman" pitchFamily="18" charset="0"/>
                <a:cs typeface="Times New Roman" pitchFamily="18" charset="0"/>
              </a:rPr>
              <a:t>Государственные программы Челябинской области</a:t>
            </a:r>
            <a:endParaRPr lang="ru-RU" sz="1200" b="1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олилиния 49"/>
          <p:cNvSpPr/>
          <p:nvPr/>
        </p:nvSpPr>
        <p:spPr>
          <a:xfrm>
            <a:off x="107504" y="2852936"/>
            <a:ext cx="4320000" cy="432000"/>
          </a:xfrm>
          <a:custGeom>
            <a:avLst/>
            <a:gdLst>
              <a:gd name="connsiteX0" fmla="*/ 0 w 2149658"/>
              <a:gd name="connsiteY0" fmla="*/ 46836 h 468362"/>
              <a:gd name="connsiteX1" fmla="*/ 13718 w 2149658"/>
              <a:gd name="connsiteY1" fmla="*/ 13718 h 468362"/>
              <a:gd name="connsiteX2" fmla="*/ 46836 w 2149658"/>
              <a:gd name="connsiteY2" fmla="*/ 0 h 468362"/>
              <a:gd name="connsiteX3" fmla="*/ 2102822 w 2149658"/>
              <a:gd name="connsiteY3" fmla="*/ 0 h 468362"/>
              <a:gd name="connsiteX4" fmla="*/ 2135940 w 2149658"/>
              <a:gd name="connsiteY4" fmla="*/ 13718 h 468362"/>
              <a:gd name="connsiteX5" fmla="*/ 2149658 w 2149658"/>
              <a:gd name="connsiteY5" fmla="*/ 46836 h 468362"/>
              <a:gd name="connsiteX6" fmla="*/ 2149658 w 2149658"/>
              <a:gd name="connsiteY6" fmla="*/ 421526 h 468362"/>
              <a:gd name="connsiteX7" fmla="*/ 2135940 w 2149658"/>
              <a:gd name="connsiteY7" fmla="*/ 454644 h 468362"/>
              <a:gd name="connsiteX8" fmla="*/ 2102822 w 2149658"/>
              <a:gd name="connsiteY8" fmla="*/ 468362 h 468362"/>
              <a:gd name="connsiteX9" fmla="*/ 46836 w 2149658"/>
              <a:gd name="connsiteY9" fmla="*/ 468362 h 468362"/>
              <a:gd name="connsiteX10" fmla="*/ 13718 w 2149658"/>
              <a:gd name="connsiteY10" fmla="*/ 454644 h 468362"/>
              <a:gd name="connsiteX11" fmla="*/ 0 w 2149658"/>
              <a:gd name="connsiteY11" fmla="*/ 421526 h 468362"/>
              <a:gd name="connsiteX12" fmla="*/ 0 w 2149658"/>
              <a:gd name="connsiteY12" fmla="*/ 46836 h 468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49658" h="468362">
                <a:moveTo>
                  <a:pt x="0" y="46836"/>
                </a:moveTo>
                <a:cubicBezTo>
                  <a:pt x="0" y="34414"/>
                  <a:pt x="4935" y="22501"/>
                  <a:pt x="13718" y="13718"/>
                </a:cubicBezTo>
                <a:cubicBezTo>
                  <a:pt x="22501" y="4935"/>
                  <a:pt x="34414" y="0"/>
                  <a:pt x="46836" y="0"/>
                </a:cubicBezTo>
                <a:lnTo>
                  <a:pt x="2102822" y="0"/>
                </a:lnTo>
                <a:cubicBezTo>
                  <a:pt x="2115244" y="0"/>
                  <a:pt x="2127157" y="4935"/>
                  <a:pt x="2135940" y="13718"/>
                </a:cubicBezTo>
                <a:cubicBezTo>
                  <a:pt x="2144723" y="22501"/>
                  <a:pt x="2149658" y="34414"/>
                  <a:pt x="2149658" y="46836"/>
                </a:cubicBezTo>
                <a:lnTo>
                  <a:pt x="2149658" y="421526"/>
                </a:lnTo>
                <a:cubicBezTo>
                  <a:pt x="2149658" y="433948"/>
                  <a:pt x="2144724" y="445861"/>
                  <a:pt x="2135940" y="454644"/>
                </a:cubicBezTo>
                <a:cubicBezTo>
                  <a:pt x="2127157" y="463427"/>
                  <a:pt x="2115244" y="468362"/>
                  <a:pt x="2102822" y="468362"/>
                </a:cubicBezTo>
                <a:lnTo>
                  <a:pt x="46836" y="468362"/>
                </a:lnTo>
                <a:cubicBezTo>
                  <a:pt x="34414" y="468362"/>
                  <a:pt x="22501" y="463427"/>
                  <a:pt x="13718" y="454644"/>
                </a:cubicBezTo>
                <a:cubicBezTo>
                  <a:pt x="4935" y="445861"/>
                  <a:pt x="0" y="433948"/>
                  <a:pt x="0" y="421526"/>
                </a:cubicBezTo>
                <a:lnTo>
                  <a:pt x="0" y="46836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483" tIns="30228" rIns="38483" bIns="30228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>
                <a:latin typeface="Times New Roman" pitchFamily="18" charset="0"/>
                <a:cs typeface="Times New Roman" pitchFamily="18" charset="0"/>
              </a:rPr>
              <a:t>Стимулирование инновационной деятельности</a:t>
            </a:r>
            <a:endParaRPr lang="ru-RU" sz="1200" b="1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олилиния 51"/>
          <p:cNvSpPr/>
          <p:nvPr/>
        </p:nvSpPr>
        <p:spPr>
          <a:xfrm>
            <a:off x="107504" y="3356992"/>
            <a:ext cx="4320000" cy="432000"/>
          </a:xfrm>
          <a:custGeom>
            <a:avLst/>
            <a:gdLst>
              <a:gd name="connsiteX0" fmla="*/ 0 w 2149658"/>
              <a:gd name="connsiteY0" fmla="*/ 46836 h 468362"/>
              <a:gd name="connsiteX1" fmla="*/ 13718 w 2149658"/>
              <a:gd name="connsiteY1" fmla="*/ 13718 h 468362"/>
              <a:gd name="connsiteX2" fmla="*/ 46836 w 2149658"/>
              <a:gd name="connsiteY2" fmla="*/ 0 h 468362"/>
              <a:gd name="connsiteX3" fmla="*/ 2102822 w 2149658"/>
              <a:gd name="connsiteY3" fmla="*/ 0 h 468362"/>
              <a:gd name="connsiteX4" fmla="*/ 2135940 w 2149658"/>
              <a:gd name="connsiteY4" fmla="*/ 13718 h 468362"/>
              <a:gd name="connsiteX5" fmla="*/ 2149658 w 2149658"/>
              <a:gd name="connsiteY5" fmla="*/ 46836 h 468362"/>
              <a:gd name="connsiteX6" fmla="*/ 2149658 w 2149658"/>
              <a:gd name="connsiteY6" fmla="*/ 421526 h 468362"/>
              <a:gd name="connsiteX7" fmla="*/ 2135940 w 2149658"/>
              <a:gd name="connsiteY7" fmla="*/ 454644 h 468362"/>
              <a:gd name="connsiteX8" fmla="*/ 2102822 w 2149658"/>
              <a:gd name="connsiteY8" fmla="*/ 468362 h 468362"/>
              <a:gd name="connsiteX9" fmla="*/ 46836 w 2149658"/>
              <a:gd name="connsiteY9" fmla="*/ 468362 h 468362"/>
              <a:gd name="connsiteX10" fmla="*/ 13718 w 2149658"/>
              <a:gd name="connsiteY10" fmla="*/ 454644 h 468362"/>
              <a:gd name="connsiteX11" fmla="*/ 0 w 2149658"/>
              <a:gd name="connsiteY11" fmla="*/ 421526 h 468362"/>
              <a:gd name="connsiteX12" fmla="*/ 0 w 2149658"/>
              <a:gd name="connsiteY12" fmla="*/ 46836 h 468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49658" h="468362">
                <a:moveTo>
                  <a:pt x="0" y="46836"/>
                </a:moveTo>
                <a:cubicBezTo>
                  <a:pt x="0" y="34414"/>
                  <a:pt x="4935" y="22501"/>
                  <a:pt x="13718" y="13718"/>
                </a:cubicBezTo>
                <a:cubicBezTo>
                  <a:pt x="22501" y="4935"/>
                  <a:pt x="34414" y="0"/>
                  <a:pt x="46836" y="0"/>
                </a:cubicBezTo>
                <a:lnTo>
                  <a:pt x="2102822" y="0"/>
                </a:lnTo>
                <a:cubicBezTo>
                  <a:pt x="2115244" y="0"/>
                  <a:pt x="2127157" y="4935"/>
                  <a:pt x="2135940" y="13718"/>
                </a:cubicBezTo>
                <a:cubicBezTo>
                  <a:pt x="2144723" y="22501"/>
                  <a:pt x="2149658" y="34414"/>
                  <a:pt x="2149658" y="46836"/>
                </a:cubicBezTo>
                <a:lnTo>
                  <a:pt x="2149658" y="421526"/>
                </a:lnTo>
                <a:cubicBezTo>
                  <a:pt x="2149658" y="433948"/>
                  <a:pt x="2144724" y="445861"/>
                  <a:pt x="2135940" y="454644"/>
                </a:cubicBezTo>
                <a:cubicBezTo>
                  <a:pt x="2127157" y="463427"/>
                  <a:pt x="2115244" y="468362"/>
                  <a:pt x="2102822" y="468362"/>
                </a:cubicBezTo>
                <a:lnTo>
                  <a:pt x="46836" y="468362"/>
                </a:lnTo>
                <a:cubicBezTo>
                  <a:pt x="34414" y="468362"/>
                  <a:pt x="22501" y="463427"/>
                  <a:pt x="13718" y="454644"/>
                </a:cubicBezTo>
                <a:cubicBezTo>
                  <a:pt x="4935" y="445861"/>
                  <a:pt x="0" y="433948"/>
                  <a:pt x="0" y="421526"/>
                </a:cubicBezTo>
                <a:lnTo>
                  <a:pt x="0" y="46836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483" tIns="30228" rIns="38483" bIns="30228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>
                <a:latin typeface="Times New Roman" pitchFamily="18" charset="0"/>
                <a:cs typeface="Times New Roman" pitchFamily="18" charset="0"/>
              </a:rPr>
              <a:t>Региональные институты развития</a:t>
            </a:r>
            <a:endParaRPr lang="ru-RU" sz="1200" b="1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олилиния 52"/>
          <p:cNvSpPr/>
          <p:nvPr/>
        </p:nvSpPr>
        <p:spPr>
          <a:xfrm>
            <a:off x="4716016" y="1340768"/>
            <a:ext cx="4320000" cy="432000"/>
          </a:xfrm>
          <a:custGeom>
            <a:avLst/>
            <a:gdLst>
              <a:gd name="connsiteX0" fmla="*/ 0 w 3388293"/>
              <a:gd name="connsiteY0" fmla="*/ 27581 h 275809"/>
              <a:gd name="connsiteX1" fmla="*/ 8078 w 3388293"/>
              <a:gd name="connsiteY1" fmla="*/ 8078 h 275809"/>
              <a:gd name="connsiteX2" fmla="*/ 27581 w 3388293"/>
              <a:gd name="connsiteY2" fmla="*/ 0 h 275809"/>
              <a:gd name="connsiteX3" fmla="*/ 3360712 w 3388293"/>
              <a:gd name="connsiteY3" fmla="*/ 0 h 275809"/>
              <a:gd name="connsiteX4" fmla="*/ 3380215 w 3388293"/>
              <a:gd name="connsiteY4" fmla="*/ 8078 h 275809"/>
              <a:gd name="connsiteX5" fmla="*/ 3388293 w 3388293"/>
              <a:gd name="connsiteY5" fmla="*/ 27581 h 275809"/>
              <a:gd name="connsiteX6" fmla="*/ 3388293 w 3388293"/>
              <a:gd name="connsiteY6" fmla="*/ 248228 h 275809"/>
              <a:gd name="connsiteX7" fmla="*/ 3380215 w 3388293"/>
              <a:gd name="connsiteY7" fmla="*/ 267731 h 275809"/>
              <a:gd name="connsiteX8" fmla="*/ 3360712 w 3388293"/>
              <a:gd name="connsiteY8" fmla="*/ 275809 h 275809"/>
              <a:gd name="connsiteX9" fmla="*/ 27581 w 3388293"/>
              <a:gd name="connsiteY9" fmla="*/ 275809 h 275809"/>
              <a:gd name="connsiteX10" fmla="*/ 8078 w 3388293"/>
              <a:gd name="connsiteY10" fmla="*/ 267731 h 275809"/>
              <a:gd name="connsiteX11" fmla="*/ 0 w 3388293"/>
              <a:gd name="connsiteY11" fmla="*/ 248228 h 275809"/>
              <a:gd name="connsiteX12" fmla="*/ 0 w 3388293"/>
              <a:gd name="connsiteY12" fmla="*/ 27581 h 275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88293" h="275809">
                <a:moveTo>
                  <a:pt x="0" y="27581"/>
                </a:moveTo>
                <a:cubicBezTo>
                  <a:pt x="0" y="20266"/>
                  <a:pt x="2906" y="13251"/>
                  <a:pt x="8078" y="8078"/>
                </a:cubicBezTo>
                <a:cubicBezTo>
                  <a:pt x="13250" y="2906"/>
                  <a:pt x="20266" y="0"/>
                  <a:pt x="27581" y="0"/>
                </a:cubicBezTo>
                <a:lnTo>
                  <a:pt x="3360712" y="0"/>
                </a:lnTo>
                <a:cubicBezTo>
                  <a:pt x="3368027" y="0"/>
                  <a:pt x="3375042" y="2906"/>
                  <a:pt x="3380215" y="8078"/>
                </a:cubicBezTo>
                <a:cubicBezTo>
                  <a:pt x="3385387" y="13250"/>
                  <a:pt x="3388293" y="20266"/>
                  <a:pt x="3388293" y="27581"/>
                </a:cubicBezTo>
                <a:lnTo>
                  <a:pt x="3388293" y="248228"/>
                </a:lnTo>
                <a:cubicBezTo>
                  <a:pt x="3388293" y="255543"/>
                  <a:pt x="3385387" y="262558"/>
                  <a:pt x="3380215" y="267731"/>
                </a:cubicBezTo>
                <a:cubicBezTo>
                  <a:pt x="3375043" y="272903"/>
                  <a:pt x="3368027" y="275809"/>
                  <a:pt x="3360712" y="275809"/>
                </a:cubicBezTo>
                <a:lnTo>
                  <a:pt x="27581" y="275809"/>
                </a:lnTo>
                <a:cubicBezTo>
                  <a:pt x="20266" y="275809"/>
                  <a:pt x="13251" y="272903"/>
                  <a:pt x="8078" y="267731"/>
                </a:cubicBezTo>
                <a:cubicBezTo>
                  <a:pt x="2906" y="262559"/>
                  <a:pt x="0" y="255543"/>
                  <a:pt x="0" y="248228"/>
                </a:cubicBezTo>
                <a:lnTo>
                  <a:pt x="0" y="2758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653" tIns="27128" rIns="36653" bIns="27128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kern="1200" dirty="0" smtClean="0">
                <a:latin typeface="Times New Roman" pitchFamily="18" charset="0"/>
                <a:cs typeface="Times New Roman" pitchFamily="18" charset="0"/>
              </a:rPr>
              <a:t>ФЕДЕРАЛЬНЫЕ ФОРМЫ ПОДДЕРЖКИ</a:t>
            </a:r>
            <a:endParaRPr lang="ru-RU" sz="1500" b="1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олилиния 60"/>
          <p:cNvSpPr/>
          <p:nvPr/>
        </p:nvSpPr>
        <p:spPr>
          <a:xfrm>
            <a:off x="107504" y="5373216"/>
            <a:ext cx="4320000" cy="1440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>
                <a:latin typeface="Times New Roman" pitchFamily="18" charset="0"/>
                <a:cs typeface="Times New Roman" pitchFamily="18" charset="0"/>
              </a:rPr>
              <a:t>Предоставление субсидий из федерального бюджета </a:t>
            </a:r>
            <a:r>
              <a:rPr lang="ru-RU" sz="1200" b="1" kern="1200" dirty="0" err="1" smtClean="0">
                <a:latin typeface="Times New Roman" pitchFamily="18" charset="0"/>
                <a:cs typeface="Times New Roman" pitchFamily="18" charset="0"/>
              </a:rPr>
              <a:t>системообразующим</a:t>
            </a:r>
            <a:r>
              <a:rPr lang="ru-RU" sz="1200" b="1" kern="1200" dirty="0" smtClean="0">
                <a:latin typeface="Times New Roman" pitchFamily="18" charset="0"/>
                <a:cs typeface="Times New Roman" pitchFamily="18" charset="0"/>
              </a:rPr>
              <a:t> организациям и организациям, оказывающим существенное влияние на отрасли промышленности и торговли для возмещения части затрат на уплату процентов по кредитам на пополнение оборотных средств и (или) на финансирование текущей производственной деятельности</a:t>
            </a:r>
            <a:endParaRPr lang="ru-RU" sz="1200" b="1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Полилиния 54"/>
          <p:cNvSpPr/>
          <p:nvPr/>
        </p:nvSpPr>
        <p:spPr>
          <a:xfrm>
            <a:off x="4716016" y="1844872"/>
            <a:ext cx="4320000" cy="432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>
                <a:latin typeface="Times New Roman" pitchFamily="18" charset="0"/>
                <a:cs typeface="Times New Roman" pitchFamily="18" charset="0"/>
              </a:rPr>
              <a:t>Госпрограмма РФ «Развитие промышленности и повышение ее конкурентоспособности»</a:t>
            </a:r>
            <a:endParaRPr lang="ru-RU" sz="1200" b="1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олилиния 56"/>
          <p:cNvSpPr/>
          <p:nvPr/>
        </p:nvSpPr>
        <p:spPr>
          <a:xfrm>
            <a:off x="4716016" y="2348928"/>
            <a:ext cx="4320000" cy="432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>
                <a:latin typeface="Times New Roman" pitchFamily="18" charset="0"/>
                <a:cs typeface="Times New Roman" pitchFamily="18" charset="0"/>
              </a:rPr>
              <a:t>Фонд развития промышленности</a:t>
            </a:r>
            <a:endParaRPr lang="ru-RU" sz="1200" b="1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Полилиния 58"/>
          <p:cNvSpPr/>
          <p:nvPr/>
        </p:nvSpPr>
        <p:spPr>
          <a:xfrm>
            <a:off x="4716016" y="2852984"/>
            <a:ext cx="4320000" cy="432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smtClean="0">
                <a:latin typeface="Times New Roman" pitchFamily="18" charset="0"/>
                <a:cs typeface="Times New Roman" pitchFamily="18" charset="0"/>
              </a:rPr>
              <a:t>Развитие промышленных кластеров </a:t>
            </a:r>
            <a:endParaRPr lang="ru-RU" sz="1200" b="1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Полилиния 62"/>
          <p:cNvSpPr/>
          <p:nvPr/>
        </p:nvSpPr>
        <p:spPr>
          <a:xfrm>
            <a:off x="4716016" y="4365104"/>
            <a:ext cx="4320000" cy="432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>
                <a:latin typeface="Times New Roman" pitchFamily="18" charset="0"/>
                <a:cs typeface="Times New Roman" pitchFamily="18" charset="0"/>
              </a:rPr>
              <a:t>Предоставление субсидий из федерального бюджета на поддержку высокотехнологичных производств</a:t>
            </a:r>
            <a:endParaRPr lang="ru-RU" sz="1200" b="1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Полилиния 64"/>
          <p:cNvSpPr/>
          <p:nvPr/>
        </p:nvSpPr>
        <p:spPr>
          <a:xfrm>
            <a:off x="4716016" y="3861048"/>
            <a:ext cx="4320000" cy="432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smtClean="0">
                <a:latin typeface="Times New Roman" pitchFamily="18" charset="0"/>
                <a:cs typeface="Times New Roman" pitchFamily="18" charset="0"/>
              </a:rPr>
              <a:t>Программа поддержки инвестиционных проектов, реализуемых на основе проектного финансирования</a:t>
            </a:r>
            <a:endParaRPr lang="ru-RU" sz="1200" b="1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Полилиния 66"/>
          <p:cNvSpPr/>
          <p:nvPr/>
        </p:nvSpPr>
        <p:spPr>
          <a:xfrm>
            <a:off x="4716016" y="6381376"/>
            <a:ext cx="2088000" cy="432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smtClean="0">
                <a:latin typeface="Times New Roman" pitchFamily="18" charset="0"/>
                <a:cs typeface="Times New Roman" pitchFamily="18" charset="0"/>
              </a:rPr>
              <a:t>Специальный инвестиционный контракт</a:t>
            </a:r>
            <a:endParaRPr lang="ru-RU" sz="1200" b="1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Полилиния 68"/>
          <p:cNvSpPr/>
          <p:nvPr/>
        </p:nvSpPr>
        <p:spPr>
          <a:xfrm>
            <a:off x="4716016" y="4869160"/>
            <a:ext cx="4320000" cy="432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smtClean="0">
                <a:latin typeface="Times New Roman" pitchFamily="18" charset="0"/>
                <a:cs typeface="Times New Roman" pitchFamily="18" charset="0"/>
              </a:rPr>
              <a:t>Страхование экспортных кредитов и инвестиций от предпринимательских и политических рисков</a:t>
            </a:r>
            <a:endParaRPr lang="ru-RU" sz="1200" b="1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Полилиния 70"/>
          <p:cNvSpPr/>
          <p:nvPr/>
        </p:nvSpPr>
        <p:spPr>
          <a:xfrm>
            <a:off x="4716016" y="5373264"/>
            <a:ext cx="4320000" cy="432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smtClean="0">
                <a:latin typeface="Times New Roman" pitchFamily="18" charset="0"/>
                <a:cs typeface="Times New Roman" pitchFamily="18" charset="0"/>
              </a:rPr>
              <a:t>Федеральная корпорация по развитию малого и среднего предпринимательства</a:t>
            </a:r>
            <a:endParaRPr lang="ru-RU" sz="1200" b="1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Полилиния 72"/>
          <p:cNvSpPr/>
          <p:nvPr/>
        </p:nvSpPr>
        <p:spPr>
          <a:xfrm>
            <a:off x="4716016" y="3357040"/>
            <a:ext cx="4320000" cy="432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>
                <a:latin typeface="Times New Roman" pitchFamily="18" charset="0"/>
                <a:cs typeface="Times New Roman" pitchFamily="18" charset="0"/>
              </a:rPr>
              <a:t>Развитие инновационных территориальных кластеров, направленных в том числе на стимулирование инноваций</a:t>
            </a:r>
            <a:endParaRPr lang="ru-RU" sz="1200" b="1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Полилиния 74"/>
          <p:cNvSpPr/>
          <p:nvPr/>
        </p:nvSpPr>
        <p:spPr>
          <a:xfrm>
            <a:off x="4716496" y="5877320"/>
            <a:ext cx="4320000" cy="432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smtClean="0">
                <a:latin typeface="Times New Roman" pitchFamily="18" charset="0"/>
                <a:cs typeface="Times New Roman" pitchFamily="18" charset="0"/>
              </a:rPr>
              <a:t>Создание и развитие территорий опережающего социально-экономического развития</a:t>
            </a:r>
            <a:endParaRPr lang="ru-RU" sz="1200" b="1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Полилиния 76"/>
          <p:cNvSpPr/>
          <p:nvPr/>
        </p:nvSpPr>
        <p:spPr>
          <a:xfrm>
            <a:off x="6948264" y="6381376"/>
            <a:ext cx="2088000" cy="432000"/>
          </a:xfrm>
          <a:custGeom>
            <a:avLst/>
            <a:gdLst>
              <a:gd name="connsiteX0" fmla="*/ 0 w 4591609"/>
              <a:gd name="connsiteY0" fmla="*/ 38847 h 388473"/>
              <a:gd name="connsiteX1" fmla="*/ 11378 w 4591609"/>
              <a:gd name="connsiteY1" fmla="*/ 11378 h 388473"/>
              <a:gd name="connsiteX2" fmla="*/ 38847 w 4591609"/>
              <a:gd name="connsiteY2" fmla="*/ 0 h 388473"/>
              <a:gd name="connsiteX3" fmla="*/ 4552762 w 4591609"/>
              <a:gd name="connsiteY3" fmla="*/ 0 h 388473"/>
              <a:gd name="connsiteX4" fmla="*/ 4580231 w 4591609"/>
              <a:gd name="connsiteY4" fmla="*/ 11378 h 388473"/>
              <a:gd name="connsiteX5" fmla="*/ 4591609 w 4591609"/>
              <a:gd name="connsiteY5" fmla="*/ 38847 h 388473"/>
              <a:gd name="connsiteX6" fmla="*/ 4591609 w 4591609"/>
              <a:gd name="connsiteY6" fmla="*/ 349626 h 388473"/>
              <a:gd name="connsiteX7" fmla="*/ 4580231 w 4591609"/>
              <a:gd name="connsiteY7" fmla="*/ 377095 h 388473"/>
              <a:gd name="connsiteX8" fmla="*/ 4552762 w 4591609"/>
              <a:gd name="connsiteY8" fmla="*/ 388473 h 388473"/>
              <a:gd name="connsiteX9" fmla="*/ 38847 w 4591609"/>
              <a:gd name="connsiteY9" fmla="*/ 388473 h 388473"/>
              <a:gd name="connsiteX10" fmla="*/ 11378 w 4591609"/>
              <a:gd name="connsiteY10" fmla="*/ 377095 h 388473"/>
              <a:gd name="connsiteX11" fmla="*/ 0 w 4591609"/>
              <a:gd name="connsiteY11" fmla="*/ 349626 h 388473"/>
              <a:gd name="connsiteX12" fmla="*/ 0 w 4591609"/>
              <a:gd name="connsiteY12" fmla="*/ 38847 h 3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91609" h="388473">
                <a:moveTo>
                  <a:pt x="0" y="38847"/>
                </a:moveTo>
                <a:cubicBezTo>
                  <a:pt x="0" y="28544"/>
                  <a:pt x="4093" y="18663"/>
                  <a:pt x="11378" y="11378"/>
                </a:cubicBezTo>
                <a:cubicBezTo>
                  <a:pt x="18663" y="4093"/>
                  <a:pt x="28544" y="0"/>
                  <a:pt x="38847" y="0"/>
                </a:cubicBezTo>
                <a:lnTo>
                  <a:pt x="4552762" y="0"/>
                </a:lnTo>
                <a:cubicBezTo>
                  <a:pt x="4563065" y="0"/>
                  <a:pt x="4572946" y="4093"/>
                  <a:pt x="4580231" y="11378"/>
                </a:cubicBezTo>
                <a:cubicBezTo>
                  <a:pt x="4587516" y="18663"/>
                  <a:pt x="4591609" y="28544"/>
                  <a:pt x="4591609" y="38847"/>
                </a:cubicBezTo>
                <a:lnTo>
                  <a:pt x="4591609" y="349626"/>
                </a:lnTo>
                <a:cubicBezTo>
                  <a:pt x="4591609" y="359929"/>
                  <a:pt x="4587516" y="369810"/>
                  <a:pt x="4580231" y="377095"/>
                </a:cubicBezTo>
                <a:cubicBezTo>
                  <a:pt x="4572946" y="384380"/>
                  <a:pt x="4563065" y="388473"/>
                  <a:pt x="4552762" y="388473"/>
                </a:cubicBezTo>
                <a:lnTo>
                  <a:pt x="38847" y="388473"/>
                </a:lnTo>
                <a:cubicBezTo>
                  <a:pt x="28544" y="388473"/>
                  <a:pt x="18663" y="384380"/>
                  <a:pt x="11378" y="377095"/>
                </a:cubicBezTo>
                <a:cubicBezTo>
                  <a:pt x="4093" y="369810"/>
                  <a:pt x="0" y="359929"/>
                  <a:pt x="0" y="349626"/>
                </a:cubicBezTo>
                <a:lnTo>
                  <a:pt x="0" y="3884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43" tIns="27888" rIns="36143" bIns="27888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smtClean="0">
                <a:latin typeface="Times New Roman" pitchFamily="18" charset="0"/>
                <a:cs typeface="Times New Roman" pitchFamily="18" charset="0"/>
              </a:rPr>
              <a:t>Фонд развития моногородов</a:t>
            </a:r>
            <a:endParaRPr lang="ru-RU" sz="1200" b="1" kern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4572000" y="1556792"/>
            <a:ext cx="0" cy="4536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олилиния 14"/>
          <p:cNvSpPr/>
          <p:nvPr/>
        </p:nvSpPr>
        <p:spPr>
          <a:xfrm>
            <a:off x="108000" y="1339200"/>
            <a:ext cx="8928000" cy="54000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algn="ctr"/>
            <a:r>
              <a:rPr lang="ru-RU" sz="15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ЭКСПОРТНОЕ СТРАХОВОЕ АГЕНТСТВО (ЭКСАР)</a:t>
            </a:r>
            <a:endParaRPr lang="en-US" sz="15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постановление Правительства РФ от 22.11.2011 № 964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30"/>
          <p:cNvSpPr txBox="1">
            <a:spLocks noChangeArrowheads="1"/>
          </p:cNvSpPr>
          <p:nvPr/>
        </p:nvSpPr>
        <p:spPr bwMode="auto">
          <a:xfrm>
            <a:off x="323048" y="3717032"/>
            <a:ext cx="4176464" cy="2376264"/>
          </a:xfrm>
          <a:prstGeom prst="roundRect">
            <a:avLst>
              <a:gd name="adj" fmla="val 9335"/>
            </a:avLst>
          </a:prstGeom>
          <a:solidFill>
            <a:schemeClr val="accent3">
              <a:lumMod val="40000"/>
              <a:lumOff val="6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lIns="36000" tIns="0" rIns="36000" bIns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СТРАХОВЫЕ ПРОДУКТЫ 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ЭКСПОРТНОГО СРАХОВОГО АГЕНТСТВА (ЭКСАР)</a:t>
            </a:r>
            <a:endParaRPr lang="en-US" sz="12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180975" indent="-180975" algn="just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Страхование кредита покупателю.</a:t>
            </a:r>
          </a:p>
          <a:p>
            <a:pPr marL="180975" indent="-180975" algn="just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Страхование подтвержденного аккредитива.</a:t>
            </a:r>
          </a:p>
          <a:p>
            <a:pPr marL="180975" indent="-180975" algn="just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Страхование кредита поставщика.</a:t>
            </a:r>
          </a:p>
          <a:p>
            <a:pPr marL="180975" indent="-180975" algn="just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Комплексное страхование экспортных кредитов.	</a:t>
            </a:r>
          </a:p>
          <a:p>
            <a:pPr marL="180975" indent="-180975" algn="just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Страхование инвестиций.</a:t>
            </a:r>
          </a:p>
          <a:p>
            <a:pPr marL="180975" indent="-180975" algn="just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Страхование кредита на пополнение оборотных средств экспортера.</a:t>
            </a:r>
          </a:p>
          <a:p>
            <a:pPr marL="180975" indent="-180975" algn="just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Страхование экспортного факторинга.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323528" y="2060848"/>
          <a:ext cx="8496944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48472"/>
                <a:gridCol w="4248472"/>
              </a:tblGrid>
              <a:tr h="40268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Возмещение до 90% предпринимательского риска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Возмещение до 95% убытков в случае реализации политического риск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3458">
                <a:tc>
                  <a:txBody>
                    <a:bodyPr/>
                    <a:lstStyle/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неплатеж должника или гаранта (банкротство, длительная просрочка платежа);</a:t>
                      </a:r>
                    </a:p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неисполнение иностранным контр- агентом обязательств по застрахованной экспортной сделке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изменения законодательства или действия властей, препятствующие исполнению экспортного контракта;</a:t>
                      </a:r>
                    </a:p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запрет на конвертацию или запрет на денежные переводы;</a:t>
                      </a:r>
                    </a:p>
                    <a:p>
                      <a:pPr marL="85725" indent="-85725"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форс-мажорные обстоятельства (война, народные волнения, стихийные бедствия и т.д.)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Text Box 30"/>
          <p:cNvSpPr txBox="1">
            <a:spLocks noChangeArrowheads="1"/>
          </p:cNvSpPr>
          <p:nvPr/>
        </p:nvSpPr>
        <p:spPr bwMode="auto">
          <a:xfrm>
            <a:off x="4643528" y="3717032"/>
            <a:ext cx="4176464" cy="2376264"/>
          </a:xfrm>
          <a:prstGeom prst="roundRect">
            <a:avLst>
              <a:gd name="adj" fmla="val 9335"/>
            </a:avLst>
          </a:prstGeom>
          <a:solidFill>
            <a:schemeClr val="accent3">
              <a:lumMod val="40000"/>
              <a:lumOff val="6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lIns="36000" tIns="0" rIns="36000" bIns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УСЛОВИЯ СТРАХОВАНИЯ</a:t>
            </a:r>
          </a:p>
          <a:p>
            <a:endParaRPr lang="ru-RU" sz="1200" dirty="0" smtClean="0"/>
          </a:p>
          <a:p>
            <a:pPr marL="95250" indent="-9525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Отсутствуют ограничения по срокам страхования;</a:t>
            </a:r>
          </a:p>
          <a:p>
            <a:pPr marL="95250" indent="-9525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Страхователем может выступать как российское, так и иностранное юридическое лицо/кредитная организация;</a:t>
            </a:r>
          </a:p>
          <a:p>
            <a:pPr marL="95250" indent="-9525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Отсутствуют ограничения по валютам контрактов, принимаемых на страхование; </a:t>
            </a:r>
          </a:p>
          <a:p>
            <a:pPr marL="95250" indent="-95250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Нет фиксированного требования по минимальной доле российского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контента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67544" y="6119976"/>
            <a:ext cx="3744416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Страховая емкость ЭКСАР — 300 млрд. рублей</a:t>
            </a:r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860032" y="6104909"/>
            <a:ext cx="417646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Страховые обязательства ЭКСАР обеспечены Российской Федерацией до 31 декабря 2032 г.</a:t>
            </a:r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1763688" y="332656"/>
            <a:ext cx="568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Меры стимулирования деятельности в сфере промышленности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олилиния 14"/>
          <p:cNvSpPr/>
          <p:nvPr/>
        </p:nvSpPr>
        <p:spPr>
          <a:xfrm>
            <a:off x="108000" y="1339200"/>
            <a:ext cx="8928000" cy="72000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algn="ctr"/>
            <a:r>
              <a:rPr lang="ru-RU" sz="15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ФЕДЕРАЛЬНАЯ КОРПОРАЦИЯ ПО РАЗВИТИЮ МАЛОГО И СРЕДНЕГО ПРЕДПРИНИМАТЕЛЬСТВА (КОРПОРАЦИЯ МСП)</a:t>
            </a:r>
            <a:endParaRPr lang="en-US" sz="15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Указ Президента Российской Федерации от 5 июня 2015 г. № 287</a:t>
            </a: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13600251"/>
              </p:ext>
            </p:extLst>
          </p:nvPr>
        </p:nvGraphicFramePr>
        <p:xfrm>
          <a:off x="323528" y="2276872"/>
          <a:ext cx="8496944" cy="2839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96944"/>
              </a:tblGrid>
              <a:tr h="370840">
                <a:tc>
                  <a:txBody>
                    <a:bodyPr/>
                    <a:lstStyle/>
                    <a:p>
                      <a:pPr marL="342900" indent="-342900" algn="ctr">
                        <a:buFont typeface="Arial" pitchFamily="34" charset="0"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ЗАДАЧИ ИНСТИТУТА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РАЗВИТИЯ «КОРПОРАЦИЯ МСП»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85725" indent="-76200"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Оказание поддержки субъектам МСП и организациям, образующим инфраструктуру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поддержки субъектов МСП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85725" indent="-76200"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Привлечение денежных средств российских, иностранных и международных организаций в целях поддержки субъектов МСП;</a:t>
                      </a:r>
                    </a:p>
                    <a:p>
                      <a:pPr marL="85725" indent="-76200"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Организацию информационного, маркетингового, финансового и юридического сопровождения инвестиционных проектов, реализуемых субъектами МСП;</a:t>
                      </a:r>
                    </a:p>
                    <a:p>
                      <a:pPr marL="85725" indent="-76200"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Организацию мероприятий, направленных на увеличение доли закупок товаров, работ, услуг организациями, в уставном капитале которых доля участия Российской Федерации превышает 50 процентов, и их дочерними хозяйственными обществами, а также иными заказчиками у субъектов МСП;</a:t>
                      </a:r>
                    </a:p>
                    <a:p>
                      <a:pPr marL="85725" indent="-76200"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Осуществление оценки соответствия закупок товаров, работ, услуг требованиям законодательства Российской Федерации, предусматривающего участие субъектов малого и среднего предпринимательства в закупках;</a:t>
                      </a:r>
                    </a:p>
                    <a:p>
                      <a:pPr marL="85725" indent="-76200"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информационного взаимодействия с органами государственной власти Российской Федерации, органами местного самоуправления в целях оказания поддержки МСП;</a:t>
                      </a:r>
                    </a:p>
                    <a:p>
                      <a:pPr marL="85725" indent="-76200"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Подготовку предложений о совершенствовании мер государственной поддержки субъектов МСП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 Box 30"/>
          <p:cNvSpPr txBox="1">
            <a:spLocks noChangeArrowheads="1"/>
          </p:cNvSpPr>
          <p:nvPr/>
        </p:nvSpPr>
        <p:spPr bwMode="auto">
          <a:xfrm>
            <a:off x="108000" y="5373216"/>
            <a:ext cx="8892000" cy="1368152"/>
          </a:xfrm>
          <a:prstGeom prst="roundRect">
            <a:avLst>
              <a:gd name="adj" fmla="val 9335"/>
            </a:avLst>
          </a:prstGeom>
          <a:solidFill>
            <a:schemeClr val="accent3">
              <a:lumMod val="40000"/>
              <a:lumOff val="6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lIns="36000" tIns="0" rIns="36000" bIns="0" anchor="t"/>
          <a:lstStyle/>
          <a:p>
            <a:pPr algn="ctr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ГАРАНТИЙНЫЕ ПРОДУКТЫ «КОРПОРАЦИИИ МСП»</a:t>
            </a:r>
          </a:p>
          <a:p>
            <a:pPr algn="ctr"/>
            <a:endParaRPr lang="ru-RU" sz="12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161925" indent="-161925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Независимые гарантии по кредитам и банковским гарантиям, предоставляемым банками-партнерами субъектам МСП;</a:t>
            </a:r>
          </a:p>
          <a:p>
            <a:pPr marL="161925" indent="-161925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Поручительства по кредитам, предоставляемым АО «МСП Банк»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микрофинансовым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организациям;</a:t>
            </a:r>
          </a:p>
          <a:p>
            <a:pPr marL="161925" indent="-161925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Поручительства по займам, предоставляемым Фондом развития промышленности субъектам МСП;</a:t>
            </a:r>
          </a:p>
          <a:p>
            <a:pPr marL="161925" indent="-161925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Поручительства по кредитам, предоставляемым Банком России уполномоченным банкам в рамках реализации Программы стимулирования кредитования субъектов малого и среднего предпринимательства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763688" y="332656"/>
            <a:ext cx="568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Меры стимулирования деятельности в сфере промышленности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5"/>
          <p:cNvSpPr/>
          <p:nvPr/>
        </p:nvSpPr>
        <p:spPr>
          <a:xfrm>
            <a:off x="108000" y="1339200"/>
            <a:ext cx="8928000" cy="64964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algn="ctr">
              <a:lnSpc>
                <a:spcPts val="1500"/>
              </a:lnSpc>
            </a:pP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ТРЕБОВАНИЯ К ПРОМЫШЛЕННЫМ КЛАСТЕРАМ В ЦЕЛЯХ ПРИМЕНЕИЯ </a:t>
            </a:r>
          </a:p>
          <a:p>
            <a:pPr algn="ctr">
              <a:lnSpc>
                <a:spcPts val="1500"/>
              </a:lnSpc>
            </a:pP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МЕР СТИМУЛИРОВНИЯ</a:t>
            </a:r>
            <a:endParaRPr lang="en-US" sz="1500" b="1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>
              <a:lnSpc>
                <a:spcPts val="1500"/>
              </a:lnSpc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от 31 июля 2015 года № 779</a:t>
            </a:r>
          </a:p>
        </p:txBody>
      </p:sp>
      <p:pic>
        <p:nvPicPr>
          <p:cNvPr id="8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395536" y="3646592"/>
            <a:ext cx="8928000" cy="63094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>
              <a:lnSpc>
                <a:spcPts val="1400"/>
              </a:lnSpc>
              <a:buFont typeface="+mj-lt"/>
              <a:buAutoNum type="arabicPeriod"/>
            </a:pPr>
            <a:endParaRPr lang="en-US" sz="1200" dirty="0" smtClean="0">
              <a:solidFill>
                <a:srgbClr val="000066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228600" indent="-228600">
              <a:lnSpc>
                <a:spcPts val="1400"/>
              </a:lnSpc>
              <a:buFont typeface="+mj-lt"/>
              <a:buAutoNum type="arabicPeriod"/>
            </a:pPr>
            <a:endParaRPr lang="en-US" sz="1200" dirty="0" smtClean="0">
              <a:solidFill>
                <a:srgbClr val="000066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lnSpc>
                <a:spcPts val="1400"/>
              </a:lnSpc>
            </a:pPr>
            <a:endParaRPr lang="ru-RU" sz="1200" dirty="0" smtClean="0">
              <a:solidFill>
                <a:srgbClr val="000066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535488" y="4366672"/>
            <a:ext cx="4608512" cy="636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ts val="1400"/>
              </a:lnSpc>
              <a:buFont typeface="Arial" pitchFamily="34" charset="0"/>
              <a:buChar char="•"/>
            </a:pPr>
            <a:endParaRPr lang="ru-RU" sz="1200" dirty="0" smtClean="0">
              <a:solidFill>
                <a:srgbClr val="000066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lvl="1">
              <a:lnSpc>
                <a:spcPts val="1400"/>
              </a:lnSpc>
              <a:buFont typeface="Arial" pitchFamily="34" charset="0"/>
              <a:buChar char="•"/>
            </a:pPr>
            <a:endParaRPr lang="ru-RU" sz="1200" dirty="0" smtClean="0">
              <a:solidFill>
                <a:srgbClr val="000066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endParaRPr lang="ru-RU" sz="12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07504" y="2060848"/>
            <a:ext cx="8928000" cy="2451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Промышленный кластер - совокупность субъектов деятельности  в сфере промышленности, связанных отношениями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 указанной сфере вследствие территориальной близости и функциональной зависимости, отвечающих следующим условиям:</a:t>
            </a:r>
          </a:p>
          <a:p>
            <a:pPr marL="180975" indent="-180975"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 менее 50 % общего объема промышленной продукции, произведенной каждым участником промышленного кластера, используется другими его участниками;</a:t>
            </a:r>
          </a:p>
          <a:p>
            <a:pPr marL="180975" indent="-180975"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количество высокопроизводительных рабочих мест в кластере составляет не менее 50%;</a:t>
            </a:r>
          </a:p>
          <a:p>
            <a:pPr marL="180975" indent="-180975">
              <a:lnSpc>
                <a:spcPts val="1400"/>
              </a:lnSpc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кластер с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оздается с учетом стратегии пространственного развития РФ, и схем территориального планирования;</a:t>
            </a:r>
          </a:p>
          <a:p>
            <a:pPr marL="180975" indent="-180975">
              <a:lnSpc>
                <a:spcPts val="1400"/>
              </a:lnSpc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производительность труда в кластере выше средней в обрабатывающей промышленности;</a:t>
            </a:r>
          </a:p>
          <a:p>
            <a:pPr marL="180975" lvl="1" indent="-180975">
              <a:lnSpc>
                <a:spcPts val="1400"/>
              </a:lnSpc>
              <a:buFont typeface="Wingdings" pitchFamily="2" charset="2"/>
              <a:buChar char="ü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 состав промышленного кластера входят не менее 1 учреждения высшего и (или) среднего профессионального образования;10 субъектов деятельности в сфере промышленности; 2 объектов технологической инфраструктуры; </a:t>
            </a:r>
          </a:p>
          <a:p>
            <a:pPr marL="180975" lvl="1" indent="-180975">
              <a:lnSpc>
                <a:spcPts val="1400"/>
              </a:lnSpc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1 некоммерческой организации, осуществляющей мониторинг и организационную поддержку развития кластера; </a:t>
            </a:r>
          </a:p>
          <a:p>
            <a:pPr marL="180975" lvl="1" indent="-180975">
              <a:lnSpc>
                <a:spcPts val="1400"/>
              </a:lnSpc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1 финансовой организации, осуществляющей поддержку участников кластера и 1 субъекта деятельности в сфере промышленности, осуществляющего конечное промышленное производство с использованием промышленной продукции всех участников промышленного кластера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30"/>
          <p:cNvSpPr txBox="1">
            <a:spLocks noChangeArrowheads="1"/>
          </p:cNvSpPr>
          <p:nvPr/>
        </p:nvSpPr>
        <p:spPr bwMode="auto">
          <a:xfrm>
            <a:off x="108000" y="4581128"/>
            <a:ext cx="8892000" cy="2088232"/>
          </a:xfrm>
          <a:prstGeom prst="roundRect">
            <a:avLst>
              <a:gd name="adj" fmla="val 9335"/>
            </a:avLst>
          </a:prstGeom>
          <a:solidFill>
            <a:schemeClr val="accent3">
              <a:lumMod val="40000"/>
              <a:lumOff val="6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lIns="36000" tIns="0" rIns="36000" bIns="0" anchor="t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ПРОГРАММА РАЗВИТИЯ ПРОМЫШЛЕННОГО КЛАСТЕРА СОФИНАНСИРУЕТСЯ ИХ ФЕДЕРАЛЬНОГО БЮДЖЕТА ПО СЛЕДУЮЩИМ НАПРАВЛЕНИЯМ</a:t>
            </a:r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142875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Закупка программно-аппаратных комплексов и лицензионного обеспечения для инжиниринга, проектирования,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прототипирования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  поддержки жизненного цикла и надежности изделия;</a:t>
            </a:r>
          </a:p>
          <a:p>
            <a:pPr marL="228600" indent="-142875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Проведение лицензирования, аттестации и сертификации оборудования;</a:t>
            </a:r>
          </a:p>
          <a:p>
            <a:pPr marL="228600" indent="-142875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Развитие системы подготовки и повышения квалификации инженерно-технических кадров;</a:t>
            </a:r>
          </a:p>
          <a:p>
            <a:pPr marL="228600" indent="-142875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Затраты на процессные и организационные инновации перевода предприятий на LEAN технологии,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COST-management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внедрение менеджмента качества и проектного менеджмента;</a:t>
            </a:r>
          </a:p>
          <a:p>
            <a:pPr marL="228600" indent="-142875"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Затраты на организационное, методическое и экспертно-аналитическое сопровождение специализированной организацией кластера участников</a:t>
            </a:r>
          </a:p>
          <a:p>
            <a:pPr algn="ctr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763688" y="332656"/>
            <a:ext cx="568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Меры стимулирования деятельности в сфере промышленности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  <p:sp>
        <p:nvSpPr>
          <p:cNvPr id="6" name="Полилиния 5"/>
          <p:cNvSpPr/>
          <p:nvPr/>
        </p:nvSpPr>
        <p:spPr>
          <a:xfrm>
            <a:off x="108000" y="1339200"/>
            <a:ext cx="8892000" cy="64964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algn="ctr">
              <a:lnSpc>
                <a:spcPts val="1500"/>
              </a:lnSpc>
            </a:pP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ТРЕБОВАНИЯ К КОМПЛЕКСНЫМ ИНВЕСТИЦИОННЫМ ПРОЕКТАМ ПО РАЗВИТИЮ ИННОВАЦИОННЫХ ТЕРРИТОРИАЛЬНЫХ КЛАСТЕРОВ</a:t>
            </a:r>
          </a:p>
          <a:p>
            <a:pPr algn="ctr">
              <a:lnSpc>
                <a:spcPts val="1500"/>
              </a:lnSpc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постановление Правительства РФ от 30.06.2015 № 659</a:t>
            </a:r>
            <a:endParaRPr lang="ru-RU" sz="12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0" name="Text Box 30"/>
          <p:cNvSpPr txBox="1">
            <a:spLocks noChangeArrowheads="1"/>
          </p:cNvSpPr>
          <p:nvPr/>
        </p:nvSpPr>
        <p:spPr bwMode="auto">
          <a:xfrm>
            <a:off x="108000" y="4581128"/>
            <a:ext cx="8892000" cy="2088232"/>
          </a:xfrm>
          <a:prstGeom prst="roundRect">
            <a:avLst>
              <a:gd name="adj" fmla="val 9335"/>
            </a:avLst>
          </a:prstGeom>
          <a:solidFill>
            <a:schemeClr val="accent3">
              <a:lumMod val="40000"/>
              <a:lumOff val="6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lIns="36000" tIns="0" rIns="36000" bIns="0" anchor="t"/>
          <a:lstStyle/>
          <a:p>
            <a:pPr algn="ctr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КОМПЛЕКСНЫЕ ИНВЕСТИЦИОННЫЕ ПРОЕКТЫ ПО РАЗВИТИЮ ИННОВАЦИОННЫХ ТЕРРИТОРИАЛЬНЫХ КЛАСТЕРОВ СОФИНАНСИРУЮТСЯ ИЗ ФЕДЕРАЛЬНОГО БЮДЖЕТА ПО СЛЕДУЮЩИМ НАПРАВЛЕНИЯМ</a:t>
            </a:r>
          </a:p>
          <a:p>
            <a:pPr marL="85725" indent="-85725"/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marL="85725" indent="-85725">
              <a:buFont typeface="Arial" pitchFamily="34" charset="0"/>
              <a:buChar char="•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профессиональная переподготовка, повышение квалификации кадров;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обеспечение деятельности специализированной организации территориального кластера;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консультирование организаций-участников по вопросам разработки инвестиционных проектов в инновационной сфере;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проведение выставочно-ярмарочных мероприятий и коммуникативных мероприятиях;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развитие объектов инновационной и образовательной инфраструктуры;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развитие объектов транспортной и энергетической инфраструктуры;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развитие объектов инженерной и социальной инфраструктуры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8000" y="2200215"/>
            <a:ext cx="8892000" cy="1948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Комплексный инвестиционный проект по развитию инновационного территориального кластера - перечень мероприятий с обоснованием экономической целесообразности объема и сроков их реализации, в том числе действий по осуществлению инвестиций, а также проектов по созданию новых либо модернизации существующих организаций различных организационно-правовых форм на территории, на которой расположен территориальный кластер при условии:</a:t>
            </a:r>
          </a:p>
          <a:p>
            <a:pPr marL="180975" indent="-180975">
              <a:buFont typeface="Wingdings" pitchFamily="2" charset="2"/>
              <a:buChar char="ü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наличия утвержденной  государственной программы субъекта Российской Федерации, предусматривающей реализацию проекта;</a:t>
            </a:r>
          </a:p>
          <a:p>
            <a:pPr marL="180975" indent="-180975">
              <a:buFont typeface="Wingdings" pitchFamily="2" charset="2"/>
              <a:buChar char="ü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наличие утвержденной  программы развития территориального кластера,;</a:t>
            </a:r>
          </a:p>
          <a:p>
            <a:pPr marL="180975" indent="-180975">
              <a:buFont typeface="Wingdings" pitchFamily="2" charset="2"/>
              <a:buChar char="ü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наличие в бюджете субъекта Российской Федерации бюджетных ассигнований на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софинансирование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проекта;</a:t>
            </a:r>
          </a:p>
          <a:p>
            <a:pPr marL="180975" indent="-180975">
              <a:buFont typeface="Wingdings" pitchFamily="2" charset="2"/>
              <a:buChar char="ü"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наличие специализированной организации инновационного территориального кластера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763688" y="332656"/>
            <a:ext cx="568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Меры стимулирования деятельности в сфере промышленности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/>
          <p:nvPr/>
        </p:nvSpPr>
        <p:spPr>
          <a:xfrm>
            <a:off x="108000" y="1339200"/>
            <a:ext cx="8892000" cy="792088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algn="ctr">
              <a:lnSpc>
                <a:spcPts val="1500"/>
              </a:lnSpc>
            </a:pP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ЗАПРЕТ И ОГРАНИЧЕНИЯ НА ДОПУСК ИНОСТРАННЫХ ТОВАРОВ И УСЛУГ К ЗАКУПКАМ ТОВАРОВ РАБОТ/УСЛУГДЛЯ НУЖД ОБОРОНЫ СТРАНЫ И БЕЗОПАСНОСТИ ГОСУДАРСТВА</a:t>
            </a:r>
            <a:endParaRPr lang="en-US" sz="1500" b="1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>
              <a:lnSpc>
                <a:spcPts val="1500"/>
              </a:lnSpc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от 24.12.2013 г. № 1224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08000" y="2134597"/>
            <a:ext cx="88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Правила проведения экспертизы отсутствия производства на территории России товаров, работ (услуг) происходящих из иностранных государств для целей осуществления закупок товаров, работ (услуг) для нужд обороны страны и безопасности государства утверждаются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Минпромторгом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России</a:t>
            </a:r>
          </a:p>
        </p:txBody>
      </p:sp>
      <p:sp>
        <p:nvSpPr>
          <p:cNvPr id="24" name="Полилиния 23"/>
          <p:cNvSpPr/>
          <p:nvPr/>
        </p:nvSpPr>
        <p:spPr>
          <a:xfrm>
            <a:off x="108000" y="2780928"/>
            <a:ext cx="8892000" cy="72008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algn="ctr">
              <a:lnSpc>
                <a:spcPts val="1500"/>
              </a:lnSpc>
            </a:pP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ЗАПРЕТА НА ДОПУСК ОТДЕЛЬНЫХ ВИДОВ ТОВАРОВ МАШИНОСТРОЕНИЯ,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  ПРОИСХОДЯЩИХ ИЗ ИНОСТРАННЫХ ГОСУДАРСТВ</a:t>
            </a: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endParaRPr lang="en-US" sz="1500" b="1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>
              <a:lnSpc>
                <a:spcPts val="1500"/>
              </a:lnSpc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от 14.07.2014 № 656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08000" y="3502749"/>
            <a:ext cx="88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Порядок  выдачи актов экспертизы для целей осуществления закупок для обеспечения государственных и муниципальных нужд, порядок заполнения актов экспертизы по определению страны происхождения товаров (для отдельных видов машиностроения) утверждаются ТПП РФ</a:t>
            </a:r>
          </a:p>
        </p:txBody>
      </p:sp>
      <p:sp>
        <p:nvSpPr>
          <p:cNvPr id="27" name="Полилиния 26"/>
          <p:cNvSpPr/>
          <p:nvPr/>
        </p:nvSpPr>
        <p:spPr>
          <a:xfrm>
            <a:off x="108000" y="4149080"/>
            <a:ext cx="8892000" cy="72008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algn="ctr">
              <a:lnSpc>
                <a:spcPts val="1500"/>
              </a:lnSpc>
            </a:pP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ОГРАНИЧЕНИЯ ДОПУСКА ОТДЕЛЬНЫХ ВИДОВ МЕДИЦИНСКИХ ИЗДЕЛИЙ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, ПРОИСХОДЯЩИХ ИЗ ИНОСТРАННЫХ ГОСУДАРСТВ</a:t>
            </a:r>
            <a:endParaRPr lang="en-US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1500"/>
              </a:lnSpc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от 05.02.2015 № 102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08000" y="4870901"/>
            <a:ext cx="88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Порядок заполнения актов экспертизы по определению страны происхождения товаров и соответствия товаров ограничениям допуска отдельных видов медицинских изделий, происходящих из иностранных государств, для целей осуществления закупок для обеспечения федеральных нужд утверждается ТПП РФ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олилиния 30"/>
          <p:cNvSpPr/>
          <p:nvPr/>
        </p:nvSpPr>
        <p:spPr>
          <a:xfrm>
            <a:off x="108000" y="5517232"/>
            <a:ext cx="8892000" cy="72008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algn="ctr">
              <a:lnSpc>
                <a:spcPts val="1500"/>
              </a:lnSpc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ЗАПРЕТ НА ДОПУСК ТОВАРОВ ЛЕГКОЙ ПРОМЫШЛЕННОСТИ, ПРОИСХОДЯЩИХ ИЗ ИНОСТРАННЫХ ГОСУДАРСТВ</a:t>
            </a:r>
            <a:endParaRPr lang="en-US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1500"/>
              </a:lnSpc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от 11.08.2014 N 791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108000" y="6239053"/>
            <a:ext cx="88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Правил выдачи заключения об отсутствии на территории России производства товаров в целях обязательного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использования при изготовлении данных товаров российских материалов или полуфабрикатов, в целях обеспечения закупок для федеральных нужд утверждается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Минпромторгом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России </a:t>
            </a:r>
          </a:p>
        </p:txBody>
      </p:sp>
      <p:pic>
        <p:nvPicPr>
          <p:cNvPr id="12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763688" y="332656"/>
            <a:ext cx="568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Меры стимулирования деятельности в сфере промышленности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547664" y="540000"/>
            <a:ext cx="61926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Меры нетарифного регулирования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лилиния 5"/>
          <p:cNvSpPr/>
          <p:nvPr/>
        </p:nvSpPr>
        <p:spPr>
          <a:xfrm>
            <a:off x="108000" y="2708920"/>
            <a:ext cx="8892000" cy="72008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algn="ctr">
              <a:lnSpc>
                <a:spcPts val="1500"/>
              </a:lnSpc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СПЕЦИАЛЬНЫЕ ЗАЩИТНЫЕ, АНТИДЕМПИНГОВЫЕ И КОМПЕНСАЦИОННЫЕ МЕРЫ ПРИ ИМПОРТЕ ТОВАРОВ</a:t>
            </a:r>
          </a:p>
          <a:p>
            <a:pPr algn="ctr">
              <a:lnSpc>
                <a:spcPts val="1500"/>
              </a:lnSpc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Федеральный закон от 08.12.2003 №165-ФЗ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8000" y="3429000"/>
            <a:ext cx="889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 algn="just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Специальная защитная мера -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мера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по ограничению возросшего импорта на таможенную территорию Российской Федерации, которая применяется по решению Правительства Российской Федерации посредством введения импортной квоты или специальной пошлины (независимой от ввозной таможенной пошлины).</a:t>
            </a:r>
          </a:p>
          <a:p>
            <a:pPr marL="180975" indent="-180975" algn="just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Антидемпинговая мера -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мера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по противодействию демпинговому импорту, которая применяется по решению Правительства Российской Федерации посредством введения антидемпинговой пошлины (независимой от ввозных таможенных пошлин).</a:t>
            </a:r>
          </a:p>
          <a:p>
            <a:pPr marL="180975" indent="-180975" algn="just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Компенсационная мера - мера по нейтрализации воздействия специфической субсидии иностранного государства (союза иностранных государств) на отрасль российской экономики, применяемая по решению Правительства Российской Федерации посредством введения компенсационной пошлины (независимой от ввозной таможенной пошлины)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олилиния 8"/>
          <p:cNvSpPr/>
          <p:nvPr/>
        </p:nvSpPr>
        <p:spPr>
          <a:xfrm>
            <a:off x="108000" y="5085184"/>
            <a:ext cx="8892000" cy="648072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algn="ctr">
              <a:lnSpc>
                <a:spcPts val="1500"/>
              </a:lnSpc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ОСВОБОЖДЕНИЕ ОТ НДС ТЕХНОЛОГИЧЕСКОГО  ОБОРУДОВАНИЯ АНАЛОГИ КОТОРОГО НЕ ПРОИЗВОДЯТСЯ В РОССИЙСКОЙ ФЕДЕРАЦИИ</a:t>
            </a:r>
          </a:p>
          <a:p>
            <a:pPr algn="ctr">
              <a:lnSpc>
                <a:spcPts val="1500"/>
              </a:lnSpc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от 30.04.2009 № 372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08000" y="5775647"/>
            <a:ext cx="88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Порядок подготовки предложений о внесении изменений в перечень технологического оборудования (в том числе комплектующих и запасных частей к нему), аналоги которого не производятся в Российской Федерации, утверждается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Минпромторгом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России</a:t>
            </a:r>
          </a:p>
        </p:txBody>
      </p:sp>
      <p:sp>
        <p:nvSpPr>
          <p:cNvPr id="16" name="Полилиния 15"/>
          <p:cNvSpPr/>
          <p:nvPr/>
        </p:nvSpPr>
        <p:spPr>
          <a:xfrm>
            <a:off x="108000" y="1339200"/>
            <a:ext cx="8892000" cy="64964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algn="ctr">
              <a:lnSpc>
                <a:spcPts val="1500"/>
              </a:lnSpc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ЗАПРЕТЫ И ОГРАНИЧЕНИЯ НА ВВОЗ ОТДЕЛЬНЫХ КАТЕГОРИЙ ТОВАРОВ                              НА ТАМОЖЕННУЮ ТЕРРИТОРИИ  ЕВРАЗИЙСКОГО ЭКОНОМИЧЕСКОГО СОЮЗА</a:t>
            </a:r>
          </a:p>
          <a:p>
            <a:pPr algn="ctr">
              <a:lnSpc>
                <a:spcPts val="1500"/>
              </a:lnSpc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Решение Коллегии Евразийской экономической комиссии от 21.04.2015 № 30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8000" y="1988840"/>
            <a:ext cx="88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Евразийская экономическая комиссия устанавливает запрет и ограничения ввоза отдельных категорий товаров на таможенную территорию Евразийского экономического союза и вывоза с таможенной территории Евразийского экономического союза отдельных категорий товаров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539552" y="1268760"/>
            <a:ext cx="8064896" cy="3960000"/>
          </a:xfrm>
          <a:prstGeom prst="roundRect">
            <a:avLst>
              <a:gd name="adj" fmla="val 5615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47664" y="540000"/>
            <a:ext cx="61926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Отраслевые планы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импортозамещения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74072" y="1339201"/>
            <a:ext cx="8118408" cy="38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2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АВТОМОБИЛЬНАЯ ПРОМЫШЛЕННОСТЬ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ГРАЖДАНСКОЕ АВИАСТРОЕНИЕ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КАБЕЛЬНАЯ И ЭЛЕТРОТЕХНИЧЕСКАЯ ПРОМЫШЛЕННОСТЬ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ЛЕГКАЯ ПРОМЫШЛЕННОСТЬ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ЛЕСОПРОМЫШЛЕННЫЙ КОМПЛЕКС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МАШИНОСТРОЕНИЕ ДЛЯ ПИЩЕВОЙ И ПЕРЕРАБАТЫВАЮЩЕЙ ПРОМЫШЛЕННОСТИ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НЕФТЕГАЗОВОЕ МАШИНОСТРОЕНИЕ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ОБЫЧНЫЕ ВООРУЖЕНИЯ, БОЕПРИПАСЫ И СПЕЦХИМИЯ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РАДИОЭЛЕКТРОННАЯ ПРОМЫШЛЕННОСТЬ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СЕЛЬСКОХОЗЯЙСТВЕННОЕ МАШИНОСТРОЕНИЕ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СТАНКОСТРОЕНИЕ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СТРОИТЕЛЬНО-ДОРОЖНОЕ МАШИНОСТРОЕНИЕ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СУДОСТРОИТЕЛЬНАЯ ПРОМЫШЛЕННОСТЬ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ТРАНСПОРТНОЕ МАШИНОСТРОЕНИЕ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ТЯЖЕЛОЕ МАШИНОСТРОЕНИЕ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ФАРМАЦЕВТИЧЕСКАЯ И МЕДИЦИНСКАЯ ПРОМЫШЛЕННОСТЬ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ХИМИЧЕСКАЯ ПРОМЫШЛЕННОСТЬ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ЦВЕТНАЯ МЕТАЛЛУРГИЯ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ЧЕРНАЯ МЕТАЛЛУГРГИЯ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28600" marR="0" lvl="0" indent="-22860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ЭНЕРГЕТИЧЕСКОЕ МАШИНОСТРОЕНИЕ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228600" marR="0" lvl="0" indent="-22860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13"/>
          <p:cNvSpPr>
            <a:spLocks noChangeArrowheads="1"/>
          </p:cNvSpPr>
          <p:nvPr/>
        </p:nvSpPr>
        <p:spPr bwMode="auto">
          <a:xfrm>
            <a:off x="539552" y="5471388"/>
            <a:ext cx="8064896" cy="683835"/>
          </a:xfrm>
          <a:prstGeom prst="roundRect">
            <a:avLst>
              <a:gd name="adj" fmla="val 9565"/>
            </a:avLst>
          </a:prstGeom>
          <a:solidFill>
            <a:schemeClr val="bg1"/>
          </a:solidFill>
          <a:ln w="19050" algn="ctr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320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БОЛЕЕ ПОДРОБНО С ОТРАСЛЕВЫМИ ПЛАНАМИ ИМПОРТОЗАМЕЩЕНИЯ МОЖНО ОЗНАКОМИТСЯ: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HTTP://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ПРОММОНИТОР.РФ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/PLAN-IMPORT-CHANGE/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5351" y="5503999"/>
            <a:ext cx="3955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3200" b="1" cap="all" dirty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!</a:t>
            </a:r>
            <a:endParaRPr lang="ru-RU" sz="3200" b="1" cap="all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>
            <a:off x="108000" y="1370970"/>
            <a:ext cx="8928000" cy="1049918"/>
          </a:xfrm>
          <a:custGeom>
            <a:avLst/>
            <a:gdLst>
              <a:gd name="connsiteX0" fmla="*/ 0 w 8928000"/>
              <a:gd name="connsiteY0" fmla="*/ 202804 h 1216800"/>
              <a:gd name="connsiteX1" fmla="*/ 59400 w 8928000"/>
              <a:gd name="connsiteY1" fmla="*/ 59400 h 1216800"/>
              <a:gd name="connsiteX2" fmla="*/ 202804 w 8928000"/>
              <a:gd name="connsiteY2" fmla="*/ 0 h 1216800"/>
              <a:gd name="connsiteX3" fmla="*/ 8725196 w 8928000"/>
              <a:gd name="connsiteY3" fmla="*/ 0 h 1216800"/>
              <a:gd name="connsiteX4" fmla="*/ 8868600 w 8928000"/>
              <a:gd name="connsiteY4" fmla="*/ 59400 h 1216800"/>
              <a:gd name="connsiteX5" fmla="*/ 8928000 w 8928000"/>
              <a:gd name="connsiteY5" fmla="*/ 202804 h 1216800"/>
              <a:gd name="connsiteX6" fmla="*/ 8928000 w 8928000"/>
              <a:gd name="connsiteY6" fmla="*/ 1013996 h 1216800"/>
              <a:gd name="connsiteX7" fmla="*/ 8868600 w 8928000"/>
              <a:gd name="connsiteY7" fmla="*/ 1157400 h 1216800"/>
              <a:gd name="connsiteX8" fmla="*/ 8725196 w 8928000"/>
              <a:gd name="connsiteY8" fmla="*/ 1216800 h 1216800"/>
              <a:gd name="connsiteX9" fmla="*/ 202804 w 8928000"/>
              <a:gd name="connsiteY9" fmla="*/ 1216800 h 1216800"/>
              <a:gd name="connsiteX10" fmla="*/ 59400 w 8928000"/>
              <a:gd name="connsiteY10" fmla="*/ 1157400 h 1216800"/>
              <a:gd name="connsiteX11" fmla="*/ 0 w 8928000"/>
              <a:gd name="connsiteY11" fmla="*/ 1013996 h 1216800"/>
              <a:gd name="connsiteX12" fmla="*/ 0 w 8928000"/>
              <a:gd name="connsiteY12" fmla="*/ 202804 h 121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28000" h="1216800">
                <a:moveTo>
                  <a:pt x="0" y="202804"/>
                </a:moveTo>
                <a:cubicBezTo>
                  <a:pt x="0" y="149017"/>
                  <a:pt x="21367" y="97433"/>
                  <a:pt x="59400" y="59400"/>
                </a:cubicBezTo>
                <a:cubicBezTo>
                  <a:pt x="97433" y="21367"/>
                  <a:pt x="149017" y="0"/>
                  <a:pt x="202804" y="0"/>
                </a:cubicBezTo>
                <a:lnTo>
                  <a:pt x="8725196" y="0"/>
                </a:lnTo>
                <a:cubicBezTo>
                  <a:pt x="8778983" y="0"/>
                  <a:pt x="8830567" y="21367"/>
                  <a:pt x="8868600" y="59400"/>
                </a:cubicBezTo>
                <a:cubicBezTo>
                  <a:pt x="8906633" y="97433"/>
                  <a:pt x="8928000" y="149017"/>
                  <a:pt x="8928000" y="202804"/>
                </a:cubicBezTo>
                <a:lnTo>
                  <a:pt x="8928000" y="1013996"/>
                </a:lnTo>
                <a:cubicBezTo>
                  <a:pt x="8928000" y="1067783"/>
                  <a:pt x="8906633" y="1119367"/>
                  <a:pt x="8868600" y="1157400"/>
                </a:cubicBezTo>
                <a:cubicBezTo>
                  <a:pt x="8830567" y="1195433"/>
                  <a:pt x="8778983" y="1216800"/>
                  <a:pt x="8725196" y="1216800"/>
                </a:cubicBezTo>
                <a:lnTo>
                  <a:pt x="202804" y="1216800"/>
                </a:lnTo>
                <a:cubicBezTo>
                  <a:pt x="149017" y="1216800"/>
                  <a:pt x="97433" y="1195433"/>
                  <a:pt x="59400" y="1157400"/>
                </a:cubicBezTo>
                <a:cubicBezTo>
                  <a:pt x="21367" y="1119367"/>
                  <a:pt x="0" y="1067783"/>
                  <a:pt x="0" y="1013996"/>
                </a:cubicBezTo>
                <a:lnTo>
                  <a:pt x="0" y="20280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6549" tIns="116549" rIns="116549" bIns="116549" numCol="1" spcCol="1270" anchor="ctr" anchorCtr="0">
            <a:noAutofit/>
          </a:bodyPr>
          <a:lstStyle/>
          <a:p>
            <a:pPr algn="ctr"/>
            <a:r>
              <a:rPr lang="ru-RU" sz="1500" b="1" dirty="0" smtClean="0">
                <a:solidFill>
                  <a:srgbClr val="000066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СПЕЦИАЛЬНЫЙ ИНВЕСТИЦИОННЫЙ КОНТРАКТ ЗАКЛЮЧАЕТСЯ В ЦЕЛЯХ РЕШЕНИЯ ЗАДАЧ И (ИЛИ) ДОСТИЖЕНИЯ ЦЕЛЕВЫХ ПОКАЗАТЕЛЕЙ И ИНДИКАТОРОВ ГОСУДАРСТВЕННЫХ ПРОГРАММ РФ В ОТРАСЛЯХ ПРОМЫШЛЕННОСТИ, В РАМКАХ КОТОРЫХ РЕАЛИЗУЮТСЯ ИНВЕСТИЦИОННЫЕ ПРОЕКТЫ</a:t>
            </a:r>
            <a:endParaRPr lang="ru-RU" sz="1500" b="1" dirty="0">
              <a:solidFill>
                <a:srgbClr val="000066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123728" y="395953"/>
            <a:ext cx="51483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Специальный инвестиционный контракт</a:t>
            </a:r>
            <a:endParaRPr lang="en-US" sz="20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>
              <a:spcAft>
                <a:spcPts val="1200"/>
              </a:spcAft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постановление Правительства РФ от 16.07.2015 г. № 708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8000" y="2974300"/>
            <a:ext cx="30238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ПРЕДОСТАВЛЕНИЕ ИНВЕСТОРАМ ОТРАСЛЕВЫХ ЛЬГОТ И ПРЕФЕРЕНЦИЙ И ОБЕСПЕЧЕНИЕ СТАБИЛЬНЫХ УСЛОВИЙ ВЕДЕНИЯ БИЗНЕСА:</a:t>
            </a:r>
          </a:p>
          <a:p>
            <a:pPr indent="-173038" algn="just">
              <a:buFont typeface="Wingdings" pitchFamily="2" charset="2"/>
              <a:buChar char="§"/>
            </a:pPr>
            <a:endParaRPr lang="ru-RU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indent="-173038" algn="just">
              <a:buFont typeface="Wingdings" pitchFamily="2" charset="2"/>
              <a:buChar char="§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Льготы по налогам, сборам и льготы по уплате таможенных платежей;</a:t>
            </a:r>
          </a:p>
          <a:p>
            <a:pPr indent="-173038" algn="just">
              <a:buFont typeface="Wingdings" pitchFamily="2" charset="2"/>
              <a:buChar char="§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Льготы по уплате арендной платы за пользование государственным и муниципальным имуществом, в том числе земельными участками;</a:t>
            </a:r>
          </a:p>
          <a:p>
            <a:pPr indent="-173038" algn="just">
              <a:buFont typeface="Wingdings" pitchFamily="2" charset="2"/>
              <a:buChar char="§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Иные льготы и преференции, установленные законодательством;</a:t>
            </a:r>
          </a:p>
          <a:p>
            <a:pPr indent="-173038" algn="just">
              <a:buFont typeface="Wingdings" pitchFamily="2" charset="2"/>
              <a:buChar char="§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Гарантии от неблагоприятных изменений действующего законодательства</a:t>
            </a:r>
            <a:endParaRPr lang="ru-RU" sz="12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2052" name="Picture 4" descr="C:\Documents and Settings\ponkinao\Мои документы\Без имени.png"/>
          <p:cNvPicPr>
            <a:picLocks noChangeAspect="1" noChangeArrowheads="1"/>
          </p:cNvPicPr>
          <p:nvPr/>
        </p:nvPicPr>
        <p:blipFill>
          <a:blip r:embed="rId2" cstate="print"/>
          <a:srcRect l="2329" r="1029"/>
          <a:stretch>
            <a:fillRect/>
          </a:stretch>
        </p:blipFill>
        <p:spPr bwMode="auto">
          <a:xfrm>
            <a:off x="3326952" y="2636912"/>
            <a:ext cx="5637535" cy="3816424"/>
          </a:xfrm>
          <a:prstGeom prst="rect">
            <a:avLst/>
          </a:prstGeom>
          <a:noFill/>
        </p:spPr>
      </p:pic>
      <p:pic>
        <p:nvPicPr>
          <p:cNvPr id="8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108000" y="1339200"/>
            <a:ext cx="8892000" cy="360000"/>
          </a:xfrm>
          <a:custGeom>
            <a:avLst/>
            <a:gdLst>
              <a:gd name="connsiteX0" fmla="*/ 0 w 8928000"/>
              <a:gd name="connsiteY0" fmla="*/ 202804 h 1216800"/>
              <a:gd name="connsiteX1" fmla="*/ 59400 w 8928000"/>
              <a:gd name="connsiteY1" fmla="*/ 59400 h 1216800"/>
              <a:gd name="connsiteX2" fmla="*/ 202804 w 8928000"/>
              <a:gd name="connsiteY2" fmla="*/ 0 h 1216800"/>
              <a:gd name="connsiteX3" fmla="*/ 8725196 w 8928000"/>
              <a:gd name="connsiteY3" fmla="*/ 0 h 1216800"/>
              <a:gd name="connsiteX4" fmla="*/ 8868600 w 8928000"/>
              <a:gd name="connsiteY4" fmla="*/ 59400 h 1216800"/>
              <a:gd name="connsiteX5" fmla="*/ 8928000 w 8928000"/>
              <a:gd name="connsiteY5" fmla="*/ 202804 h 1216800"/>
              <a:gd name="connsiteX6" fmla="*/ 8928000 w 8928000"/>
              <a:gd name="connsiteY6" fmla="*/ 1013996 h 1216800"/>
              <a:gd name="connsiteX7" fmla="*/ 8868600 w 8928000"/>
              <a:gd name="connsiteY7" fmla="*/ 1157400 h 1216800"/>
              <a:gd name="connsiteX8" fmla="*/ 8725196 w 8928000"/>
              <a:gd name="connsiteY8" fmla="*/ 1216800 h 1216800"/>
              <a:gd name="connsiteX9" fmla="*/ 202804 w 8928000"/>
              <a:gd name="connsiteY9" fmla="*/ 1216800 h 1216800"/>
              <a:gd name="connsiteX10" fmla="*/ 59400 w 8928000"/>
              <a:gd name="connsiteY10" fmla="*/ 1157400 h 1216800"/>
              <a:gd name="connsiteX11" fmla="*/ 0 w 8928000"/>
              <a:gd name="connsiteY11" fmla="*/ 1013996 h 1216800"/>
              <a:gd name="connsiteX12" fmla="*/ 0 w 8928000"/>
              <a:gd name="connsiteY12" fmla="*/ 202804 h 121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28000" h="1216800">
                <a:moveTo>
                  <a:pt x="0" y="202804"/>
                </a:moveTo>
                <a:cubicBezTo>
                  <a:pt x="0" y="149017"/>
                  <a:pt x="21367" y="97433"/>
                  <a:pt x="59400" y="59400"/>
                </a:cubicBezTo>
                <a:cubicBezTo>
                  <a:pt x="97433" y="21367"/>
                  <a:pt x="149017" y="0"/>
                  <a:pt x="202804" y="0"/>
                </a:cubicBezTo>
                <a:lnTo>
                  <a:pt x="8725196" y="0"/>
                </a:lnTo>
                <a:cubicBezTo>
                  <a:pt x="8778983" y="0"/>
                  <a:pt x="8830567" y="21367"/>
                  <a:pt x="8868600" y="59400"/>
                </a:cubicBezTo>
                <a:cubicBezTo>
                  <a:pt x="8906633" y="97433"/>
                  <a:pt x="8928000" y="149017"/>
                  <a:pt x="8928000" y="202804"/>
                </a:cubicBezTo>
                <a:lnTo>
                  <a:pt x="8928000" y="1013996"/>
                </a:lnTo>
                <a:cubicBezTo>
                  <a:pt x="8928000" y="1067783"/>
                  <a:pt x="8906633" y="1119367"/>
                  <a:pt x="8868600" y="1157400"/>
                </a:cubicBezTo>
                <a:cubicBezTo>
                  <a:pt x="8830567" y="1195433"/>
                  <a:pt x="8778983" y="1216800"/>
                  <a:pt x="8725196" y="1216800"/>
                </a:cubicBezTo>
                <a:lnTo>
                  <a:pt x="202804" y="1216800"/>
                </a:lnTo>
                <a:cubicBezTo>
                  <a:pt x="149017" y="1216800"/>
                  <a:pt x="97433" y="1195433"/>
                  <a:pt x="59400" y="1157400"/>
                </a:cubicBezTo>
                <a:cubicBezTo>
                  <a:pt x="21367" y="1119367"/>
                  <a:pt x="0" y="1067783"/>
                  <a:pt x="0" y="1013996"/>
                </a:cubicBezTo>
                <a:lnTo>
                  <a:pt x="0" y="20280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6549" tIns="116549" rIns="116549" bIns="116549" numCol="1" spcCol="1270" anchor="ctr" anchorCtr="0">
            <a:noAutofit/>
          </a:bodyPr>
          <a:lstStyle/>
          <a:p>
            <a:pPr algn="ctr">
              <a:spcAft>
                <a:spcPts val="1200"/>
              </a:spcAft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ПРОГРАММЫ ЛЬГОТНОГО ФИНАНСИРОВАНИЯ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520000" y="540000"/>
            <a:ext cx="406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Фонд развития промышленности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30"/>
          <p:cNvSpPr txBox="1">
            <a:spLocks noChangeArrowheads="1"/>
          </p:cNvSpPr>
          <p:nvPr/>
        </p:nvSpPr>
        <p:spPr bwMode="auto">
          <a:xfrm>
            <a:off x="467544" y="1844824"/>
            <a:ext cx="3960440" cy="2088232"/>
          </a:xfrm>
          <a:prstGeom prst="roundRect">
            <a:avLst>
              <a:gd name="adj" fmla="val 9335"/>
            </a:avLst>
          </a:prstGeom>
          <a:solidFill>
            <a:schemeClr val="accent3">
              <a:lumMod val="40000"/>
              <a:lumOff val="6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lIns="36000" tIns="0" rIns="36000" bIns="0" anchor="t"/>
          <a:lstStyle/>
          <a:p>
            <a:pPr algn="ctr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ПРОЕКТЫ ИМПОРТОЗАМЕЩЕНИЯ</a:t>
            </a:r>
          </a:p>
          <a:p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Сумма </a:t>
            </a:r>
            <a:r>
              <a:rPr lang="ru-RU" sz="13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займа: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от </a:t>
            </a:r>
            <a:r>
              <a:rPr lang="ru-RU" sz="13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50 до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500 </a:t>
            </a:r>
            <a:r>
              <a:rPr lang="ru-RU" sz="13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млн. руб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.</a:t>
            </a:r>
            <a:endParaRPr lang="en-US" sz="13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Срок </a:t>
            </a:r>
            <a:r>
              <a:rPr lang="ru-RU" sz="13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займа: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не </a:t>
            </a:r>
            <a:r>
              <a:rPr lang="ru-RU" sz="13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более 5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лет</a:t>
            </a:r>
            <a:endParaRPr lang="en-US" sz="13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Общий </a:t>
            </a:r>
            <a:r>
              <a:rPr lang="ru-RU" sz="13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бюджет </a:t>
            </a:r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проекта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от </a:t>
            </a:r>
            <a:r>
              <a:rPr lang="ru-RU" sz="13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100 млн. руб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.</a:t>
            </a:r>
          </a:p>
          <a:p>
            <a:r>
              <a:rPr lang="ru-RU" sz="13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Софинансирование</a:t>
            </a:r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со стороны заявителя / </a:t>
            </a:r>
            <a:r>
              <a:rPr lang="ru-RU" sz="13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соинвестора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не менее 30 %</a:t>
            </a:r>
          </a:p>
          <a:p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Целевой объем продаж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новой продукции не менее 50% от суммы займа</a:t>
            </a:r>
          </a:p>
          <a:p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Доля затрат на покупку оборудования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не более 80% от суммы кредита</a:t>
            </a:r>
            <a:endParaRPr lang="ru-RU" sz="13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" name="Text Box 30"/>
          <p:cNvSpPr txBox="1">
            <a:spLocks noChangeArrowheads="1"/>
          </p:cNvSpPr>
          <p:nvPr/>
        </p:nvSpPr>
        <p:spPr bwMode="auto">
          <a:xfrm>
            <a:off x="4499992" y="1844824"/>
            <a:ext cx="4032448" cy="2088232"/>
          </a:xfrm>
          <a:prstGeom prst="roundRect">
            <a:avLst>
              <a:gd name="adj" fmla="val 9335"/>
            </a:avLst>
          </a:prstGeom>
          <a:solidFill>
            <a:schemeClr val="accent3">
              <a:lumMod val="40000"/>
              <a:lumOff val="6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lIns="36000" tIns="0" rIns="36000" bIns="0" anchor="t"/>
          <a:lstStyle/>
          <a:p>
            <a:pPr algn="ctr"/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ДОБАНКОВСКИЕ ПРОЕКТЫ</a:t>
            </a:r>
          </a:p>
          <a:p>
            <a:pPr algn="just"/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Бюджет проекта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от 500 млн. руб.</a:t>
            </a:r>
            <a:endParaRPr lang="en-US" sz="13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Сумма </a:t>
            </a:r>
            <a:r>
              <a:rPr lang="ru-RU" sz="13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займа: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от </a:t>
            </a:r>
            <a:r>
              <a:rPr lang="ru-RU" sz="13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50 до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500 </a:t>
            </a:r>
            <a:r>
              <a:rPr lang="ru-RU" sz="13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млн. руб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.</a:t>
            </a:r>
            <a:endParaRPr lang="en-US" sz="13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Срок </a:t>
            </a:r>
            <a:r>
              <a:rPr lang="ru-RU" sz="13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займа: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не </a:t>
            </a:r>
            <a:r>
              <a:rPr lang="ru-RU" sz="13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более 5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лет</a:t>
            </a:r>
            <a:endParaRPr lang="en-US" sz="13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Общий </a:t>
            </a:r>
            <a:r>
              <a:rPr lang="ru-RU" sz="13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бюджет </a:t>
            </a:r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проекта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от 500 </a:t>
            </a:r>
            <a:r>
              <a:rPr lang="ru-RU" sz="13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млн. руб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.</a:t>
            </a:r>
          </a:p>
          <a:p>
            <a:r>
              <a:rPr lang="ru-RU" sz="13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Софинансирование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со стороны заявителя / </a:t>
            </a:r>
            <a:r>
              <a:rPr lang="ru-RU" sz="13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соинвестора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не менее 70%</a:t>
            </a:r>
          </a:p>
          <a:p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Целевой объем продаж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новой продукции не менее     1 млрд. руб. </a:t>
            </a:r>
            <a:endParaRPr lang="ru-RU" sz="13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8" name="Text Box 30"/>
          <p:cNvSpPr txBox="1">
            <a:spLocks noChangeArrowheads="1"/>
          </p:cNvSpPr>
          <p:nvPr/>
        </p:nvSpPr>
        <p:spPr bwMode="auto">
          <a:xfrm>
            <a:off x="467544" y="4005064"/>
            <a:ext cx="3960440" cy="2088232"/>
          </a:xfrm>
          <a:prstGeom prst="roundRect">
            <a:avLst>
              <a:gd name="adj" fmla="val 9335"/>
            </a:avLst>
          </a:prstGeom>
          <a:solidFill>
            <a:schemeClr val="accent3">
              <a:lumMod val="40000"/>
              <a:lumOff val="6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lIns="36000" tIns="0" rIns="36000" bIns="0" anchor="t"/>
          <a:lstStyle/>
          <a:p>
            <a:pPr algn="ctr"/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ПРЕДИНВЕСТИЦИОННЫЕ ПРОЕКТЫ</a:t>
            </a:r>
          </a:p>
          <a:p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Сумма </a:t>
            </a:r>
            <a:r>
              <a:rPr lang="ru-RU" sz="13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займа: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от 200 </a:t>
            </a:r>
            <a:r>
              <a:rPr lang="ru-RU" sz="13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до 7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00 </a:t>
            </a:r>
            <a:r>
              <a:rPr lang="ru-RU" sz="13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млн. руб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.</a:t>
            </a:r>
          </a:p>
          <a:p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Срок </a:t>
            </a:r>
            <a:r>
              <a:rPr lang="ru-RU" sz="13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займа: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не </a:t>
            </a:r>
            <a:r>
              <a:rPr lang="ru-RU" sz="13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более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4 лет</a:t>
            </a:r>
            <a:endParaRPr lang="en-US" sz="13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Общий </a:t>
            </a:r>
            <a:r>
              <a:rPr lang="ru-RU" sz="13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бюджет </a:t>
            </a:r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проекта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от 1 млрд. </a:t>
            </a:r>
            <a:r>
              <a:rPr lang="ru-RU" sz="13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руб</a:t>
            </a:r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.</a:t>
            </a:r>
            <a:endParaRPr lang="en-US" sz="13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lang="ru-RU" sz="13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Софинансирования</a:t>
            </a:r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со стороны заявителя / </a:t>
            </a:r>
            <a:r>
              <a:rPr lang="ru-RU" sz="13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соинвестора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не менее 70%</a:t>
            </a:r>
          </a:p>
          <a:p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Целевой объем продаж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новой продукции не менее  2 млрд. руб.</a:t>
            </a:r>
          </a:p>
          <a:p>
            <a:endParaRPr lang="ru-RU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endParaRPr lang="ru-RU" sz="12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67544" y="6165304"/>
            <a:ext cx="8064896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ts val="1400"/>
              </a:lnSpc>
            </a:pPr>
            <a:endParaRPr lang="ru-RU" sz="13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lvl="1" algn="just">
              <a:lnSpc>
                <a:spcPts val="1400"/>
              </a:lnSpc>
            </a:pPr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Общий объем средств Фонда 20 млрд. руб.                     Процентная ставка по всем займа 5 % в год</a:t>
            </a:r>
          </a:p>
        </p:txBody>
      </p:sp>
      <p:pic>
        <p:nvPicPr>
          <p:cNvPr id="11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  <p:sp>
        <p:nvSpPr>
          <p:cNvPr id="13" name="Text Box 30"/>
          <p:cNvSpPr txBox="1">
            <a:spLocks noChangeArrowheads="1"/>
          </p:cNvSpPr>
          <p:nvPr/>
        </p:nvSpPr>
        <p:spPr bwMode="auto">
          <a:xfrm>
            <a:off x="4499992" y="4005064"/>
            <a:ext cx="4032448" cy="2088232"/>
          </a:xfrm>
          <a:prstGeom prst="roundRect">
            <a:avLst>
              <a:gd name="adj" fmla="val 9335"/>
            </a:avLst>
          </a:prstGeom>
          <a:solidFill>
            <a:schemeClr val="accent3">
              <a:lumMod val="40000"/>
              <a:lumOff val="6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lIns="36000" tIns="0" rIns="36000" bIns="0" anchor="t"/>
          <a:lstStyle/>
          <a:p>
            <a:pPr algn="ctr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ПРОЕКТЫ КОНСОРЦИУМОВ И ИНЖИНИРИНГА</a:t>
            </a:r>
          </a:p>
          <a:p>
            <a:pPr algn="just"/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Сумма </a:t>
            </a:r>
            <a:r>
              <a:rPr lang="ru-RU" sz="13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займа: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от 100 </a:t>
            </a:r>
            <a:r>
              <a:rPr lang="ru-RU" sz="13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до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700 </a:t>
            </a:r>
            <a:r>
              <a:rPr lang="ru-RU" sz="13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млн. руб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.</a:t>
            </a:r>
            <a:endParaRPr lang="en-US" sz="13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Срок </a:t>
            </a:r>
            <a:r>
              <a:rPr lang="ru-RU" sz="13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займа: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не </a:t>
            </a:r>
            <a:r>
              <a:rPr lang="ru-RU" sz="13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более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7 лет</a:t>
            </a:r>
            <a:endParaRPr lang="en-US" sz="13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Общий </a:t>
            </a:r>
            <a:r>
              <a:rPr lang="ru-RU" sz="13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бюджет </a:t>
            </a:r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проекта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от 500 </a:t>
            </a:r>
            <a:r>
              <a:rPr lang="ru-RU" sz="13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млн. руб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.</a:t>
            </a:r>
          </a:p>
          <a:p>
            <a:r>
              <a:rPr lang="ru-RU" sz="13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Софинансирование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со стороны заявителя / </a:t>
            </a:r>
            <a:r>
              <a:rPr lang="ru-RU" sz="13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соинвестора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не менее 70%</a:t>
            </a:r>
          </a:p>
          <a:p>
            <a:r>
              <a:rPr lang="ru-RU" sz="13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Наличие обязательств предприятий по внедрению результатов разработок </a:t>
            </a:r>
            <a:r>
              <a:rPr lang="ru-RU" sz="13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на собственных производствах с выкупом прав на технологию или выплатой в адрес заемщика лицензионных платежей</a:t>
            </a:r>
            <a:endParaRPr lang="ru-RU" sz="13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259632" y="260648"/>
            <a:ext cx="68407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Создание и развитие Территорий опережающего </a:t>
            </a:r>
            <a:b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социально экономического развития (ТОСЭР)</a:t>
            </a:r>
            <a:endParaRPr lang="en-US" sz="20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Федеральный закон от 29.12.2014 г. № 473-ФЗ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endParaRPr lang="ru-RU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«О территориях опережающего социально-экономического развития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 Российской Федерации»</a:t>
            </a:r>
            <a:endParaRPr lang="ru-RU" sz="1200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9" name="Text Box 30"/>
          <p:cNvSpPr txBox="1">
            <a:spLocks noChangeArrowheads="1"/>
          </p:cNvSpPr>
          <p:nvPr/>
        </p:nvSpPr>
        <p:spPr bwMode="auto">
          <a:xfrm>
            <a:off x="449326" y="1628800"/>
            <a:ext cx="3888000" cy="1512168"/>
          </a:xfrm>
          <a:prstGeom prst="roundRect">
            <a:avLst>
              <a:gd name="adj" fmla="val 4034"/>
            </a:avLst>
          </a:prstGeom>
          <a:solidFill>
            <a:schemeClr val="accent3"/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/>
          <a:lstStyle/>
          <a:p>
            <a:pPr algn="ctr"/>
            <a:r>
              <a:rPr lang="ru-RU" sz="15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СОЗДАНИЕ ТОСЭР В МОНОГОРОДАХ</a:t>
            </a:r>
            <a:br>
              <a:rPr lang="ru-RU" sz="15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en-US" sz="15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 </a:t>
            </a:r>
            <a:r>
              <a:rPr lang="ru-RU" sz="15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КАТЕГОРИИ С НАИБОЛЕЕ СЛОЖНЫМ </a:t>
            </a:r>
            <a:br>
              <a:rPr lang="ru-RU" sz="15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ru-RU" sz="15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СОЦИАЛЬНО-ЭКОНОМИЧЕСКИМ ПОЛОЖЕНИЕМ </a:t>
            </a:r>
            <a:endParaRPr lang="ru-RU" sz="1500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2" name="Text Box 30"/>
          <p:cNvSpPr txBox="1">
            <a:spLocks noChangeArrowheads="1"/>
          </p:cNvSpPr>
          <p:nvPr/>
        </p:nvSpPr>
        <p:spPr bwMode="auto">
          <a:xfrm>
            <a:off x="4769806" y="1628800"/>
            <a:ext cx="3888000" cy="1512168"/>
          </a:xfrm>
          <a:prstGeom prst="roundRect">
            <a:avLst>
              <a:gd name="adj" fmla="val 4034"/>
            </a:avLst>
          </a:prstGeom>
          <a:solidFill>
            <a:schemeClr val="accent3"/>
          </a:solidFill>
          <a:ln w="19050" algn="ctr">
            <a:noFill/>
            <a:miter lim="800000"/>
            <a:headEnd/>
            <a:tailEnd/>
          </a:ln>
        </p:spPr>
        <p:txBody>
          <a:bodyPr lIns="72000" tIns="36000" rIns="72000" bIns="36000" anchor="ctr"/>
          <a:lstStyle/>
          <a:p>
            <a:pPr algn="ctr"/>
            <a:r>
              <a:rPr lang="ru-RU" sz="15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СОЗДАНИЕ ТОСЭР В ЗАКРЫТЫХ АДМИНИСТРАТИВНО-ТЕРРИТОРИАЛЬНЫХ ОБРАЗОВАНИЯХ</a:t>
            </a:r>
            <a:endParaRPr lang="ru-RU" sz="1500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467544" y="4149080"/>
          <a:ext cx="8208912" cy="2268000"/>
        </p:xfrm>
        <a:graphic>
          <a:graphicData uri="http://schemas.openxmlformats.org/drawingml/2006/table">
            <a:tbl>
              <a:tblPr/>
              <a:tblGrid>
                <a:gridCol w="2640293"/>
                <a:gridCol w="2928325"/>
                <a:gridCol w="2640294"/>
              </a:tblGrid>
              <a:tr h="25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Виды налогов и сборов</a:t>
                      </a: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Действующая ставка</a:t>
                      </a: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Льготная ставка</a:t>
                      </a: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 на прибыль, зачисляемый</a:t>
                      </a: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2%</a:t>
                      </a: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в федеральный бюджет</a:t>
                      </a: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18%</a:t>
                      </a: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более 5% </a:t>
                      </a: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в региональный бюджет   </a:t>
                      </a: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</a:t>
                      </a: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 2,2%</a:t>
                      </a: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 1,5%</a:t>
                      </a: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Пенсионный фонд РФ</a:t>
                      </a: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22%</a:t>
                      </a: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6%</a:t>
                      </a: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Фонд социального страхования  РФ</a:t>
                      </a: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ФОМС</a:t>
                      </a: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</a:p>
                  </a:txBody>
                  <a:tcPr marL="3150" marR="3150" marT="31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9" name="Полилиния 18"/>
          <p:cNvSpPr/>
          <p:nvPr/>
        </p:nvSpPr>
        <p:spPr>
          <a:xfrm>
            <a:off x="467544" y="3573056"/>
            <a:ext cx="8208912" cy="36000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НАЛОГОВЫЕ ЛЬГОТЫ ДЛЯ НОВЫХ ВЫСОКОТЕХНОЛОГИЧНЫХ ПРЕДПРИЯТИЙ</a:t>
            </a:r>
          </a:p>
        </p:txBody>
      </p:sp>
      <p:pic>
        <p:nvPicPr>
          <p:cNvPr id="10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Прямая соединительная линия 65"/>
          <p:cNvCxnSpPr/>
          <p:nvPr/>
        </p:nvCxnSpPr>
        <p:spPr>
          <a:xfrm>
            <a:off x="2483768" y="6264008"/>
            <a:ext cx="5040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2483768" y="6696008"/>
            <a:ext cx="5040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483768" y="3942040"/>
            <a:ext cx="5040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2483768" y="4446096"/>
            <a:ext cx="5040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2483768" y="5049152"/>
            <a:ext cx="5040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2483768" y="5445152"/>
            <a:ext cx="5040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2411760" y="5805264"/>
            <a:ext cx="5040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483768" y="1656000"/>
            <a:ext cx="5040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2555776" y="2447944"/>
            <a:ext cx="5040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2555776" y="3176904"/>
            <a:ext cx="5040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олилиния 12"/>
          <p:cNvSpPr/>
          <p:nvPr/>
        </p:nvSpPr>
        <p:spPr>
          <a:xfrm>
            <a:off x="108000" y="1339200"/>
            <a:ext cx="2520000" cy="2152586"/>
          </a:xfrm>
          <a:custGeom>
            <a:avLst/>
            <a:gdLst>
              <a:gd name="connsiteX0" fmla="*/ 0 w 2572317"/>
              <a:gd name="connsiteY0" fmla="*/ 202291 h 2022908"/>
              <a:gd name="connsiteX1" fmla="*/ 59250 w 2572317"/>
              <a:gd name="connsiteY1" fmla="*/ 59250 h 2022908"/>
              <a:gd name="connsiteX2" fmla="*/ 202291 w 2572317"/>
              <a:gd name="connsiteY2" fmla="*/ 1 h 2022908"/>
              <a:gd name="connsiteX3" fmla="*/ 2370026 w 2572317"/>
              <a:gd name="connsiteY3" fmla="*/ 0 h 2022908"/>
              <a:gd name="connsiteX4" fmla="*/ 2513067 w 2572317"/>
              <a:gd name="connsiteY4" fmla="*/ 59250 h 2022908"/>
              <a:gd name="connsiteX5" fmla="*/ 2572316 w 2572317"/>
              <a:gd name="connsiteY5" fmla="*/ 202291 h 2022908"/>
              <a:gd name="connsiteX6" fmla="*/ 2572317 w 2572317"/>
              <a:gd name="connsiteY6" fmla="*/ 1820617 h 2022908"/>
              <a:gd name="connsiteX7" fmla="*/ 2513067 w 2572317"/>
              <a:gd name="connsiteY7" fmla="*/ 1963658 h 2022908"/>
              <a:gd name="connsiteX8" fmla="*/ 2370026 w 2572317"/>
              <a:gd name="connsiteY8" fmla="*/ 2022908 h 2022908"/>
              <a:gd name="connsiteX9" fmla="*/ 202291 w 2572317"/>
              <a:gd name="connsiteY9" fmla="*/ 2022908 h 2022908"/>
              <a:gd name="connsiteX10" fmla="*/ 59250 w 2572317"/>
              <a:gd name="connsiteY10" fmla="*/ 1963658 h 2022908"/>
              <a:gd name="connsiteX11" fmla="*/ 0 w 2572317"/>
              <a:gd name="connsiteY11" fmla="*/ 1820617 h 2022908"/>
              <a:gd name="connsiteX12" fmla="*/ 0 w 2572317"/>
              <a:gd name="connsiteY12" fmla="*/ 202291 h 2022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72317" h="2022908">
                <a:moveTo>
                  <a:pt x="0" y="202291"/>
                </a:moveTo>
                <a:cubicBezTo>
                  <a:pt x="0" y="148640"/>
                  <a:pt x="21313" y="97187"/>
                  <a:pt x="59250" y="59250"/>
                </a:cubicBezTo>
                <a:cubicBezTo>
                  <a:pt x="97187" y="21313"/>
                  <a:pt x="148641" y="0"/>
                  <a:pt x="202291" y="1"/>
                </a:cubicBezTo>
                <a:lnTo>
                  <a:pt x="2370026" y="0"/>
                </a:lnTo>
                <a:cubicBezTo>
                  <a:pt x="2423677" y="0"/>
                  <a:pt x="2475130" y="21313"/>
                  <a:pt x="2513067" y="59250"/>
                </a:cubicBezTo>
                <a:cubicBezTo>
                  <a:pt x="2551004" y="97187"/>
                  <a:pt x="2572317" y="148641"/>
                  <a:pt x="2572316" y="202291"/>
                </a:cubicBezTo>
                <a:cubicBezTo>
                  <a:pt x="2572316" y="741733"/>
                  <a:pt x="2572317" y="1281175"/>
                  <a:pt x="2572317" y="1820617"/>
                </a:cubicBezTo>
                <a:cubicBezTo>
                  <a:pt x="2572317" y="1874268"/>
                  <a:pt x="2551004" y="1925721"/>
                  <a:pt x="2513067" y="1963658"/>
                </a:cubicBezTo>
                <a:cubicBezTo>
                  <a:pt x="2475130" y="2001595"/>
                  <a:pt x="2423677" y="2022908"/>
                  <a:pt x="2370026" y="2022908"/>
                </a:cubicBezTo>
                <a:lnTo>
                  <a:pt x="202291" y="2022908"/>
                </a:lnTo>
                <a:cubicBezTo>
                  <a:pt x="148640" y="2022908"/>
                  <a:pt x="97187" y="2001595"/>
                  <a:pt x="59250" y="1963658"/>
                </a:cubicBezTo>
                <a:cubicBezTo>
                  <a:pt x="21313" y="1925721"/>
                  <a:pt x="0" y="1874267"/>
                  <a:pt x="0" y="1820617"/>
                </a:cubicBezTo>
                <a:lnTo>
                  <a:pt x="0" y="202291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869" tIns="66869" rIns="66869" bIns="66869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МЕРЫ ПОДДЕРЖКИ ПРЕДПРИЯТИЙ, РЕАЛИЗУЮЩИХ ИНВЕСТПРОЕКТЫ НА ТЕРРИТОРИИ ЧЕЛЯБИНСКОЙ ОБЛАСТИ</a:t>
            </a:r>
            <a:endParaRPr lang="ru-RU" sz="1500" kern="1200" dirty="0"/>
          </a:p>
        </p:txBody>
      </p:sp>
      <p:sp>
        <p:nvSpPr>
          <p:cNvPr id="15" name="Полилиния 14"/>
          <p:cNvSpPr/>
          <p:nvPr/>
        </p:nvSpPr>
        <p:spPr>
          <a:xfrm>
            <a:off x="2880000" y="1339199"/>
            <a:ext cx="6120000" cy="865895"/>
          </a:xfrm>
          <a:custGeom>
            <a:avLst/>
            <a:gdLst>
              <a:gd name="connsiteX0" fmla="*/ 0 w 6399230"/>
              <a:gd name="connsiteY0" fmla="*/ 61435 h 614346"/>
              <a:gd name="connsiteX1" fmla="*/ 17994 w 6399230"/>
              <a:gd name="connsiteY1" fmla="*/ 17994 h 614346"/>
              <a:gd name="connsiteX2" fmla="*/ 61435 w 6399230"/>
              <a:gd name="connsiteY2" fmla="*/ 0 h 614346"/>
              <a:gd name="connsiteX3" fmla="*/ 6337795 w 6399230"/>
              <a:gd name="connsiteY3" fmla="*/ 0 h 614346"/>
              <a:gd name="connsiteX4" fmla="*/ 6381236 w 6399230"/>
              <a:gd name="connsiteY4" fmla="*/ 17994 h 614346"/>
              <a:gd name="connsiteX5" fmla="*/ 6399230 w 6399230"/>
              <a:gd name="connsiteY5" fmla="*/ 61435 h 614346"/>
              <a:gd name="connsiteX6" fmla="*/ 6399230 w 6399230"/>
              <a:gd name="connsiteY6" fmla="*/ 552911 h 614346"/>
              <a:gd name="connsiteX7" fmla="*/ 6381236 w 6399230"/>
              <a:gd name="connsiteY7" fmla="*/ 596352 h 614346"/>
              <a:gd name="connsiteX8" fmla="*/ 6337795 w 6399230"/>
              <a:gd name="connsiteY8" fmla="*/ 614346 h 614346"/>
              <a:gd name="connsiteX9" fmla="*/ 61435 w 6399230"/>
              <a:gd name="connsiteY9" fmla="*/ 614346 h 614346"/>
              <a:gd name="connsiteX10" fmla="*/ 17994 w 6399230"/>
              <a:gd name="connsiteY10" fmla="*/ 596352 h 614346"/>
              <a:gd name="connsiteX11" fmla="*/ 0 w 6399230"/>
              <a:gd name="connsiteY11" fmla="*/ 552911 h 614346"/>
              <a:gd name="connsiteX12" fmla="*/ 0 w 6399230"/>
              <a:gd name="connsiteY12" fmla="*/ 61435 h 614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399230" h="614346">
                <a:moveTo>
                  <a:pt x="0" y="61435"/>
                </a:moveTo>
                <a:cubicBezTo>
                  <a:pt x="0" y="45141"/>
                  <a:pt x="6473" y="29515"/>
                  <a:pt x="17994" y="17994"/>
                </a:cubicBezTo>
                <a:cubicBezTo>
                  <a:pt x="29515" y="6473"/>
                  <a:pt x="45142" y="0"/>
                  <a:pt x="61435" y="0"/>
                </a:cubicBezTo>
                <a:lnTo>
                  <a:pt x="6337795" y="0"/>
                </a:lnTo>
                <a:cubicBezTo>
                  <a:pt x="6354089" y="0"/>
                  <a:pt x="6369715" y="6473"/>
                  <a:pt x="6381236" y="17994"/>
                </a:cubicBezTo>
                <a:cubicBezTo>
                  <a:pt x="6392757" y="29515"/>
                  <a:pt x="6399230" y="45142"/>
                  <a:pt x="6399230" y="61435"/>
                </a:cubicBezTo>
                <a:lnTo>
                  <a:pt x="6399230" y="552911"/>
                </a:lnTo>
                <a:cubicBezTo>
                  <a:pt x="6399230" y="569205"/>
                  <a:pt x="6392757" y="584831"/>
                  <a:pt x="6381236" y="596352"/>
                </a:cubicBezTo>
                <a:cubicBezTo>
                  <a:pt x="6369715" y="607873"/>
                  <a:pt x="6354088" y="614346"/>
                  <a:pt x="6337795" y="614346"/>
                </a:cubicBezTo>
                <a:lnTo>
                  <a:pt x="61435" y="614346"/>
                </a:lnTo>
                <a:cubicBezTo>
                  <a:pt x="45141" y="614346"/>
                  <a:pt x="29515" y="607873"/>
                  <a:pt x="17994" y="596352"/>
                </a:cubicBezTo>
                <a:cubicBezTo>
                  <a:pt x="6473" y="584831"/>
                  <a:pt x="0" y="569204"/>
                  <a:pt x="0" y="552911"/>
                </a:cubicBezTo>
                <a:lnTo>
                  <a:pt x="0" y="61435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5614" tIns="25614" rIns="25614" bIns="25614" numCol="1" spcCol="1270" anchor="ctr" anchorCtr="0">
            <a:noAutofit/>
          </a:bodyPr>
          <a:lstStyle/>
          <a:p>
            <a:pPr lvl="0" algn="just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spc="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Предоставление льгот по налогам на прибыль и имущество (Законы Челябинской области от 28.08.2003 № 175-ЗО, от 27.11.2003 № 189-ЗО, Закон Челябинской области от 23.06.2011 № 154-ЗО,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постановление Правительства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 порядке формирования перечня приоритетных инвестиционных проектов Челябинской области» от 28.09.2011 г. № 332-П)</a:t>
            </a:r>
            <a:endParaRPr lang="ru-RU" sz="12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олилиния 16"/>
          <p:cNvSpPr/>
          <p:nvPr/>
        </p:nvSpPr>
        <p:spPr>
          <a:xfrm>
            <a:off x="2880000" y="2241071"/>
            <a:ext cx="6120000" cy="539857"/>
          </a:xfrm>
          <a:custGeom>
            <a:avLst/>
            <a:gdLst>
              <a:gd name="connsiteX0" fmla="*/ 0 w 6399230"/>
              <a:gd name="connsiteY0" fmla="*/ 61435 h 614346"/>
              <a:gd name="connsiteX1" fmla="*/ 17994 w 6399230"/>
              <a:gd name="connsiteY1" fmla="*/ 17994 h 614346"/>
              <a:gd name="connsiteX2" fmla="*/ 61435 w 6399230"/>
              <a:gd name="connsiteY2" fmla="*/ 0 h 614346"/>
              <a:gd name="connsiteX3" fmla="*/ 6337795 w 6399230"/>
              <a:gd name="connsiteY3" fmla="*/ 0 h 614346"/>
              <a:gd name="connsiteX4" fmla="*/ 6381236 w 6399230"/>
              <a:gd name="connsiteY4" fmla="*/ 17994 h 614346"/>
              <a:gd name="connsiteX5" fmla="*/ 6399230 w 6399230"/>
              <a:gd name="connsiteY5" fmla="*/ 61435 h 614346"/>
              <a:gd name="connsiteX6" fmla="*/ 6399230 w 6399230"/>
              <a:gd name="connsiteY6" fmla="*/ 552911 h 614346"/>
              <a:gd name="connsiteX7" fmla="*/ 6381236 w 6399230"/>
              <a:gd name="connsiteY7" fmla="*/ 596352 h 614346"/>
              <a:gd name="connsiteX8" fmla="*/ 6337795 w 6399230"/>
              <a:gd name="connsiteY8" fmla="*/ 614346 h 614346"/>
              <a:gd name="connsiteX9" fmla="*/ 61435 w 6399230"/>
              <a:gd name="connsiteY9" fmla="*/ 614346 h 614346"/>
              <a:gd name="connsiteX10" fmla="*/ 17994 w 6399230"/>
              <a:gd name="connsiteY10" fmla="*/ 596352 h 614346"/>
              <a:gd name="connsiteX11" fmla="*/ 0 w 6399230"/>
              <a:gd name="connsiteY11" fmla="*/ 552911 h 614346"/>
              <a:gd name="connsiteX12" fmla="*/ 0 w 6399230"/>
              <a:gd name="connsiteY12" fmla="*/ 61435 h 614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399230" h="614346">
                <a:moveTo>
                  <a:pt x="0" y="61435"/>
                </a:moveTo>
                <a:cubicBezTo>
                  <a:pt x="0" y="45141"/>
                  <a:pt x="6473" y="29515"/>
                  <a:pt x="17994" y="17994"/>
                </a:cubicBezTo>
                <a:cubicBezTo>
                  <a:pt x="29515" y="6473"/>
                  <a:pt x="45142" y="0"/>
                  <a:pt x="61435" y="0"/>
                </a:cubicBezTo>
                <a:lnTo>
                  <a:pt x="6337795" y="0"/>
                </a:lnTo>
                <a:cubicBezTo>
                  <a:pt x="6354089" y="0"/>
                  <a:pt x="6369715" y="6473"/>
                  <a:pt x="6381236" y="17994"/>
                </a:cubicBezTo>
                <a:cubicBezTo>
                  <a:pt x="6392757" y="29515"/>
                  <a:pt x="6399230" y="45142"/>
                  <a:pt x="6399230" y="61435"/>
                </a:cubicBezTo>
                <a:lnTo>
                  <a:pt x="6399230" y="552911"/>
                </a:lnTo>
                <a:cubicBezTo>
                  <a:pt x="6399230" y="569205"/>
                  <a:pt x="6392757" y="584831"/>
                  <a:pt x="6381236" y="596352"/>
                </a:cubicBezTo>
                <a:cubicBezTo>
                  <a:pt x="6369715" y="607873"/>
                  <a:pt x="6354088" y="614346"/>
                  <a:pt x="6337795" y="614346"/>
                </a:cubicBezTo>
                <a:lnTo>
                  <a:pt x="61435" y="614346"/>
                </a:lnTo>
                <a:cubicBezTo>
                  <a:pt x="45141" y="614346"/>
                  <a:pt x="29515" y="607873"/>
                  <a:pt x="17994" y="596352"/>
                </a:cubicBezTo>
                <a:cubicBezTo>
                  <a:pt x="6473" y="584831"/>
                  <a:pt x="0" y="569204"/>
                  <a:pt x="0" y="552911"/>
                </a:cubicBezTo>
                <a:lnTo>
                  <a:pt x="0" y="61435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5614" tIns="25614" rIns="25614" bIns="25614" numCol="1" spcCol="1270" anchor="ctr" anchorCtr="0">
            <a:noAutofit/>
          </a:bodyPr>
          <a:lstStyle/>
          <a:p>
            <a:pPr lvl="0" algn="just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spc="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Возмещение субъектам инвестиционной деятельности части затрат на уплату процентов по кредитам (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постановление</a:t>
            </a:r>
            <a:r>
              <a:rPr lang="ru-RU" sz="1200" b="1" kern="1200" spc="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Правительства Челябинской области от 21.02.2008 г. № 28-П)</a:t>
            </a:r>
            <a:endParaRPr lang="ru-RU" sz="12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олилиния 18"/>
          <p:cNvSpPr/>
          <p:nvPr/>
        </p:nvSpPr>
        <p:spPr>
          <a:xfrm>
            <a:off x="2880000" y="2816904"/>
            <a:ext cx="6120000" cy="720000"/>
          </a:xfrm>
          <a:custGeom>
            <a:avLst/>
            <a:gdLst>
              <a:gd name="connsiteX0" fmla="*/ 0 w 6399230"/>
              <a:gd name="connsiteY0" fmla="*/ 61435 h 614346"/>
              <a:gd name="connsiteX1" fmla="*/ 17994 w 6399230"/>
              <a:gd name="connsiteY1" fmla="*/ 17994 h 614346"/>
              <a:gd name="connsiteX2" fmla="*/ 61435 w 6399230"/>
              <a:gd name="connsiteY2" fmla="*/ 0 h 614346"/>
              <a:gd name="connsiteX3" fmla="*/ 6337795 w 6399230"/>
              <a:gd name="connsiteY3" fmla="*/ 0 h 614346"/>
              <a:gd name="connsiteX4" fmla="*/ 6381236 w 6399230"/>
              <a:gd name="connsiteY4" fmla="*/ 17994 h 614346"/>
              <a:gd name="connsiteX5" fmla="*/ 6399230 w 6399230"/>
              <a:gd name="connsiteY5" fmla="*/ 61435 h 614346"/>
              <a:gd name="connsiteX6" fmla="*/ 6399230 w 6399230"/>
              <a:gd name="connsiteY6" fmla="*/ 552911 h 614346"/>
              <a:gd name="connsiteX7" fmla="*/ 6381236 w 6399230"/>
              <a:gd name="connsiteY7" fmla="*/ 596352 h 614346"/>
              <a:gd name="connsiteX8" fmla="*/ 6337795 w 6399230"/>
              <a:gd name="connsiteY8" fmla="*/ 614346 h 614346"/>
              <a:gd name="connsiteX9" fmla="*/ 61435 w 6399230"/>
              <a:gd name="connsiteY9" fmla="*/ 614346 h 614346"/>
              <a:gd name="connsiteX10" fmla="*/ 17994 w 6399230"/>
              <a:gd name="connsiteY10" fmla="*/ 596352 h 614346"/>
              <a:gd name="connsiteX11" fmla="*/ 0 w 6399230"/>
              <a:gd name="connsiteY11" fmla="*/ 552911 h 614346"/>
              <a:gd name="connsiteX12" fmla="*/ 0 w 6399230"/>
              <a:gd name="connsiteY12" fmla="*/ 61435 h 614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399230" h="614346">
                <a:moveTo>
                  <a:pt x="0" y="61435"/>
                </a:moveTo>
                <a:cubicBezTo>
                  <a:pt x="0" y="45141"/>
                  <a:pt x="6473" y="29515"/>
                  <a:pt x="17994" y="17994"/>
                </a:cubicBezTo>
                <a:cubicBezTo>
                  <a:pt x="29515" y="6473"/>
                  <a:pt x="45142" y="0"/>
                  <a:pt x="61435" y="0"/>
                </a:cubicBezTo>
                <a:lnTo>
                  <a:pt x="6337795" y="0"/>
                </a:lnTo>
                <a:cubicBezTo>
                  <a:pt x="6354089" y="0"/>
                  <a:pt x="6369715" y="6473"/>
                  <a:pt x="6381236" y="17994"/>
                </a:cubicBezTo>
                <a:cubicBezTo>
                  <a:pt x="6392757" y="29515"/>
                  <a:pt x="6399230" y="45142"/>
                  <a:pt x="6399230" y="61435"/>
                </a:cubicBezTo>
                <a:lnTo>
                  <a:pt x="6399230" y="552911"/>
                </a:lnTo>
                <a:cubicBezTo>
                  <a:pt x="6399230" y="569205"/>
                  <a:pt x="6392757" y="584831"/>
                  <a:pt x="6381236" y="596352"/>
                </a:cubicBezTo>
                <a:cubicBezTo>
                  <a:pt x="6369715" y="607873"/>
                  <a:pt x="6354088" y="614346"/>
                  <a:pt x="6337795" y="614346"/>
                </a:cubicBezTo>
                <a:lnTo>
                  <a:pt x="61435" y="614346"/>
                </a:lnTo>
                <a:cubicBezTo>
                  <a:pt x="45141" y="614346"/>
                  <a:pt x="29515" y="607873"/>
                  <a:pt x="17994" y="596352"/>
                </a:cubicBezTo>
                <a:cubicBezTo>
                  <a:pt x="6473" y="584831"/>
                  <a:pt x="0" y="569204"/>
                  <a:pt x="0" y="552911"/>
                </a:cubicBezTo>
                <a:lnTo>
                  <a:pt x="0" y="61435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5614" tIns="25614" rIns="25614" bIns="25614" numCol="1" spcCol="1270" anchor="ctr" anchorCtr="0">
            <a:noAutofit/>
          </a:bodyPr>
          <a:lstStyle/>
          <a:p>
            <a:r>
              <a:rPr lang="ru-RU" sz="1200" b="1" kern="1200" spc="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Предоставление государственных гарантий Челябинской области Закон Челябинской области от 28.08.2008 г. № 297-ЗО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Челябинской области от 15 июня 2011 г. № 177-П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dirty="0"/>
              <a:t>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постановление  Правительства  Челябинской  области от 27.10.2010 г. №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212-П;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 Челябинской области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18 декабря 2014 года N 71-ЗО</a:t>
            </a:r>
            <a:endParaRPr lang="ru-RU" sz="12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олилиния 20"/>
          <p:cNvSpPr/>
          <p:nvPr/>
        </p:nvSpPr>
        <p:spPr>
          <a:xfrm>
            <a:off x="108000" y="3645024"/>
            <a:ext cx="2520000" cy="1080000"/>
          </a:xfrm>
          <a:custGeom>
            <a:avLst/>
            <a:gdLst>
              <a:gd name="connsiteX0" fmla="*/ 0 w 2620697"/>
              <a:gd name="connsiteY0" fmla="*/ 138370 h 1383702"/>
              <a:gd name="connsiteX1" fmla="*/ 40528 w 2620697"/>
              <a:gd name="connsiteY1" fmla="*/ 40528 h 1383702"/>
              <a:gd name="connsiteX2" fmla="*/ 138370 w 2620697"/>
              <a:gd name="connsiteY2" fmla="*/ 1 h 1383702"/>
              <a:gd name="connsiteX3" fmla="*/ 2482327 w 2620697"/>
              <a:gd name="connsiteY3" fmla="*/ 0 h 1383702"/>
              <a:gd name="connsiteX4" fmla="*/ 2580169 w 2620697"/>
              <a:gd name="connsiteY4" fmla="*/ 40528 h 1383702"/>
              <a:gd name="connsiteX5" fmla="*/ 2620696 w 2620697"/>
              <a:gd name="connsiteY5" fmla="*/ 138370 h 1383702"/>
              <a:gd name="connsiteX6" fmla="*/ 2620697 w 2620697"/>
              <a:gd name="connsiteY6" fmla="*/ 1245332 h 1383702"/>
              <a:gd name="connsiteX7" fmla="*/ 2580169 w 2620697"/>
              <a:gd name="connsiteY7" fmla="*/ 1343174 h 1383702"/>
              <a:gd name="connsiteX8" fmla="*/ 2482327 w 2620697"/>
              <a:gd name="connsiteY8" fmla="*/ 1383702 h 1383702"/>
              <a:gd name="connsiteX9" fmla="*/ 138370 w 2620697"/>
              <a:gd name="connsiteY9" fmla="*/ 1383702 h 1383702"/>
              <a:gd name="connsiteX10" fmla="*/ 40528 w 2620697"/>
              <a:gd name="connsiteY10" fmla="*/ 1343174 h 1383702"/>
              <a:gd name="connsiteX11" fmla="*/ 0 w 2620697"/>
              <a:gd name="connsiteY11" fmla="*/ 1245332 h 1383702"/>
              <a:gd name="connsiteX12" fmla="*/ 0 w 2620697"/>
              <a:gd name="connsiteY12" fmla="*/ 138370 h 138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20697" h="1383702">
                <a:moveTo>
                  <a:pt x="0" y="138370"/>
                </a:moveTo>
                <a:cubicBezTo>
                  <a:pt x="0" y="101672"/>
                  <a:pt x="14578" y="66477"/>
                  <a:pt x="40528" y="40528"/>
                </a:cubicBezTo>
                <a:cubicBezTo>
                  <a:pt x="66477" y="14579"/>
                  <a:pt x="101672" y="0"/>
                  <a:pt x="138370" y="1"/>
                </a:cubicBezTo>
                <a:lnTo>
                  <a:pt x="2482327" y="0"/>
                </a:lnTo>
                <a:cubicBezTo>
                  <a:pt x="2519025" y="0"/>
                  <a:pt x="2554220" y="14578"/>
                  <a:pt x="2580169" y="40528"/>
                </a:cubicBezTo>
                <a:cubicBezTo>
                  <a:pt x="2606118" y="66477"/>
                  <a:pt x="2620697" y="101672"/>
                  <a:pt x="2620696" y="138370"/>
                </a:cubicBezTo>
                <a:cubicBezTo>
                  <a:pt x="2620696" y="507357"/>
                  <a:pt x="2620697" y="876345"/>
                  <a:pt x="2620697" y="1245332"/>
                </a:cubicBezTo>
                <a:cubicBezTo>
                  <a:pt x="2620697" y="1282030"/>
                  <a:pt x="2606119" y="1317225"/>
                  <a:pt x="2580169" y="1343174"/>
                </a:cubicBezTo>
                <a:cubicBezTo>
                  <a:pt x="2554220" y="1369123"/>
                  <a:pt x="2519025" y="1383702"/>
                  <a:pt x="2482327" y="1383702"/>
                </a:cubicBezTo>
                <a:lnTo>
                  <a:pt x="138370" y="1383702"/>
                </a:lnTo>
                <a:cubicBezTo>
                  <a:pt x="101672" y="1383702"/>
                  <a:pt x="66477" y="1369124"/>
                  <a:pt x="40528" y="1343174"/>
                </a:cubicBezTo>
                <a:cubicBezTo>
                  <a:pt x="14579" y="1317225"/>
                  <a:pt x="0" y="1282030"/>
                  <a:pt x="0" y="1245332"/>
                </a:cubicBezTo>
                <a:lnTo>
                  <a:pt x="0" y="13837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8782" tIns="48782" rIns="48782" bIns="48782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ГОСУДАРСТВЕННЫЕ ПРОГРАММЫ ЧЕЛЯБИНСКОЙ ОБЛАСТИ</a:t>
            </a:r>
            <a:endParaRPr lang="ru-RU" sz="1500" kern="1200" dirty="0"/>
          </a:p>
        </p:txBody>
      </p:sp>
      <p:sp>
        <p:nvSpPr>
          <p:cNvPr id="23" name="Полилиния 22"/>
          <p:cNvSpPr/>
          <p:nvPr/>
        </p:nvSpPr>
        <p:spPr>
          <a:xfrm>
            <a:off x="2880000" y="3681024"/>
            <a:ext cx="6120000" cy="468000"/>
          </a:xfrm>
          <a:custGeom>
            <a:avLst/>
            <a:gdLst>
              <a:gd name="connsiteX0" fmla="*/ 0 w 6519587"/>
              <a:gd name="connsiteY0" fmla="*/ 62590 h 625901"/>
              <a:gd name="connsiteX1" fmla="*/ 18332 w 6519587"/>
              <a:gd name="connsiteY1" fmla="*/ 18332 h 625901"/>
              <a:gd name="connsiteX2" fmla="*/ 62590 w 6519587"/>
              <a:gd name="connsiteY2" fmla="*/ 0 h 625901"/>
              <a:gd name="connsiteX3" fmla="*/ 6456997 w 6519587"/>
              <a:gd name="connsiteY3" fmla="*/ 0 h 625901"/>
              <a:gd name="connsiteX4" fmla="*/ 6501255 w 6519587"/>
              <a:gd name="connsiteY4" fmla="*/ 18332 h 625901"/>
              <a:gd name="connsiteX5" fmla="*/ 6519587 w 6519587"/>
              <a:gd name="connsiteY5" fmla="*/ 62590 h 625901"/>
              <a:gd name="connsiteX6" fmla="*/ 6519587 w 6519587"/>
              <a:gd name="connsiteY6" fmla="*/ 563311 h 625901"/>
              <a:gd name="connsiteX7" fmla="*/ 6501255 w 6519587"/>
              <a:gd name="connsiteY7" fmla="*/ 607569 h 625901"/>
              <a:gd name="connsiteX8" fmla="*/ 6456997 w 6519587"/>
              <a:gd name="connsiteY8" fmla="*/ 625901 h 625901"/>
              <a:gd name="connsiteX9" fmla="*/ 62590 w 6519587"/>
              <a:gd name="connsiteY9" fmla="*/ 625901 h 625901"/>
              <a:gd name="connsiteX10" fmla="*/ 18332 w 6519587"/>
              <a:gd name="connsiteY10" fmla="*/ 607569 h 625901"/>
              <a:gd name="connsiteX11" fmla="*/ 0 w 6519587"/>
              <a:gd name="connsiteY11" fmla="*/ 563311 h 625901"/>
              <a:gd name="connsiteX12" fmla="*/ 0 w 6519587"/>
              <a:gd name="connsiteY12" fmla="*/ 62590 h 625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19587" h="625901">
                <a:moveTo>
                  <a:pt x="0" y="62590"/>
                </a:moveTo>
                <a:cubicBezTo>
                  <a:pt x="0" y="45990"/>
                  <a:pt x="6594" y="30070"/>
                  <a:pt x="18332" y="18332"/>
                </a:cubicBezTo>
                <a:cubicBezTo>
                  <a:pt x="30070" y="6594"/>
                  <a:pt x="45990" y="0"/>
                  <a:pt x="62590" y="0"/>
                </a:cubicBezTo>
                <a:lnTo>
                  <a:pt x="6456997" y="0"/>
                </a:lnTo>
                <a:cubicBezTo>
                  <a:pt x="6473597" y="0"/>
                  <a:pt x="6489517" y="6594"/>
                  <a:pt x="6501255" y="18332"/>
                </a:cubicBezTo>
                <a:cubicBezTo>
                  <a:pt x="6512993" y="30070"/>
                  <a:pt x="6519587" y="45990"/>
                  <a:pt x="6519587" y="62590"/>
                </a:cubicBezTo>
                <a:lnTo>
                  <a:pt x="6519587" y="563311"/>
                </a:lnTo>
                <a:cubicBezTo>
                  <a:pt x="6519587" y="579911"/>
                  <a:pt x="6512993" y="595831"/>
                  <a:pt x="6501255" y="607569"/>
                </a:cubicBezTo>
                <a:cubicBezTo>
                  <a:pt x="6489517" y="619307"/>
                  <a:pt x="6473597" y="625901"/>
                  <a:pt x="6456997" y="625901"/>
                </a:cubicBezTo>
                <a:lnTo>
                  <a:pt x="62590" y="625901"/>
                </a:lnTo>
                <a:cubicBezTo>
                  <a:pt x="45990" y="625901"/>
                  <a:pt x="30070" y="619307"/>
                  <a:pt x="18332" y="607569"/>
                </a:cubicBezTo>
                <a:cubicBezTo>
                  <a:pt x="6594" y="595831"/>
                  <a:pt x="0" y="579911"/>
                  <a:pt x="0" y="563311"/>
                </a:cubicBezTo>
                <a:lnTo>
                  <a:pt x="0" y="6259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587" tIns="26587" rIns="26587" bIns="26587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«Комплексная поддержка и развитие</a:t>
            </a:r>
            <a:r>
              <a:rPr lang="en-US" sz="12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малого и среднего предпринимательства </a:t>
            </a:r>
            <a:r>
              <a:rPr lang="en-US" sz="12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 Челябинской области на 2015-2017 годы»</a:t>
            </a:r>
            <a:r>
              <a:rPr lang="en-US" sz="12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(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постановление</a:t>
            </a:r>
            <a:r>
              <a:rPr lang="ru-RU" sz="12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Правительства Челябинской области от 19.11.2014 г. № 594-П</a:t>
            </a:r>
            <a:r>
              <a:rPr lang="en-US" sz="12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)</a:t>
            </a:r>
            <a:endParaRPr lang="ru-RU" sz="1200" kern="1200" dirty="0"/>
          </a:p>
        </p:txBody>
      </p:sp>
      <p:sp>
        <p:nvSpPr>
          <p:cNvPr id="25" name="Полилиния 24"/>
          <p:cNvSpPr/>
          <p:nvPr/>
        </p:nvSpPr>
        <p:spPr>
          <a:xfrm>
            <a:off x="2880000" y="4230072"/>
            <a:ext cx="6120000" cy="468000"/>
          </a:xfrm>
          <a:custGeom>
            <a:avLst/>
            <a:gdLst>
              <a:gd name="connsiteX0" fmla="*/ 0 w 6519587"/>
              <a:gd name="connsiteY0" fmla="*/ 62590 h 625901"/>
              <a:gd name="connsiteX1" fmla="*/ 18332 w 6519587"/>
              <a:gd name="connsiteY1" fmla="*/ 18332 h 625901"/>
              <a:gd name="connsiteX2" fmla="*/ 62590 w 6519587"/>
              <a:gd name="connsiteY2" fmla="*/ 0 h 625901"/>
              <a:gd name="connsiteX3" fmla="*/ 6456997 w 6519587"/>
              <a:gd name="connsiteY3" fmla="*/ 0 h 625901"/>
              <a:gd name="connsiteX4" fmla="*/ 6501255 w 6519587"/>
              <a:gd name="connsiteY4" fmla="*/ 18332 h 625901"/>
              <a:gd name="connsiteX5" fmla="*/ 6519587 w 6519587"/>
              <a:gd name="connsiteY5" fmla="*/ 62590 h 625901"/>
              <a:gd name="connsiteX6" fmla="*/ 6519587 w 6519587"/>
              <a:gd name="connsiteY6" fmla="*/ 563311 h 625901"/>
              <a:gd name="connsiteX7" fmla="*/ 6501255 w 6519587"/>
              <a:gd name="connsiteY7" fmla="*/ 607569 h 625901"/>
              <a:gd name="connsiteX8" fmla="*/ 6456997 w 6519587"/>
              <a:gd name="connsiteY8" fmla="*/ 625901 h 625901"/>
              <a:gd name="connsiteX9" fmla="*/ 62590 w 6519587"/>
              <a:gd name="connsiteY9" fmla="*/ 625901 h 625901"/>
              <a:gd name="connsiteX10" fmla="*/ 18332 w 6519587"/>
              <a:gd name="connsiteY10" fmla="*/ 607569 h 625901"/>
              <a:gd name="connsiteX11" fmla="*/ 0 w 6519587"/>
              <a:gd name="connsiteY11" fmla="*/ 563311 h 625901"/>
              <a:gd name="connsiteX12" fmla="*/ 0 w 6519587"/>
              <a:gd name="connsiteY12" fmla="*/ 62590 h 625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19587" h="625901">
                <a:moveTo>
                  <a:pt x="0" y="62590"/>
                </a:moveTo>
                <a:cubicBezTo>
                  <a:pt x="0" y="45990"/>
                  <a:pt x="6594" y="30070"/>
                  <a:pt x="18332" y="18332"/>
                </a:cubicBezTo>
                <a:cubicBezTo>
                  <a:pt x="30070" y="6594"/>
                  <a:pt x="45990" y="0"/>
                  <a:pt x="62590" y="0"/>
                </a:cubicBezTo>
                <a:lnTo>
                  <a:pt x="6456997" y="0"/>
                </a:lnTo>
                <a:cubicBezTo>
                  <a:pt x="6473597" y="0"/>
                  <a:pt x="6489517" y="6594"/>
                  <a:pt x="6501255" y="18332"/>
                </a:cubicBezTo>
                <a:cubicBezTo>
                  <a:pt x="6512993" y="30070"/>
                  <a:pt x="6519587" y="45990"/>
                  <a:pt x="6519587" y="62590"/>
                </a:cubicBezTo>
                <a:lnTo>
                  <a:pt x="6519587" y="563311"/>
                </a:lnTo>
                <a:cubicBezTo>
                  <a:pt x="6519587" y="579911"/>
                  <a:pt x="6512993" y="595831"/>
                  <a:pt x="6501255" y="607569"/>
                </a:cubicBezTo>
                <a:cubicBezTo>
                  <a:pt x="6489517" y="619307"/>
                  <a:pt x="6473597" y="625901"/>
                  <a:pt x="6456997" y="625901"/>
                </a:cubicBezTo>
                <a:lnTo>
                  <a:pt x="62590" y="625901"/>
                </a:lnTo>
                <a:cubicBezTo>
                  <a:pt x="45990" y="625901"/>
                  <a:pt x="30070" y="619307"/>
                  <a:pt x="18332" y="607569"/>
                </a:cubicBezTo>
                <a:cubicBezTo>
                  <a:pt x="6594" y="595831"/>
                  <a:pt x="0" y="579911"/>
                  <a:pt x="0" y="563311"/>
                </a:cubicBezTo>
                <a:lnTo>
                  <a:pt x="0" y="6259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587" tIns="26587" rIns="26587" bIns="26587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«Развитие </a:t>
            </a:r>
            <a:r>
              <a:rPr lang="ru-RU" sz="1200" b="1" kern="1200" dirty="0" err="1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импортозамещения</a:t>
            </a:r>
            <a:r>
              <a:rPr lang="ru-RU" sz="12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и научно-производственной кооперации в отраслях промышленности Челябинской области» 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(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постановление Правительства Челябинской области от 15.09.2015 г. № 439-П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)</a:t>
            </a:r>
            <a:endParaRPr lang="ru-RU" sz="1200" kern="1200" dirty="0"/>
          </a:p>
        </p:txBody>
      </p:sp>
      <p:sp>
        <p:nvSpPr>
          <p:cNvPr id="27" name="Полилиния 26"/>
          <p:cNvSpPr/>
          <p:nvPr/>
        </p:nvSpPr>
        <p:spPr>
          <a:xfrm>
            <a:off x="108000" y="4797152"/>
            <a:ext cx="2520000" cy="828000"/>
          </a:xfrm>
          <a:custGeom>
            <a:avLst/>
            <a:gdLst>
              <a:gd name="connsiteX0" fmla="*/ 0 w 2620275"/>
              <a:gd name="connsiteY0" fmla="*/ 138348 h 1383479"/>
              <a:gd name="connsiteX1" fmla="*/ 40521 w 2620275"/>
              <a:gd name="connsiteY1" fmla="*/ 40521 h 1383479"/>
              <a:gd name="connsiteX2" fmla="*/ 138348 w 2620275"/>
              <a:gd name="connsiteY2" fmla="*/ 0 h 1383479"/>
              <a:gd name="connsiteX3" fmla="*/ 2481927 w 2620275"/>
              <a:gd name="connsiteY3" fmla="*/ 0 h 1383479"/>
              <a:gd name="connsiteX4" fmla="*/ 2579754 w 2620275"/>
              <a:gd name="connsiteY4" fmla="*/ 40521 h 1383479"/>
              <a:gd name="connsiteX5" fmla="*/ 2620275 w 2620275"/>
              <a:gd name="connsiteY5" fmla="*/ 138348 h 1383479"/>
              <a:gd name="connsiteX6" fmla="*/ 2620275 w 2620275"/>
              <a:gd name="connsiteY6" fmla="*/ 1245131 h 1383479"/>
              <a:gd name="connsiteX7" fmla="*/ 2579754 w 2620275"/>
              <a:gd name="connsiteY7" fmla="*/ 1342958 h 1383479"/>
              <a:gd name="connsiteX8" fmla="*/ 2481927 w 2620275"/>
              <a:gd name="connsiteY8" fmla="*/ 1383479 h 1383479"/>
              <a:gd name="connsiteX9" fmla="*/ 138348 w 2620275"/>
              <a:gd name="connsiteY9" fmla="*/ 1383479 h 1383479"/>
              <a:gd name="connsiteX10" fmla="*/ 40521 w 2620275"/>
              <a:gd name="connsiteY10" fmla="*/ 1342958 h 1383479"/>
              <a:gd name="connsiteX11" fmla="*/ 0 w 2620275"/>
              <a:gd name="connsiteY11" fmla="*/ 1245131 h 1383479"/>
              <a:gd name="connsiteX12" fmla="*/ 0 w 2620275"/>
              <a:gd name="connsiteY12" fmla="*/ 138348 h 1383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20275" h="1383479">
                <a:moveTo>
                  <a:pt x="0" y="138348"/>
                </a:moveTo>
                <a:cubicBezTo>
                  <a:pt x="0" y="101656"/>
                  <a:pt x="14576" y="66466"/>
                  <a:pt x="40521" y="40521"/>
                </a:cubicBezTo>
                <a:cubicBezTo>
                  <a:pt x="66466" y="14576"/>
                  <a:pt x="101656" y="0"/>
                  <a:pt x="138348" y="0"/>
                </a:cubicBezTo>
                <a:lnTo>
                  <a:pt x="2481927" y="0"/>
                </a:lnTo>
                <a:cubicBezTo>
                  <a:pt x="2518619" y="0"/>
                  <a:pt x="2553809" y="14576"/>
                  <a:pt x="2579754" y="40521"/>
                </a:cubicBezTo>
                <a:cubicBezTo>
                  <a:pt x="2605699" y="66466"/>
                  <a:pt x="2620275" y="101656"/>
                  <a:pt x="2620275" y="138348"/>
                </a:cubicBezTo>
                <a:lnTo>
                  <a:pt x="2620275" y="1245131"/>
                </a:lnTo>
                <a:cubicBezTo>
                  <a:pt x="2620275" y="1281823"/>
                  <a:pt x="2605699" y="1317013"/>
                  <a:pt x="2579754" y="1342958"/>
                </a:cubicBezTo>
                <a:cubicBezTo>
                  <a:pt x="2553809" y="1368903"/>
                  <a:pt x="2518619" y="1383479"/>
                  <a:pt x="2481927" y="1383479"/>
                </a:cubicBezTo>
                <a:lnTo>
                  <a:pt x="138348" y="1383479"/>
                </a:lnTo>
                <a:cubicBezTo>
                  <a:pt x="101656" y="1383479"/>
                  <a:pt x="66466" y="1368903"/>
                  <a:pt x="40521" y="1342958"/>
                </a:cubicBezTo>
                <a:cubicBezTo>
                  <a:pt x="14576" y="1317013"/>
                  <a:pt x="0" y="1281823"/>
                  <a:pt x="0" y="1245131"/>
                </a:cubicBezTo>
                <a:lnTo>
                  <a:pt x="0" y="138348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8776" tIns="48776" rIns="48776" bIns="48776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СТИМУЛИРОВАНИЕ ИННОВАЦИОННОЙ ДЕЯТЕЛЬНОСТИ</a:t>
            </a:r>
            <a:endParaRPr lang="ru-RU" sz="1500" kern="1200" dirty="0"/>
          </a:p>
        </p:txBody>
      </p:sp>
      <p:sp>
        <p:nvSpPr>
          <p:cNvPr id="29" name="Полилиния 28"/>
          <p:cNvSpPr/>
          <p:nvPr/>
        </p:nvSpPr>
        <p:spPr>
          <a:xfrm>
            <a:off x="2880000" y="4824000"/>
            <a:ext cx="6120000" cy="360000"/>
          </a:xfrm>
          <a:custGeom>
            <a:avLst/>
            <a:gdLst>
              <a:gd name="connsiteX0" fmla="*/ 0 w 6518537"/>
              <a:gd name="connsiteY0" fmla="*/ 41640 h 416401"/>
              <a:gd name="connsiteX1" fmla="*/ 12196 w 6518537"/>
              <a:gd name="connsiteY1" fmla="*/ 12196 h 416401"/>
              <a:gd name="connsiteX2" fmla="*/ 41640 w 6518537"/>
              <a:gd name="connsiteY2" fmla="*/ 0 h 416401"/>
              <a:gd name="connsiteX3" fmla="*/ 6476897 w 6518537"/>
              <a:gd name="connsiteY3" fmla="*/ 0 h 416401"/>
              <a:gd name="connsiteX4" fmla="*/ 6506341 w 6518537"/>
              <a:gd name="connsiteY4" fmla="*/ 12196 h 416401"/>
              <a:gd name="connsiteX5" fmla="*/ 6518537 w 6518537"/>
              <a:gd name="connsiteY5" fmla="*/ 41640 h 416401"/>
              <a:gd name="connsiteX6" fmla="*/ 6518537 w 6518537"/>
              <a:gd name="connsiteY6" fmla="*/ 374761 h 416401"/>
              <a:gd name="connsiteX7" fmla="*/ 6506341 w 6518537"/>
              <a:gd name="connsiteY7" fmla="*/ 404205 h 416401"/>
              <a:gd name="connsiteX8" fmla="*/ 6476897 w 6518537"/>
              <a:gd name="connsiteY8" fmla="*/ 416401 h 416401"/>
              <a:gd name="connsiteX9" fmla="*/ 41640 w 6518537"/>
              <a:gd name="connsiteY9" fmla="*/ 416401 h 416401"/>
              <a:gd name="connsiteX10" fmla="*/ 12196 w 6518537"/>
              <a:gd name="connsiteY10" fmla="*/ 404205 h 416401"/>
              <a:gd name="connsiteX11" fmla="*/ 0 w 6518537"/>
              <a:gd name="connsiteY11" fmla="*/ 374761 h 416401"/>
              <a:gd name="connsiteX12" fmla="*/ 0 w 6518537"/>
              <a:gd name="connsiteY12" fmla="*/ 41640 h 416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18537" h="416401">
                <a:moveTo>
                  <a:pt x="0" y="41640"/>
                </a:moveTo>
                <a:cubicBezTo>
                  <a:pt x="0" y="30596"/>
                  <a:pt x="4387" y="20005"/>
                  <a:pt x="12196" y="12196"/>
                </a:cubicBezTo>
                <a:cubicBezTo>
                  <a:pt x="20005" y="4387"/>
                  <a:pt x="30596" y="0"/>
                  <a:pt x="41640" y="0"/>
                </a:cubicBezTo>
                <a:lnTo>
                  <a:pt x="6476897" y="0"/>
                </a:lnTo>
                <a:cubicBezTo>
                  <a:pt x="6487941" y="0"/>
                  <a:pt x="6498532" y="4387"/>
                  <a:pt x="6506341" y="12196"/>
                </a:cubicBezTo>
                <a:cubicBezTo>
                  <a:pt x="6514150" y="20005"/>
                  <a:pt x="6518537" y="30596"/>
                  <a:pt x="6518537" y="41640"/>
                </a:cubicBezTo>
                <a:lnTo>
                  <a:pt x="6518537" y="374761"/>
                </a:lnTo>
                <a:cubicBezTo>
                  <a:pt x="6518537" y="385805"/>
                  <a:pt x="6514150" y="396396"/>
                  <a:pt x="6506341" y="404205"/>
                </a:cubicBezTo>
                <a:cubicBezTo>
                  <a:pt x="6498532" y="412014"/>
                  <a:pt x="6487941" y="416401"/>
                  <a:pt x="6476897" y="416401"/>
                </a:cubicBezTo>
                <a:lnTo>
                  <a:pt x="41640" y="416401"/>
                </a:lnTo>
                <a:cubicBezTo>
                  <a:pt x="30596" y="416401"/>
                  <a:pt x="20005" y="412014"/>
                  <a:pt x="12196" y="404205"/>
                </a:cubicBezTo>
                <a:cubicBezTo>
                  <a:pt x="4387" y="396396"/>
                  <a:pt x="0" y="385805"/>
                  <a:pt x="0" y="374761"/>
                </a:cubicBezTo>
                <a:lnTo>
                  <a:pt x="0" y="4164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451" tIns="20451" rIns="20451" bIns="20451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Предоставление оборудованных офисов и производственных площадей в инновационных бизнес - инкубаторах и  инновационных технопарках</a:t>
            </a:r>
            <a:endParaRPr lang="ru-RU" sz="1200" kern="1200" dirty="0"/>
          </a:p>
        </p:txBody>
      </p:sp>
      <p:sp>
        <p:nvSpPr>
          <p:cNvPr id="31" name="Полилиния 30"/>
          <p:cNvSpPr/>
          <p:nvPr/>
        </p:nvSpPr>
        <p:spPr>
          <a:xfrm>
            <a:off x="2880000" y="5256000"/>
            <a:ext cx="6120000" cy="333240"/>
          </a:xfrm>
          <a:custGeom>
            <a:avLst/>
            <a:gdLst>
              <a:gd name="connsiteX0" fmla="*/ 0 w 6518537"/>
              <a:gd name="connsiteY0" fmla="*/ 41640 h 416401"/>
              <a:gd name="connsiteX1" fmla="*/ 12196 w 6518537"/>
              <a:gd name="connsiteY1" fmla="*/ 12196 h 416401"/>
              <a:gd name="connsiteX2" fmla="*/ 41640 w 6518537"/>
              <a:gd name="connsiteY2" fmla="*/ 0 h 416401"/>
              <a:gd name="connsiteX3" fmla="*/ 6476897 w 6518537"/>
              <a:gd name="connsiteY3" fmla="*/ 0 h 416401"/>
              <a:gd name="connsiteX4" fmla="*/ 6506341 w 6518537"/>
              <a:gd name="connsiteY4" fmla="*/ 12196 h 416401"/>
              <a:gd name="connsiteX5" fmla="*/ 6518537 w 6518537"/>
              <a:gd name="connsiteY5" fmla="*/ 41640 h 416401"/>
              <a:gd name="connsiteX6" fmla="*/ 6518537 w 6518537"/>
              <a:gd name="connsiteY6" fmla="*/ 374761 h 416401"/>
              <a:gd name="connsiteX7" fmla="*/ 6506341 w 6518537"/>
              <a:gd name="connsiteY7" fmla="*/ 404205 h 416401"/>
              <a:gd name="connsiteX8" fmla="*/ 6476897 w 6518537"/>
              <a:gd name="connsiteY8" fmla="*/ 416401 h 416401"/>
              <a:gd name="connsiteX9" fmla="*/ 41640 w 6518537"/>
              <a:gd name="connsiteY9" fmla="*/ 416401 h 416401"/>
              <a:gd name="connsiteX10" fmla="*/ 12196 w 6518537"/>
              <a:gd name="connsiteY10" fmla="*/ 404205 h 416401"/>
              <a:gd name="connsiteX11" fmla="*/ 0 w 6518537"/>
              <a:gd name="connsiteY11" fmla="*/ 374761 h 416401"/>
              <a:gd name="connsiteX12" fmla="*/ 0 w 6518537"/>
              <a:gd name="connsiteY12" fmla="*/ 41640 h 416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18537" h="416401">
                <a:moveTo>
                  <a:pt x="0" y="41640"/>
                </a:moveTo>
                <a:cubicBezTo>
                  <a:pt x="0" y="30596"/>
                  <a:pt x="4387" y="20005"/>
                  <a:pt x="12196" y="12196"/>
                </a:cubicBezTo>
                <a:cubicBezTo>
                  <a:pt x="20005" y="4387"/>
                  <a:pt x="30596" y="0"/>
                  <a:pt x="41640" y="0"/>
                </a:cubicBezTo>
                <a:lnTo>
                  <a:pt x="6476897" y="0"/>
                </a:lnTo>
                <a:cubicBezTo>
                  <a:pt x="6487941" y="0"/>
                  <a:pt x="6498532" y="4387"/>
                  <a:pt x="6506341" y="12196"/>
                </a:cubicBezTo>
                <a:cubicBezTo>
                  <a:pt x="6514150" y="20005"/>
                  <a:pt x="6518537" y="30596"/>
                  <a:pt x="6518537" y="41640"/>
                </a:cubicBezTo>
                <a:lnTo>
                  <a:pt x="6518537" y="374761"/>
                </a:lnTo>
                <a:cubicBezTo>
                  <a:pt x="6518537" y="385805"/>
                  <a:pt x="6514150" y="396396"/>
                  <a:pt x="6506341" y="404205"/>
                </a:cubicBezTo>
                <a:cubicBezTo>
                  <a:pt x="6498532" y="412014"/>
                  <a:pt x="6487941" y="416401"/>
                  <a:pt x="6476897" y="416401"/>
                </a:cubicBezTo>
                <a:lnTo>
                  <a:pt x="41640" y="416401"/>
                </a:lnTo>
                <a:cubicBezTo>
                  <a:pt x="30596" y="416401"/>
                  <a:pt x="20005" y="412014"/>
                  <a:pt x="12196" y="404205"/>
                </a:cubicBezTo>
                <a:cubicBezTo>
                  <a:pt x="4387" y="396396"/>
                  <a:pt x="0" y="385805"/>
                  <a:pt x="0" y="374761"/>
                </a:cubicBezTo>
                <a:lnTo>
                  <a:pt x="0" y="4164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451" tIns="20451" rIns="20451" bIns="20451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Предоставление налоговых льгот аккредитованным инновационным технопаркам</a:t>
            </a:r>
            <a:endParaRPr lang="ru-RU" sz="1200" kern="1200" dirty="0"/>
          </a:p>
        </p:txBody>
      </p:sp>
      <p:sp>
        <p:nvSpPr>
          <p:cNvPr id="33" name="Полилиния 32"/>
          <p:cNvSpPr/>
          <p:nvPr/>
        </p:nvSpPr>
        <p:spPr>
          <a:xfrm>
            <a:off x="2880000" y="5688000"/>
            <a:ext cx="6120000" cy="288000"/>
          </a:xfrm>
          <a:custGeom>
            <a:avLst/>
            <a:gdLst>
              <a:gd name="connsiteX0" fmla="*/ 0 w 6518537"/>
              <a:gd name="connsiteY0" fmla="*/ 41640 h 416401"/>
              <a:gd name="connsiteX1" fmla="*/ 12196 w 6518537"/>
              <a:gd name="connsiteY1" fmla="*/ 12196 h 416401"/>
              <a:gd name="connsiteX2" fmla="*/ 41640 w 6518537"/>
              <a:gd name="connsiteY2" fmla="*/ 0 h 416401"/>
              <a:gd name="connsiteX3" fmla="*/ 6476897 w 6518537"/>
              <a:gd name="connsiteY3" fmla="*/ 0 h 416401"/>
              <a:gd name="connsiteX4" fmla="*/ 6506341 w 6518537"/>
              <a:gd name="connsiteY4" fmla="*/ 12196 h 416401"/>
              <a:gd name="connsiteX5" fmla="*/ 6518537 w 6518537"/>
              <a:gd name="connsiteY5" fmla="*/ 41640 h 416401"/>
              <a:gd name="connsiteX6" fmla="*/ 6518537 w 6518537"/>
              <a:gd name="connsiteY6" fmla="*/ 374761 h 416401"/>
              <a:gd name="connsiteX7" fmla="*/ 6506341 w 6518537"/>
              <a:gd name="connsiteY7" fmla="*/ 404205 h 416401"/>
              <a:gd name="connsiteX8" fmla="*/ 6476897 w 6518537"/>
              <a:gd name="connsiteY8" fmla="*/ 416401 h 416401"/>
              <a:gd name="connsiteX9" fmla="*/ 41640 w 6518537"/>
              <a:gd name="connsiteY9" fmla="*/ 416401 h 416401"/>
              <a:gd name="connsiteX10" fmla="*/ 12196 w 6518537"/>
              <a:gd name="connsiteY10" fmla="*/ 404205 h 416401"/>
              <a:gd name="connsiteX11" fmla="*/ 0 w 6518537"/>
              <a:gd name="connsiteY11" fmla="*/ 374761 h 416401"/>
              <a:gd name="connsiteX12" fmla="*/ 0 w 6518537"/>
              <a:gd name="connsiteY12" fmla="*/ 41640 h 416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18537" h="416401">
                <a:moveTo>
                  <a:pt x="0" y="41640"/>
                </a:moveTo>
                <a:cubicBezTo>
                  <a:pt x="0" y="30596"/>
                  <a:pt x="4387" y="20005"/>
                  <a:pt x="12196" y="12196"/>
                </a:cubicBezTo>
                <a:cubicBezTo>
                  <a:pt x="20005" y="4387"/>
                  <a:pt x="30596" y="0"/>
                  <a:pt x="41640" y="0"/>
                </a:cubicBezTo>
                <a:lnTo>
                  <a:pt x="6476897" y="0"/>
                </a:lnTo>
                <a:cubicBezTo>
                  <a:pt x="6487941" y="0"/>
                  <a:pt x="6498532" y="4387"/>
                  <a:pt x="6506341" y="12196"/>
                </a:cubicBezTo>
                <a:cubicBezTo>
                  <a:pt x="6514150" y="20005"/>
                  <a:pt x="6518537" y="30596"/>
                  <a:pt x="6518537" y="41640"/>
                </a:cubicBezTo>
                <a:lnTo>
                  <a:pt x="6518537" y="374761"/>
                </a:lnTo>
                <a:cubicBezTo>
                  <a:pt x="6518537" y="385805"/>
                  <a:pt x="6514150" y="396396"/>
                  <a:pt x="6506341" y="404205"/>
                </a:cubicBezTo>
                <a:cubicBezTo>
                  <a:pt x="6498532" y="412014"/>
                  <a:pt x="6487941" y="416401"/>
                  <a:pt x="6476897" y="416401"/>
                </a:cubicBezTo>
                <a:lnTo>
                  <a:pt x="41640" y="416401"/>
                </a:lnTo>
                <a:cubicBezTo>
                  <a:pt x="30596" y="416401"/>
                  <a:pt x="20005" y="412014"/>
                  <a:pt x="12196" y="404205"/>
                </a:cubicBezTo>
                <a:cubicBezTo>
                  <a:pt x="4387" y="396396"/>
                  <a:pt x="0" y="385805"/>
                  <a:pt x="0" y="374761"/>
                </a:cubicBezTo>
                <a:lnTo>
                  <a:pt x="0" y="4164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451" tIns="20451" rIns="20451" bIns="20451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Региональный центр инжиниринга </a:t>
            </a:r>
            <a:endParaRPr lang="ru-RU" sz="1200" kern="1200" dirty="0"/>
          </a:p>
        </p:txBody>
      </p:sp>
      <p:sp>
        <p:nvSpPr>
          <p:cNvPr id="35" name="Полилиния 34"/>
          <p:cNvSpPr/>
          <p:nvPr/>
        </p:nvSpPr>
        <p:spPr>
          <a:xfrm>
            <a:off x="108000" y="5661248"/>
            <a:ext cx="2520000" cy="1188000"/>
          </a:xfrm>
          <a:custGeom>
            <a:avLst/>
            <a:gdLst>
              <a:gd name="connsiteX0" fmla="*/ 0 w 2620697"/>
              <a:gd name="connsiteY0" fmla="*/ 93803 h 938026"/>
              <a:gd name="connsiteX1" fmla="*/ 27474 w 2620697"/>
              <a:gd name="connsiteY1" fmla="*/ 27474 h 938026"/>
              <a:gd name="connsiteX2" fmla="*/ 93803 w 2620697"/>
              <a:gd name="connsiteY2" fmla="*/ 0 h 938026"/>
              <a:gd name="connsiteX3" fmla="*/ 2526894 w 2620697"/>
              <a:gd name="connsiteY3" fmla="*/ 0 h 938026"/>
              <a:gd name="connsiteX4" fmla="*/ 2593223 w 2620697"/>
              <a:gd name="connsiteY4" fmla="*/ 27474 h 938026"/>
              <a:gd name="connsiteX5" fmla="*/ 2620697 w 2620697"/>
              <a:gd name="connsiteY5" fmla="*/ 93803 h 938026"/>
              <a:gd name="connsiteX6" fmla="*/ 2620697 w 2620697"/>
              <a:gd name="connsiteY6" fmla="*/ 844223 h 938026"/>
              <a:gd name="connsiteX7" fmla="*/ 2593223 w 2620697"/>
              <a:gd name="connsiteY7" fmla="*/ 910552 h 938026"/>
              <a:gd name="connsiteX8" fmla="*/ 2526894 w 2620697"/>
              <a:gd name="connsiteY8" fmla="*/ 938026 h 938026"/>
              <a:gd name="connsiteX9" fmla="*/ 93803 w 2620697"/>
              <a:gd name="connsiteY9" fmla="*/ 938026 h 938026"/>
              <a:gd name="connsiteX10" fmla="*/ 27474 w 2620697"/>
              <a:gd name="connsiteY10" fmla="*/ 910552 h 938026"/>
              <a:gd name="connsiteX11" fmla="*/ 0 w 2620697"/>
              <a:gd name="connsiteY11" fmla="*/ 844223 h 938026"/>
              <a:gd name="connsiteX12" fmla="*/ 0 w 2620697"/>
              <a:gd name="connsiteY12" fmla="*/ 93803 h 938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20697" h="938026">
                <a:moveTo>
                  <a:pt x="0" y="93803"/>
                </a:moveTo>
                <a:cubicBezTo>
                  <a:pt x="0" y="68925"/>
                  <a:pt x="9883" y="45066"/>
                  <a:pt x="27474" y="27474"/>
                </a:cubicBezTo>
                <a:cubicBezTo>
                  <a:pt x="45066" y="9883"/>
                  <a:pt x="68925" y="0"/>
                  <a:pt x="93803" y="0"/>
                </a:cubicBezTo>
                <a:lnTo>
                  <a:pt x="2526894" y="0"/>
                </a:lnTo>
                <a:cubicBezTo>
                  <a:pt x="2551772" y="0"/>
                  <a:pt x="2575631" y="9883"/>
                  <a:pt x="2593223" y="27474"/>
                </a:cubicBezTo>
                <a:cubicBezTo>
                  <a:pt x="2610814" y="45066"/>
                  <a:pt x="2620697" y="68925"/>
                  <a:pt x="2620697" y="93803"/>
                </a:cubicBezTo>
                <a:lnTo>
                  <a:pt x="2620697" y="844223"/>
                </a:lnTo>
                <a:cubicBezTo>
                  <a:pt x="2620697" y="869101"/>
                  <a:pt x="2610814" y="892960"/>
                  <a:pt x="2593223" y="910552"/>
                </a:cubicBezTo>
                <a:cubicBezTo>
                  <a:pt x="2575632" y="928143"/>
                  <a:pt x="2551772" y="938026"/>
                  <a:pt x="2526894" y="938026"/>
                </a:cubicBezTo>
                <a:lnTo>
                  <a:pt x="93803" y="938026"/>
                </a:lnTo>
                <a:cubicBezTo>
                  <a:pt x="68925" y="938026"/>
                  <a:pt x="45066" y="928143"/>
                  <a:pt x="27474" y="910552"/>
                </a:cubicBezTo>
                <a:cubicBezTo>
                  <a:pt x="9883" y="892961"/>
                  <a:pt x="0" y="869101"/>
                  <a:pt x="0" y="844223"/>
                </a:cubicBezTo>
                <a:lnTo>
                  <a:pt x="0" y="9380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729" tIns="35729" rIns="35729" bIns="35729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РЕГИОНАЛЬНЫЕ ИНСТИТУТЫ РАЗВИТИЯ</a:t>
            </a:r>
            <a:endParaRPr lang="ru-RU" sz="1500" kern="1200" dirty="0"/>
          </a:p>
        </p:txBody>
      </p:sp>
      <p:sp>
        <p:nvSpPr>
          <p:cNvPr id="37" name="Полилиния 36"/>
          <p:cNvSpPr/>
          <p:nvPr/>
        </p:nvSpPr>
        <p:spPr>
          <a:xfrm>
            <a:off x="2880000" y="6084008"/>
            <a:ext cx="6120000" cy="360000"/>
          </a:xfrm>
          <a:custGeom>
            <a:avLst/>
            <a:gdLst>
              <a:gd name="connsiteX0" fmla="*/ 0 w 6519587"/>
              <a:gd name="connsiteY0" fmla="*/ 41678 h 416782"/>
              <a:gd name="connsiteX1" fmla="*/ 12207 w 6519587"/>
              <a:gd name="connsiteY1" fmla="*/ 12207 h 416782"/>
              <a:gd name="connsiteX2" fmla="*/ 41678 w 6519587"/>
              <a:gd name="connsiteY2" fmla="*/ 0 h 416782"/>
              <a:gd name="connsiteX3" fmla="*/ 6477909 w 6519587"/>
              <a:gd name="connsiteY3" fmla="*/ 0 h 416782"/>
              <a:gd name="connsiteX4" fmla="*/ 6507380 w 6519587"/>
              <a:gd name="connsiteY4" fmla="*/ 12207 h 416782"/>
              <a:gd name="connsiteX5" fmla="*/ 6519587 w 6519587"/>
              <a:gd name="connsiteY5" fmla="*/ 41678 h 416782"/>
              <a:gd name="connsiteX6" fmla="*/ 6519587 w 6519587"/>
              <a:gd name="connsiteY6" fmla="*/ 375104 h 416782"/>
              <a:gd name="connsiteX7" fmla="*/ 6507380 w 6519587"/>
              <a:gd name="connsiteY7" fmla="*/ 404575 h 416782"/>
              <a:gd name="connsiteX8" fmla="*/ 6477909 w 6519587"/>
              <a:gd name="connsiteY8" fmla="*/ 416782 h 416782"/>
              <a:gd name="connsiteX9" fmla="*/ 41678 w 6519587"/>
              <a:gd name="connsiteY9" fmla="*/ 416782 h 416782"/>
              <a:gd name="connsiteX10" fmla="*/ 12207 w 6519587"/>
              <a:gd name="connsiteY10" fmla="*/ 404575 h 416782"/>
              <a:gd name="connsiteX11" fmla="*/ 0 w 6519587"/>
              <a:gd name="connsiteY11" fmla="*/ 375104 h 416782"/>
              <a:gd name="connsiteX12" fmla="*/ 0 w 6519587"/>
              <a:gd name="connsiteY12" fmla="*/ 41678 h 41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19587" h="416782">
                <a:moveTo>
                  <a:pt x="0" y="41678"/>
                </a:moveTo>
                <a:cubicBezTo>
                  <a:pt x="0" y="30624"/>
                  <a:pt x="4391" y="20023"/>
                  <a:pt x="12207" y="12207"/>
                </a:cubicBezTo>
                <a:cubicBezTo>
                  <a:pt x="20023" y="4391"/>
                  <a:pt x="30624" y="0"/>
                  <a:pt x="41678" y="0"/>
                </a:cubicBezTo>
                <a:lnTo>
                  <a:pt x="6477909" y="0"/>
                </a:lnTo>
                <a:cubicBezTo>
                  <a:pt x="6488963" y="0"/>
                  <a:pt x="6499564" y="4391"/>
                  <a:pt x="6507380" y="12207"/>
                </a:cubicBezTo>
                <a:cubicBezTo>
                  <a:pt x="6515196" y="20023"/>
                  <a:pt x="6519587" y="30624"/>
                  <a:pt x="6519587" y="41678"/>
                </a:cubicBezTo>
                <a:lnTo>
                  <a:pt x="6519587" y="375104"/>
                </a:lnTo>
                <a:cubicBezTo>
                  <a:pt x="6519587" y="386158"/>
                  <a:pt x="6515196" y="396759"/>
                  <a:pt x="6507380" y="404575"/>
                </a:cubicBezTo>
                <a:cubicBezTo>
                  <a:pt x="6499564" y="412391"/>
                  <a:pt x="6488963" y="416782"/>
                  <a:pt x="6477909" y="416782"/>
                </a:cubicBezTo>
                <a:lnTo>
                  <a:pt x="41678" y="416782"/>
                </a:lnTo>
                <a:cubicBezTo>
                  <a:pt x="30624" y="416782"/>
                  <a:pt x="20023" y="412391"/>
                  <a:pt x="12207" y="404575"/>
                </a:cubicBezTo>
                <a:cubicBezTo>
                  <a:pt x="4391" y="396759"/>
                  <a:pt x="0" y="386158"/>
                  <a:pt x="0" y="375104"/>
                </a:cubicBezTo>
                <a:lnTo>
                  <a:pt x="0" y="41678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462" tIns="20462" rIns="20462" bIns="20462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Фонд содействия кредитованию малого предпринимательства Челябинской области</a:t>
            </a:r>
            <a:endParaRPr lang="ru-RU" sz="1200" kern="1200" dirty="0"/>
          </a:p>
        </p:txBody>
      </p:sp>
      <p:sp>
        <p:nvSpPr>
          <p:cNvPr id="39" name="Полилиния 38"/>
          <p:cNvSpPr/>
          <p:nvPr/>
        </p:nvSpPr>
        <p:spPr>
          <a:xfrm>
            <a:off x="2880000" y="6552008"/>
            <a:ext cx="6120000" cy="288000"/>
          </a:xfrm>
          <a:custGeom>
            <a:avLst/>
            <a:gdLst>
              <a:gd name="connsiteX0" fmla="*/ 0 w 6519587"/>
              <a:gd name="connsiteY0" fmla="*/ 41678 h 416782"/>
              <a:gd name="connsiteX1" fmla="*/ 12207 w 6519587"/>
              <a:gd name="connsiteY1" fmla="*/ 12207 h 416782"/>
              <a:gd name="connsiteX2" fmla="*/ 41678 w 6519587"/>
              <a:gd name="connsiteY2" fmla="*/ 0 h 416782"/>
              <a:gd name="connsiteX3" fmla="*/ 6477909 w 6519587"/>
              <a:gd name="connsiteY3" fmla="*/ 0 h 416782"/>
              <a:gd name="connsiteX4" fmla="*/ 6507380 w 6519587"/>
              <a:gd name="connsiteY4" fmla="*/ 12207 h 416782"/>
              <a:gd name="connsiteX5" fmla="*/ 6519587 w 6519587"/>
              <a:gd name="connsiteY5" fmla="*/ 41678 h 416782"/>
              <a:gd name="connsiteX6" fmla="*/ 6519587 w 6519587"/>
              <a:gd name="connsiteY6" fmla="*/ 375104 h 416782"/>
              <a:gd name="connsiteX7" fmla="*/ 6507380 w 6519587"/>
              <a:gd name="connsiteY7" fmla="*/ 404575 h 416782"/>
              <a:gd name="connsiteX8" fmla="*/ 6477909 w 6519587"/>
              <a:gd name="connsiteY8" fmla="*/ 416782 h 416782"/>
              <a:gd name="connsiteX9" fmla="*/ 41678 w 6519587"/>
              <a:gd name="connsiteY9" fmla="*/ 416782 h 416782"/>
              <a:gd name="connsiteX10" fmla="*/ 12207 w 6519587"/>
              <a:gd name="connsiteY10" fmla="*/ 404575 h 416782"/>
              <a:gd name="connsiteX11" fmla="*/ 0 w 6519587"/>
              <a:gd name="connsiteY11" fmla="*/ 375104 h 416782"/>
              <a:gd name="connsiteX12" fmla="*/ 0 w 6519587"/>
              <a:gd name="connsiteY12" fmla="*/ 41678 h 416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19587" h="416782">
                <a:moveTo>
                  <a:pt x="0" y="41678"/>
                </a:moveTo>
                <a:cubicBezTo>
                  <a:pt x="0" y="30624"/>
                  <a:pt x="4391" y="20023"/>
                  <a:pt x="12207" y="12207"/>
                </a:cubicBezTo>
                <a:cubicBezTo>
                  <a:pt x="20023" y="4391"/>
                  <a:pt x="30624" y="0"/>
                  <a:pt x="41678" y="0"/>
                </a:cubicBezTo>
                <a:lnTo>
                  <a:pt x="6477909" y="0"/>
                </a:lnTo>
                <a:cubicBezTo>
                  <a:pt x="6488963" y="0"/>
                  <a:pt x="6499564" y="4391"/>
                  <a:pt x="6507380" y="12207"/>
                </a:cubicBezTo>
                <a:cubicBezTo>
                  <a:pt x="6515196" y="20023"/>
                  <a:pt x="6519587" y="30624"/>
                  <a:pt x="6519587" y="41678"/>
                </a:cubicBezTo>
                <a:lnTo>
                  <a:pt x="6519587" y="375104"/>
                </a:lnTo>
                <a:cubicBezTo>
                  <a:pt x="6519587" y="386158"/>
                  <a:pt x="6515196" y="396759"/>
                  <a:pt x="6507380" y="404575"/>
                </a:cubicBezTo>
                <a:cubicBezTo>
                  <a:pt x="6499564" y="412391"/>
                  <a:pt x="6488963" y="416782"/>
                  <a:pt x="6477909" y="416782"/>
                </a:cubicBezTo>
                <a:lnTo>
                  <a:pt x="41678" y="416782"/>
                </a:lnTo>
                <a:cubicBezTo>
                  <a:pt x="30624" y="416782"/>
                  <a:pt x="20023" y="412391"/>
                  <a:pt x="12207" y="404575"/>
                </a:cubicBezTo>
                <a:cubicBezTo>
                  <a:pt x="4391" y="396759"/>
                  <a:pt x="0" y="386158"/>
                  <a:pt x="0" y="375104"/>
                </a:cubicBezTo>
                <a:lnTo>
                  <a:pt x="0" y="41678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462" tIns="20462" rIns="20462" bIns="20462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АНО «Агентство инвестиционного развития Челябинской области»</a:t>
            </a:r>
            <a:endParaRPr lang="ru-RU" sz="1200" kern="1200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520000" y="540000"/>
            <a:ext cx="4068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Региональные формы поддержки</a:t>
            </a:r>
            <a:endParaRPr lang="ru-RU" sz="2000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28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47664" y="540000"/>
            <a:ext cx="6192688" cy="56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577850">
              <a:spcBef>
                <a:spcPct val="0"/>
              </a:spcBef>
            </a:pPr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Программа поддержки моногородов</a:t>
            </a:r>
          </a:p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постановление Правительства РФ от 11.11.2014 г. № 1186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лилиния 5"/>
          <p:cNvSpPr/>
          <p:nvPr/>
        </p:nvSpPr>
        <p:spPr>
          <a:xfrm>
            <a:off x="108496" y="4005064"/>
            <a:ext cx="8928000" cy="54000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ПОДГОТОВКА ПРОЕКТОВ РЕГИОНАЛЬНОГО И ГОРОДСКОГО РАЗВИТИЯ ДЛЯ ИХ ПОСЛЕДУЮЩЕЙ РЕАЛИЗАЦИИ С ПРИВЛЕЧЕНИЕМ ВНЕБЮДЖЕТНЫХ ИНВЕСТИЦИЙ</a:t>
            </a:r>
            <a:endParaRPr lang="ru-RU" sz="1500" b="1" dirty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4653136"/>
            <a:ext cx="4320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Подготовка проектов регионального и городского развития </a:t>
            </a:r>
            <a:b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для их последующей реализации с привлечением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внебюджетных инвестиций</a:t>
            </a:r>
            <a:endParaRPr lang="ru-RU" sz="12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16016" y="4650171"/>
            <a:ext cx="43204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ОАО «ФЦПФ» осуществляет на возвратной основе инвестиционную деятельность по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финансированию подготовки проектов,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привлекает заинтересованных инвесторов к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финансированию подготовки проектов</a:t>
            </a:r>
            <a:endParaRPr lang="ru-RU" sz="12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0" name="Text Box 13"/>
          <p:cNvSpPr>
            <a:spLocks noChangeArrowheads="1"/>
          </p:cNvSpPr>
          <p:nvPr/>
        </p:nvSpPr>
        <p:spPr bwMode="auto">
          <a:xfrm>
            <a:off x="108000" y="5615103"/>
            <a:ext cx="8892000" cy="488454"/>
          </a:xfrm>
          <a:prstGeom prst="roundRect">
            <a:avLst>
              <a:gd name="adj" fmla="val 9565"/>
            </a:avLst>
          </a:prstGeom>
          <a:gradFill rotWithShape="0">
            <a:gsLst>
              <a:gs pos="0">
                <a:schemeClr val="bg1"/>
              </a:gs>
              <a:gs pos="100000">
                <a:schemeClr val="bg1">
                  <a:alpha val="29999"/>
                </a:schemeClr>
              </a:gs>
            </a:gsLst>
            <a:lin ang="0" scaled="1"/>
          </a:gradFill>
          <a:ln w="19050" algn="ctr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ПРЕДОСТАВЛЕНИЕ ЗАЙМА ОСУЩЕСТВЛЯЕТСЯ ПРИ НАЛИЧИИ ПРИЕМЛЕМОГО ОБЕСПЕЧЕНИЯ </a:t>
            </a:r>
            <a:b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ЕГО ВОЗВРАТА И УСТАНОВЛЕНИЯ ПРОЦЕДУР КОНТРОЛЯ ЗА ЦЕЛЕВЫМ РАСХОДОВАНИЕМ СРЕДСТВ</a:t>
            </a:r>
            <a:endParaRPr lang="ru-RU" sz="1200" b="1" dirty="0">
              <a:solidFill>
                <a:srgbClr val="C0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4016" y="5544465"/>
            <a:ext cx="3955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3200" b="1" cap="all" dirty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!</a:t>
            </a:r>
            <a:endParaRPr lang="ru-RU" sz="3200" b="1" cap="all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107504" y="1340768"/>
            <a:ext cx="8928000" cy="54000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algn="ctr">
              <a:spcAft>
                <a:spcPts val="1200"/>
              </a:spcAft>
            </a:pP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ПОДДЕРЖКА МОНОГОРОДА ПРИ СОДЕЙСТВИИ</a:t>
            </a:r>
            <a:r>
              <a:rPr lang="en-US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ФОНДА РАЗВИТИЯ МОНОГОРОДОВ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08000" y="1988840"/>
            <a:ext cx="8892000" cy="615553"/>
          </a:xfrm>
          <a:prstGeom prst="rect">
            <a:avLst/>
          </a:prstGeom>
        </p:spPr>
        <p:txBody>
          <a:bodyPr numCol="2">
            <a:spAutoFit/>
          </a:bodyPr>
          <a:lstStyle/>
          <a:p>
            <a:pPr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Создание объектов инженерной инфраструктуры;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Финансирование инвестиционных проектов;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Формирование управленческих команд</a:t>
            </a:r>
          </a:p>
        </p:txBody>
      </p:sp>
      <p:sp>
        <p:nvSpPr>
          <p:cNvPr id="15" name="Text Box 13"/>
          <p:cNvSpPr>
            <a:spLocks noChangeArrowheads="1"/>
          </p:cNvSpPr>
          <p:nvPr/>
        </p:nvSpPr>
        <p:spPr bwMode="auto">
          <a:xfrm>
            <a:off x="107504" y="2621791"/>
            <a:ext cx="8892000" cy="879217"/>
          </a:xfrm>
          <a:prstGeom prst="roundRect">
            <a:avLst>
              <a:gd name="adj" fmla="val 9565"/>
            </a:avLst>
          </a:prstGeom>
          <a:gradFill rotWithShape="0">
            <a:gsLst>
              <a:gs pos="0">
                <a:schemeClr val="bg1"/>
              </a:gs>
              <a:gs pos="100000">
                <a:schemeClr val="bg1">
                  <a:alpha val="29999"/>
                </a:schemeClr>
              </a:gs>
            </a:gsLst>
            <a:lin ang="0" scaled="1"/>
          </a:gradFill>
          <a:ln w="19050" algn="ctr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ФОНДОМ РАЗВИТИЯ МОНОГОРОДОВ РАССМАТРИВАЮТСЯ ЗАЯВКИ СУБЪЕКТОВ РФ НА ПОДДЕРЖКУ </a:t>
            </a:r>
            <a:r>
              <a:rPr lang="en-US" sz="1200" b="1" dirty="0" smtClean="0">
                <a:solidFill>
                  <a:srgbClr val="C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</a:t>
            </a:r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МОНОГОРОДОВ В ОТНОШЕНИИ КОТОРЫХ ИМЕЕТСЯ ПОЛОЖИТЕЛЬНОЕ ЗАКЛЮЧЕНИЕ  РАБОЧЕЙ </a:t>
            </a:r>
            <a:endParaRPr lang="en-US" sz="1200" b="1" dirty="0" smtClean="0">
              <a:solidFill>
                <a:srgbClr val="C0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ГРУППЫ ПО МОДЕРНИЗАЦИИ МОНОГОРОДОВ ПРИ ПРАВИТЕЛЬСТВЕННОЙ КОМИССИИ ПО ЭКОНОМИЧЕСКОМУ РАЗВИТИЮ И ИНТЕГРАЦИИ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9512" y="2727732"/>
            <a:ext cx="3955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32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!</a:t>
            </a:r>
            <a:endParaRPr lang="ru-RU" sz="3200" b="1" cap="all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трелка вниз 9"/>
          <p:cNvSpPr>
            <a:spLocks noChangeArrowheads="1"/>
          </p:cNvSpPr>
          <p:nvPr/>
        </p:nvSpPr>
        <p:spPr bwMode="auto">
          <a:xfrm rot="10800000" flipV="1">
            <a:off x="4365728" y="5301208"/>
            <a:ext cx="710328" cy="720079"/>
          </a:xfrm>
          <a:prstGeom prst="downArrow">
            <a:avLst>
              <a:gd name="adj1" fmla="val 61205"/>
              <a:gd name="adj2" fmla="val 50073"/>
            </a:avLst>
          </a:prstGeom>
          <a:solidFill>
            <a:schemeClr val="accent6"/>
          </a:solidFill>
          <a:ln w="25400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lIns="54000" rIns="54000" anchor="ctr"/>
          <a:lstStyle/>
          <a:p>
            <a:pPr algn="ctr">
              <a:defRPr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051720" y="260648"/>
            <a:ext cx="49685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Меры поддержки предприятий оборонно-промышленного комплекса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107504" y="1339200"/>
            <a:ext cx="8928000" cy="136972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algn="ctr"/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ПРЕДОСТАВЛЕНИИ СУБСИДИЙ ИЗ ФЕДЕРАЛЬНОГО БЮДЖЕТА РОССИЙСКИМ ОРГАНИЗАЦИЯМ-ЭКСПОРТЕРАМ ПРОМЫШЛЕННОЙ ПРОДУКЦИИ ВОЕННОГО НАЗНАЧЕНИЯ НА ВОЗМЕЩЕНИЕ ЧАСТИ ЗАТРАТ НА УПЛАТУ ПРОЦЕНТОВ ПО КРЕДИТАМ, ПОЛУЧЕННЫМ В РОССИЙСКИХ КРЕДИТНЫХ ОРГАНИЗАЦИЯХ И В ГОСУДАРСТВЕННОЙ КОРПОРАЦИИ «БАНК РАЗВИТИЯ И ВНЕШНЕЭКОНОМИЧЕСКОЙ ДЕЯТЕЛЬНОСТИ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Постановления Правительства РФ от 25.10.2013 № 961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8000" y="2776860"/>
            <a:ext cx="8892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Поддержка российских экспортёров промышленной продукции военного назначения, путём возмещения части затрат на уплату процентов по кредитам, полученным в российских кредитных организациях и в ГК Внешэкономбанк, для возможности снижения процентных ставок по кредитам в отношении организаций, осуществляющих экспорт продукции военного назначения. 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УСЛОВИЯ ПРЕДОСТАВЛЕНИЯ СУБСИДИИ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а) направление организацией кредитных ресурсов на производство и (или) экспорт промышленной продукции военного назначения; 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б) своевременное исполнение организацией кредитных договоров в сроки и объемах, которые установлены графиком погашения кредита; 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в) отсутствие у организации просроченной задолженности по обязательным платежам в федеральный бюджет и государственные внебюджетные фонды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Выгнутая вверх стрелка 9"/>
          <p:cNvSpPr/>
          <p:nvPr/>
        </p:nvSpPr>
        <p:spPr>
          <a:xfrm rot="16200000" flipH="1">
            <a:off x="39226" y="5376946"/>
            <a:ext cx="1224136" cy="784628"/>
          </a:xfrm>
          <a:prstGeom prst="curvedDownArrow">
            <a:avLst>
              <a:gd name="adj1" fmla="val 21642"/>
              <a:gd name="adj2" fmla="val 47220"/>
              <a:gd name="adj3" fmla="val 48413"/>
            </a:avLst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низ 9"/>
          <p:cNvSpPr>
            <a:spLocks noChangeArrowheads="1"/>
          </p:cNvSpPr>
          <p:nvPr/>
        </p:nvSpPr>
        <p:spPr bwMode="auto">
          <a:xfrm flipV="1">
            <a:off x="1835696" y="5445223"/>
            <a:ext cx="710328" cy="720079"/>
          </a:xfrm>
          <a:prstGeom prst="downArrow">
            <a:avLst>
              <a:gd name="adj1" fmla="val 61205"/>
              <a:gd name="adj2" fmla="val 50073"/>
            </a:avLst>
          </a:prstGeom>
          <a:solidFill>
            <a:srgbClr val="00B050"/>
          </a:solidFill>
          <a:ln w="19050" algn="ctr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lIns="54000" rIns="54000" anchor="ctr"/>
          <a:lstStyle/>
          <a:p>
            <a:pPr algn="ctr">
              <a:defRPr/>
            </a:pPr>
            <a:endParaRPr lang="ru-RU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043608" y="6021288"/>
            <a:ext cx="2224788" cy="288032"/>
          </a:xfrm>
          <a:prstGeom prst="roundRect">
            <a:avLst>
              <a:gd name="adj" fmla="val 13308"/>
            </a:avLst>
          </a:prstGeom>
          <a:solidFill>
            <a:srgbClr val="00B050"/>
          </a:solidFill>
          <a:ln w="19050" algn="ctr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 lIns="72000" tIns="36000" rIns="72000" bIns="36000" anchor="ctr"/>
          <a:lstStyle/>
          <a:p>
            <a:pPr algn="ctr">
              <a:buClr>
                <a:srgbClr val="CC0000"/>
              </a:buClr>
            </a:pP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МИНПРОМТОРГ РОССИИ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14964" y="5085184"/>
            <a:ext cx="5753180" cy="360040"/>
          </a:xfrm>
          <a:prstGeom prst="roundRect">
            <a:avLst>
              <a:gd name="adj" fmla="val 13308"/>
            </a:avLst>
          </a:prstGeom>
          <a:solidFill>
            <a:schemeClr val="accent6"/>
          </a:solidFill>
          <a:ln w="19050" algn="ctr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lIns="72000" tIns="36000" rIns="72000" bIns="3600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ПРОИЗВОДИТЕЛЬ ПРОДУКЦИИ ВОЕННОГО НАЗНАЧЕНИЯ (ЭКСПОРТЁР)</a:t>
            </a:r>
            <a:endParaRPr lang="ru-RU" sz="1200" b="1" dirty="0" smtClean="0">
              <a:solidFill>
                <a:srgbClr val="000066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3635896" y="6021288"/>
            <a:ext cx="2224788" cy="288032"/>
          </a:xfrm>
          <a:prstGeom prst="roundRect">
            <a:avLst>
              <a:gd name="adj" fmla="val 13308"/>
            </a:avLst>
          </a:prstGeom>
          <a:solidFill>
            <a:schemeClr val="bg1"/>
          </a:solidFill>
          <a:ln w="19050" algn="ctr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lIns="72000" tIns="36000" rIns="72000" bIns="3600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ПОКУПАТЕЛЬ </a:t>
            </a:r>
            <a:endParaRPr lang="ru-RU" sz="12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940152" y="4946392"/>
            <a:ext cx="31318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1-поставка продукции военного назначения на экспорт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2-представление в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Минпромторг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России заявления на получение субсидии на возмещение части затрат на уплату процентов по кредитам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3-решение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Минпромторга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России о предоставлении/отказе в предоставлении субсидии и фактическое предоставление субсидии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0" y="55172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2000" y="5976000"/>
            <a:ext cx="30168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51720" y="55799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51720" y="260648"/>
            <a:ext cx="49685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Меры поддержки предприятий оборонно-промышленного комплекса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лилиния 5"/>
          <p:cNvSpPr/>
          <p:nvPr/>
        </p:nvSpPr>
        <p:spPr>
          <a:xfrm>
            <a:off x="107504" y="1339200"/>
            <a:ext cx="8928000" cy="937672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algn="ctr"/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ПОДПРОГРАММА УСКОРЕННОЕ РАЗВИТИЕ ОБОРОННО-ПРОМЫШЛЕННОГО КОМПЛЕКСА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ГОСУДАРСТВЕННОЙ ПРОГРАММФ РФ РАЗВИТИЕ ПРОМЫШЛЕННОСТИ И ПОВЫШЕНИЕ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ЕЕ КОНКУРЕНТОСПОСОБНОСТИ 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от 15 апреля 2014 г. N 328, постановление Правительства РФ от 30 марта 2009 г. N 265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8000" y="2276872"/>
            <a:ext cx="889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ЗАДАЧИ ПОДПРОГРАММЫ</a:t>
            </a:r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Times New Roman" pitchFamily="18" charset="0"/>
              <a:buChar char="–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Формирование опережающего научно-технологического задела и осуществление технологической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модернизации для развития производства конкурентоспособной продукции военного назначения;</a:t>
            </a:r>
          </a:p>
          <a:p>
            <a:pPr algn="just">
              <a:buFont typeface="Times New Roman" pitchFamily="18" charset="0"/>
              <a:buChar char="–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Обеспечение повышения качества продукции военного назначения, совершенствование сертификации и системы обеспечения качества продукции;</a:t>
            </a:r>
          </a:p>
          <a:p>
            <a:pPr algn="just">
              <a:buFont typeface="Times New Roman" pitchFamily="18" charset="0"/>
              <a:buChar char="–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Обеспечение продвижения продукции военного назначения на мировые рынки вооружений, развитие международной кооперации;</a:t>
            </a:r>
          </a:p>
          <a:p>
            <a:pPr algn="just">
              <a:buFont typeface="Times New Roman" pitchFamily="18" charset="0"/>
              <a:buChar char="–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Совершенствование организационно-технологической, институциональной структуры промышленности оборонно-промышленного комплекса;</a:t>
            </a:r>
          </a:p>
          <a:p>
            <a:pPr algn="just">
              <a:buFont typeface="Times New Roman" pitchFamily="18" charset="0"/>
              <a:buChar char="–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Развитие государственно-частного партнерства в инновационной сфере, в том числе в рамках профильных технологических платформ и инновационных территориальных кластеров;</a:t>
            </a:r>
          </a:p>
          <a:p>
            <a:pPr algn="just">
              <a:buFont typeface="Times New Roman" pitchFamily="18" charset="0"/>
              <a:buChar char="–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Формирование инновационной инфраструктуры оборонно-промышленного комплекса, в том числе на базе инновационных территориальных кластеров;</a:t>
            </a:r>
          </a:p>
          <a:p>
            <a:pPr algn="just">
              <a:buFont typeface="Times New Roman" pitchFamily="18" charset="0"/>
              <a:buChar char="–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Осуществление государственной поддержки стратегических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системообразующих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организаций оборонно-промышленного комплекса, в том числе с целью предупреждения банкротства, обеспечения стабильного функционирования федеральных казенных предприятий, сохранения уникальной стендовой испытательной базы;</a:t>
            </a:r>
          </a:p>
          <a:p>
            <a:pPr algn="just">
              <a:buFont typeface="Times New Roman" pitchFamily="18" charset="0"/>
              <a:buChar char="–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Обеспечение инновационного развития оборонно-промышленного комплекса, включая диверсификацию производства с использованием технологий двойного назначения, предоставление в установленном порядке государственной поддержки для осуществления организациями оборонно-промышленного комплекса инновационных и инвестиционных проектов по выпуску высокотехнологичной продукции;</a:t>
            </a:r>
          </a:p>
          <a:p>
            <a:pPr algn="just">
              <a:buFont typeface="Times New Roman" pitchFamily="18" charset="0"/>
              <a:buChar char="–"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Развитие кадрового и наращивание интеллектуального потенциала организаций оборонно-промышленного комплекса за счет обеспечения конкурентного уровня заработной платы и повышения эффективности финансового поощрения работников организаций оборонно-промышленного комплекса	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1196752"/>
            <a:ext cx="8892000" cy="566308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МИНИСТЕРСТВО ПРОМЫШЛЕННОСТИ И ТОРГОВЛИ РОССИЙСКОЙ ФЕДЕРАЦИИ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ДЕПАРТАМЕНТ ТРАНСПОРТНОГО И СПЕЦИАЛЬНОГО МАШИНОСТРОЕНИЯ</a:t>
            </a:r>
            <a:r>
              <a:rPr lang="en-US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-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Дмитриева Кристина Александровна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тел.: +7 (495) 632-87-32,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e-mail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dmitrieva@minprom.gov.ru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/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Цыба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Григорий Геннадьевич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тел.: +7 (495) 632-86-18,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e-mail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tsvba@minprom.gov.ru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/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Пискунов Антон Вячеславович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тел.: +7 (495) 539-21-62,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e-mail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piskunov@minprom.gov.ru</a:t>
            </a:r>
            <a:endParaRPr lang="en-US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endParaRPr lang="en-US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ДЕПАРТАМЕНТ РАЗВИТИЯ ВНУТРЕННЕЙ ТОРГОВЛИ, ЛЕГКОЙ ПРОМЫШЛЕННОСТИ И ПОТРЕБИТЕЛЬСКОГО РЫНКА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–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Тугушев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Дмитрий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Кябирович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тел.: +7 (495) 632-89-46,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e-mail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</a:t>
            </a:r>
            <a:r>
              <a:rPr lang="en-US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tugushev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@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minprom.gov.ru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Лобанов Сергей Вячеславович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тел.: +7 (495) 632-86-02,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e-mail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lobanovsv@minprom.gov.ru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Люзенкова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Евгения Викторовна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тел.: +7 (495) 632-84-11,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e-mail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lyuzenkova@minprom.gov.ru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Горячев Игорь Игоревич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тел.: +7 (495) 647-74-98,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e-mail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goryachev@minprom.gov.ru</a:t>
            </a:r>
            <a:endParaRPr lang="ru-RU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endParaRPr lang="en-US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ДЕПАРТАМЕНТ</a:t>
            </a:r>
            <a:r>
              <a:rPr lang="en-US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ОТНОШЕНИЙ</a:t>
            </a:r>
            <a:r>
              <a:rPr lang="en-US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ВНЕШНЕЭКОНОМИЧЕСКИХ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–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Родионова Юлия Сергеевна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тел.: +7 (495) 647-73-14,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e-mail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Rodionova@minprom.gov.ru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Гальцова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Ирина Валентиновна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тел.: +7 (495) 647-73-16,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e-mail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Galtsova@minprom.gov.ru</a:t>
            </a:r>
            <a:endParaRPr lang="ru-RU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endParaRPr lang="en-US" sz="1200" b="1" dirty="0" smtClean="0">
              <a:solidFill>
                <a:srgbClr val="CC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ДЕПАРТАМЕНТ МЕТАЛЛУРГИИ, СТАНКОСТРОЕНИЯ И ТЯЖЁЛОГО МАШИНОСТРОЕНИЯ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–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Борисова Ирина Николаевна начальник отдела экономического анализа и реализации промышленной политики тел.: +7 (495) 632-82-11,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е-mail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borisovain@minprom.gov.ru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,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Лещенко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Надежда Ивановна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главный специалист отдела развития станкостроения, аддитивных технологий и робототехники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тел.: +7 (495) 632-83-76,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e-mail: leschenkoNI@minprom.gov.ru</a:t>
            </a:r>
          </a:p>
          <a:p>
            <a:pPr algn="just"/>
            <a:endParaRPr lang="en-US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ДЕПАРТАМЕНТ ХИМИКО-ТЕХНОЛОГИЧЕСКОГО И ЛЕСОПРОМЫШЛЕННОГО КОМПЛЕКСА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–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Большакова Ирина Станиславовна тел.: +7 (495) 632-84-52,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e-mail: bolshakova@minprom.gov.ru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Дубова Наталья Владимировна тел.: +7 (495) 980-28-50,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e-mail: dubova@minprom.gov.ru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Куликова Елена Геннадьевна тел.: +7 (495) 632-84-75,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E-mail: kulikovaeg@minprom.gov.ru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Кравцов Евгений Викторович тел.: +7 (495) 632-86-64,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е-mail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kravtsovev@minprom.gov.ru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Беликов Дмитрий Валерьевич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тел.: +7 (495) 632-82-50,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e-mail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  <a:hlinkClick r:id="rId2"/>
              </a:rPr>
              <a:t>belikov@minprom.gov.ru</a:t>
            </a:r>
            <a:endParaRPr lang="ru-RU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ДЕПАРТАМЕНТ ВНЕШНЕЭКОНОМИЧЕСКИХ ОТНОШЕНИЙ</a:t>
            </a:r>
            <a:r>
              <a:rPr lang="en-US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–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Родионова Юлия Сергеевна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тел.: +7 (495) 647-73-14,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e-mail: rodionova@minprom.gov.ru,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Гальцова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Ирина Валентиновна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тел.: +7 (495) 647-73-16,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e-mail: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  <a:hlinkClick r:id="rId3"/>
              </a:rPr>
              <a:t>galtsova@minprom.gov.ru</a:t>
            </a:r>
            <a:endParaRPr lang="ru-RU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</a:p>
          <a:p>
            <a:pPr algn="just"/>
            <a:endParaRPr lang="ru-RU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11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475656" y="116632"/>
            <a:ext cx="61926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Телефонный справочник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Группа 13"/>
          <p:cNvGrpSpPr/>
          <p:nvPr/>
        </p:nvGrpSpPr>
        <p:grpSpPr>
          <a:xfrm>
            <a:off x="1475656" y="512736"/>
            <a:ext cx="6263704" cy="540000"/>
            <a:chOff x="1475656" y="1340768"/>
            <a:chExt cx="6263704" cy="540000"/>
          </a:xfrm>
        </p:grpSpPr>
        <p:sp>
          <p:nvSpPr>
            <p:cNvPr id="10" name="Полилиния 9"/>
            <p:cNvSpPr/>
            <p:nvPr/>
          </p:nvSpPr>
          <p:spPr>
            <a:xfrm>
              <a:off x="1475656" y="1340768"/>
              <a:ext cx="6263704" cy="540000"/>
            </a:xfrm>
            <a:custGeom>
              <a:avLst/>
              <a:gdLst>
                <a:gd name="connsiteX0" fmla="*/ 0 w 8820980"/>
                <a:gd name="connsiteY0" fmla="*/ 68641 h 411840"/>
                <a:gd name="connsiteX1" fmla="*/ 20105 w 8820980"/>
                <a:gd name="connsiteY1" fmla="*/ 20104 h 411840"/>
                <a:gd name="connsiteX2" fmla="*/ 68642 w 8820980"/>
                <a:gd name="connsiteY2" fmla="*/ 0 h 411840"/>
                <a:gd name="connsiteX3" fmla="*/ 8752339 w 8820980"/>
                <a:gd name="connsiteY3" fmla="*/ 0 h 411840"/>
                <a:gd name="connsiteX4" fmla="*/ 8800876 w 8820980"/>
                <a:gd name="connsiteY4" fmla="*/ 20105 h 411840"/>
                <a:gd name="connsiteX5" fmla="*/ 8820980 w 8820980"/>
                <a:gd name="connsiteY5" fmla="*/ 68642 h 411840"/>
                <a:gd name="connsiteX6" fmla="*/ 8820980 w 8820980"/>
                <a:gd name="connsiteY6" fmla="*/ 343199 h 411840"/>
                <a:gd name="connsiteX7" fmla="*/ 8800876 w 8820980"/>
                <a:gd name="connsiteY7" fmla="*/ 391736 h 411840"/>
                <a:gd name="connsiteX8" fmla="*/ 8752339 w 8820980"/>
                <a:gd name="connsiteY8" fmla="*/ 411840 h 411840"/>
                <a:gd name="connsiteX9" fmla="*/ 68641 w 8820980"/>
                <a:gd name="connsiteY9" fmla="*/ 411840 h 411840"/>
                <a:gd name="connsiteX10" fmla="*/ 20104 w 8820980"/>
                <a:gd name="connsiteY10" fmla="*/ 391735 h 411840"/>
                <a:gd name="connsiteX11" fmla="*/ 0 w 8820980"/>
                <a:gd name="connsiteY11" fmla="*/ 343198 h 411840"/>
                <a:gd name="connsiteX12" fmla="*/ 0 w 8820980"/>
                <a:gd name="connsiteY12" fmla="*/ 68641 h 411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820980" h="411840">
                  <a:moveTo>
                    <a:pt x="0" y="68641"/>
                  </a:moveTo>
                  <a:cubicBezTo>
                    <a:pt x="0" y="50436"/>
                    <a:pt x="7232" y="32977"/>
                    <a:pt x="20105" y="20104"/>
                  </a:cubicBezTo>
                  <a:cubicBezTo>
                    <a:pt x="32978" y="7231"/>
                    <a:pt x="50437" y="0"/>
                    <a:pt x="68642" y="0"/>
                  </a:cubicBezTo>
                  <a:lnTo>
                    <a:pt x="8752339" y="0"/>
                  </a:lnTo>
                  <a:cubicBezTo>
                    <a:pt x="8770544" y="0"/>
                    <a:pt x="8788003" y="7232"/>
                    <a:pt x="8800876" y="20105"/>
                  </a:cubicBezTo>
                  <a:cubicBezTo>
                    <a:pt x="8813749" y="32978"/>
                    <a:pt x="8820980" y="50437"/>
                    <a:pt x="8820980" y="68642"/>
                  </a:cubicBezTo>
                  <a:lnTo>
                    <a:pt x="8820980" y="343199"/>
                  </a:lnTo>
                  <a:cubicBezTo>
                    <a:pt x="8820980" y="361404"/>
                    <a:pt x="8813748" y="378863"/>
                    <a:pt x="8800876" y="391736"/>
                  </a:cubicBezTo>
                  <a:cubicBezTo>
                    <a:pt x="8788003" y="404609"/>
                    <a:pt x="8770544" y="411840"/>
                    <a:pt x="8752339" y="411840"/>
                  </a:cubicBezTo>
                  <a:lnTo>
                    <a:pt x="68641" y="411840"/>
                  </a:lnTo>
                  <a:cubicBezTo>
                    <a:pt x="50436" y="411840"/>
                    <a:pt x="32977" y="404608"/>
                    <a:pt x="20104" y="391735"/>
                  </a:cubicBezTo>
                  <a:cubicBezTo>
                    <a:pt x="7231" y="378862"/>
                    <a:pt x="0" y="361403"/>
                    <a:pt x="0" y="343198"/>
                  </a:cubicBezTo>
                  <a:lnTo>
                    <a:pt x="0" y="68641"/>
                  </a:lnTo>
                  <a:close/>
                </a:path>
              </a:pathLst>
            </a:custGeom>
            <a:solidFill>
              <a:srgbClr val="DA251D"/>
            </a:solidFill>
            <a:ln>
              <a:noFill/>
            </a:ln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7254" tIns="77254" rIns="77254" bIns="77254" numCol="1" spcCol="1270" anchor="ctr" anchorCtr="0">
              <a:noAutofit/>
            </a:bodyPr>
            <a:lstStyle/>
            <a:p>
              <a:pPr algn="ctr">
                <a:spcAft>
                  <a:spcPts val="1200"/>
                </a:spcAft>
              </a:pPr>
              <a:endPara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endParaRPr>
            </a:p>
          </p:txBody>
        </p:sp>
        <p:pic>
          <p:nvPicPr>
            <p:cNvPr id="14" name="Picture 2" descr="C:\Documents and Settings\ponkinao\Мои документы\Downloads\znak_telefon_dlya_ispolzovaniya_pri_pozhare_Abali.ru_.png"/>
            <p:cNvPicPr>
              <a:picLocks noChangeAspect="1" noChangeArrowheads="1"/>
            </p:cNvPicPr>
            <p:nvPr/>
          </p:nvPicPr>
          <p:blipFill>
            <a:blip r:embed="rId5" cstate="print"/>
            <a:srcRect l="5556" t="5556" r="5556" b="5556"/>
            <a:stretch>
              <a:fillRect/>
            </a:stretch>
          </p:blipFill>
          <p:spPr bwMode="auto">
            <a:xfrm>
              <a:off x="4355976" y="1340768"/>
              <a:ext cx="504056" cy="50405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1268760"/>
            <a:ext cx="88920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МИНИСТЕРСТВО ПРОМЫШЛЕННОСТИ И ТОРГОВЛИ РОССИЙСКОЙ ФЕДЕРАЦИИ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ДЕПАРТАМЕНТ СТРАТЕГИЧЕСКОГО РАЗВИТИЯ</a:t>
            </a:r>
            <a:r>
              <a:rPr lang="en-US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–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Абдулбариева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Эльнара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Рафиковна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тел.: +7 (495) 632-85-97,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e-mail: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abdulbarieva@minprom.gov.ru </a:t>
            </a:r>
          </a:p>
          <a:p>
            <a:pPr algn="just"/>
            <a:endParaRPr lang="en-US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ДЕПАРТАМЕНТ РЕГИОНАЛЬНОЙ ПРОМЫШЛЕННОЙ ПОЛИТИКИ</a:t>
            </a:r>
            <a:r>
              <a:rPr lang="en-US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–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Жарков Дмитрий Вячеславович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тел.:                                    +7 (495) 632-88-88 (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доб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. 2972),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e-mail: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</a:t>
            </a:r>
            <a:r>
              <a:rPr lang="en-US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  <a:hlinkClick r:id="rId2"/>
              </a:rPr>
              <a:t>zharkov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  <a:hlinkClick r:id="rId2"/>
              </a:rPr>
              <a:t>@</a:t>
            </a:r>
            <a:r>
              <a:rPr lang="en-US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  <a:hlinkClick r:id="rId2"/>
              </a:rPr>
              <a:t>minprom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  <a:hlinkClick r:id="rId2"/>
              </a:rPr>
              <a:t>.</a:t>
            </a:r>
            <a:r>
              <a:rPr lang="en-US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  <a:hlinkClick r:id="rId2"/>
              </a:rPr>
              <a:t>gov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  <a:hlinkClick r:id="rId2"/>
              </a:rPr>
              <a:t>.</a:t>
            </a:r>
            <a:r>
              <a:rPr lang="en-US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  <a:hlinkClick r:id="rId2"/>
              </a:rPr>
              <a:t>ru</a:t>
            </a:r>
            <a:endParaRPr lang="ru-RU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endParaRPr lang="ru-RU" sz="12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ИНДУСТРИЯ ДЕТСКИХ ТОВАРОВ</a:t>
            </a:r>
            <a:r>
              <a:rPr lang="en-US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–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Коринец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Татьяна Владимировна тел.: +7 (495) 539-21-59,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e-mail: korinets@minprom.gov.ru</a:t>
            </a:r>
            <a:endParaRPr lang="ru-RU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Наумова Екатерина Андреевна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тел.: +7 (499) 346-04-84,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e-mailnaumova@minprom.gov.ru</a:t>
            </a:r>
          </a:p>
          <a:p>
            <a:pPr algn="just"/>
            <a:endParaRPr lang="en-US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endParaRPr lang="ru-RU" sz="1200" b="1" dirty="0" smtClean="0">
              <a:solidFill>
                <a:srgbClr val="CC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endParaRPr lang="ru-RU" sz="12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11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475656" y="116632"/>
            <a:ext cx="61926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Телефонный справочник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3"/>
          <p:cNvGrpSpPr/>
          <p:nvPr/>
        </p:nvGrpSpPr>
        <p:grpSpPr>
          <a:xfrm>
            <a:off x="1475656" y="512736"/>
            <a:ext cx="6263704" cy="540000"/>
            <a:chOff x="1475656" y="1340768"/>
            <a:chExt cx="6263704" cy="540000"/>
          </a:xfrm>
        </p:grpSpPr>
        <p:sp>
          <p:nvSpPr>
            <p:cNvPr id="13" name="Полилиния 12"/>
            <p:cNvSpPr/>
            <p:nvPr/>
          </p:nvSpPr>
          <p:spPr>
            <a:xfrm>
              <a:off x="1475656" y="1340768"/>
              <a:ext cx="6263704" cy="540000"/>
            </a:xfrm>
            <a:custGeom>
              <a:avLst/>
              <a:gdLst>
                <a:gd name="connsiteX0" fmla="*/ 0 w 8820980"/>
                <a:gd name="connsiteY0" fmla="*/ 68641 h 411840"/>
                <a:gd name="connsiteX1" fmla="*/ 20105 w 8820980"/>
                <a:gd name="connsiteY1" fmla="*/ 20104 h 411840"/>
                <a:gd name="connsiteX2" fmla="*/ 68642 w 8820980"/>
                <a:gd name="connsiteY2" fmla="*/ 0 h 411840"/>
                <a:gd name="connsiteX3" fmla="*/ 8752339 w 8820980"/>
                <a:gd name="connsiteY3" fmla="*/ 0 h 411840"/>
                <a:gd name="connsiteX4" fmla="*/ 8800876 w 8820980"/>
                <a:gd name="connsiteY4" fmla="*/ 20105 h 411840"/>
                <a:gd name="connsiteX5" fmla="*/ 8820980 w 8820980"/>
                <a:gd name="connsiteY5" fmla="*/ 68642 h 411840"/>
                <a:gd name="connsiteX6" fmla="*/ 8820980 w 8820980"/>
                <a:gd name="connsiteY6" fmla="*/ 343199 h 411840"/>
                <a:gd name="connsiteX7" fmla="*/ 8800876 w 8820980"/>
                <a:gd name="connsiteY7" fmla="*/ 391736 h 411840"/>
                <a:gd name="connsiteX8" fmla="*/ 8752339 w 8820980"/>
                <a:gd name="connsiteY8" fmla="*/ 411840 h 411840"/>
                <a:gd name="connsiteX9" fmla="*/ 68641 w 8820980"/>
                <a:gd name="connsiteY9" fmla="*/ 411840 h 411840"/>
                <a:gd name="connsiteX10" fmla="*/ 20104 w 8820980"/>
                <a:gd name="connsiteY10" fmla="*/ 391735 h 411840"/>
                <a:gd name="connsiteX11" fmla="*/ 0 w 8820980"/>
                <a:gd name="connsiteY11" fmla="*/ 343198 h 411840"/>
                <a:gd name="connsiteX12" fmla="*/ 0 w 8820980"/>
                <a:gd name="connsiteY12" fmla="*/ 68641 h 411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820980" h="411840">
                  <a:moveTo>
                    <a:pt x="0" y="68641"/>
                  </a:moveTo>
                  <a:cubicBezTo>
                    <a:pt x="0" y="50436"/>
                    <a:pt x="7232" y="32977"/>
                    <a:pt x="20105" y="20104"/>
                  </a:cubicBezTo>
                  <a:cubicBezTo>
                    <a:pt x="32978" y="7231"/>
                    <a:pt x="50437" y="0"/>
                    <a:pt x="68642" y="0"/>
                  </a:cubicBezTo>
                  <a:lnTo>
                    <a:pt x="8752339" y="0"/>
                  </a:lnTo>
                  <a:cubicBezTo>
                    <a:pt x="8770544" y="0"/>
                    <a:pt x="8788003" y="7232"/>
                    <a:pt x="8800876" y="20105"/>
                  </a:cubicBezTo>
                  <a:cubicBezTo>
                    <a:pt x="8813749" y="32978"/>
                    <a:pt x="8820980" y="50437"/>
                    <a:pt x="8820980" y="68642"/>
                  </a:cubicBezTo>
                  <a:lnTo>
                    <a:pt x="8820980" y="343199"/>
                  </a:lnTo>
                  <a:cubicBezTo>
                    <a:pt x="8820980" y="361404"/>
                    <a:pt x="8813748" y="378863"/>
                    <a:pt x="8800876" y="391736"/>
                  </a:cubicBezTo>
                  <a:cubicBezTo>
                    <a:pt x="8788003" y="404609"/>
                    <a:pt x="8770544" y="411840"/>
                    <a:pt x="8752339" y="411840"/>
                  </a:cubicBezTo>
                  <a:lnTo>
                    <a:pt x="68641" y="411840"/>
                  </a:lnTo>
                  <a:cubicBezTo>
                    <a:pt x="50436" y="411840"/>
                    <a:pt x="32977" y="404608"/>
                    <a:pt x="20104" y="391735"/>
                  </a:cubicBezTo>
                  <a:cubicBezTo>
                    <a:pt x="7231" y="378862"/>
                    <a:pt x="0" y="361403"/>
                    <a:pt x="0" y="343198"/>
                  </a:cubicBezTo>
                  <a:lnTo>
                    <a:pt x="0" y="68641"/>
                  </a:lnTo>
                  <a:close/>
                </a:path>
              </a:pathLst>
            </a:custGeom>
            <a:solidFill>
              <a:srgbClr val="DA251D"/>
            </a:solidFill>
            <a:ln>
              <a:noFill/>
            </a:ln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7254" tIns="77254" rIns="77254" bIns="77254" numCol="1" spcCol="1270" anchor="ctr" anchorCtr="0">
              <a:noAutofit/>
            </a:bodyPr>
            <a:lstStyle/>
            <a:p>
              <a:pPr algn="ctr">
                <a:spcAft>
                  <a:spcPts val="1200"/>
                </a:spcAft>
              </a:pPr>
              <a:endPara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endParaRPr>
            </a:p>
          </p:txBody>
        </p:sp>
        <p:pic>
          <p:nvPicPr>
            <p:cNvPr id="1026" name="Picture 2" descr="C:\Documents and Settings\ponkinao\Мои документы\Downloads\znak_telefon_dlya_ispolzovaniya_pri_pozhare_Abali.ru_.png"/>
            <p:cNvPicPr>
              <a:picLocks noChangeAspect="1" noChangeArrowheads="1"/>
            </p:cNvPicPr>
            <p:nvPr/>
          </p:nvPicPr>
          <p:blipFill>
            <a:blip r:embed="rId4" cstate="print"/>
            <a:srcRect l="5556" t="5556" r="5556" b="5556"/>
            <a:stretch>
              <a:fillRect/>
            </a:stretch>
          </p:blipFill>
          <p:spPr bwMode="auto">
            <a:xfrm>
              <a:off x="4355976" y="1340768"/>
              <a:ext cx="504056" cy="504056"/>
            </a:xfrm>
            <a:prstGeom prst="rect">
              <a:avLst/>
            </a:prstGeom>
            <a:noFill/>
          </p:spPr>
        </p:pic>
      </p:grpSp>
      <p:sp>
        <p:nvSpPr>
          <p:cNvPr id="10" name="Прямоугольник 9"/>
          <p:cNvSpPr/>
          <p:nvPr/>
        </p:nvSpPr>
        <p:spPr>
          <a:xfrm>
            <a:off x="0" y="3380125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ФОНД РАЗВИТИЯ ПРОМЫШЛЕННОСТИ</a:t>
            </a:r>
          </a:p>
          <a:p>
            <a:pPr algn="ctr"/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ФОНД РАЗВИТИЯ ПРОМЫШЛЕННОСТИ</a:t>
            </a:r>
            <a:r>
              <a:rPr lang="en-US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–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Адрес: Россия, 105062, Москва, Лялин переулок, д. 6, стр. 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тел.: +7 (495) 789-4730</a:t>
            </a:r>
            <a:endParaRPr lang="en-US" sz="12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КОНТАКТНАЯ ИНФОРМАЦИЯ ПО ПОСТАНОВЛЕНИЮ №3: 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отдел по взаимодействию с органами государственной власти, институтами развития и инвесторами Департамента промышленной политики Салахов Булат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Хатипович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тел.: +7 (916) 590-57-71 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КОНТАКТНАЯ ИНФОРМАЦИЯ ПО ПОСТАНОВЛЕНИЮ №1044: 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отдел по взаимодействию с органами государственной власти, институтами развития и инвесторами Департамента промышленной политики Топорков Николай Викторович тел.: +7 (495) 221-90-04 (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доб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259) 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КОНТАКТНАЯ ИНФОРМАЦИЯ ПО ПОСТАНОВЛЕНИЮ №214: 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отдел экспертно-аналитического сопровождения промышленной политики Департамента промышленной политики 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Кияненко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Евгения Константиновна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тел.: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+7 (915) 148-01-19 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ЛЬГОТНЫЙ ЗАЙМ ФОНДА: 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Яшунская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Наталья Валентиновна тел.: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+7 (915) 801-74-29 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ВЗАИМОДЕЙСТВИЕ С РЕГИОНАМИ: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Варламов Лаврентий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Викторович тел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.: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7 (916) 801-74-23 / +7 (495) 221 90 08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08000" y="1339200"/>
            <a:ext cx="8892000" cy="510909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МИНИСТЕРСТВО ЭКОНОМИЧЕСКОГО РАЗВИТИЯ ЧЕЛЯБИНСКОЙ ОБЛАСТИ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КОМПЛЕКСНАЯ ПОДДЕРЖКА И РАЗВИТИЕ МАЛОГО И СРЕДНЕГО ПРЕДПРИНИМАТЕЛЬСТВА В ЧЕЛЯБИНСКОЙ ОБЛАСТИ НА 2015-2017 ГОДЫ</a:t>
            </a:r>
            <a:r>
              <a:rPr lang="en-US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–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Министерство экономического развития Челябинской области, главные специалисты отдела поддержки и развития предпринимательства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Пастухова Любовь Михайловна тел.: +7 (351) 263-30-44 и Гафурова Олеся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Ильдаровна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тел.: +7 (351) 263-25-96</a:t>
            </a:r>
            <a:endParaRPr lang="en-US" sz="12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endParaRPr lang="en-US" sz="12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РАЗВИТИЕ ИМПОРТОЗАМЕЩЕНИЯ И НАУЧНО-ПРОИЗВОДСТВЕННОЙ КООПЕРАЦИИ В ОТРАСЛЯХ ПРОМЫШЛЕННОСТИ ЧЕЛЯБИНСКОЙ ОБЛАСТИ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–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Министерство экономического развития Челябинской области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начальник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отдела развития секторов экономики Донсков Э.А. тел.: +7 (351) 264-30-97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2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РАЗВИТИЕ ПРОМЫШЛЕННЫХ КЛАСТЕРОВ</a:t>
            </a:r>
            <a:r>
              <a:rPr lang="en-US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–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Министерство экономического развития Челябинской области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начальник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управления секторов экономики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Пыханов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К.В. тел.: +7 (351) 264-01-88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ПОДДЕРЖКА СУБЪЕКТОВ ИНВЕСТИЦИОННОЙ ДЕЯТЕЛЬНОСТИ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–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Министерство экономического развития Челябинской области, консультант Лежнева Оксана Андреевна тел.: +7 (351) 263-95-19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ПОДДЕРЖКА МОНОГОРОДА ПРИ СОДЕЙСТВИИ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ФОНДА РАЗВИТИЯ МОНОГОРОДОВ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–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Министерство экономического развития Челябинской области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начальник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отдела территориального развития Чернец С.И. тел.: +7 (351) 263</a:t>
            </a:r>
            <a:r>
              <a:rPr lang="ru-RU" sz="1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74</a:t>
            </a:r>
            <a:r>
              <a:rPr lang="ru-RU" sz="1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45</a:t>
            </a:r>
            <a:endParaRPr lang="en-US" sz="12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endParaRPr lang="ru-RU" sz="12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СОЗДАНИЕ И РАЗВИТИЕ ТЕРРИТОРИЙ ОПЕРЕЖАЮЩЕГО СОЦИАЛЬНО ЭКОНОМИЧЕСКОГО РАЗВИТИЯ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–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Министерство экономического развития Челябинской области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начальник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отдела территориального развития Чернец С.И.                   тел.: +7 (351) 263-74-45</a:t>
            </a:r>
            <a:endParaRPr lang="en-US" sz="12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endParaRPr lang="en-US" sz="12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РАЗВИТИЕ ИННОВАЦИОННЫХ ТЕРРИТОРИАЛЬНЫХ КЛАСТЕРОВ, НАПРАВЛЕННЫХ В ТОМ ЧИСЛЕ НА СТИМУЛИРОВАНИЕ ИННОВАЦИЙ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–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Министерство экономического развития Челябинской области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начальник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отдела развития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инновационной деятельности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Исенко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Л.А. тел.: +7 (351) 263-39-58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475656" y="116632"/>
            <a:ext cx="61926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Телефонный справочник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3"/>
          <p:cNvGrpSpPr/>
          <p:nvPr/>
        </p:nvGrpSpPr>
        <p:grpSpPr>
          <a:xfrm>
            <a:off x="1475656" y="512736"/>
            <a:ext cx="6263704" cy="540000"/>
            <a:chOff x="1475656" y="1340768"/>
            <a:chExt cx="6263704" cy="540000"/>
          </a:xfrm>
        </p:grpSpPr>
        <p:sp>
          <p:nvSpPr>
            <p:cNvPr id="13" name="Полилиния 12"/>
            <p:cNvSpPr/>
            <p:nvPr/>
          </p:nvSpPr>
          <p:spPr>
            <a:xfrm>
              <a:off x="1475656" y="1340768"/>
              <a:ext cx="6263704" cy="540000"/>
            </a:xfrm>
            <a:custGeom>
              <a:avLst/>
              <a:gdLst>
                <a:gd name="connsiteX0" fmla="*/ 0 w 8820980"/>
                <a:gd name="connsiteY0" fmla="*/ 68641 h 411840"/>
                <a:gd name="connsiteX1" fmla="*/ 20105 w 8820980"/>
                <a:gd name="connsiteY1" fmla="*/ 20104 h 411840"/>
                <a:gd name="connsiteX2" fmla="*/ 68642 w 8820980"/>
                <a:gd name="connsiteY2" fmla="*/ 0 h 411840"/>
                <a:gd name="connsiteX3" fmla="*/ 8752339 w 8820980"/>
                <a:gd name="connsiteY3" fmla="*/ 0 h 411840"/>
                <a:gd name="connsiteX4" fmla="*/ 8800876 w 8820980"/>
                <a:gd name="connsiteY4" fmla="*/ 20105 h 411840"/>
                <a:gd name="connsiteX5" fmla="*/ 8820980 w 8820980"/>
                <a:gd name="connsiteY5" fmla="*/ 68642 h 411840"/>
                <a:gd name="connsiteX6" fmla="*/ 8820980 w 8820980"/>
                <a:gd name="connsiteY6" fmla="*/ 343199 h 411840"/>
                <a:gd name="connsiteX7" fmla="*/ 8800876 w 8820980"/>
                <a:gd name="connsiteY7" fmla="*/ 391736 h 411840"/>
                <a:gd name="connsiteX8" fmla="*/ 8752339 w 8820980"/>
                <a:gd name="connsiteY8" fmla="*/ 411840 h 411840"/>
                <a:gd name="connsiteX9" fmla="*/ 68641 w 8820980"/>
                <a:gd name="connsiteY9" fmla="*/ 411840 h 411840"/>
                <a:gd name="connsiteX10" fmla="*/ 20104 w 8820980"/>
                <a:gd name="connsiteY10" fmla="*/ 391735 h 411840"/>
                <a:gd name="connsiteX11" fmla="*/ 0 w 8820980"/>
                <a:gd name="connsiteY11" fmla="*/ 343198 h 411840"/>
                <a:gd name="connsiteX12" fmla="*/ 0 w 8820980"/>
                <a:gd name="connsiteY12" fmla="*/ 68641 h 411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820980" h="411840">
                  <a:moveTo>
                    <a:pt x="0" y="68641"/>
                  </a:moveTo>
                  <a:cubicBezTo>
                    <a:pt x="0" y="50436"/>
                    <a:pt x="7232" y="32977"/>
                    <a:pt x="20105" y="20104"/>
                  </a:cubicBezTo>
                  <a:cubicBezTo>
                    <a:pt x="32978" y="7231"/>
                    <a:pt x="50437" y="0"/>
                    <a:pt x="68642" y="0"/>
                  </a:cubicBezTo>
                  <a:lnTo>
                    <a:pt x="8752339" y="0"/>
                  </a:lnTo>
                  <a:cubicBezTo>
                    <a:pt x="8770544" y="0"/>
                    <a:pt x="8788003" y="7232"/>
                    <a:pt x="8800876" y="20105"/>
                  </a:cubicBezTo>
                  <a:cubicBezTo>
                    <a:pt x="8813749" y="32978"/>
                    <a:pt x="8820980" y="50437"/>
                    <a:pt x="8820980" y="68642"/>
                  </a:cubicBezTo>
                  <a:lnTo>
                    <a:pt x="8820980" y="343199"/>
                  </a:lnTo>
                  <a:cubicBezTo>
                    <a:pt x="8820980" y="361404"/>
                    <a:pt x="8813748" y="378863"/>
                    <a:pt x="8800876" y="391736"/>
                  </a:cubicBezTo>
                  <a:cubicBezTo>
                    <a:pt x="8788003" y="404609"/>
                    <a:pt x="8770544" y="411840"/>
                    <a:pt x="8752339" y="411840"/>
                  </a:cubicBezTo>
                  <a:lnTo>
                    <a:pt x="68641" y="411840"/>
                  </a:lnTo>
                  <a:cubicBezTo>
                    <a:pt x="50436" y="411840"/>
                    <a:pt x="32977" y="404608"/>
                    <a:pt x="20104" y="391735"/>
                  </a:cubicBezTo>
                  <a:cubicBezTo>
                    <a:pt x="7231" y="378862"/>
                    <a:pt x="0" y="361403"/>
                    <a:pt x="0" y="343198"/>
                  </a:cubicBezTo>
                  <a:lnTo>
                    <a:pt x="0" y="68641"/>
                  </a:lnTo>
                  <a:close/>
                </a:path>
              </a:pathLst>
            </a:custGeom>
            <a:solidFill>
              <a:srgbClr val="DA251D"/>
            </a:solidFill>
            <a:ln>
              <a:noFill/>
            </a:ln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7254" tIns="77254" rIns="77254" bIns="77254" numCol="1" spcCol="1270" anchor="ctr" anchorCtr="0">
              <a:noAutofit/>
            </a:bodyPr>
            <a:lstStyle/>
            <a:p>
              <a:pPr algn="ctr">
                <a:spcAft>
                  <a:spcPts val="1200"/>
                </a:spcAft>
              </a:pPr>
              <a:endPara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endParaRPr>
            </a:p>
          </p:txBody>
        </p:sp>
        <p:pic>
          <p:nvPicPr>
            <p:cNvPr id="1026" name="Picture 2" descr="C:\Documents and Settings\ponkinao\Мои документы\Downloads\znak_telefon_dlya_ispolzovaniya_pri_pozhare_Abali.ru_.png"/>
            <p:cNvPicPr>
              <a:picLocks noChangeAspect="1" noChangeArrowheads="1"/>
            </p:cNvPicPr>
            <p:nvPr/>
          </p:nvPicPr>
          <p:blipFill>
            <a:blip r:embed="rId3" cstate="print"/>
            <a:srcRect l="5556" t="5556" r="5556" b="5556"/>
            <a:stretch>
              <a:fillRect/>
            </a:stretch>
          </p:blipFill>
          <p:spPr bwMode="auto">
            <a:xfrm>
              <a:off x="4355976" y="1340768"/>
              <a:ext cx="504056" cy="50405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475656" y="116632"/>
            <a:ext cx="61926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Телефонный справочник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3"/>
          <p:cNvGrpSpPr/>
          <p:nvPr/>
        </p:nvGrpSpPr>
        <p:grpSpPr>
          <a:xfrm>
            <a:off x="1475656" y="512736"/>
            <a:ext cx="6263704" cy="540000"/>
            <a:chOff x="1475656" y="1340768"/>
            <a:chExt cx="6263704" cy="540000"/>
          </a:xfrm>
        </p:grpSpPr>
        <p:sp>
          <p:nvSpPr>
            <p:cNvPr id="13" name="Полилиния 12"/>
            <p:cNvSpPr/>
            <p:nvPr/>
          </p:nvSpPr>
          <p:spPr>
            <a:xfrm>
              <a:off x="1475656" y="1340768"/>
              <a:ext cx="6263704" cy="540000"/>
            </a:xfrm>
            <a:custGeom>
              <a:avLst/>
              <a:gdLst>
                <a:gd name="connsiteX0" fmla="*/ 0 w 8820980"/>
                <a:gd name="connsiteY0" fmla="*/ 68641 h 411840"/>
                <a:gd name="connsiteX1" fmla="*/ 20105 w 8820980"/>
                <a:gd name="connsiteY1" fmla="*/ 20104 h 411840"/>
                <a:gd name="connsiteX2" fmla="*/ 68642 w 8820980"/>
                <a:gd name="connsiteY2" fmla="*/ 0 h 411840"/>
                <a:gd name="connsiteX3" fmla="*/ 8752339 w 8820980"/>
                <a:gd name="connsiteY3" fmla="*/ 0 h 411840"/>
                <a:gd name="connsiteX4" fmla="*/ 8800876 w 8820980"/>
                <a:gd name="connsiteY4" fmla="*/ 20105 h 411840"/>
                <a:gd name="connsiteX5" fmla="*/ 8820980 w 8820980"/>
                <a:gd name="connsiteY5" fmla="*/ 68642 h 411840"/>
                <a:gd name="connsiteX6" fmla="*/ 8820980 w 8820980"/>
                <a:gd name="connsiteY6" fmla="*/ 343199 h 411840"/>
                <a:gd name="connsiteX7" fmla="*/ 8800876 w 8820980"/>
                <a:gd name="connsiteY7" fmla="*/ 391736 h 411840"/>
                <a:gd name="connsiteX8" fmla="*/ 8752339 w 8820980"/>
                <a:gd name="connsiteY8" fmla="*/ 411840 h 411840"/>
                <a:gd name="connsiteX9" fmla="*/ 68641 w 8820980"/>
                <a:gd name="connsiteY9" fmla="*/ 411840 h 411840"/>
                <a:gd name="connsiteX10" fmla="*/ 20104 w 8820980"/>
                <a:gd name="connsiteY10" fmla="*/ 391735 h 411840"/>
                <a:gd name="connsiteX11" fmla="*/ 0 w 8820980"/>
                <a:gd name="connsiteY11" fmla="*/ 343198 h 411840"/>
                <a:gd name="connsiteX12" fmla="*/ 0 w 8820980"/>
                <a:gd name="connsiteY12" fmla="*/ 68641 h 411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820980" h="411840">
                  <a:moveTo>
                    <a:pt x="0" y="68641"/>
                  </a:moveTo>
                  <a:cubicBezTo>
                    <a:pt x="0" y="50436"/>
                    <a:pt x="7232" y="32977"/>
                    <a:pt x="20105" y="20104"/>
                  </a:cubicBezTo>
                  <a:cubicBezTo>
                    <a:pt x="32978" y="7231"/>
                    <a:pt x="50437" y="0"/>
                    <a:pt x="68642" y="0"/>
                  </a:cubicBezTo>
                  <a:lnTo>
                    <a:pt x="8752339" y="0"/>
                  </a:lnTo>
                  <a:cubicBezTo>
                    <a:pt x="8770544" y="0"/>
                    <a:pt x="8788003" y="7232"/>
                    <a:pt x="8800876" y="20105"/>
                  </a:cubicBezTo>
                  <a:cubicBezTo>
                    <a:pt x="8813749" y="32978"/>
                    <a:pt x="8820980" y="50437"/>
                    <a:pt x="8820980" y="68642"/>
                  </a:cubicBezTo>
                  <a:lnTo>
                    <a:pt x="8820980" y="343199"/>
                  </a:lnTo>
                  <a:cubicBezTo>
                    <a:pt x="8820980" y="361404"/>
                    <a:pt x="8813748" y="378863"/>
                    <a:pt x="8800876" y="391736"/>
                  </a:cubicBezTo>
                  <a:cubicBezTo>
                    <a:pt x="8788003" y="404609"/>
                    <a:pt x="8770544" y="411840"/>
                    <a:pt x="8752339" y="411840"/>
                  </a:cubicBezTo>
                  <a:lnTo>
                    <a:pt x="68641" y="411840"/>
                  </a:lnTo>
                  <a:cubicBezTo>
                    <a:pt x="50436" y="411840"/>
                    <a:pt x="32977" y="404608"/>
                    <a:pt x="20104" y="391735"/>
                  </a:cubicBezTo>
                  <a:cubicBezTo>
                    <a:pt x="7231" y="378862"/>
                    <a:pt x="0" y="361403"/>
                    <a:pt x="0" y="343198"/>
                  </a:cubicBezTo>
                  <a:lnTo>
                    <a:pt x="0" y="68641"/>
                  </a:lnTo>
                  <a:close/>
                </a:path>
              </a:pathLst>
            </a:custGeom>
            <a:solidFill>
              <a:srgbClr val="DA251D"/>
            </a:solidFill>
            <a:ln>
              <a:noFill/>
            </a:ln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7254" tIns="77254" rIns="77254" bIns="77254" numCol="1" spcCol="1270" anchor="ctr" anchorCtr="0">
              <a:noAutofit/>
            </a:bodyPr>
            <a:lstStyle/>
            <a:p>
              <a:pPr algn="ctr">
                <a:spcAft>
                  <a:spcPts val="1200"/>
                </a:spcAft>
              </a:pPr>
              <a:endPara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endParaRPr>
            </a:p>
          </p:txBody>
        </p:sp>
        <p:pic>
          <p:nvPicPr>
            <p:cNvPr id="1026" name="Picture 2" descr="C:\Documents and Settings\ponkinao\Мои документы\Downloads\znak_telefon_dlya_ispolzovaniya_pri_pozhare_Abali.ru_.png"/>
            <p:cNvPicPr>
              <a:picLocks noChangeAspect="1" noChangeArrowheads="1"/>
            </p:cNvPicPr>
            <p:nvPr/>
          </p:nvPicPr>
          <p:blipFill>
            <a:blip r:embed="rId3" cstate="print"/>
            <a:srcRect l="5556" t="5556" r="5556" b="5556"/>
            <a:stretch>
              <a:fillRect/>
            </a:stretch>
          </p:blipFill>
          <p:spPr bwMode="auto">
            <a:xfrm>
              <a:off x="4355976" y="1340768"/>
              <a:ext cx="504056" cy="504056"/>
            </a:xfrm>
            <a:prstGeom prst="rect">
              <a:avLst/>
            </a:prstGeom>
            <a:noFill/>
          </p:spPr>
        </p:pic>
      </p:grpSp>
      <p:sp>
        <p:nvSpPr>
          <p:cNvPr id="10" name="Прямоугольник 9"/>
          <p:cNvSpPr/>
          <p:nvPr/>
        </p:nvSpPr>
        <p:spPr>
          <a:xfrm>
            <a:off x="108000" y="1339200"/>
            <a:ext cx="88920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ИНЫЕ СТРУКТУРЫ</a:t>
            </a:r>
            <a:endParaRPr lang="en-US" sz="14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endParaRPr lang="en-US" sz="12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ФОНД СОДЕЙСТВИЯ КРЕДИТОВАНИЮ МАЛОГО ПРЕДПРИНИМАТЕЛЬСТВА ЧЕЛЯБИНСКОЙ ОБЛАСТИ</a:t>
            </a:r>
            <a:r>
              <a:rPr lang="en-US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                   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г. Челябинск, ул. Карла Маркса, 38 (Бизнес-центр «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Аркаим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Плаза»), 3 этаж,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оф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309,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тел.: +7 (351) 220-25-49 (доб.58) , 74fond@mail.ru;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www.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fond74.ru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АГЕНТСТВО ИНВЕСТИЦИОННОГО РАЗВИТИЯ</a:t>
            </a:r>
            <a:r>
              <a:rPr lang="en-US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ЧЕЛЯБИНСКОЙ ОБЛАСТИ</a:t>
            </a:r>
            <a:r>
              <a:rPr lang="en-US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–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г. Челябинск, ул. Карла Маркса, 38 (Бизнес-центр «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Аркаим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Плаза»), офис 320, 3 этаж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тел.: +7 (351) 239-93-12, электронная почта: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air.chelregion@gmail.com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СТИМУЛИРОВАНИЕ РАЗВИТИЯ ИННОВАЦИОННОЙ ДЕЯТЕЛЬНОСТИ</a:t>
            </a:r>
            <a:r>
              <a:rPr lang="en-US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–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Руководитель ГБУ Челябинской области «Инновационный бизнес-инкубатор» тел.: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+7 (351)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262-51-10 /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+7 (351)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262-55-17</a:t>
            </a:r>
            <a:endParaRPr lang="en-US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СТРАХОВАНИЕ ЭКСПОРТНЫХ КРЕДИТОВ И ИНВЕСТИЦИЙ ОТ ПРЕДПРИНИМАТЕЛЬСКИХ И ПОЛИТИЧЕСКИХ РИСКОВ</a:t>
            </a:r>
            <a:r>
              <a:rPr lang="en-US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тел.: +7 (495) 783 -11- 88, факс: +7 (495) 783-11-22,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info@exiar.ru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www.exiar.ru</a:t>
            </a:r>
            <a:endParaRPr lang="ru-RU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endParaRPr lang="en-US" sz="12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КОРПОРАЦИЯ МСП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–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115035, г. Москва, </a:t>
            </a:r>
            <a:r>
              <a:rPr lang="ru-RU" sz="12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Овчинниковская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набережная, д. 20, стр. 1, тел.: +7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(495)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644-28-94,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info@acgrf.ru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http://www.acgrf.ru</a:t>
            </a:r>
            <a:endParaRPr lang="ru-RU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619672" y="324000"/>
            <a:ext cx="63363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Меры поддержки предприятий, реализующих </a:t>
            </a:r>
            <a:r>
              <a:rPr lang="ru-RU" sz="2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инвестпроекты</a:t>
            </a:r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на территории Челябинской области</a:t>
            </a:r>
            <a:endParaRPr lang="ru-RU" sz="2000" dirty="0"/>
          </a:p>
        </p:txBody>
      </p:sp>
      <p:sp>
        <p:nvSpPr>
          <p:cNvPr id="6" name="Полилиния 5"/>
          <p:cNvSpPr/>
          <p:nvPr/>
        </p:nvSpPr>
        <p:spPr>
          <a:xfrm>
            <a:off x="108000" y="1339200"/>
            <a:ext cx="8928000" cy="721648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lvl="0" algn="ctr" defTabSz="533400">
              <a:spcBef>
                <a:spcPct val="0"/>
              </a:spcBef>
            </a:pP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ПРЕДОСТАВЛЕНИЕ ЛЬГОТ ПО НАЛОГАМ НА ПРИБЫЛЬ И ИМУЩЕСТВО </a:t>
            </a:r>
            <a:endParaRPr lang="en-US" sz="1500" b="1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0" algn="ctr" defTabSz="533400">
              <a:spcBef>
                <a:spcPct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Закон Челябинской области от 28.08.2003 № 175-ЗО, Закон Челябинской области от 27.11.2003 № 189-ЗО, </a:t>
            </a:r>
          </a:p>
          <a:p>
            <a:pPr lvl="0" algn="ctr" defTabSz="533400">
              <a:spcBef>
                <a:spcPct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Закон Челябинской области от 23.06.2011 № 154-ЗО</a:t>
            </a:r>
            <a:endParaRPr lang="ru-RU" sz="1200" dirty="0"/>
          </a:p>
        </p:txBody>
      </p:sp>
      <p:sp>
        <p:nvSpPr>
          <p:cNvPr id="20" name="Text Box 13"/>
          <p:cNvSpPr>
            <a:spLocks noChangeArrowheads="1"/>
          </p:cNvSpPr>
          <p:nvPr/>
        </p:nvSpPr>
        <p:spPr bwMode="auto">
          <a:xfrm>
            <a:off x="108000" y="2156147"/>
            <a:ext cx="8928992" cy="2352973"/>
          </a:xfrm>
          <a:prstGeom prst="roundRect">
            <a:avLst>
              <a:gd name="adj" fmla="val 4128"/>
            </a:avLst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УСЛОВИЯ ПРЕДОСТАВЛЕНИЯ НАЛОГОВЫХ ЛЬГОТ</a:t>
            </a:r>
            <a:endParaRPr lang="en-US" sz="12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endParaRPr lang="en-US" sz="1200" b="1" dirty="0" smtClean="0">
              <a:solidFill>
                <a:srgbClr val="000066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>
              <a:buFont typeface="Times New Roman" pitchFamily="18" charset="0"/>
              <a:buChar char="–"/>
            </a:pP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Организации, созданные </a:t>
            </a: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после 1 января 2011 года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осуществившие в налоговом периоде капитальные вложения производственного назначения на территории Челябинской области в размере </a:t>
            </a: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не менее 8 млн. рублей.</a:t>
            </a:r>
            <a:endParaRPr lang="en-US" sz="12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>
              <a:buFont typeface="Times New Roman" pitchFamily="18" charset="0"/>
              <a:buChar char="–"/>
            </a:pP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Организации, реализующие </a:t>
            </a: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начиная с 1 января 2011 года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инвестиционные проекты, включенные в перечень приоритетных инвестиционных проектов Челябинской области, если суммарный объем инвестиций по проекту составляет </a:t>
            </a: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не менее 300 млн. рублей</a:t>
            </a:r>
            <a:r>
              <a:rPr lang="en-US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.</a:t>
            </a:r>
          </a:p>
          <a:p>
            <a:pPr algn="just">
              <a:buFont typeface="Times New Roman" pitchFamily="18" charset="0"/>
              <a:buChar char="–"/>
            </a:pP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Для включения проекта в перечень приоритетных инвестиционных проектов необходимо </a:t>
            </a: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прохождение конкурсного отбора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(постановление Правительства Челябинской области от 28.09.2011 г. № 332-П).</a:t>
            </a:r>
          </a:p>
          <a:p>
            <a:pPr algn="just">
              <a:buFont typeface="Times New Roman" pitchFamily="18" charset="0"/>
              <a:buChar char="–"/>
            </a:pP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Одним из условий включения проекта в перечень приоритетных инвестиционных проектов является реализация проекта в следующих основных видах экономической деятельности: обрабатывающие производства; животноводство; растениеводство; транспортная обработка грузов и хранение; производство электроэнергии</a:t>
            </a: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251520" y="4653137"/>
          <a:ext cx="8640960" cy="792087"/>
        </p:xfrm>
        <a:graphic>
          <a:graphicData uri="http://schemas.openxmlformats.org/drawingml/2006/table">
            <a:tbl>
              <a:tblPr/>
              <a:tblGrid>
                <a:gridCol w="3312368"/>
                <a:gridCol w="2778800"/>
                <a:gridCol w="2549792"/>
              </a:tblGrid>
              <a:tr h="26402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ВИДЫ НАЛОГОВ И СБОРОВ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57" marR="4057" marT="4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ДЕЙСТВУЮЩАЯ СТАВКА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57" marR="4057" marT="4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ЛЬГОТНАЯ СТАВКА</a:t>
                      </a:r>
                    </a:p>
                  </a:txBody>
                  <a:tcPr marL="4057" marR="4057" marT="4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4029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прибыль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57" marR="4057" marT="4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18%</a:t>
                      </a:r>
                    </a:p>
                  </a:txBody>
                  <a:tcPr marL="4057" marR="4057" marT="4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 13,5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57" marR="4057" marT="4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402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</a:t>
                      </a:r>
                    </a:p>
                  </a:txBody>
                  <a:tcPr marL="4057" marR="4057" marT="4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2,2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4057" marR="4057" marT="4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 1,1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%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│до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57" marR="4057" marT="40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8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19672" y="324000"/>
            <a:ext cx="63363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Меры поддержки предприятий, реализующих </a:t>
            </a:r>
            <a:r>
              <a:rPr lang="ru-RU" sz="2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инвестпроекты</a:t>
            </a:r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на территории Челябинской области</a:t>
            </a:r>
            <a:endParaRPr lang="ru-RU" sz="2000" dirty="0"/>
          </a:p>
        </p:txBody>
      </p:sp>
      <p:sp>
        <p:nvSpPr>
          <p:cNvPr id="5" name="Полилиния 4"/>
          <p:cNvSpPr/>
          <p:nvPr/>
        </p:nvSpPr>
        <p:spPr>
          <a:xfrm>
            <a:off x="108000" y="1339200"/>
            <a:ext cx="8928000" cy="577632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lvl="0" algn="ctr" defTabSz="533400">
              <a:spcBef>
                <a:spcPct val="0"/>
              </a:spcBef>
            </a:pP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ПРЕДОСТАВЛЕНИЕ </a:t>
            </a:r>
            <a:r>
              <a:rPr lang="ru-RU" sz="16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ЗЕМЕЛЬНЫХ УЧАСТКОВ</a:t>
            </a:r>
            <a:endParaRPr lang="en-US" sz="1500" b="1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Закон Челябинской области от 13.04.2015 № 154-ЗО</a:t>
            </a:r>
            <a:endParaRPr lang="ru-RU" sz="1200" dirty="0"/>
          </a:p>
        </p:txBody>
      </p:sp>
      <p:pic>
        <p:nvPicPr>
          <p:cNvPr id="6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  <p:sp>
        <p:nvSpPr>
          <p:cNvPr id="7" name="Text Box 13"/>
          <p:cNvSpPr>
            <a:spLocks noChangeArrowheads="1"/>
          </p:cNvSpPr>
          <p:nvPr/>
        </p:nvSpPr>
        <p:spPr bwMode="auto">
          <a:xfrm>
            <a:off x="108000" y="1916832"/>
            <a:ext cx="8892000" cy="4611826"/>
          </a:xfrm>
          <a:prstGeom prst="roundRect">
            <a:avLst>
              <a:gd name="adj" fmla="val 4128"/>
            </a:avLst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2000" algn="ctr">
              <a:defRPr/>
            </a:pP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УСЛОВИЯ ПРЕДОСТАВЛЕНИЯ ЗЕМЕЛЬНЫХ УЧАСТКОВ</a:t>
            </a:r>
          </a:p>
          <a:p>
            <a:pPr marL="72000" algn="just"/>
            <a:endParaRPr lang="ru-RU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72000" algn="just"/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Земельные участки, находящиеся в собственности Челябинской области или муниципальной собственности, предоставляются </a:t>
            </a: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 аренду без проведения торгов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в целях реализации масштабных инвестиционных проектов, размещения объектов социально-культурного и коммунально-бытового назначения:</a:t>
            </a:r>
          </a:p>
          <a:p>
            <a:pPr marL="72000" algn="just"/>
            <a:endParaRPr lang="en-US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72000" algn="ctr"/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КРИТЕРИИ МАСШТАБНЫХ ИНВЕСТИЦИОННЫХ ПРОЕКТОВ</a:t>
            </a:r>
          </a:p>
          <a:p>
            <a:pPr marL="72000" algn="just"/>
            <a:endParaRPr lang="ru-RU" sz="12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300600" indent="-228600" algn="just">
              <a:buAutoNum type="arabicPeriod"/>
            </a:pP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Проект должен быть реализован в одном из приоритетных секторов экономики:</a:t>
            </a:r>
            <a:r>
              <a:rPr lang="en-US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сельское хозяйство (включая предоставление услуг в этой отрасли),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обрабатывающие производства, в том числе производство пищевых продуктов,</a:t>
            </a:r>
            <a:r>
              <a:rPr lang="en-US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химическое производство, машиностроительный комплекс (авиастроение, судостроение, автомобильные и иные), жилищное строительство, транспортный комплекс, в том числе воздушный транспорт (аэропорты, авиаперевозчики, транспортная инфраструктура),  связь и телекоммуникации, производство и распределение электроэнергии, газа и воды и иных ресурсов.</a:t>
            </a:r>
          </a:p>
          <a:p>
            <a:pPr marL="300600" indent="-228600" algn="just">
              <a:buAutoNum type="arabicPeriod"/>
            </a:pPr>
            <a:endParaRPr lang="en-US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300600" indent="-228600" algn="just">
              <a:buFont typeface="+mj-lt"/>
              <a:buAutoNum type="arabicPeriod"/>
            </a:pP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Финансово-экономические показатели проекта (варьируются по муниципалитетам)</a:t>
            </a:r>
            <a:r>
              <a:rPr lang="en-US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должны соответствовать одному из показателей: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объем инвестиций - </a:t>
            </a: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не менее 100 млн. рублей;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количество создаваемых рабочих мест - </a:t>
            </a: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не менее 50;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ежегодные поступления от налогов, взимаемых на территории муниципального образования - </a:t>
            </a: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не менее 2 млн. рублей.</a:t>
            </a:r>
          </a:p>
          <a:p>
            <a:pPr marL="300600" indent="-228600" algn="just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00600" indent="-228600"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КРИТЕРИИ СООТВЕТСТВИЯ ОБЪЕКТОВ СОЦИАЛЬНО-КУЛЬТУРНОГО И КОММУНАЛЬНО-БЫТОВОГО НАЗНАЧЕНИЯ</a:t>
            </a:r>
            <a:endParaRPr lang="en-US" sz="1200" b="1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300600" indent="-228600" algn="just"/>
            <a:endParaRPr lang="ru-RU" sz="1200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300600" indent="-228600" algn="just">
              <a:buFont typeface="+mj-lt"/>
              <a:buAutoNum type="arabicPeriod"/>
            </a:pP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Финансово-экономические показатели проекта (варьируются от назначения объекта)</a:t>
            </a:r>
            <a:r>
              <a:rPr lang="en-US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должны соответствовать одному из показателей: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объем инвестиций - </a:t>
            </a:r>
            <a:r>
              <a:rPr lang="ru-RU" sz="12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не менее 100 млн. рублей; </a:t>
            </a:r>
            <a:r>
              <a:rPr lang="ru-RU" sz="12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количество создаваемых рабочих мест - </a:t>
            </a:r>
            <a:r>
              <a:rPr lang="ru-RU" sz="12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не менее </a:t>
            </a: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10</a:t>
            </a:r>
            <a:r>
              <a:rPr lang="ru-RU" sz="12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; </a:t>
            </a:r>
            <a:r>
              <a:rPr lang="ru-RU" sz="12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ежегодные поступления от налогов, взимаемых на территории муниципального образования - </a:t>
            </a:r>
            <a:r>
              <a:rPr lang="ru-RU" sz="12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не менее 2 млн. рублей</a:t>
            </a:r>
            <a:r>
              <a:rPr lang="ru-RU" sz="1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.</a:t>
            </a:r>
            <a:endParaRPr lang="ru-RU" sz="1200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619672" y="324000"/>
            <a:ext cx="63363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Меры поддержки предприятий, реализующих </a:t>
            </a:r>
            <a:r>
              <a:rPr lang="ru-RU" sz="2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инвестпроекты</a:t>
            </a:r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на территории Челябинской области</a:t>
            </a:r>
            <a:endParaRPr lang="ru-RU" sz="2000" dirty="0"/>
          </a:p>
        </p:txBody>
      </p:sp>
      <p:sp>
        <p:nvSpPr>
          <p:cNvPr id="9" name="Полилиния 8"/>
          <p:cNvSpPr/>
          <p:nvPr/>
        </p:nvSpPr>
        <p:spPr>
          <a:xfrm>
            <a:off x="108000" y="4939600"/>
            <a:ext cx="8928000" cy="865664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ВОЗМЕЩЕНИЕ СУБЪЕКТАМ ИНВЕСТИЦИОННОЙ ДЕЯТЕЛЬНОСТИ </a:t>
            </a:r>
            <a:r>
              <a:rPr lang="en-US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ЧАСТИ ЗАТРАТ НА ОПЛАТУ ПРОЦЕНТОВ ПО КРЕДИТАМ КРЕДИТНЫХ ОРГАНИЗАЦИЙ И ЛИЗИНГОВЫХ</a:t>
            </a:r>
            <a:r>
              <a:rPr lang="en-US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ПЛАТЕЖЕЙ ПО ДОГОВОРАМ ЛИЗИНГА</a:t>
            </a:r>
            <a:endParaRPr lang="en-US" sz="1500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постановление Правительства Челябинской области от 21.02.2008 г. № 28-П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олилиния 9"/>
          <p:cNvSpPr/>
          <p:nvPr/>
        </p:nvSpPr>
        <p:spPr>
          <a:xfrm>
            <a:off x="108000" y="5805264"/>
            <a:ext cx="8820980" cy="432048"/>
          </a:xfrm>
          <a:custGeom>
            <a:avLst/>
            <a:gdLst>
              <a:gd name="connsiteX0" fmla="*/ 0 w 8820980"/>
              <a:gd name="connsiteY0" fmla="*/ 0 h 2049300"/>
              <a:gd name="connsiteX1" fmla="*/ 8820980 w 8820980"/>
              <a:gd name="connsiteY1" fmla="*/ 0 h 2049300"/>
              <a:gd name="connsiteX2" fmla="*/ 8820980 w 8820980"/>
              <a:gd name="connsiteY2" fmla="*/ 2049300 h 2049300"/>
              <a:gd name="connsiteX3" fmla="*/ 0 w 8820980"/>
              <a:gd name="connsiteY3" fmla="*/ 2049300 h 2049300"/>
              <a:gd name="connsiteX4" fmla="*/ 0 w 8820980"/>
              <a:gd name="connsiteY4" fmla="*/ 0 h 20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20980" h="2049300">
                <a:moveTo>
                  <a:pt x="0" y="0"/>
                </a:moveTo>
                <a:lnTo>
                  <a:pt x="8820980" y="0"/>
                </a:lnTo>
                <a:lnTo>
                  <a:pt x="8820980" y="2049300"/>
                </a:lnTo>
                <a:lnTo>
                  <a:pt x="0" y="20493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0066" tIns="16510" rIns="92456" bIns="16510" numCol="1" spcCol="1270" anchor="t" anchorCtr="0">
            <a:noAutofit/>
          </a:bodyPr>
          <a:lstStyle/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Субсидии по кредитам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 размере до 100% ставки рефинансирования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ЦБ РФ, но не выше 2/3 процентной ставки по кредиту</a:t>
            </a:r>
            <a:endPara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-180000" algn="just" defTabSz="577850">
              <a:spcBef>
                <a:spcPct val="0"/>
              </a:spcBef>
              <a:buSzPct val="110000"/>
              <a:buFont typeface="+mj-lt"/>
              <a:buAutoNum type="arabicPeriod"/>
            </a:pPr>
            <a:r>
              <a:rPr lang="ru-RU" sz="1200" b="1" kern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Субсидии по лизинговым платежам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 размере до 100% ставки рефинансирования ЦБ РФ</a:t>
            </a:r>
            <a:endParaRPr lang="ru-RU" sz="1200" kern="1200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lvl="1" indent="-180000" algn="just" defTabSz="577850">
              <a:spcBef>
                <a:spcPct val="0"/>
              </a:spcBef>
              <a:buSzPct val="110000"/>
            </a:pPr>
            <a:endParaRPr lang="ru-RU" sz="1200" b="0" kern="1200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108000" y="1339200"/>
            <a:ext cx="8928000" cy="1225704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lvl="0" algn="ctr" defTabSz="533400">
              <a:spcBef>
                <a:spcPct val="0"/>
              </a:spcBef>
            </a:pP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ПРЕДОСТАВЛЕНИЕ ГОСУДАРСТВЕННЫХ ГАРАНТИЙ ЧЕЛЯБИНСКОЙ ОБЛАСТИ </a:t>
            </a:r>
            <a:endParaRPr lang="en-US" sz="1500" b="1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Закон Челябинской области от 28.08.2008 г. № 297-ЗО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;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елябинской области «О  Порядке проведения конкурсного отбора инвестиционных проектов субъектов инвестиционной деятельности, претендующих на получение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государственных гарантий Челябинской области» от 15 июня 2011 г. № 177-П;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постановление  Правительства  Челябинской  области от 27.10.2010 г. № 212-П»;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 Челябинской области «Об областном бюджете на 2015 год и на плановый период 2016 и 2017 годов»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18 декабря 2014 года № 71-ЗО</a:t>
            </a:r>
            <a:endParaRPr lang="en-US" sz="1200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108000" y="2348880"/>
            <a:ext cx="8892000" cy="2708920"/>
          </a:xfrm>
          <a:custGeom>
            <a:avLst/>
            <a:gdLst>
              <a:gd name="connsiteX0" fmla="*/ 0 w 8820980"/>
              <a:gd name="connsiteY0" fmla="*/ 0 h 2049300"/>
              <a:gd name="connsiteX1" fmla="*/ 8820980 w 8820980"/>
              <a:gd name="connsiteY1" fmla="*/ 0 h 2049300"/>
              <a:gd name="connsiteX2" fmla="*/ 8820980 w 8820980"/>
              <a:gd name="connsiteY2" fmla="*/ 2049300 h 2049300"/>
              <a:gd name="connsiteX3" fmla="*/ 0 w 8820980"/>
              <a:gd name="connsiteY3" fmla="*/ 2049300 h 2049300"/>
              <a:gd name="connsiteX4" fmla="*/ 0 w 8820980"/>
              <a:gd name="connsiteY4" fmla="*/ 0 h 20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20980" h="2049300">
                <a:moveTo>
                  <a:pt x="0" y="0"/>
                </a:moveTo>
                <a:lnTo>
                  <a:pt x="8820980" y="0"/>
                </a:lnTo>
                <a:lnTo>
                  <a:pt x="8820980" y="2049300"/>
                </a:lnTo>
                <a:lnTo>
                  <a:pt x="0" y="20493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0066" tIns="16510" rIns="92456" bIns="16510" numCol="1" spcCol="1270" anchor="t" anchorCtr="0">
            <a:noAutofit/>
          </a:bodyPr>
          <a:lstStyle/>
          <a:p>
            <a:pPr marL="85725" lvl="1" algn="just"/>
            <a:endParaRPr lang="ru-RU" sz="1200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85725" algn="just">
              <a:buNone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Юридическое лицо, муниципальное образование, претендующие на получение областной государственной гарантии, представляют в Правительство области заявку на предоставление областной государственной гарантии с указанием ее предполагаемой суммы, срока действия, обязательства, в обеспечение которого предоставляется областная государственная гарантия.</a:t>
            </a:r>
          </a:p>
          <a:p>
            <a:pPr marL="85725" algn="just">
              <a:buNone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Решение о предоставлении областной государственной гарантии принимается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Правительством Челябинской области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при наличии:</a:t>
            </a:r>
          </a:p>
          <a:p>
            <a:pPr marL="180975" indent="-95250" algn="just">
              <a:buFont typeface="Arial" pitchFamily="34" charset="0"/>
              <a:buChar char="•"/>
              <a:tabLst>
                <a:tab pos="180975" algn="l"/>
              </a:tabLs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положительной оценки финансового состояния претендента;</a:t>
            </a:r>
          </a:p>
          <a:p>
            <a:pPr marL="180975" indent="-95250" algn="just">
              <a:buFont typeface="Arial" pitchFamily="34" charset="0"/>
              <a:buChar char="•"/>
              <a:tabLst>
                <a:tab pos="180975" algn="l"/>
              </a:tabLs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социально-экономической значимости и приоритетности для Челябинской области обязательства, в обеспечение которого выдается областная государственная гарантия;</a:t>
            </a:r>
          </a:p>
          <a:p>
            <a:pPr marL="180975" indent="-95250" algn="just">
              <a:buFont typeface="Arial" pitchFamily="34" charset="0"/>
              <a:buChar char="•"/>
              <a:tabLst>
                <a:tab pos="180975" algn="l"/>
              </a:tabLs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высокой ликвидности предоставляемого обеспечения;</a:t>
            </a:r>
          </a:p>
          <a:p>
            <a:pPr marL="180975" indent="-95250" algn="just">
              <a:buFont typeface="Arial" pitchFamily="34" charset="0"/>
              <a:buChar char="•"/>
              <a:tabLst>
                <a:tab pos="180975" algn="l"/>
              </a:tabLs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отсутствия у претендента просроченной задолженности по денежным обязательствам перед Челябинской областью и в бюджетную систему РФ;</a:t>
            </a:r>
          </a:p>
          <a:p>
            <a:pPr marL="180975" indent="-95250" algn="just">
              <a:buFont typeface="Arial" pitchFamily="34" charset="0"/>
              <a:buChar char="•"/>
              <a:tabLst>
                <a:tab pos="266700" algn="l"/>
              </a:tabLs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отсутствия у претендента неурегулированных обязательств по ранее предоставленным областным государственным гарантиям</a:t>
            </a:r>
          </a:p>
          <a:p>
            <a:pPr marL="0" lvl="1" indent="-180000" algn="just" defTabSz="577850">
              <a:spcBef>
                <a:spcPct val="0"/>
              </a:spcBef>
              <a:buSzPct val="110000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</a:p>
          <a:p>
            <a:pPr marL="0" lvl="1" indent="-180000" algn="just" defTabSz="577850">
              <a:spcBef>
                <a:spcPct val="0"/>
              </a:spcBef>
              <a:buSzPct val="110000"/>
            </a:pPr>
            <a:endParaRPr lang="ru-RU" sz="1200" kern="1200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3" name="Text Box 13"/>
          <p:cNvSpPr>
            <a:spLocks noChangeArrowheads="1"/>
          </p:cNvSpPr>
          <p:nvPr/>
        </p:nvSpPr>
        <p:spPr bwMode="auto">
          <a:xfrm>
            <a:off x="108000" y="6237312"/>
            <a:ext cx="8892000" cy="586145"/>
          </a:xfrm>
          <a:prstGeom prst="roundRect">
            <a:avLst>
              <a:gd name="adj" fmla="val 9565"/>
            </a:avLst>
          </a:prstGeom>
          <a:gradFill rotWithShape="0">
            <a:gsLst>
              <a:gs pos="0">
                <a:schemeClr val="bg1"/>
              </a:gs>
              <a:gs pos="100000">
                <a:schemeClr val="bg1">
                  <a:alpha val="29999"/>
                </a:schemeClr>
              </a:gs>
            </a:gsLst>
            <a:lin ang="0" scaled="1"/>
          </a:gradFill>
          <a:ln w="19050" algn="ctr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500" b="1" dirty="0" smtClean="0">
                <a:solidFill>
                  <a:srgbClr val="CC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ДАННЫЙ ВИД ПОДДЕРЖКИ ВОЗМОЖЕН ТОЛЬКО ПРИ ВКЛЮЧЕНИИ СООТВЕТСТВУЮЩЕЙ СТАТЬИ ЗАТРАТ В БЮДЖЕТ ЧЕЛЯБИНСКОЙ ОБЛАСТИ</a:t>
            </a:r>
            <a:endParaRPr lang="ru-RU" sz="1500" b="1" dirty="0">
              <a:solidFill>
                <a:srgbClr val="000066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9512" y="6197867"/>
            <a:ext cx="3955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3200" b="1" cap="all" dirty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!</a:t>
            </a:r>
            <a:endParaRPr lang="ru-RU" sz="3200" b="1" cap="all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5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47664" y="540000"/>
            <a:ext cx="61926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Государственные программы Челябинской области</a:t>
            </a:r>
            <a:endParaRPr lang="ru-RU" sz="2000" dirty="0"/>
          </a:p>
        </p:txBody>
      </p:sp>
      <p:sp>
        <p:nvSpPr>
          <p:cNvPr id="7" name="Полилиния 6"/>
          <p:cNvSpPr/>
          <p:nvPr/>
        </p:nvSpPr>
        <p:spPr>
          <a:xfrm>
            <a:off x="108000" y="1339200"/>
            <a:ext cx="8928000" cy="72000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«РАЗВИТИЕ ИМПОРТОЗАМЕЩЕНИЯ И НАУЧНО-ПРОИЗВОДСТВЕННОЙ КООПЕРАЦИИ В ОТРАСЛЯХ ПРОМЫШЛЕННОСТИ ЧЕЛЯБИНСКОЙ ОБЛАСТИ»</a:t>
            </a:r>
            <a:endParaRPr lang="en-US" sz="1500" b="1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постановление Правительства Челябинской области от 15.09.2015 г. № 439-П</a:t>
            </a:r>
          </a:p>
        </p:txBody>
      </p:sp>
      <p:pic>
        <p:nvPicPr>
          <p:cNvPr id="9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  <p:sp>
        <p:nvSpPr>
          <p:cNvPr id="28" name="Стрелка углом вверх 27"/>
          <p:cNvSpPr/>
          <p:nvPr/>
        </p:nvSpPr>
        <p:spPr>
          <a:xfrm flipV="1">
            <a:off x="6768000" y="2448000"/>
            <a:ext cx="576064" cy="620377"/>
          </a:xfrm>
          <a:prstGeom prst="bentUpArrow">
            <a:avLst/>
          </a:prstGeom>
          <a:solidFill>
            <a:schemeClr val="tx2">
              <a:lumMod val="60000"/>
              <a:lumOff val="40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lIns="54000" rIns="54000"/>
          <a:lstStyle/>
          <a:p>
            <a:pPr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трелка углом вверх 28"/>
          <p:cNvSpPr/>
          <p:nvPr/>
        </p:nvSpPr>
        <p:spPr>
          <a:xfrm flipH="1" flipV="1">
            <a:off x="1728000" y="2448000"/>
            <a:ext cx="576064" cy="620377"/>
          </a:xfrm>
          <a:prstGeom prst="bentUpArrow">
            <a:avLst/>
          </a:prstGeom>
          <a:solidFill>
            <a:schemeClr val="tx2">
              <a:lumMod val="60000"/>
              <a:lumOff val="40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lIns="54000" rIns="54000"/>
          <a:lstStyle/>
          <a:p>
            <a:pPr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трелка вниз 9"/>
          <p:cNvSpPr>
            <a:spLocks noChangeArrowheads="1"/>
          </p:cNvSpPr>
          <p:nvPr/>
        </p:nvSpPr>
        <p:spPr bwMode="auto">
          <a:xfrm>
            <a:off x="4283968" y="2520000"/>
            <a:ext cx="568262" cy="576063"/>
          </a:xfrm>
          <a:prstGeom prst="downArrow">
            <a:avLst>
              <a:gd name="adj1" fmla="val 61205"/>
              <a:gd name="adj2" fmla="val 50073"/>
            </a:avLst>
          </a:prstGeom>
          <a:solidFill>
            <a:schemeClr val="tx2">
              <a:lumMod val="60000"/>
              <a:lumOff val="40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lIns="54000" rIns="54000"/>
          <a:lstStyle/>
          <a:p>
            <a:pPr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489060" y="3141080"/>
            <a:ext cx="2664296" cy="1008000"/>
          </a:xfrm>
          <a:prstGeom prst="roundRect">
            <a:avLst>
              <a:gd name="adj" fmla="val 13308"/>
            </a:avLst>
          </a:prstGeom>
          <a:solidFill>
            <a:schemeClr val="bg1"/>
          </a:solidFill>
          <a:ln w="19050" cmpd="sng" algn="ctr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buClr>
                <a:srgbClr val="CC0000"/>
              </a:buClr>
            </a:pPr>
            <a:r>
              <a:rPr lang="ru-RU" sz="1200" b="1" dirty="0" smtClean="0">
                <a:cs typeface="Tahoma" pitchFamily="34" charset="0"/>
              </a:rPr>
              <a:t>ИНФОРМАЦИОННАЯ ПОДДЕРЖКА</a:t>
            </a:r>
            <a:r>
              <a:rPr lang="ru-RU" sz="1200" dirty="0" smtClean="0">
                <a:cs typeface="Tahoma" pitchFamily="34" charset="0"/>
              </a:rPr>
              <a:t> промышленных предприятий, способствующих развитию </a:t>
            </a:r>
            <a:r>
              <a:rPr lang="ru-RU" sz="1200" dirty="0" err="1" smtClean="0">
                <a:cs typeface="Tahoma" pitchFamily="34" charset="0"/>
              </a:rPr>
              <a:t>импортозамещения</a:t>
            </a:r>
            <a:r>
              <a:rPr lang="ru-RU" sz="1200" dirty="0" smtClean="0">
                <a:cs typeface="Tahoma" pitchFamily="34" charset="0"/>
              </a:rPr>
              <a:t> в Челябинской области</a:t>
            </a:r>
            <a:endParaRPr lang="ru-RU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3225364" y="3140968"/>
            <a:ext cx="2664296" cy="1008112"/>
          </a:xfrm>
          <a:prstGeom prst="roundRect">
            <a:avLst>
              <a:gd name="adj" fmla="val 13308"/>
            </a:avLst>
          </a:prstGeom>
          <a:solidFill>
            <a:schemeClr val="bg1"/>
          </a:solidFill>
          <a:ln w="19050" cmpd="sng" algn="ctr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 lIns="72000" tIns="36000" rIns="72000" bIns="36000" anchor="ctr"/>
          <a:lstStyle/>
          <a:p>
            <a:pPr algn="ctr">
              <a:buClr>
                <a:srgbClr val="CC0000"/>
              </a:buClr>
            </a:pPr>
            <a:r>
              <a:rPr lang="ru-RU" sz="1200" b="1" dirty="0" smtClean="0">
                <a:cs typeface="Times New Roman" pitchFamily="18" charset="0"/>
              </a:rPr>
              <a:t>ФИНАНСОВАЯ ПОДДЕРЖКА </a:t>
            </a:r>
            <a:r>
              <a:rPr lang="ru-RU" sz="1200" dirty="0" smtClean="0">
                <a:cs typeface="Times New Roman" pitchFamily="18" charset="0"/>
              </a:rPr>
              <a:t>промышленных предприятий,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ru-RU" sz="1200" dirty="0" smtClean="0">
                <a:cs typeface="Times New Roman" pitchFamily="18" charset="0"/>
              </a:rPr>
              <a:t>реализующих проекты,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ru-RU" sz="1200" dirty="0" smtClean="0">
                <a:cs typeface="Times New Roman" pitchFamily="18" charset="0"/>
              </a:rPr>
              <a:t>направленные на содействие</a:t>
            </a:r>
            <a:r>
              <a:rPr lang="en-US" sz="1200" dirty="0" smtClean="0">
                <a:cs typeface="Times New Roman" pitchFamily="18" charset="0"/>
              </a:rPr>
              <a:t> </a:t>
            </a:r>
            <a:r>
              <a:rPr lang="ru-RU" sz="1200" dirty="0" err="1" smtClean="0">
                <a:cs typeface="Times New Roman" pitchFamily="18" charset="0"/>
              </a:rPr>
              <a:t>импортозамещению</a:t>
            </a:r>
            <a:endParaRPr lang="ru-RU" sz="1200" u="sng" dirty="0" smtClean="0"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5961668" y="3141080"/>
            <a:ext cx="2664296" cy="1008000"/>
          </a:xfrm>
          <a:prstGeom prst="roundRect">
            <a:avLst>
              <a:gd name="adj" fmla="val 13308"/>
            </a:avLst>
          </a:prstGeom>
          <a:solidFill>
            <a:schemeClr val="bg1"/>
          </a:solidFill>
          <a:ln w="19050" cmpd="sng" algn="ctr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 lIns="72000" tIns="36000" rIns="72000" bIns="36000" anchor="ctr" anchorCtr="1"/>
          <a:lstStyle/>
          <a:p>
            <a:pPr algn="ctr">
              <a:buClr>
                <a:srgbClr val="CC0000"/>
              </a:buClr>
            </a:pPr>
            <a:r>
              <a:rPr lang="ru-RU" sz="1200" b="1" dirty="0" smtClean="0">
                <a:cs typeface="Times New Roman" pitchFamily="18" charset="0"/>
              </a:rPr>
              <a:t>УСТРАНЕНИЕ АДМИНИСТРАТИВНЫХ БАРЬЕРОВ </a:t>
            </a:r>
            <a:r>
              <a:rPr lang="ru-RU" sz="1200" dirty="0" smtClean="0">
                <a:cs typeface="Times New Roman" pitchFamily="18" charset="0"/>
              </a:rPr>
              <a:t>и совершенствование законодательства в сфере реализации политики </a:t>
            </a:r>
            <a:r>
              <a:rPr lang="ru-RU" sz="1200" dirty="0" err="1" smtClean="0">
                <a:cs typeface="Times New Roman" pitchFamily="18" charset="0"/>
              </a:rPr>
              <a:t>импортозамещения</a:t>
            </a:r>
            <a:endParaRPr lang="ru-RU" sz="1200" dirty="0" smtClean="0"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2278502" y="2334337"/>
            <a:ext cx="4579536" cy="360000"/>
          </a:xfrm>
          <a:prstGeom prst="roundRect">
            <a:avLst>
              <a:gd name="adj" fmla="val 13308"/>
            </a:avLst>
          </a:prstGeom>
          <a:solidFill>
            <a:schemeClr val="bg1"/>
          </a:solidFill>
          <a:ln w="19050" algn="ctr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lIns="72000" tIns="36000" rIns="72000" bIns="36000" anchor="ctr"/>
          <a:lstStyle/>
          <a:p>
            <a:pPr algn="ctr">
              <a:defRPr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ОСНОВНЫЕ  НАПРАВЛЕНИЯ ПРОГРАММЫ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5" name="Диаграмма 34"/>
          <p:cNvGraphicFramePr/>
          <p:nvPr>
            <p:extLst>
              <p:ext uri="{D42A27DB-BD31-4B8C-83A1-F6EECF244321}">
                <p14:modId xmlns:p14="http://schemas.microsoft.com/office/powerpoint/2010/main" xmlns="" val="4029416879"/>
              </p:ext>
            </p:extLst>
          </p:nvPr>
        </p:nvGraphicFramePr>
        <p:xfrm>
          <a:off x="1043608" y="4509120"/>
          <a:ext cx="7107610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47664" y="540000"/>
            <a:ext cx="61926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Государственные программы Челябинской области</a:t>
            </a:r>
            <a:endParaRPr lang="ru-RU" sz="2000" dirty="0"/>
          </a:p>
        </p:txBody>
      </p:sp>
      <p:sp>
        <p:nvSpPr>
          <p:cNvPr id="7" name="Полилиния 6"/>
          <p:cNvSpPr/>
          <p:nvPr/>
        </p:nvSpPr>
        <p:spPr>
          <a:xfrm>
            <a:off x="108000" y="1339200"/>
            <a:ext cx="8928000" cy="721648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«КОМПЛЕКСНАЯ ПОДДЕРЖКА И РАЗВИТИЕ МАЛОГО И СРЕДНЕГО ПРЕДПРИНИМАТЕЛЬСТВА В ЧЕЛЯБИНСКОЙ ОБЛАСТИ НА 2015-2017 ГОДЫ»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постановление Правительства Челябинской области от 19.11.2014 г. № 594-П</a:t>
            </a:r>
          </a:p>
        </p:txBody>
      </p:sp>
      <p:sp>
        <p:nvSpPr>
          <p:cNvPr id="8" name="Полилиния 7"/>
          <p:cNvSpPr/>
          <p:nvPr/>
        </p:nvSpPr>
        <p:spPr>
          <a:xfrm>
            <a:off x="108000" y="2132856"/>
            <a:ext cx="8820980" cy="3744416"/>
          </a:xfrm>
          <a:custGeom>
            <a:avLst/>
            <a:gdLst>
              <a:gd name="connsiteX0" fmla="*/ 0 w 8820980"/>
              <a:gd name="connsiteY0" fmla="*/ 0 h 2049300"/>
              <a:gd name="connsiteX1" fmla="*/ 8820980 w 8820980"/>
              <a:gd name="connsiteY1" fmla="*/ 0 h 2049300"/>
              <a:gd name="connsiteX2" fmla="*/ 8820980 w 8820980"/>
              <a:gd name="connsiteY2" fmla="*/ 2049300 h 2049300"/>
              <a:gd name="connsiteX3" fmla="*/ 0 w 8820980"/>
              <a:gd name="connsiteY3" fmla="*/ 2049300 h 2049300"/>
              <a:gd name="connsiteX4" fmla="*/ 0 w 8820980"/>
              <a:gd name="connsiteY4" fmla="*/ 0 h 20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20980" h="2049300">
                <a:moveTo>
                  <a:pt x="0" y="0"/>
                </a:moveTo>
                <a:lnTo>
                  <a:pt x="8820980" y="0"/>
                </a:lnTo>
                <a:lnTo>
                  <a:pt x="8820980" y="2049300"/>
                </a:lnTo>
                <a:lnTo>
                  <a:pt x="0" y="20493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0066" tIns="16510" rIns="92456" bIns="16510" numCol="1" spcCol="1270" anchor="t" anchorCtr="0">
            <a:noAutofit/>
          </a:bodyPr>
          <a:lstStyle/>
          <a:p>
            <a:pPr marL="0" lvl="1" indent="-180000" algn="ctr" defTabSz="577850">
              <a:buSzPct val="110000"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УСЛОВИЯ ПРЕДОСТАВЛЕНИЯ СУБСИДИЙ</a:t>
            </a:r>
            <a:endParaRPr lang="en-US" sz="1200" b="1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lvl="1" indent="-180000" algn="ctr" defTabSz="577850">
              <a:buSzPct val="110000"/>
            </a:pPr>
            <a:endParaRPr lang="en-US" sz="600" b="1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179388" lvl="1" indent="-179388" algn="just">
              <a:buFont typeface="Wingdings" pitchFamily="2" charset="2"/>
              <a:buChar char="§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государственная регистрация и осуществление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приоритетных видов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деятельности </a:t>
            </a:r>
            <a:b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территории Челябинской области;</a:t>
            </a:r>
          </a:p>
          <a:p>
            <a:pPr marL="179388" lvl="1" indent="-179388" algn="just">
              <a:buFont typeface="Wingdings" pitchFamily="2" charset="2"/>
              <a:buChar char="§"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отсутствие задолженности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налогам и сборам;</a:t>
            </a:r>
          </a:p>
          <a:p>
            <a:pPr marL="179388" lvl="1" indent="-179388" algn="just">
              <a:buFont typeface="Wingdings" pitchFamily="2" charset="2"/>
              <a:buChar char="§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постоянных занятых рабочих мест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субъекта МСП (на 01.01.2015 г.);</a:t>
            </a:r>
          </a:p>
          <a:p>
            <a:pPr marL="179388" lvl="1" indent="-179388" algn="just">
              <a:buFont typeface="Wingdings" pitchFamily="2" charset="2"/>
              <a:buChar char="§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прирост или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сохранение среднесписочной численности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работников субъектов МСП в 2015 г.;</a:t>
            </a:r>
          </a:p>
          <a:p>
            <a:pPr marL="179388" lvl="1" indent="-179388" algn="just">
              <a:buFont typeface="Wingdings" pitchFamily="2" charset="2"/>
              <a:buChar char="§"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вложение собственных средств субъектом МСП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строительство (реконструкцию) для собственных нужд производственных зданий, строений, сооружений и (или) приобретение оборудования </a:t>
            </a:r>
            <a:b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2014 году и (или) 2015 году </a:t>
            </a:r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(для субсидий по лизингу, кредиту, оборудованию);</a:t>
            </a:r>
          </a:p>
          <a:p>
            <a:pPr marL="179388" lvl="1" indent="-179388" algn="just">
              <a:buFont typeface="Wingdings" pitchFamily="2" charset="2"/>
              <a:buChar char="§"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уплата налогов, сборов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иных обязательных платежей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2014 год и 2015 год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бюджеты всех уровней и государственные внебюджетные фонды</a:t>
            </a: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-180000" algn="just">
              <a:buFont typeface="Wingdings" pitchFamily="2" charset="2"/>
              <a:buChar char="§"/>
            </a:pPr>
            <a:endParaRPr lang="en-US" sz="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-171450"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ВИДЫ ДЕЯТЕЛЬНОСТИ, ПОДПАДАЮЩИЕ ПОД СУБСИДИРОВАНИЕ</a:t>
            </a:r>
            <a:endParaRPr lang="en-US" sz="1200" b="1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lvl="1" indent="-171450" algn="ctr"/>
            <a:endParaRPr lang="ru-RU" sz="600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indent="180000" algn="just">
              <a:buFont typeface="Wingdings" pitchFamily="2" charset="2"/>
              <a:buChar char="§"/>
            </a:pP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обрабатывающие производства (кроме производства подакцизных товаров);</a:t>
            </a:r>
          </a:p>
          <a:p>
            <a:pPr indent="180000" algn="just">
              <a:buFont typeface="Wingdings" pitchFamily="2" charset="2"/>
              <a:buChar char="§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производство изделий народно-художественных промыслов;</a:t>
            </a:r>
          </a:p>
          <a:p>
            <a:pPr indent="180000" algn="just">
              <a:buFont typeface="Wingdings" pitchFamily="2" charset="2"/>
              <a:buChar char="§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инновационная деятельность;</a:t>
            </a:r>
          </a:p>
          <a:p>
            <a:pPr indent="180000" algn="just">
              <a:buFont typeface="Wingdings" pitchFamily="2" charset="2"/>
              <a:buChar char="§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сельское хозяйство, рыболовство, рыбоводство;</a:t>
            </a:r>
          </a:p>
          <a:p>
            <a:pPr indent="180000" algn="just">
              <a:buFont typeface="Wingdings" pitchFamily="2" charset="2"/>
              <a:buChar char="§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здравоохранение (кроме стоматологий) в городах с населением более 100 тыс. человек;</a:t>
            </a:r>
          </a:p>
          <a:p>
            <a:pPr indent="180000" algn="just">
              <a:buFont typeface="Wingdings" pitchFamily="2" charset="2"/>
              <a:buChar char="§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услуги по организации внутреннего, въездного туризма</a:t>
            </a:r>
          </a:p>
          <a:p>
            <a:pPr marL="0" lvl="1" indent="-171450" algn="just">
              <a:buFont typeface="Wingdings" pitchFamily="2" charset="2"/>
              <a:buChar char="§"/>
            </a:pPr>
            <a:endParaRPr lang="ru-RU" sz="12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-180000" algn="just" defTabSz="577850">
              <a:buSzPct val="110000"/>
            </a:pPr>
            <a:endParaRPr lang="ru-RU" sz="1200" u="sng" dirty="0" smtClean="0">
              <a:solidFill>
                <a:srgbClr val="A5002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lvl="1" indent="-180000" algn="just" defTabSz="577850">
              <a:buSzPct val="110000"/>
            </a:pPr>
            <a:endParaRPr lang="ru-RU" sz="1200" kern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08000" y="5877272"/>
            <a:ext cx="8892000" cy="830372"/>
            <a:chOff x="108000" y="2522260"/>
            <a:chExt cx="8892000" cy="830372"/>
          </a:xfrm>
        </p:grpSpPr>
        <p:sp>
          <p:nvSpPr>
            <p:cNvPr id="9" name="Text Box 13"/>
            <p:cNvSpPr>
              <a:spLocks noChangeArrowheads="1"/>
            </p:cNvSpPr>
            <p:nvPr/>
          </p:nvSpPr>
          <p:spPr bwMode="auto">
            <a:xfrm>
              <a:off x="108000" y="2522260"/>
              <a:ext cx="8892000" cy="830372"/>
            </a:xfrm>
            <a:prstGeom prst="roundRect">
              <a:avLst>
                <a:gd name="adj" fmla="val 9565"/>
              </a:avLst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alpha val="29999"/>
                  </a:schemeClr>
                </a:gs>
              </a:gsLst>
              <a:lin ang="0" scaled="1"/>
            </a:gradFill>
            <a:ln w="19050" algn="ctr">
              <a:solidFill>
                <a:srgbClr val="A5002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180000" algn="ctr"/>
              <a:r>
                <a:rPr lang="en-US" sz="15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ru-RU" sz="15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НЕВЫПОЛНЕНИЕ УСЛОВИЙ ОКАЗАНИЯ ФИНАНСОВОЙ ПОДДЕРЖКИ ВЛЕЧЕТ ВОЗВРАТ СУБСИДИИ В ПОЛНОМ ОБЪЕМЕ И ЛИШЕНИЕ ПРАВА ПОЛЬЗОВАТЬСЯ ФОРМАМИ ПОДДЕРЖКИ В ТЕЧЕНИЕ 3-Х ЛЕТ </a:t>
              </a:r>
              <a:endParaRPr lang="ru-RU" sz="15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88032" y="2628201"/>
              <a:ext cx="395536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en-US" sz="3200" b="1" cap="all" dirty="0">
                  <a:ln w="9000" cmpd="sng">
                    <a:solidFill>
                      <a:srgbClr val="C00000"/>
                    </a:solidFill>
                    <a:prstDash val="solid"/>
                  </a:ln>
                  <a:solidFill>
                    <a:srgbClr val="FF0000"/>
                  </a:solidFill>
                  <a:effectLst>
                    <a:reflection blurRad="12700" stA="28000" endPos="45000" dist="1000" dir="5400000" sy="-100000" algn="bl" rotWithShape="0"/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!</a:t>
              </a:r>
              <a:endParaRPr lang="ru-RU" sz="3200" b="1" cap="all" dirty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pic>
        <p:nvPicPr>
          <p:cNvPr id="12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47664" y="540000"/>
            <a:ext cx="61926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Стимулирование инновационной деятельности</a:t>
            </a:r>
            <a:endParaRPr lang="ru-RU" sz="2000" dirty="0"/>
          </a:p>
        </p:txBody>
      </p:sp>
      <p:sp>
        <p:nvSpPr>
          <p:cNvPr id="7" name="Полилиния 6"/>
          <p:cNvSpPr/>
          <p:nvPr/>
        </p:nvSpPr>
        <p:spPr>
          <a:xfrm>
            <a:off x="108000" y="1339200"/>
            <a:ext cx="8928000" cy="72000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ПРЕДОСТАВЛЕНИЕ ОБОРУДОВАННЫХ ОФИСОВ И ПРОИЗВОДСТВЕННЫХ ПЛОЩАДЕЙ В ИННОВАЦИОННЫХ БИЗНЕС - ИНКУБАТОРАХ И ТЕХНОПАРКАХ</a:t>
            </a:r>
            <a:endParaRPr lang="ru-RU" sz="15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060848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Предоставление оборудованных офисов и производственных площадей в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инновационных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бизнес-инкубаторах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(Челябинск, Магнитогорск, Озерск,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Снежинск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Предоставление оборудованных офисов и производственных площадей в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инновационных технопарка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х (Челябинск)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олилиния 8"/>
          <p:cNvSpPr/>
          <p:nvPr/>
        </p:nvSpPr>
        <p:spPr>
          <a:xfrm>
            <a:off x="107504" y="2851368"/>
            <a:ext cx="8928000" cy="36000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ПРЕДОСТАВЛЕНИЕ НАЛОГОВЫХ ЛЬГОТ</a:t>
            </a:r>
            <a:endParaRPr lang="ru-RU" sz="15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3212976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C0000"/>
              </a:buClr>
              <a:buFont typeface="Wingdings" pitchFamily="2" charset="2"/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Предоставление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налоговых льгот аккредитованным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инновационным технопаркам по налогам: на имущество (ставка 0%)  и на прибыль (ставка 13,5%)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(постановление Правительства Челябинской области от 06.03.2013 г. № 69-П, Закон Челябинской области от 27.11.2003 г. № 189-ЗО, Закон Челябинской области от 23.06.2011 г. № 154-ЗО)</a:t>
            </a:r>
          </a:p>
        </p:txBody>
      </p:sp>
      <p:sp>
        <p:nvSpPr>
          <p:cNvPr id="11" name="Полилиния 10"/>
          <p:cNvSpPr/>
          <p:nvPr/>
        </p:nvSpPr>
        <p:spPr>
          <a:xfrm>
            <a:off x="108496" y="3933056"/>
            <a:ext cx="8928000" cy="360000"/>
          </a:xfrm>
          <a:custGeom>
            <a:avLst/>
            <a:gdLst>
              <a:gd name="connsiteX0" fmla="*/ 0 w 8820980"/>
              <a:gd name="connsiteY0" fmla="*/ 68641 h 411840"/>
              <a:gd name="connsiteX1" fmla="*/ 20105 w 8820980"/>
              <a:gd name="connsiteY1" fmla="*/ 20104 h 411840"/>
              <a:gd name="connsiteX2" fmla="*/ 68642 w 8820980"/>
              <a:gd name="connsiteY2" fmla="*/ 0 h 411840"/>
              <a:gd name="connsiteX3" fmla="*/ 8752339 w 8820980"/>
              <a:gd name="connsiteY3" fmla="*/ 0 h 411840"/>
              <a:gd name="connsiteX4" fmla="*/ 8800876 w 8820980"/>
              <a:gd name="connsiteY4" fmla="*/ 20105 h 411840"/>
              <a:gd name="connsiteX5" fmla="*/ 8820980 w 8820980"/>
              <a:gd name="connsiteY5" fmla="*/ 68642 h 411840"/>
              <a:gd name="connsiteX6" fmla="*/ 8820980 w 8820980"/>
              <a:gd name="connsiteY6" fmla="*/ 343199 h 411840"/>
              <a:gd name="connsiteX7" fmla="*/ 8800876 w 8820980"/>
              <a:gd name="connsiteY7" fmla="*/ 391736 h 411840"/>
              <a:gd name="connsiteX8" fmla="*/ 8752339 w 8820980"/>
              <a:gd name="connsiteY8" fmla="*/ 411840 h 411840"/>
              <a:gd name="connsiteX9" fmla="*/ 68641 w 8820980"/>
              <a:gd name="connsiteY9" fmla="*/ 411840 h 411840"/>
              <a:gd name="connsiteX10" fmla="*/ 20104 w 8820980"/>
              <a:gd name="connsiteY10" fmla="*/ 391735 h 411840"/>
              <a:gd name="connsiteX11" fmla="*/ 0 w 8820980"/>
              <a:gd name="connsiteY11" fmla="*/ 343198 h 411840"/>
              <a:gd name="connsiteX12" fmla="*/ 0 w 8820980"/>
              <a:gd name="connsiteY12" fmla="*/ 68641 h 411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20980" h="411840">
                <a:moveTo>
                  <a:pt x="0" y="68641"/>
                </a:moveTo>
                <a:cubicBezTo>
                  <a:pt x="0" y="50436"/>
                  <a:pt x="7232" y="32977"/>
                  <a:pt x="20105" y="20104"/>
                </a:cubicBezTo>
                <a:cubicBezTo>
                  <a:pt x="32978" y="7231"/>
                  <a:pt x="50437" y="0"/>
                  <a:pt x="68642" y="0"/>
                </a:cubicBezTo>
                <a:lnTo>
                  <a:pt x="8752339" y="0"/>
                </a:lnTo>
                <a:cubicBezTo>
                  <a:pt x="8770544" y="0"/>
                  <a:pt x="8788003" y="7232"/>
                  <a:pt x="8800876" y="20105"/>
                </a:cubicBezTo>
                <a:cubicBezTo>
                  <a:pt x="8813749" y="32978"/>
                  <a:pt x="8820980" y="50437"/>
                  <a:pt x="8820980" y="68642"/>
                </a:cubicBezTo>
                <a:lnTo>
                  <a:pt x="8820980" y="343199"/>
                </a:lnTo>
                <a:cubicBezTo>
                  <a:pt x="8820980" y="361404"/>
                  <a:pt x="8813748" y="378863"/>
                  <a:pt x="8800876" y="391736"/>
                </a:cubicBezTo>
                <a:cubicBezTo>
                  <a:pt x="8788003" y="404609"/>
                  <a:pt x="8770544" y="411840"/>
                  <a:pt x="8752339" y="411840"/>
                </a:cubicBezTo>
                <a:lnTo>
                  <a:pt x="68641" y="411840"/>
                </a:lnTo>
                <a:cubicBezTo>
                  <a:pt x="50436" y="411840"/>
                  <a:pt x="32977" y="404608"/>
                  <a:pt x="20104" y="391735"/>
                </a:cubicBezTo>
                <a:cubicBezTo>
                  <a:pt x="7231" y="378862"/>
                  <a:pt x="0" y="361403"/>
                  <a:pt x="0" y="343198"/>
                </a:cubicBezTo>
                <a:lnTo>
                  <a:pt x="0" y="68641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254" tIns="77254" rIns="77254" bIns="77254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СОФИНАНСИРОВАНИЕ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ПРИ УЧАСТИИ РЕГИОНАЛЬНОГО ЦЕНТРА ИНЖИНИРИНГА </a:t>
            </a:r>
            <a:endParaRPr lang="ru-RU" sz="1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44016" y="4293096"/>
            <a:ext cx="88924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>
              <a:buSzPct val="100000"/>
              <a:buFont typeface="Wingdings" pitchFamily="2" charset="2"/>
              <a:buChar char="§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Проведение экологического, технологического, энергетического аудитов;</a:t>
            </a:r>
          </a:p>
          <a:p>
            <a:pPr marL="266700" indent="-266700" algn="just">
              <a:buSzPct val="100000"/>
              <a:buFont typeface="Wingdings" pitchFamily="2" charset="2"/>
              <a:buChar char="§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Инженерно-консультационные и инженерно-исследовательские услуги;</a:t>
            </a:r>
          </a:p>
          <a:p>
            <a:pPr marL="266700" indent="-266700" algn="just">
              <a:buSzPct val="100000"/>
              <a:buFont typeface="Wingdings" pitchFamily="2" charset="2"/>
              <a:buChar char="§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Обучение производственных специалистов субъектов МСП;</a:t>
            </a:r>
          </a:p>
          <a:p>
            <a:pPr marL="266700" indent="-266700" algn="just">
              <a:buSzPct val="100000"/>
              <a:buFont typeface="Wingdings" pitchFamily="2" charset="2"/>
              <a:buChar char="§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Разработка программ модернизации, технического перевооружения, развития производства, бизнес-планов, ТЭО, инвестиционных меморандумов;</a:t>
            </a:r>
          </a:p>
          <a:p>
            <a:pPr marL="266700" indent="-266700" algn="just">
              <a:buSzPct val="100000"/>
              <a:buFont typeface="Wingdings" pitchFamily="2" charset="2"/>
              <a:buChar char="§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Маркетинговые услуги, услуги по позиционированию и продвижению новых видов продукции, организации участия субъектов МСП в выставках;</a:t>
            </a:r>
          </a:p>
          <a:p>
            <a:pPr marL="266700" indent="-266700" algn="just">
              <a:buSzPct val="100000"/>
              <a:buFont typeface="Wingdings" pitchFamily="2" charset="2"/>
              <a:buChar char="§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Услуги по защите прав на результаты интеллектуальной деятельности;</a:t>
            </a:r>
          </a:p>
          <a:p>
            <a:pPr marL="266700" indent="-266700" algn="just">
              <a:buSzPct val="100000"/>
              <a:buFont typeface="Wingdings" pitchFamily="2" charset="2"/>
              <a:buChar char="§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Антикризисный консалтинг</a:t>
            </a:r>
            <a:endParaRPr lang="ru-RU" sz="12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 descr="C:\Documents and Settings\ponkinao\Мои документы\Downloads\Coat_of_arms_of_Chelyabinsk_Ob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00" y="216000"/>
            <a:ext cx="670703" cy="84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7673</TotalTime>
  <Words>6434</Words>
  <Application>Microsoft Office PowerPoint</Application>
  <PresentationFormat>Экран (4:3)</PresentationFormat>
  <Paragraphs>625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Меры поддержки</dc:title>
  <dc:creator>Понькин А.О.</dc:creator>
  <cp:lastModifiedBy>ponkin</cp:lastModifiedBy>
  <cp:revision>983</cp:revision>
  <dcterms:created xsi:type="dcterms:W3CDTF">2015-05-19T10:42:20Z</dcterms:created>
  <dcterms:modified xsi:type="dcterms:W3CDTF">2015-10-14T04:22:14Z</dcterms:modified>
</cp:coreProperties>
</file>