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harts/chart13.xml" ContentType="application/vnd.openxmlformats-officedocument.drawingml.char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10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6" r:id="rId2"/>
    <p:sldId id="257" r:id="rId3"/>
    <p:sldId id="286" r:id="rId4"/>
    <p:sldId id="287" r:id="rId5"/>
    <p:sldId id="288" r:id="rId6"/>
    <p:sldId id="291" r:id="rId7"/>
    <p:sldId id="301" r:id="rId8"/>
    <p:sldId id="258" r:id="rId9"/>
    <p:sldId id="259" r:id="rId10"/>
    <p:sldId id="261" r:id="rId11"/>
    <p:sldId id="290" r:id="rId12"/>
    <p:sldId id="267" r:id="rId13"/>
    <p:sldId id="295" r:id="rId14"/>
    <p:sldId id="292" r:id="rId15"/>
    <p:sldId id="293" r:id="rId16"/>
    <p:sldId id="296" r:id="rId17"/>
    <p:sldId id="297" r:id="rId18"/>
    <p:sldId id="298" r:id="rId19"/>
    <p:sldId id="294" r:id="rId20"/>
    <p:sldId id="300" r:id="rId21"/>
    <p:sldId id="280" r:id="rId22"/>
    <p:sldId id="302" r:id="rId23"/>
    <p:sldId id="303" r:id="rId24"/>
    <p:sldId id="305" r:id="rId25"/>
    <p:sldId id="304" r:id="rId26"/>
    <p:sldId id="306" r:id="rId27"/>
    <p:sldId id="307" r:id="rId28"/>
    <p:sldId id="308" r:id="rId29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0E7E8"/>
    <a:srgbClr val="DBEDF1"/>
    <a:srgbClr val="CCEC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37" autoAdjust="0"/>
    <p:restoredTop sz="99241" autoAdjust="0"/>
  </p:normalViewPr>
  <p:slideViewPr>
    <p:cSldViewPr>
      <p:cViewPr varScale="1">
        <p:scale>
          <a:sx n="92" d="100"/>
          <a:sy n="92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user\&#1056;&#1072;&#1073;&#1086;&#1095;&#1080;&#1081;%20&#1089;&#1090;&#1086;&#1083;\&#1057;&#1054;&#1050;&#1056;&#1040;&#1065;&#1025;&#1053;&#1053;&#1067;&#1049;%20&#1044;&#1054;&#1050;&#1051;&#1040;&#1044;%202016\&#1089;&#1086;&#1082;&#1088;&#1072;&#1097;&#1077;&#1085;&#1085;&#1099;&#1081;%20&#1044;&#1086;&#1082;&#1083;&#1072;&#1076;%202016%20&#1044;&#1091;&#1073;&#1088;&#1086;&#1074;&#1089;&#1082;&#1080;&#1081;%20-%20&#1058;&#1040;&#1058;&#1068;&#1071;&#1053;&#1040;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user\&#1056;&#1072;&#1073;&#1086;&#1095;&#1080;&#1081;%20&#1089;&#1090;&#1086;&#1083;\&#1057;&#1054;&#1050;&#1056;&#1040;&#1065;&#1025;&#1053;&#1053;&#1067;&#1049;%20&#1044;&#1054;&#1050;&#1051;&#1040;&#1044;%202016\&#1089;&#1077;&#1083;&#1086;%20Microsoft%20Office%20Excel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user\&#1056;&#1072;&#1073;&#1086;&#1095;&#1080;&#1081;%20&#1089;&#1090;&#1086;&#1083;\&#1057;&#1054;&#1050;&#1056;&#1040;&#1065;&#1025;&#1053;&#1053;&#1067;&#1049;%20&#1044;&#1054;&#1050;&#1051;&#1040;&#1044;%202016\&#1089;&#1077;&#1083;&#1086;%20Microsoft%20Office%20Excel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user\&#1056;&#1072;&#1073;&#1086;&#1095;&#1080;&#1081;%20&#1089;&#1090;&#1086;&#1083;\&#1057;&#1054;&#1050;&#1056;&#1040;&#1065;&#1025;&#1053;&#1053;&#1067;&#1049;%20&#1044;&#1054;&#1050;&#1051;&#1040;&#1044;%202016\&#1089;&#1077;&#1083;&#1086;%20Microsoft%20Office%20Excel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user\&#1056;&#1072;&#1073;&#1086;&#1095;&#1080;&#1081;%20&#1089;&#1090;&#1086;&#1083;\&#1057;&#1054;&#1050;&#1056;&#1040;&#1065;&#1025;&#1053;&#1053;&#1067;&#1049;%20&#1044;&#1054;&#1050;&#1051;&#1040;&#1044;%202016\&#1089;&#1077;&#1083;&#1086;%20Microsoft%20Office%20Excel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user\&#1056;&#1072;&#1073;&#1086;&#1095;&#1080;&#1081;%20&#1089;&#1090;&#1086;&#1083;\&#1057;&#1054;&#1050;&#1056;&#1040;&#1065;&#1025;&#1053;&#1053;&#1067;&#1049;%20&#1044;&#1054;&#1050;&#1051;&#1040;&#1044;%202016\&#1089;&#1086;&#1082;&#1088;&#1072;&#1097;&#1077;&#1085;&#1085;&#1099;&#1081;%20&#1044;&#1086;&#1082;&#1083;&#1072;&#1076;%202016%20&#1044;&#1091;&#1073;&#1088;&#1086;&#1074;&#1089;&#1082;&#1080;&#1081;%20-%20&#1058;&#1040;&#1058;&#1068;&#1071;&#1053;&#1040;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user\&#1056;&#1072;&#1073;&#1086;&#1095;&#1080;&#1081;%20&#1089;&#1090;&#1086;&#1083;\&#1057;&#1054;&#1050;&#1056;&#1040;&#1065;&#1025;&#1053;&#1053;&#1067;&#1049;%20&#1044;&#1054;&#1050;&#1051;&#1040;&#1044;%202016\&#1089;&#1086;&#1082;&#1088;&#1072;&#1097;&#1077;&#1085;&#1085;&#1099;&#1081;%20&#1044;&#1086;&#1082;&#1083;&#1072;&#1076;%202016%20&#1044;&#1091;&#1073;&#1088;&#1086;&#1074;&#1089;&#1082;&#1080;&#1081;%20-%20&#1058;&#1040;&#1058;&#1068;&#1071;&#1053;&#1040;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user\&#1056;&#1072;&#1073;&#1086;&#1095;&#1080;&#1081;%20&#1089;&#1090;&#1086;&#1083;\&#1057;&#1054;&#1050;&#1056;&#1040;&#1065;&#1025;&#1053;&#1053;&#1067;&#1049;%20&#1044;&#1054;&#1050;&#1051;&#1040;&#1044;%202016\&#1087;&#1088;&#1086;&#1084;&#1099;&#1096;&#1083;&#1077;&#1085;&#1085;&#1099;&#1077;%20Microsoft%20Office%20Excel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user\&#1056;&#1072;&#1073;&#1086;&#1095;&#1080;&#1081;%20&#1089;&#1090;&#1086;&#1083;\&#1057;&#1054;&#1050;&#1056;&#1040;&#1065;&#1025;&#1053;&#1053;&#1067;&#1049;%20&#1044;&#1054;&#1050;&#1051;&#1040;&#1044;%202016\&#1087;&#1088;&#1086;&#1084;&#1099;&#1096;&#1083;&#1077;&#1085;&#1085;&#1099;&#1077;%20Microsoft%20Office%20Excel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user\&#1056;&#1072;&#1073;&#1086;&#1095;&#1080;&#1081;%20&#1089;&#1090;&#1086;&#1083;\&#1057;&#1054;&#1050;&#1056;&#1040;&#1065;&#1025;&#1053;&#1053;&#1067;&#1049;%20&#1044;&#1054;&#1050;&#1051;&#1040;&#1044;%202016\&#1087;&#1088;&#1086;&#1084;&#1099;&#1096;&#1083;&#1077;&#1085;&#1085;&#1099;&#1077;%20Microsoft%20Office%20Excel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user\&#1056;&#1072;&#1073;&#1086;&#1095;&#1080;&#1081;%20&#1089;&#1090;&#1086;&#1083;\&#1057;&#1054;&#1050;&#1056;&#1040;&#1065;&#1025;&#1053;&#1053;&#1067;&#1049;%20&#1044;&#1054;&#1050;&#1051;&#1040;&#1044;%202016\&#1087;&#1088;&#1086;&#1084;&#1099;&#1096;&#1083;&#1077;&#1085;&#1085;&#1099;&#1077;%20Microsoft%20Office%20Excel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user\&#1056;&#1072;&#1073;&#1086;&#1095;&#1080;&#1081;%20&#1089;&#1090;&#1086;&#1083;\&#1057;&#1054;&#1050;&#1056;&#1040;&#1065;&#1025;&#1053;&#1053;&#1067;&#1049;%20&#1044;&#1054;&#1050;&#1051;&#1040;&#1044;%202016\&#1087;&#1088;&#1086;&#1084;&#1099;&#1096;&#1083;&#1077;&#1085;&#1085;&#1099;&#1077;%20Microsoft%20Office%20Excel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user\&#1056;&#1072;&#1073;&#1086;&#1095;&#1080;&#1081;%20&#1089;&#1090;&#1086;&#1083;\&#1057;&#1054;&#1050;&#1056;&#1040;&#1065;&#1025;&#1053;&#1053;&#1067;&#1049;%20&#1044;&#1054;&#1050;&#1051;&#1040;&#1044;%202016\&#1089;&#1077;&#1083;&#1086;%20Microsoft%20Office%20Excel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doughnutChart>
        <c:varyColors val="1"/>
        <c:ser>
          <c:idx val="0"/>
          <c:order val="0"/>
          <c:dLbls>
            <c:dLbl>
              <c:idx val="0"/>
              <c:layout>
                <c:manualLayout>
                  <c:x val="0.13423942325327343"/>
                  <c:y val="0.11111111111111165"/>
                </c:manualLayout>
              </c:layout>
              <c:showPercent val="1"/>
            </c:dLbl>
            <c:dLbl>
              <c:idx val="1"/>
              <c:layout>
                <c:manualLayout>
                  <c:x val="-0.12698323821255592"/>
                  <c:y val="-6.9444444444444919E-2"/>
                </c:manualLayout>
              </c:layout>
              <c:showPercent val="1"/>
            </c:dLbl>
            <c:dLbl>
              <c:idx val="2"/>
              <c:layout>
                <c:manualLayout>
                  <c:x val="-5.8049480325739894E-2"/>
                  <c:y val="-0.16203703703703881"/>
                </c:manualLayout>
              </c:layout>
              <c:showPercent val="1"/>
            </c:dLbl>
            <c:dLbl>
              <c:idx val="3"/>
              <c:layout>
                <c:manualLayout>
                  <c:x val="2.5396647642511212E-2"/>
                  <c:y val="-0.18518518518518612"/>
                </c:manualLayout>
              </c:layout>
              <c:showPercent val="1"/>
            </c:dLbl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Percent val="1"/>
          </c:dLbls>
          <c:cat>
            <c:strRef>
              <c:f>'Слайд 2'!$A$3:$A$6</c:f>
              <c:strCache>
                <c:ptCount val="4"/>
                <c:pt idx="0">
                  <c:v>русские</c:v>
                </c:pt>
                <c:pt idx="1">
                  <c:v>казахи</c:v>
                </c:pt>
                <c:pt idx="2">
                  <c:v>украинцы</c:v>
                </c:pt>
                <c:pt idx="3">
                  <c:v>прочие</c:v>
                </c:pt>
              </c:strCache>
            </c:strRef>
          </c:cat>
          <c:val>
            <c:numRef>
              <c:f>'Слайд 2'!$B$3:$B$6</c:f>
              <c:numCache>
                <c:formatCode>#,##0.00</c:formatCode>
                <c:ptCount val="4"/>
                <c:pt idx="0">
                  <c:v>85</c:v>
                </c:pt>
                <c:pt idx="1">
                  <c:v>5.3</c:v>
                </c:pt>
                <c:pt idx="2">
                  <c:v>2.4</c:v>
                </c:pt>
                <c:pt idx="3">
                  <c:v>7.3</c:v>
                </c:pt>
              </c:numCache>
            </c:numRef>
          </c:val>
        </c:ser>
        <c:dLbls>
          <c:showPercent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6110568678915137"/>
          <c:y val="8.2565616797900268E-2"/>
          <c:w val="0.34534784265619789"/>
          <c:h val="0.33486876640420377"/>
        </c:manualLayout>
      </c:layout>
      <c:txPr>
        <a:bodyPr/>
        <a:lstStyle/>
        <a:p>
          <a:pPr rtl="0">
            <a:defRPr sz="14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dLblPos val="outEnd"/>
            <c:showVal val="1"/>
          </c:dLbls>
          <c:cat>
            <c:numRef>
              <c:f>Лист1!$M$4:$R$4</c:f>
              <c:numCache>
                <c:formatCode>General</c:formatCod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</c:numCache>
            </c:numRef>
          </c:cat>
          <c:val>
            <c:numRef>
              <c:f>Лист1!$M$12:$R$12</c:f>
              <c:numCache>
                <c:formatCode>0.0</c:formatCode>
                <c:ptCount val="6"/>
                <c:pt idx="0">
                  <c:v>17</c:v>
                </c:pt>
                <c:pt idx="1">
                  <c:v>18</c:v>
                </c:pt>
                <c:pt idx="2">
                  <c:v>20</c:v>
                </c:pt>
                <c:pt idx="3">
                  <c:v>19</c:v>
                </c:pt>
                <c:pt idx="4">
                  <c:v>21</c:v>
                </c:pt>
                <c:pt idx="5">
                  <c:v>21</c:v>
                </c:pt>
              </c:numCache>
            </c:numRef>
          </c:val>
        </c:ser>
        <c:dLbls>
          <c:showVal val="1"/>
        </c:dLbls>
        <c:axId val="58469760"/>
        <c:axId val="58475648"/>
      </c:barChart>
      <c:catAx>
        <c:axId val="5846976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58475648"/>
        <c:crosses val="autoZero"/>
        <c:auto val="1"/>
        <c:lblAlgn val="ctr"/>
        <c:lblOffset val="100"/>
      </c:catAx>
      <c:valAx>
        <c:axId val="58475648"/>
        <c:scaling>
          <c:orientation val="minMax"/>
        </c:scaling>
        <c:axPos val="l"/>
        <c:majorGridlines/>
        <c:numFmt formatCode="0.0" sourceLinked="1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58469760"/>
        <c:crosses val="autoZero"/>
        <c:crossBetween val="between"/>
      </c:valAx>
    </c:plotArea>
    <c:plotVisOnly val="1"/>
  </c:chart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dLblPos val="outEnd"/>
            <c:showVal val="1"/>
          </c:dLbls>
          <c:cat>
            <c:numRef>
              <c:f>'[село Microsoft Office Excel.xlsx]Лист1'!$C$17,'[село Microsoft Office Excel.xlsx]Лист1'!$D$18,'[село Microsoft Office Excel.xlsx]Лист1'!$E$18,'[село Microsoft Office Excel.xlsx]Лист1'!$F$18,'[село Microsoft Office Excel.xlsx]Лист1'!$G$18,'[село Microsoft Office Excel.xlsx]Лист1'!$H$18,'[село Microsoft Office Excel.xlsx]Лист1'!$I$18</c:f>
              <c:numCache>
                <c:formatCode>General</c:formatCode>
                <c:ptCount val="7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</c:numCache>
            </c:numRef>
          </c:cat>
          <c:val>
            <c:numRef>
              <c:f>Лист1!$C$26:$I$26</c:f>
              <c:numCache>
                <c:formatCode>0.0</c:formatCode>
                <c:ptCount val="7"/>
                <c:pt idx="0">
                  <c:v>8.9500000000000028</c:v>
                </c:pt>
                <c:pt idx="1">
                  <c:v>10.47</c:v>
                </c:pt>
                <c:pt idx="2">
                  <c:v>11.335000000000004</c:v>
                </c:pt>
                <c:pt idx="3">
                  <c:v>12.850000000000026</c:v>
                </c:pt>
                <c:pt idx="4">
                  <c:v>13.520000000000001</c:v>
                </c:pt>
                <c:pt idx="5">
                  <c:v>14.515000000000002</c:v>
                </c:pt>
                <c:pt idx="6">
                  <c:v>15.57</c:v>
                </c:pt>
              </c:numCache>
            </c:numRef>
          </c:val>
        </c:ser>
        <c:dLbls>
          <c:showVal val="1"/>
        </c:dLbls>
        <c:axId val="58554624"/>
        <c:axId val="58560512"/>
      </c:barChart>
      <c:catAx>
        <c:axId val="5855462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58560512"/>
        <c:crosses val="autoZero"/>
        <c:auto val="1"/>
        <c:lblAlgn val="ctr"/>
        <c:lblOffset val="100"/>
      </c:catAx>
      <c:valAx>
        <c:axId val="58560512"/>
        <c:scaling>
          <c:orientation val="minMax"/>
        </c:scaling>
        <c:axPos val="l"/>
        <c:majorGridlines/>
        <c:numFmt formatCode="0.0" sourceLinked="1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58554624"/>
        <c:crosses val="autoZero"/>
        <c:crossBetween val="between"/>
      </c:valAx>
    </c:plotArea>
    <c:plotVisOnly val="1"/>
  </c:chart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1"/>
          <c:order val="1"/>
          <c:cat>
            <c:multiLvlStrRef>
              <c:f>'[село Microsoft Office Excel.xlsx]Лист1'!$L$17,'[село Microsoft Office Excel.xlsx]Лист1'!$M$18,'[село Microsoft Office Excel.xlsx]Лист1'!$N$18,'[село Microsoft Office Excel.xlsx]Лист1'!$O$18,'[село Microsoft Office Excel.xlsx]Лист1'!$P$18,'[село Microsoft Office Excel.xlsx]Лист1'!$Q$18,'[село Microsoft Office Excel.xlsx]Лист1'!$R$18</c:f>
            </c:multiLvlStrRef>
          </c:cat>
          <c:val>
            <c:numRef>
              <c:f>Лист1!$L$25:$R$25</c:f>
            </c:numRef>
          </c:val>
        </c:ser>
        <c:ser>
          <c:idx val="0"/>
          <c:order val="0"/>
          <c:dLbls>
            <c:dLbl>
              <c:idx val="1"/>
              <c:layout>
                <c:manualLayout>
                  <c:x val="5.5555555555555558E-3"/>
                  <c:y val="-5.5440600884074182E-2"/>
                </c:manualLayout>
              </c:layout>
              <c:dLblPos val="outEnd"/>
              <c:showVal val="1"/>
            </c:dLbl>
            <c:dLbl>
              <c:idx val="2"/>
              <c:layout>
                <c:manualLayout>
                  <c:x val="8.3333333333333367E-3"/>
                  <c:y val="-2.7720082173673492E-2"/>
                </c:manualLayout>
              </c:layout>
              <c:dLblPos val="outEnd"/>
              <c:showVal val="1"/>
            </c:dLbl>
            <c:dLbl>
              <c:idx val="5"/>
              <c:layout>
                <c:manualLayout>
                  <c:x val="0"/>
                  <c:y val="-4.9896147912612737E-2"/>
                </c:manualLayout>
              </c:layout>
              <c:dLblPos val="outEnd"/>
              <c:showVal val="1"/>
            </c:dLbl>
            <c:dLbl>
              <c:idx val="6"/>
              <c:layout>
                <c:manualLayout>
                  <c:x val="0"/>
                  <c:y val="-2.2176065738938808E-2"/>
                </c:manualLayout>
              </c:layout>
              <c:dLblPos val="outEnd"/>
              <c:showVal val="1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dLblPos val="outEnd"/>
            <c:showVal val="1"/>
          </c:dLbls>
          <c:cat>
            <c:numRef>
              <c:f>'[село Microsoft Office Excel.xlsx]Лист1'!$L$17,'[село Microsoft Office Excel.xlsx]Лист1'!$M$18,'[село Microsoft Office Excel.xlsx]Лист1'!$N$18,'[село Microsoft Office Excel.xlsx]Лист1'!$O$18,'[село Microsoft Office Excel.xlsx]Лист1'!$P$18,'[село Microsoft Office Excel.xlsx]Лист1'!$Q$18,'[село Microsoft Office Excel.xlsx]Лист1'!$R$18</c:f>
              <c:numCache>
                <c:formatCode>General</c:formatCode>
                <c:ptCount val="7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</c:numCache>
            </c:numRef>
          </c:cat>
          <c:val>
            <c:numRef>
              <c:f>Лист1!$L$26:$R$26</c:f>
              <c:numCache>
                <c:formatCode>0.0</c:formatCode>
                <c:ptCount val="7"/>
                <c:pt idx="0">
                  <c:v>10.228571428571339</c:v>
                </c:pt>
                <c:pt idx="1">
                  <c:v>10.628571428571346</c:v>
                </c:pt>
                <c:pt idx="2">
                  <c:v>11.214285714285714</c:v>
                </c:pt>
                <c:pt idx="3">
                  <c:v>11.671428571428573</c:v>
                </c:pt>
                <c:pt idx="4">
                  <c:v>12.257142857142856</c:v>
                </c:pt>
                <c:pt idx="5">
                  <c:v>12.742857142857098</c:v>
                </c:pt>
                <c:pt idx="6">
                  <c:v>13.357142857142938</c:v>
                </c:pt>
              </c:numCache>
            </c:numRef>
          </c:val>
        </c:ser>
        <c:dLbls>
          <c:showVal val="1"/>
        </c:dLbls>
        <c:axId val="58597376"/>
        <c:axId val="58598912"/>
      </c:barChart>
      <c:catAx>
        <c:axId val="5859737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58598912"/>
        <c:crosses val="autoZero"/>
        <c:auto val="1"/>
        <c:lblAlgn val="ctr"/>
        <c:lblOffset val="100"/>
      </c:catAx>
      <c:valAx>
        <c:axId val="58598912"/>
        <c:scaling>
          <c:orientation val="minMax"/>
        </c:scaling>
        <c:axPos val="l"/>
        <c:majorGridlines/>
        <c:numFmt formatCode="0.0" sourceLinked="1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58597376"/>
        <c:crosses val="autoZero"/>
        <c:crossBetween val="between"/>
      </c:valAx>
    </c:plotArea>
    <c:plotVisOnly val="1"/>
  </c:chart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dLbls>
            <c:dLbl>
              <c:idx val="2"/>
              <c:layout>
                <c:manualLayout>
                  <c:x val="-4.9382370415994034E-3"/>
                  <c:y val="-4.3360130121360564E-2"/>
                </c:manualLayout>
              </c:layout>
              <c:dLblPos val="outEnd"/>
              <c:showVal val="1"/>
            </c:dLbl>
            <c:dLbl>
              <c:idx val="3"/>
              <c:layout>
                <c:manualLayout>
                  <c:x val="-3.2921580277329543E-3"/>
                  <c:y val="-2.6016078072816452E-2"/>
                </c:manualLayout>
              </c:layout>
              <c:dLblPos val="outEnd"/>
              <c:showVal val="1"/>
            </c:dLbl>
            <c:dLbl>
              <c:idx val="4"/>
              <c:layout>
                <c:manualLayout>
                  <c:x val="-3.2921580277329543E-3"/>
                  <c:y val="-4.7696143133496814E-2"/>
                </c:manualLayout>
              </c:layout>
              <c:dLblPos val="outEnd"/>
              <c:showVal val="1"/>
            </c:dLbl>
            <c:dLbl>
              <c:idx val="6"/>
              <c:layout>
                <c:manualLayout>
                  <c:x val="0"/>
                  <c:y val="2.1680065060680282E-2"/>
                </c:manualLayout>
              </c:layout>
              <c:dLblPos val="outEnd"/>
              <c:showVal val="1"/>
            </c:dLbl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dLblPos val="outEnd"/>
            <c:showVal val="1"/>
          </c:dLbls>
          <c:cat>
            <c:numRef>
              <c:f>Лист1!$B$33:$H$33</c:f>
              <c:numCache>
                <c:formatCode>General</c:formatCode>
                <c:ptCount val="7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</c:numCache>
            </c:numRef>
          </c:cat>
          <c:val>
            <c:numRef>
              <c:f>Лист1!$B$49:$H$49</c:f>
              <c:numCache>
                <c:formatCode>0.0</c:formatCode>
                <c:ptCount val="7"/>
                <c:pt idx="0">
                  <c:v>110.55000000000001</c:v>
                </c:pt>
                <c:pt idx="1">
                  <c:v>114.8</c:v>
                </c:pt>
                <c:pt idx="2">
                  <c:v>117.3</c:v>
                </c:pt>
                <c:pt idx="3">
                  <c:v>123</c:v>
                </c:pt>
                <c:pt idx="4">
                  <c:v>126.9</c:v>
                </c:pt>
                <c:pt idx="5">
                  <c:v>130.1</c:v>
                </c:pt>
                <c:pt idx="6">
                  <c:v>131.80000000000001</c:v>
                </c:pt>
              </c:numCache>
            </c:numRef>
          </c:val>
        </c:ser>
        <c:dLbls>
          <c:showVal val="1"/>
        </c:dLbls>
        <c:axId val="58641024"/>
        <c:axId val="58667392"/>
      </c:barChart>
      <c:catAx>
        <c:axId val="5864102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58667392"/>
        <c:crosses val="autoZero"/>
        <c:auto val="1"/>
        <c:lblAlgn val="ctr"/>
        <c:lblOffset val="100"/>
      </c:catAx>
      <c:valAx>
        <c:axId val="58667392"/>
        <c:scaling>
          <c:orientation val="minMax"/>
        </c:scaling>
        <c:axPos val="l"/>
        <c:majorGridlines/>
        <c:numFmt formatCode="0.0" sourceLinked="1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58641024"/>
        <c:crosses val="autoZero"/>
        <c:crossBetween val="between"/>
      </c:valAx>
    </c:plotArea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col"/>
        <c:grouping val="clustered"/>
        <c:ser>
          <c:idx val="0"/>
          <c:order val="0"/>
          <c:tx>
            <c:v>тыс. руб.</c:v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mtClean="0"/>
                      <a:t>1,0</a:t>
                    </a:r>
                    <a:endParaRPr lang="en-US"/>
                  </a:p>
                </c:rich>
              </c:tx>
              <c:dLblPos val="outEnd"/>
              <c:showVal val="1"/>
            </c:dLbl>
            <c:dLbl>
              <c:idx val="1"/>
              <c:layout>
                <c:manualLayout>
                  <c:x val="2.9884987039714614E-3"/>
                  <c:y val="2.0310636069209596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4,6</a:t>
                    </a:r>
                    <a:endParaRPr lang="en-US" dirty="0"/>
                  </a:p>
                </c:rich>
              </c:tx>
              <c:dLblPos val="outEnd"/>
              <c:showVal val="1"/>
            </c:dLbl>
            <c:txPr>
              <a:bodyPr/>
              <a:lstStyle/>
              <a:p>
                <a:pPr>
                  <a:defRPr sz="11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Val val="1"/>
          </c:dLbls>
          <c:cat>
            <c:strRef>
              <c:f>'Слайд 6'!$A$3:$A$4</c:f>
              <c:strCache>
                <c:ptCount val="2"/>
                <c:pt idx="0">
                  <c:v>МБ</c:v>
                </c:pt>
                <c:pt idx="1">
                  <c:v>ФБ</c:v>
                </c:pt>
              </c:strCache>
            </c:strRef>
          </c:cat>
          <c:val>
            <c:numRef>
              <c:f>'Слайд 6'!$B$3:$B$4</c:f>
              <c:numCache>
                <c:formatCode>#,##0.00</c:formatCode>
                <c:ptCount val="2"/>
                <c:pt idx="0">
                  <c:v>927</c:v>
                </c:pt>
                <c:pt idx="1">
                  <c:v>4632</c:v>
                </c:pt>
              </c:numCache>
            </c:numRef>
          </c:val>
        </c:ser>
        <c:dLbls>
          <c:showVal val="1"/>
        </c:dLbls>
        <c:axId val="58001664"/>
        <c:axId val="58003456"/>
      </c:barChart>
      <c:catAx>
        <c:axId val="58001664"/>
        <c:scaling>
          <c:orientation val="minMax"/>
        </c:scaling>
        <c:axPos val="b"/>
        <c:tickLblPos val="nextTo"/>
        <c:txPr>
          <a:bodyPr/>
          <a:lstStyle/>
          <a:p>
            <a:pPr>
              <a:defRPr sz="11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58003456"/>
        <c:crosses val="autoZero"/>
        <c:auto val="1"/>
        <c:lblAlgn val="ctr"/>
        <c:lblOffset val="100"/>
      </c:catAx>
      <c:valAx>
        <c:axId val="58003456"/>
        <c:scaling>
          <c:orientation val="minMax"/>
        </c:scaling>
        <c:axPos val="l"/>
        <c:majorGridlines/>
        <c:numFmt formatCode="#,##0.00" sourceLinked="1"/>
        <c:tickLblPos val="nextTo"/>
        <c:crossAx val="58001664"/>
        <c:crosses val="autoZero"/>
        <c:crossBetween val="between"/>
      </c:valAx>
    </c:plotArea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dLbls>
            <c:dLbl>
              <c:idx val="0"/>
              <c:layout>
                <c:manualLayout>
                  <c:x val="-7.1110613399031856E-3"/>
                  <c:y val="-4.9382302688494621E-17"/>
                </c:manualLayout>
              </c:layout>
              <c:tx>
                <c:rich>
                  <a:bodyPr/>
                  <a:lstStyle/>
                  <a:p>
                    <a:pPr>
                      <a:defRPr sz="1100" b="1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dirty="0" smtClean="0"/>
                      <a:t>2,3</a:t>
                    </a:r>
                    <a:endParaRPr lang="en-US" dirty="0"/>
                  </a:p>
                </c:rich>
              </c:tx>
              <c:spPr/>
              <c:dLblPos val="outEnd"/>
              <c:showVal val="1"/>
            </c:dLbl>
            <c:dLbl>
              <c:idx val="1"/>
              <c:layout>
                <c:manualLayout>
                  <c:x val="7.1110613399031856E-3"/>
                  <c:y val="1.6920120639849504E-2"/>
                </c:manualLayout>
              </c:layout>
              <c:tx>
                <c:rich>
                  <a:bodyPr/>
                  <a:lstStyle/>
                  <a:p>
                    <a:pPr>
                      <a:defRPr sz="1100" b="1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dirty="0" smtClean="0"/>
                      <a:t>5,6</a:t>
                    </a:r>
                    <a:endParaRPr lang="en-US" dirty="0"/>
                  </a:p>
                </c:rich>
              </c:tx>
              <c:spPr/>
              <c:dLblPos val="outEnd"/>
              <c:showVal val="1"/>
            </c:dLbl>
            <c:txPr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Val val="1"/>
          </c:dLbls>
          <c:cat>
            <c:numRef>
              <c:f>'Слайд 6'!$D$3:$D$4</c:f>
              <c:numCache>
                <c:formatCode>General</c:formatCode>
                <c:ptCount val="2"/>
                <c:pt idx="0">
                  <c:v>2015</c:v>
                </c:pt>
                <c:pt idx="1">
                  <c:v>2016</c:v>
                </c:pt>
              </c:numCache>
            </c:numRef>
          </c:cat>
          <c:val>
            <c:numRef>
              <c:f>'Слайд 6'!$E$3:$E$4</c:f>
              <c:numCache>
                <c:formatCode>#,##0.00</c:formatCode>
                <c:ptCount val="2"/>
                <c:pt idx="0">
                  <c:v>2330</c:v>
                </c:pt>
                <c:pt idx="1">
                  <c:v>5559</c:v>
                </c:pt>
              </c:numCache>
            </c:numRef>
          </c:val>
        </c:ser>
        <c:dLbls>
          <c:showVal val="1"/>
        </c:dLbls>
        <c:axId val="58040320"/>
        <c:axId val="58041856"/>
      </c:barChart>
      <c:catAx>
        <c:axId val="5804032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1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58041856"/>
        <c:crosses val="autoZero"/>
        <c:auto val="1"/>
        <c:lblAlgn val="ctr"/>
        <c:lblOffset val="100"/>
      </c:catAx>
      <c:valAx>
        <c:axId val="58041856"/>
        <c:scaling>
          <c:orientation val="minMax"/>
        </c:scaling>
        <c:axPos val="l"/>
        <c:majorGridlines/>
        <c:numFmt formatCode="#,##0.00" sourceLinked="1"/>
        <c:tickLblPos val="nextTo"/>
        <c:crossAx val="58040320"/>
        <c:crosses val="autoZero"/>
        <c:crossBetween val="between"/>
      </c:valAx>
    </c:plotArea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dLbls>
            <c:dLbl>
              <c:idx val="1"/>
              <c:layout>
                <c:manualLayout>
                  <c:x val="2.7777777777778221E-3"/>
                  <c:y val="-5.0925925925925923E-2"/>
                </c:manualLayout>
              </c:layout>
              <c:dLblPos val="outEnd"/>
              <c:showVal val="1"/>
            </c:dLbl>
            <c:dLbl>
              <c:idx val="2"/>
              <c:layout>
                <c:manualLayout>
                  <c:x val="-2.7777777777778221E-3"/>
                  <c:y val="1.3888888888889015E-2"/>
                </c:manualLayout>
              </c:layout>
              <c:dLblPos val="outEnd"/>
              <c:showVal val="1"/>
            </c:dLbl>
            <c:dLbl>
              <c:idx val="6"/>
              <c:layout>
                <c:manualLayout>
                  <c:x val="-5.5555555555555558E-3"/>
                  <c:y val="-4.1666666666666664E-2"/>
                </c:manualLayout>
              </c:layout>
              <c:dLblPos val="outEnd"/>
              <c:showVal val="1"/>
            </c:dLbl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dLblPos val="outEnd"/>
            <c:showVal val="1"/>
          </c:dLbls>
          <c:cat>
            <c:numRef>
              <c:f>'[промышленные Microsoft Office Excel.xlsx]общая'!$B$5,'[промышленные Microsoft Office Excel.xlsx]общая'!$C$6,'[промышленные Microsoft Office Excel.xlsx]общая'!$D$6,'[промышленные Microsoft Office Excel.xlsx]общая'!$E$6,'[промышленные Microsoft Office Excel.xlsx]общая'!$F$6,'[промышленные Microsoft Office Excel.xlsx]общая'!$G$6,'[промышленные Microsoft Office Excel.xlsx]общая'!$H$6</c:f>
              <c:numCache>
                <c:formatCode>General</c:formatCode>
                <c:ptCount val="7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</c:numCache>
            </c:numRef>
          </c:cat>
          <c:val>
            <c:numRef>
              <c:f>общая!$B$13:$H$13</c:f>
              <c:numCache>
                <c:formatCode>0.0</c:formatCode>
                <c:ptCount val="7"/>
                <c:pt idx="0">
                  <c:v>177</c:v>
                </c:pt>
                <c:pt idx="1">
                  <c:v>721</c:v>
                </c:pt>
                <c:pt idx="2">
                  <c:v>940.6</c:v>
                </c:pt>
                <c:pt idx="3">
                  <c:v>390.5</c:v>
                </c:pt>
                <c:pt idx="4">
                  <c:v>292</c:v>
                </c:pt>
                <c:pt idx="5">
                  <c:v>391.8</c:v>
                </c:pt>
                <c:pt idx="6">
                  <c:v>335.4</c:v>
                </c:pt>
              </c:numCache>
            </c:numRef>
          </c:val>
        </c:ser>
        <c:dLbls>
          <c:showVal val="1"/>
        </c:dLbls>
        <c:axId val="58095872"/>
        <c:axId val="58097664"/>
      </c:barChart>
      <c:catAx>
        <c:axId val="5809587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100" b="1"/>
            </a:pPr>
            <a:endParaRPr lang="ru-RU"/>
          </a:p>
        </c:txPr>
        <c:crossAx val="58097664"/>
        <c:crosses val="autoZero"/>
        <c:auto val="1"/>
        <c:lblAlgn val="ctr"/>
        <c:lblOffset val="100"/>
      </c:catAx>
      <c:valAx>
        <c:axId val="58097664"/>
        <c:scaling>
          <c:orientation val="minMax"/>
        </c:scaling>
        <c:axPos val="l"/>
        <c:majorGridlines/>
        <c:numFmt formatCode="0.0" sourceLinked="1"/>
        <c:tickLblPos val="nextTo"/>
        <c:txPr>
          <a:bodyPr/>
          <a:lstStyle/>
          <a:p>
            <a:pPr>
              <a:defRPr sz="1100" b="1"/>
            </a:pPr>
            <a:endParaRPr lang="ru-RU"/>
          </a:p>
        </c:txPr>
        <c:crossAx val="58095872"/>
        <c:crosses val="autoZero"/>
        <c:crossBetween val="between"/>
      </c:valAx>
    </c:plotArea>
    <c:plotVisOnly val="1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dLbls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dLblPos val="outEnd"/>
            <c:showVal val="1"/>
          </c:dLbls>
          <c:cat>
            <c:numRef>
              <c:f>общая!$L$6:$Q$6</c:f>
              <c:numCache>
                <c:formatCode>General</c:formatCod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</c:numCache>
            </c:numRef>
          </c:cat>
          <c:val>
            <c:numRef>
              <c:f>общая!$L$13:$Q$13</c:f>
              <c:numCache>
                <c:formatCode>0.0</c:formatCode>
                <c:ptCount val="6"/>
                <c:pt idx="0">
                  <c:v>82</c:v>
                </c:pt>
                <c:pt idx="1">
                  <c:v>111</c:v>
                </c:pt>
                <c:pt idx="2">
                  <c:v>104</c:v>
                </c:pt>
                <c:pt idx="3">
                  <c:v>124</c:v>
                </c:pt>
                <c:pt idx="4">
                  <c:v>6</c:v>
                </c:pt>
                <c:pt idx="5">
                  <c:v>7</c:v>
                </c:pt>
              </c:numCache>
            </c:numRef>
          </c:val>
        </c:ser>
        <c:dLbls>
          <c:showVal val="1"/>
        </c:dLbls>
        <c:axId val="58121216"/>
        <c:axId val="58131200"/>
      </c:barChart>
      <c:catAx>
        <c:axId val="5812121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100" b="1"/>
            </a:pPr>
            <a:endParaRPr lang="ru-RU"/>
          </a:p>
        </c:txPr>
        <c:crossAx val="58131200"/>
        <c:crosses val="autoZero"/>
        <c:auto val="1"/>
        <c:lblAlgn val="ctr"/>
        <c:lblOffset val="100"/>
      </c:catAx>
      <c:valAx>
        <c:axId val="58131200"/>
        <c:scaling>
          <c:orientation val="minMax"/>
        </c:scaling>
        <c:axPos val="l"/>
        <c:majorGridlines/>
        <c:numFmt formatCode="0.0" sourceLinked="1"/>
        <c:tickLblPos val="nextTo"/>
        <c:txPr>
          <a:bodyPr/>
          <a:lstStyle/>
          <a:p>
            <a:pPr>
              <a:defRPr sz="1100" b="1"/>
            </a:pPr>
            <a:endParaRPr lang="ru-RU"/>
          </a:p>
        </c:txPr>
        <c:crossAx val="58121216"/>
        <c:crosses val="autoZero"/>
        <c:crossBetween val="between"/>
      </c:valAx>
    </c:plotArea>
    <c:plotVisOnly val="1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dLbls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dLblPos val="outEnd"/>
            <c:showVal val="1"/>
          </c:dLbls>
          <c:cat>
            <c:numRef>
              <c:f>общая!$B$19:$H$19</c:f>
              <c:numCache>
                <c:formatCode>General</c:formatCode>
                <c:ptCount val="7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</c:numCache>
            </c:numRef>
          </c:cat>
          <c:val>
            <c:numRef>
              <c:f>общая!$B$26:$H$26</c:f>
              <c:numCache>
                <c:formatCode>0.0</c:formatCode>
                <c:ptCount val="7"/>
                <c:pt idx="0">
                  <c:v>344</c:v>
                </c:pt>
                <c:pt idx="1">
                  <c:v>429.3</c:v>
                </c:pt>
                <c:pt idx="2">
                  <c:v>487.3</c:v>
                </c:pt>
                <c:pt idx="3">
                  <c:v>562.6</c:v>
                </c:pt>
                <c:pt idx="4">
                  <c:v>603.9</c:v>
                </c:pt>
                <c:pt idx="5">
                  <c:v>706.1</c:v>
                </c:pt>
                <c:pt idx="6">
                  <c:v>745.40000000000009</c:v>
                </c:pt>
              </c:numCache>
            </c:numRef>
          </c:val>
        </c:ser>
        <c:dLbls>
          <c:showVal val="1"/>
        </c:dLbls>
        <c:axId val="58280192"/>
        <c:axId val="58286080"/>
      </c:barChart>
      <c:catAx>
        <c:axId val="5828019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100" b="1"/>
            </a:pPr>
            <a:endParaRPr lang="ru-RU"/>
          </a:p>
        </c:txPr>
        <c:crossAx val="58286080"/>
        <c:crosses val="autoZero"/>
        <c:auto val="1"/>
        <c:lblAlgn val="ctr"/>
        <c:lblOffset val="100"/>
      </c:catAx>
      <c:valAx>
        <c:axId val="58286080"/>
        <c:scaling>
          <c:orientation val="minMax"/>
        </c:scaling>
        <c:axPos val="l"/>
        <c:majorGridlines/>
        <c:numFmt formatCode="0.0" sourceLinked="1"/>
        <c:tickLblPos val="nextTo"/>
        <c:txPr>
          <a:bodyPr/>
          <a:lstStyle/>
          <a:p>
            <a:pPr>
              <a:defRPr sz="1100" b="1"/>
            </a:pPr>
            <a:endParaRPr lang="ru-RU"/>
          </a:p>
        </c:txPr>
        <c:crossAx val="58280192"/>
        <c:crosses val="autoZero"/>
        <c:crossBetween val="between"/>
      </c:valAx>
    </c:plotArea>
    <c:plotVisOnly val="1"/>
  </c:chart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mtClean="0"/>
                      <a:t>28,4</a:t>
                    </a:r>
                    <a:endParaRPr lang="en-US" dirty="0"/>
                  </a:p>
                </c:rich>
              </c:tx>
              <c:dLblPos val="outEnd"/>
              <c:showVal val="1"/>
            </c:dLbl>
            <c:dLbl>
              <c:idx val="1"/>
              <c:layout>
                <c:manualLayout>
                  <c:x val="2.7777777777778113E-3"/>
                  <c:y val="-1.606428412110868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31,3</a:t>
                    </a:r>
                    <a:endParaRPr lang="en-US" dirty="0"/>
                  </a:p>
                </c:rich>
              </c:tx>
              <c:dLblPos val="outEnd"/>
              <c:showVal val="1"/>
            </c:dLbl>
            <c:dLbl>
              <c:idx val="2"/>
              <c:layout>
                <c:manualLayout>
                  <c:x val="-8.3333333333333367E-3"/>
                  <c:y val="-2.1419045494811759E-2"/>
                </c:manualLayout>
              </c:layout>
              <c:dLblPos val="outEnd"/>
              <c:showVal val="1"/>
            </c:dLbl>
            <c:dLbl>
              <c:idx val="4"/>
              <c:layout>
                <c:manualLayout>
                  <c:x val="-2.7777777777778113E-3"/>
                  <c:y val="-4.819285236332603E-2"/>
                </c:manualLayout>
              </c:layout>
              <c:dLblPos val="outEnd"/>
              <c:showVal val="1"/>
            </c:dLbl>
            <c:dLbl>
              <c:idx val="5"/>
              <c:layout>
                <c:manualLayout>
                  <c:x val="0"/>
                  <c:y val="-2.1419045494811759E-2"/>
                </c:manualLayout>
              </c:layout>
              <c:dLblPos val="outEnd"/>
              <c:showVal val="1"/>
            </c:dLbl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dLblPos val="outEnd"/>
            <c:showVal val="1"/>
          </c:dLbls>
          <c:cat>
            <c:numRef>
              <c:f>'[промышленные Microsoft Office Excel.xlsx]общая'!$B$32,'[промышленные Microsoft Office Excel.xlsx]общая'!$C$33,'[промышленные Microsoft Office Excel.xlsx]общая'!$D$33,'[промышленные Microsoft Office Excel.xlsx]общая'!$E$33,'[промышленные Microsoft Office Excel.xlsx]общая'!$F$33,'[промышленные Microsoft Office Excel.xlsx]общая'!$G$33,'[промышленные Microsoft Office Excel.xlsx]общая'!$H$33</c:f>
              <c:numCache>
                <c:formatCode>General</c:formatCode>
                <c:ptCount val="7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</c:numCache>
            </c:numRef>
          </c:cat>
          <c:val>
            <c:numRef>
              <c:f>общая!$B$40:$H$40</c:f>
              <c:numCache>
                <c:formatCode>0.0</c:formatCode>
                <c:ptCount val="7"/>
                <c:pt idx="0">
                  <c:v>18.95</c:v>
                </c:pt>
                <c:pt idx="1">
                  <c:v>26.099999999999987</c:v>
                </c:pt>
                <c:pt idx="2">
                  <c:v>35.70000000000001</c:v>
                </c:pt>
                <c:pt idx="3">
                  <c:v>38.15</c:v>
                </c:pt>
                <c:pt idx="4">
                  <c:v>39.816666666666137</c:v>
                </c:pt>
                <c:pt idx="5">
                  <c:v>41.616666666666227</c:v>
                </c:pt>
                <c:pt idx="6">
                  <c:v>43.45</c:v>
                </c:pt>
              </c:numCache>
            </c:numRef>
          </c:val>
        </c:ser>
        <c:dLbls>
          <c:showVal val="1"/>
        </c:dLbls>
        <c:axId val="58301440"/>
        <c:axId val="58311424"/>
      </c:barChart>
      <c:catAx>
        <c:axId val="5830144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100" b="1"/>
            </a:pPr>
            <a:endParaRPr lang="ru-RU"/>
          </a:p>
        </c:txPr>
        <c:crossAx val="58311424"/>
        <c:crosses val="autoZero"/>
        <c:auto val="1"/>
        <c:lblAlgn val="ctr"/>
        <c:lblOffset val="100"/>
      </c:catAx>
      <c:valAx>
        <c:axId val="58311424"/>
        <c:scaling>
          <c:orientation val="minMax"/>
        </c:scaling>
        <c:axPos val="l"/>
        <c:majorGridlines/>
        <c:numFmt formatCode="0.0" sourceLinked="1"/>
        <c:tickLblPos val="nextTo"/>
        <c:txPr>
          <a:bodyPr/>
          <a:lstStyle/>
          <a:p>
            <a:pPr>
              <a:defRPr sz="1100" b="1"/>
            </a:pPr>
            <a:endParaRPr lang="ru-RU"/>
          </a:p>
        </c:txPr>
        <c:crossAx val="58301440"/>
        <c:crosses val="autoZero"/>
        <c:crossBetween val="between"/>
      </c:valAx>
    </c:plotArea>
    <c:plotVisOnly val="1"/>
  </c:chart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dLbls>
            <c:dLbl>
              <c:idx val="1"/>
              <c:layout>
                <c:manualLayout>
                  <c:x val="0"/>
                  <c:y val="-3.5378532891240995E-2"/>
                </c:manualLayout>
              </c:layout>
              <c:dLblPos val="outEnd"/>
              <c:showVal val="1"/>
            </c:dLbl>
            <c:dLbl>
              <c:idx val="4"/>
              <c:layout>
                <c:manualLayout>
                  <c:x val="3.4187794903380447E-3"/>
                  <c:y val="-2.6533899668430842E-2"/>
                </c:manualLayout>
              </c:layout>
              <c:dLblPos val="outEnd"/>
              <c:showVal val="1"/>
            </c:dLbl>
            <c:dLbl>
              <c:idx val="6"/>
              <c:layout>
                <c:manualLayout>
                  <c:x val="1.7092551475513028E-3"/>
                  <c:y val="9.2593559853443724E-3"/>
                </c:manualLayout>
              </c:layout>
              <c:dLblPos val="outEnd"/>
              <c:showVal val="1"/>
            </c:dLbl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dLblPos val="outEnd"/>
            <c:showVal val="1"/>
          </c:dLbls>
          <c:cat>
            <c:numRef>
              <c:f>'[промышленные Microsoft Office Excel.xlsx]общая'!$K$18,'[промышленные Microsoft Office Excel.xlsx]общая'!$L$19,'[промышленные Microsoft Office Excel.xlsx]общая'!$M$19,'[промышленные Microsoft Office Excel.xlsx]общая'!$N$19,'[промышленные Microsoft Office Excel.xlsx]общая'!$O$19,'[промышленные Microsoft Office Excel.xlsx]общая'!$P$19,'[промышленные Microsoft Office Excel.xlsx]общая'!$Q$19</c:f>
              <c:numCache>
                <c:formatCode>General</c:formatCode>
                <c:ptCount val="7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</c:numCache>
            </c:numRef>
          </c:cat>
          <c:val>
            <c:numRef>
              <c:f>общая!$K$26:$Q$26</c:f>
              <c:numCache>
                <c:formatCode>0.0</c:formatCode>
                <c:ptCount val="7"/>
                <c:pt idx="0">
                  <c:v>1451</c:v>
                </c:pt>
                <c:pt idx="1">
                  <c:v>1820</c:v>
                </c:pt>
                <c:pt idx="2">
                  <c:v>2056</c:v>
                </c:pt>
                <c:pt idx="3">
                  <c:v>2561</c:v>
                </c:pt>
                <c:pt idx="4">
                  <c:v>2846</c:v>
                </c:pt>
                <c:pt idx="5">
                  <c:v>3066</c:v>
                </c:pt>
                <c:pt idx="6">
                  <c:v>3246</c:v>
                </c:pt>
              </c:numCache>
            </c:numRef>
          </c:val>
        </c:ser>
        <c:dLbls>
          <c:showVal val="1"/>
        </c:dLbls>
        <c:axId val="58250368"/>
        <c:axId val="58251904"/>
      </c:barChart>
      <c:catAx>
        <c:axId val="5825036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58251904"/>
        <c:crosses val="autoZero"/>
        <c:auto val="1"/>
        <c:lblAlgn val="ctr"/>
        <c:lblOffset val="100"/>
      </c:catAx>
      <c:valAx>
        <c:axId val="58251904"/>
        <c:scaling>
          <c:orientation val="minMax"/>
        </c:scaling>
        <c:axPos val="l"/>
        <c:majorGridlines/>
        <c:numFmt formatCode="0.0" sourceLinked="1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58250368"/>
        <c:crosses val="autoZero"/>
        <c:crossBetween val="between"/>
      </c:valAx>
    </c:plotArea>
    <c:plotVisOnly val="1"/>
  </c:chart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dLblPos val="outEnd"/>
            <c:showVal val="1"/>
          </c:dLbls>
          <c:cat>
            <c:numRef>
              <c:f>'[село Microsoft Office Excel.xlsx]Лист1'!$C$3,'[село Microsoft Office Excel.xlsx]Лист1'!$D$4,'[село Microsoft Office Excel.xlsx]Лист1'!$E$4,'[село Microsoft Office Excel.xlsx]Лист1'!$F$4,'[село Microsoft Office Excel.xlsx]Лист1'!$G$4,'[село Microsoft Office Excel.xlsx]Лист1'!$H$4,'[село Microsoft Office Excel.xlsx]Лист1'!$I$4</c:f>
              <c:numCache>
                <c:formatCode>General</c:formatCode>
                <c:ptCount val="7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</c:numCache>
            </c:numRef>
          </c:cat>
          <c:val>
            <c:numRef>
              <c:f>Лист1!$C$12:$I$12</c:f>
              <c:numCache>
                <c:formatCode>0.0</c:formatCode>
                <c:ptCount val="7"/>
                <c:pt idx="0">
                  <c:v>21.2</c:v>
                </c:pt>
                <c:pt idx="1">
                  <c:v>77</c:v>
                </c:pt>
                <c:pt idx="2">
                  <c:v>69</c:v>
                </c:pt>
                <c:pt idx="3">
                  <c:v>44.6</c:v>
                </c:pt>
                <c:pt idx="4">
                  <c:v>41.6</c:v>
                </c:pt>
                <c:pt idx="5">
                  <c:v>47.3</c:v>
                </c:pt>
                <c:pt idx="6">
                  <c:v>51.1</c:v>
                </c:pt>
              </c:numCache>
            </c:numRef>
          </c:val>
        </c:ser>
        <c:dLbls>
          <c:showVal val="1"/>
        </c:dLbls>
        <c:axId val="58099200"/>
        <c:axId val="58298368"/>
      </c:barChart>
      <c:catAx>
        <c:axId val="5809920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58298368"/>
        <c:crosses val="autoZero"/>
        <c:auto val="1"/>
        <c:lblAlgn val="ctr"/>
        <c:lblOffset val="100"/>
      </c:catAx>
      <c:valAx>
        <c:axId val="58298368"/>
        <c:scaling>
          <c:orientation val="minMax"/>
        </c:scaling>
        <c:axPos val="l"/>
        <c:majorGridlines/>
        <c:numFmt formatCode="0.0" sourceLinked="1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58099200"/>
        <c:crosses val="autoZero"/>
        <c:crossBetween val="between"/>
      </c:valAx>
    </c:plotArea>
    <c:plotVisOnly val="1"/>
  </c:chart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40E64C-DA0A-44E7-995E-111941EDFD60}" type="datetimeFigureOut">
              <a:rPr lang="ru-RU" smtClean="0"/>
              <a:pPr/>
              <a:t>31.05.2017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41715D-BBAC-436E-AE17-539D76603FB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56E89E-AB1E-42B9-AE2C-C8EC3445DF48}" type="datetimeFigureOut">
              <a:rPr lang="ru-RU" smtClean="0"/>
              <a:pPr/>
              <a:t>31.05.2017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693A0D-0FCA-43D0-97A4-CCD16615CC4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693A0D-0FCA-43D0-97A4-CCD16615CC4D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300156-8885-4DD4-9430-A2A027337D13}" type="datetime1">
              <a:rPr lang="ru-RU" smtClean="0"/>
              <a:pPr>
                <a:defRPr/>
              </a:pPr>
              <a:t>31.05.2017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A7643C-087B-4A65-8F01-287A69CB8E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3A64D-0C9D-4070-AEF1-242C83CD1739}" type="datetime1">
              <a:rPr lang="ru-RU" smtClean="0"/>
              <a:pPr>
                <a:defRPr/>
              </a:pPr>
              <a:t>31.05.2017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E50AE0-7380-4E76-B9F7-594E28BFDF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C5E375-4A9E-490A-908A-045E3C673158}" type="datetime1">
              <a:rPr lang="ru-RU" smtClean="0"/>
              <a:pPr>
                <a:defRPr/>
              </a:pPr>
              <a:t>31.05.2017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DD8E63-C987-4534-9E6B-22412241B6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D2301-27CA-4B44-AFD7-42A7420D187D}" type="datetime1">
              <a:rPr lang="ru-RU" smtClean="0"/>
              <a:pPr>
                <a:defRPr/>
              </a:pPr>
              <a:t>31.05.2017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36FAD3-D5CD-4F52-B489-7AD589CE3C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667336-3807-4F80-963E-314998E29F8F}" type="datetime1">
              <a:rPr lang="ru-RU" smtClean="0"/>
              <a:pPr>
                <a:defRPr/>
              </a:pPr>
              <a:t>31.05.2017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251617-4DF0-4B8B-A886-24D8E75891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5CD6A-A9A2-4B1F-BD27-91F5700443E8}" type="datetime1">
              <a:rPr lang="ru-RU" smtClean="0"/>
              <a:pPr>
                <a:defRPr/>
              </a:pPr>
              <a:t>31.05.2017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07CB59-F6AA-47CA-A1E8-48FB1A37FA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F9B9CF-A72E-436C-8453-582A4855E09A}" type="datetime1">
              <a:rPr lang="ru-RU" smtClean="0"/>
              <a:pPr>
                <a:defRPr/>
              </a:pPr>
              <a:t>31.05.2017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BD1D29-B131-413F-B9D6-18141036A9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8DC8A5-90A2-4A67-A61E-BCEBB2B2EB9C}" type="datetime1">
              <a:rPr lang="ru-RU" smtClean="0"/>
              <a:pPr>
                <a:defRPr/>
              </a:pPr>
              <a:t>31.05.2017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107784-3C7F-466F-8662-98ABB0D775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E85F23-1255-423D-A4BD-292808CC809F}" type="datetime1">
              <a:rPr lang="ru-RU" smtClean="0"/>
              <a:pPr>
                <a:defRPr/>
              </a:pPr>
              <a:t>31.05.2017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EE8446-2C14-4E5C-81BC-E19B6D4B7C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AD00EB-37E8-4A2B-9B35-AB2ECD32260C}" type="datetime1">
              <a:rPr lang="ru-RU" smtClean="0"/>
              <a:pPr>
                <a:defRPr/>
              </a:pPr>
              <a:t>31.05.2017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C5160A-150D-43A9-B8D3-E2266D745B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37074D-BDF5-4EFF-83A9-14E3C4F5A5AD}" type="datetime1">
              <a:rPr lang="ru-RU" smtClean="0"/>
              <a:pPr>
                <a:defRPr/>
              </a:pPr>
              <a:t>31.05.2017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FAC4AF-2FFE-4B68-9890-F67AF15C55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0D549F4-CEC1-4D01-95D7-E09F69324A5D}" type="datetime1">
              <a:rPr lang="ru-RU" smtClean="0"/>
              <a:pPr>
                <a:defRPr/>
              </a:pPr>
              <a:t>31.05.2017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381C3DF-B66C-47AA-B93A-AE8D1B6E84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chart" Target="../charts/char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gerb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88913"/>
            <a:ext cx="985838" cy="12239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82625" y="1365250"/>
            <a:ext cx="813752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kern="0" dirty="0">
                <a:latin typeface="Times New Roman" pitchFamily="18" charset="0"/>
                <a:cs typeface="Times New Roman" pitchFamily="18" charset="0"/>
              </a:rPr>
              <a:t>ОБ ИТОГАХ СОЦИАЛЬНО–ЭКОНОМИЧЕСКОГО РАЗВИТИЯ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kern="0" dirty="0">
                <a:latin typeface="Times New Roman" pitchFamily="18" charset="0"/>
                <a:cs typeface="Times New Roman" pitchFamily="18" charset="0"/>
              </a:rPr>
              <a:t>КАРТАЛИНСКОГО МУНИЦИПАЛЬНОГО РАЙОНА ЗА  2016 ГОД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kern="0" dirty="0">
                <a:latin typeface="Times New Roman" pitchFamily="18" charset="0"/>
                <a:cs typeface="Times New Roman" pitchFamily="18" charset="0"/>
              </a:rPr>
              <a:t>И ПЕРСПЕКТИВАХ РАЗВИТИЯ ДО 2022 ГОДА</a:t>
            </a:r>
            <a:br>
              <a:rPr lang="ru-RU" sz="2000" kern="0" dirty="0">
                <a:latin typeface="Times New Roman" pitchFamily="18" charset="0"/>
                <a:cs typeface="Times New Roman" pitchFamily="18" charset="0"/>
              </a:rPr>
            </a:br>
            <a:endParaRPr lang="ru-RU" sz="2000" kern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5250" y="357188"/>
            <a:ext cx="1047750" cy="7000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684213" y="385763"/>
            <a:ext cx="8137525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kern="0" dirty="0">
                <a:latin typeface="Times New Roman" pitchFamily="18" charset="0"/>
                <a:cs typeface="Times New Roman" pitchFamily="18" charset="0"/>
              </a:rPr>
              <a:t>ДОКЛАД</a:t>
            </a:r>
            <a:r>
              <a:rPr lang="ru-RU" sz="2200" kern="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kern="0" dirty="0">
                <a:latin typeface="Times New Roman" pitchFamily="18" charset="0"/>
                <a:cs typeface="Times New Roman" pitchFamily="18" charset="0"/>
              </a:rPr>
            </a:br>
            <a:endParaRPr lang="ru-RU" sz="2200" kern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7" name="Рисунок 8" descr="fontan.jpg"/>
          <p:cNvPicPr>
            <a:picLocks noChangeAspect="1"/>
          </p:cNvPicPr>
          <p:nvPr/>
        </p:nvPicPr>
        <p:blipFill>
          <a:blip r:embed="rId4" cstate="print"/>
          <a:srcRect t="12869" b="26624"/>
          <a:stretch>
            <a:fillRect/>
          </a:stretch>
        </p:blipFill>
        <p:spPr bwMode="auto">
          <a:xfrm>
            <a:off x="142875" y="3071813"/>
            <a:ext cx="885825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07950" y="115888"/>
          <a:ext cx="8928992" cy="659851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44416"/>
                <a:gridCol w="5184576"/>
              </a:tblGrid>
              <a:tr h="627016">
                <a:tc gridSpan="2"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i="0" dirty="0" smtClean="0">
                          <a:latin typeface="Times New Roman" pitchFamily="18" charset="0"/>
                          <a:cs typeface="Times New Roman" pitchFamily="18" charset="0"/>
                        </a:rPr>
                        <a:t>Раздел </a:t>
                      </a:r>
                      <a:r>
                        <a:rPr lang="en-US" sz="1600" i="0" dirty="0" smtClean="0">
                          <a:latin typeface="Times New Roman" pitchFamily="18" charset="0"/>
                          <a:cs typeface="Times New Roman" pitchFamily="18" charset="0"/>
                        </a:rPr>
                        <a:t>II. </a:t>
                      </a:r>
                      <a:r>
                        <a:rPr lang="ru-RU" sz="1600" i="0" dirty="0" smtClean="0">
                          <a:latin typeface="Times New Roman" pitchFamily="18" charset="0"/>
                          <a:cs typeface="Times New Roman" pitchFamily="18" charset="0"/>
                        </a:rPr>
                        <a:t>Основные направления стратегического развития</a:t>
                      </a: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i="0" dirty="0" smtClean="0">
                          <a:latin typeface="Times New Roman" pitchFamily="18" charset="0"/>
                          <a:cs typeface="Times New Roman" pitchFamily="18" charset="0"/>
                        </a:rPr>
                        <a:t>Карталинского муниципального района</a:t>
                      </a:r>
                      <a:endParaRPr lang="ru-RU" sz="16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1711"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i="0" dirty="0" smtClean="0">
                          <a:latin typeface="Times New Roman" pitchFamily="18" charset="0"/>
                          <a:cs typeface="Times New Roman" pitchFamily="18" charset="0"/>
                        </a:rPr>
                        <a:t>Транспортная сеть</a:t>
                      </a:r>
                      <a:endParaRPr lang="ru-RU" sz="16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19789">
                <a:tc>
                  <a:txBody>
                    <a:bodyPr/>
                    <a:lstStyle/>
                    <a:p>
                      <a:pPr algn="ctr"/>
                      <a:endParaRPr lang="ru-RU" sz="16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ru-RU" sz="1400" b="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        Город Карталы является крупным железнодорожным узлом. Железнодорожные предприятия  осуществляют грузовые и пассажирские перевозки.</a:t>
                      </a:r>
                    </a:p>
                    <a:p>
                      <a:pPr algn="just"/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        Протяженность автомобильных дорог общего пользования местного значения на территории Карталинского муниципального района составляет – 591,042 км. В районе функционирует одно автотранспортное предприятие МУП КМР «Автовокзал» и частные перевозчики. </a:t>
                      </a:r>
                    </a:p>
                    <a:p>
                      <a:pPr algn="just"/>
                      <a:r>
                        <a:rPr lang="ru-RU" sz="1400" b="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        </a:t>
                      </a: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Численность работающих в МУП КМР «Автовокзал»:   79 человек. Основной вид деятельности  – пассажирские перевозки (пригородные, междугородные, заказные).</a:t>
                      </a:r>
                    </a:p>
                    <a:p>
                      <a:pPr algn="just"/>
                      <a:r>
                        <a:rPr lang="ru-RU" sz="1400" b="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         </a:t>
                      </a: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МУП обслуживает 12 маршрутов, из них:                         10 пригородных,</a:t>
                      </a:r>
                      <a:r>
                        <a:rPr lang="ru-RU" sz="1400" b="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 междугородных (направление Карталы – Магнитогорск, направление Карталы – Челябинск).</a:t>
                      </a:r>
                    </a:p>
                    <a:p>
                      <a:pPr algn="just"/>
                      <a:endParaRPr lang="ru-RU" sz="1400" b="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ru-RU" sz="1400" b="0" kern="120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 </a:t>
                      </a: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целях укрепления материально–технической базы предприятия </a:t>
                      </a:r>
                      <a:r>
                        <a:rPr lang="ru-RU" sz="1400" b="0" kern="120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обновлен автопарк:</a:t>
                      </a:r>
                    </a:p>
                    <a:p>
                      <a:pPr algn="just"/>
                      <a:r>
                        <a:rPr lang="ru-RU" sz="1400" b="0" kern="120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           – в 2015 году приобретено 2 автобуса</a:t>
                      </a:r>
                    </a:p>
                    <a:p>
                      <a:pPr algn="just"/>
                      <a:r>
                        <a:rPr lang="ru-RU" sz="1400" b="0" kern="120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           – </a:t>
                      </a: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 2016 году  3 автобуса</a:t>
                      </a:r>
                      <a:r>
                        <a:rPr lang="ru-RU" sz="1400" b="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и </a:t>
                      </a: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микроавтобус </a:t>
                      </a:r>
                      <a:r>
                        <a:rPr lang="ru-RU" sz="1400" b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ГАЗель</a:t>
                      </a: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/>
            </a:extLst>
          </a:blip>
          <a:srcRect t="15767" b="9107"/>
          <a:stretch/>
        </p:blipFill>
        <p:spPr>
          <a:xfrm>
            <a:off x="285720" y="1428736"/>
            <a:ext cx="3343906" cy="22860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285721" y="4021024"/>
            <a:ext cx="3292373" cy="21940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543" name="Picture 7" descr="gerb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313" y="206375"/>
            <a:ext cx="811212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867556" y="6350023"/>
            <a:ext cx="2133600" cy="365125"/>
          </a:xfrm>
        </p:spPr>
        <p:txBody>
          <a:bodyPr/>
          <a:lstStyle/>
          <a:p>
            <a:pPr>
              <a:defRPr/>
            </a:pPr>
            <a:fld id="{A536FAD3-D5CD-4F52-B489-7AD589CE3C6A}" type="slidenum">
              <a:rPr lang="ru-RU" sz="16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10</a:t>
            </a:fld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07950" y="115888"/>
          <a:ext cx="8928992" cy="659890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76331"/>
                <a:gridCol w="2774049"/>
                <a:gridCol w="3178612"/>
              </a:tblGrid>
              <a:tr h="574451">
                <a:tc gridSpan="3"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i="0" dirty="0" smtClean="0">
                          <a:latin typeface="Times New Roman" pitchFamily="18" charset="0"/>
                          <a:cs typeface="Times New Roman" pitchFamily="18" charset="0"/>
                        </a:rPr>
                        <a:t>Раздел </a:t>
                      </a:r>
                      <a:r>
                        <a:rPr lang="en-US" sz="1600" i="0" dirty="0" smtClean="0">
                          <a:latin typeface="Times New Roman" pitchFamily="18" charset="0"/>
                          <a:cs typeface="Times New Roman" pitchFamily="18" charset="0"/>
                        </a:rPr>
                        <a:t>III. </a:t>
                      </a:r>
                      <a:r>
                        <a:rPr lang="ru-RU" sz="1600" i="0" dirty="0" smtClean="0">
                          <a:latin typeface="Times New Roman" pitchFamily="18" charset="0"/>
                          <a:cs typeface="Times New Roman" pitchFamily="18" charset="0"/>
                        </a:rPr>
                        <a:t>Социальная политика</a:t>
                      </a: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i="0" dirty="0" smtClean="0">
                          <a:latin typeface="Times New Roman" pitchFamily="18" charset="0"/>
                          <a:cs typeface="Times New Roman" pitchFamily="18" charset="0"/>
                        </a:rPr>
                        <a:t>Карталинского муниципального района</a:t>
                      </a:r>
                      <a:endParaRPr lang="ru-RU" sz="16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2577">
                <a:tc>
                  <a:txBody>
                    <a:bodyPr/>
                    <a:lstStyle/>
                    <a:p>
                      <a:pPr algn="ctr"/>
                      <a:r>
                        <a:rPr lang="ru-RU" sz="1600" i="0" dirty="0" smtClean="0">
                          <a:latin typeface="Times New Roman" pitchFamily="18" charset="0"/>
                          <a:cs typeface="Times New Roman" pitchFamily="18" charset="0"/>
                        </a:rPr>
                        <a:t>Образование</a:t>
                      </a:r>
                      <a:endParaRPr lang="ru-RU" sz="16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0" dirty="0" smtClean="0">
                          <a:latin typeface="Times New Roman" pitchFamily="18" charset="0"/>
                          <a:cs typeface="Times New Roman" pitchFamily="18" charset="0"/>
                        </a:rPr>
                        <a:t>Здравоохранение</a:t>
                      </a:r>
                      <a:endParaRPr lang="ru-RU" sz="16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0" dirty="0" smtClean="0">
                          <a:latin typeface="Times New Roman" pitchFamily="18" charset="0"/>
                          <a:cs typeface="Times New Roman" pitchFamily="18" charset="0"/>
                        </a:rPr>
                        <a:t>Спорт</a:t>
                      </a:r>
                      <a:endParaRPr lang="ru-RU" sz="16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4826859">
                <a:tc>
                  <a:txBody>
                    <a:bodyPr/>
                    <a:lstStyle/>
                    <a:p>
                      <a:pPr algn="just"/>
                      <a:r>
                        <a:rPr lang="ru-RU" sz="125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Охват обучающихся горячим питанием в школах составляет 100 %, из них бесплатное питание имеют 53% от общего числа учащихся,</a:t>
                      </a:r>
                      <a:r>
                        <a:rPr lang="ru-RU" sz="1250" b="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ст</a:t>
                      </a:r>
                      <a:r>
                        <a:rPr lang="ru-RU" sz="125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оимость на 1 ученика составляет 20 рублей в день.</a:t>
                      </a:r>
                      <a:endParaRPr lang="ru-RU" sz="1250" b="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ru-RU" sz="125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 2016 году  дополнительно организован школьный огород для выращивания овощей в с. Анненское</a:t>
                      </a:r>
                      <a:r>
                        <a:rPr lang="ru-RU" sz="1250" b="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5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(площадью 4 га). К работе привлечены учащиеся образовательных учреждений. Силами учащихся выращено картофеля – 34,1 т., свеклы – 9,2 т. </a:t>
                      </a:r>
                    </a:p>
                    <a:p>
                      <a:pPr algn="just"/>
                      <a:r>
                        <a:rPr lang="ru-RU" sz="125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 2016 году  количество образовательных учреждений пополнилось</a:t>
                      </a:r>
                      <a:r>
                        <a:rPr lang="ru-RU" sz="1250" b="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за счет передачи от ОАО РЖД  СОШ № 45, с хорошей материальной базой  (спортивный зал, мастерские, оборудованные классы), количество учащихся более 1000 человек.</a:t>
                      </a:r>
                    </a:p>
                    <a:p>
                      <a:pPr algn="just"/>
                      <a:r>
                        <a:rPr lang="ru-RU" sz="1250" b="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</a:t>
                      </a:r>
                      <a:r>
                        <a:rPr lang="ru-RU" sz="125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риобретена  квартира для учителя Южно–Степной школы.</a:t>
                      </a:r>
                    </a:p>
                    <a:p>
                      <a:pPr algn="just"/>
                      <a:r>
                        <a:rPr lang="ru-RU" sz="125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Для</a:t>
                      </a:r>
                      <a:r>
                        <a:rPr lang="ru-RU" sz="1250" b="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организации подвоза учащихся школ на условиях </a:t>
                      </a:r>
                      <a:r>
                        <a:rPr lang="ru-RU" sz="1250" b="0" kern="1200" baseline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софинансирования приобретено </a:t>
                      </a:r>
                      <a:r>
                        <a:rPr lang="ru-RU" sz="1250" b="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 автобуса.</a:t>
                      </a:r>
                      <a:endParaRPr lang="ru-RU" sz="1250" b="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5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Главной целью системы здравоохранения является обеспечение качественного и доступного здравоохранения. </a:t>
                      </a:r>
                    </a:p>
                    <a:p>
                      <a:pPr algn="just"/>
                      <a:r>
                        <a:rPr lang="ru-RU" sz="125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 2016 году:</a:t>
                      </a:r>
                    </a:p>
                    <a:p>
                      <a:pPr algn="just"/>
                      <a:r>
                        <a:rPr lang="ru-RU" sz="125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– за счет средств местного бюджета проведен ремонт стационара на</a:t>
                      </a:r>
                      <a:r>
                        <a:rPr lang="ru-RU" sz="1250" b="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1</a:t>
                      </a:r>
                      <a:r>
                        <a:rPr lang="ru-RU" sz="125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,4 млн. руб.;</a:t>
                      </a:r>
                    </a:p>
                    <a:p>
                      <a:pPr algn="just"/>
                      <a:r>
                        <a:rPr lang="ru-RU" sz="125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– приобретено оборудование на общую сумму 1,7 млн. руб.;</a:t>
                      </a:r>
                    </a:p>
                    <a:p>
                      <a:pPr algn="just"/>
                      <a:r>
                        <a:rPr lang="ru-RU" sz="125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– привлечено</a:t>
                      </a:r>
                      <a:r>
                        <a:rPr lang="ru-RU" sz="1250" b="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5 специалистов</a:t>
                      </a:r>
                      <a:r>
                        <a:rPr lang="ru-RU" sz="125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: 3 терапевта, 1 хирург, 1 анестезиолог;</a:t>
                      </a:r>
                    </a:p>
                    <a:p>
                      <a:pPr algn="just"/>
                      <a:r>
                        <a:rPr lang="ru-RU" sz="125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Обеспеченность врачами на 10,0 тыс. чел. с </a:t>
                      </a:r>
                      <a:r>
                        <a:rPr lang="ru-RU" sz="1250" b="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9,9 в </a:t>
                      </a:r>
                      <a:r>
                        <a:rPr lang="ru-RU" sz="125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2012 году</a:t>
                      </a:r>
                      <a:r>
                        <a:rPr lang="ru-RU" sz="1250" b="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выросла до 14,3 в 2016 году.</a:t>
                      </a:r>
                      <a:endParaRPr lang="ru-RU" sz="1250" b="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endParaRPr lang="ru-RU" sz="1250" b="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5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Ежегодно проводится Спартакиада сельских поселений, призовой фонд которой в 2016 году составил 2,0 млн. руб., как результат – доля населения, систематически занимающегося спортом  составила 33,5%. 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5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 2016 году в муниципальную</a:t>
                      </a:r>
                      <a:r>
                        <a:rPr lang="ru-RU" sz="1250" b="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5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собственность принят стадион Локомотив, в состав которого входит: современное футбольное поле с искусственным</a:t>
                      </a:r>
                      <a:r>
                        <a:rPr lang="ru-RU" sz="1250" b="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п</a:t>
                      </a:r>
                      <a:r>
                        <a:rPr lang="ru-RU" sz="125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окрытием, хоккейная коробка с трибуной, корт для фигурного катания, волейбольная  площадка, площадка для пляжного волейбола, спортивные площадки с гимнастическими снарядами, сектор для прыжков в длину.</a:t>
                      </a:r>
                      <a:r>
                        <a:rPr lang="ru-RU" sz="1250" b="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5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Имеется игровой спортивный зал, тренажерный зал, административные помещения.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30564">
                <a:tc gridSpan="3">
                  <a:txBody>
                    <a:bodyPr/>
                    <a:lstStyle/>
                    <a:p>
                      <a:pPr algn="just"/>
                      <a:r>
                        <a:rPr lang="ru-RU" sz="125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     </a:t>
                      </a:r>
                      <a:r>
                        <a:rPr lang="ru-RU" sz="13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lang="ru-RU" sz="1300" b="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2016 году за счет средств местного бюджета 21 молодому специалисту выплачено подъемных на общую сумму 1,7 млн. руб. (выпускникам ВУЗов –100,0 тыс. руб., </a:t>
                      </a:r>
                      <a:r>
                        <a:rPr lang="ru-RU" sz="1300" b="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ССУЗов</a:t>
                      </a:r>
                      <a:r>
                        <a:rPr lang="ru-RU" sz="1300" b="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–50,0 тыс. руб.). </a:t>
                      </a:r>
                    </a:p>
                    <a:p>
                      <a:pPr algn="just"/>
                      <a:r>
                        <a:rPr lang="ru-RU" sz="1300" b="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      Уровень заработной платы в учреждениях социальной сферы соответствует майским Указам Президента РФ.</a:t>
                      </a:r>
                      <a:endParaRPr lang="ru-RU" sz="1300" b="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just"/>
                      <a:endParaRPr lang="ru-RU" sz="1300" b="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300" b="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867556" y="6356350"/>
            <a:ext cx="2133600" cy="365125"/>
          </a:xfrm>
        </p:spPr>
        <p:txBody>
          <a:bodyPr/>
          <a:lstStyle/>
          <a:p>
            <a:pPr>
              <a:defRPr/>
            </a:pPr>
            <a:fld id="{A536FAD3-D5CD-4F52-B489-7AD589CE3C6A}" type="slidenum">
              <a:rPr lang="ru-RU" sz="16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11</a:t>
            </a:fld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144000"/>
              </a:tblGrid>
              <a:tr h="6858000"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i="0" dirty="0" smtClean="0">
                          <a:latin typeface="Times New Roman" pitchFamily="18" charset="0"/>
                          <a:cs typeface="Times New Roman" pitchFamily="18" charset="0"/>
                        </a:rPr>
                        <a:t>Раздел </a:t>
                      </a:r>
                      <a:r>
                        <a:rPr lang="en-US" sz="1600" i="0" dirty="0" smtClean="0">
                          <a:latin typeface="Times New Roman" pitchFamily="18" charset="0"/>
                          <a:cs typeface="Times New Roman" pitchFamily="18" charset="0"/>
                        </a:rPr>
                        <a:t>IV</a:t>
                      </a:r>
                      <a:r>
                        <a:rPr lang="ru-RU" sz="1600" i="0" dirty="0" smtClean="0">
                          <a:latin typeface="Times New Roman" pitchFamily="18" charset="0"/>
                          <a:cs typeface="Times New Roman" pitchFamily="18" charset="0"/>
                        </a:rPr>
                        <a:t>. Мероприятия по реализации стратегии социально–экономического развития</a:t>
                      </a: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i="0" dirty="0" smtClean="0">
                          <a:latin typeface="Times New Roman" pitchFamily="18" charset="0"/>
                          <a:cs typeface="Times New Roman" pitchFamily="18" charset="0"/>
                        </a:rPr>
                        <a:t>Карталинского муниципального</a:t>
                      </a:r>
                      <a:r>
                        <a:rPr lang="ru-RU" sz="1600" i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района</a:t>
                      </a: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Точки роста</a:t>
                      </a:r>
                      <a:endParaRPr lang="ru-RU" sz="16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" name="Скругленный прямоугольник 10"/>
          <p:cNvSpPr/>
          <p:nvPr/>
        </p:nvSpPr>
        <p:spPr>
          <a:xfrm>
            <a:off x="71438" y="928688"/>
            <a:ext cx="3143250" cy="928687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Развитие промышленного потенциала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000750" y="928688"/>
            <a:ext cx="3071813" cy="928687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Развитие сельского хозяйства</a:t>
            </a: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rot="5400000">
            <a:off x="-1285875" y="3429001"/>
            <a:ext cx="300037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5400000">
            <a:off x="7108825" y="3678238"/>
            <a:ext cx="3643313" cy="158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Скругленный прямоугольник 15"/>
          <p:cNvSpPr/>
          <p:nvPr/>
        </p:nvSpPr>
        <p:spPr>
          <a:xfrm>
            <a:off x="642938" y="2000250"/>
            <a:ext cx="3857625" cy="121443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Привлечение инвестиций на территорию Еленинского сельского поселения (Каменная поляна). Вхождение промышленных компаний: ООО «ОМИА УРАЛ», ООО «</a:t>
            </a:r>
            <a:r>
              <a:rPr lang="ru-RU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Коелга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Южная». 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643438" y="2000250"/>
            <a:ext cx="3857625" cy="100012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/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Реализация инвестиционного проекта по строительству линии переработки молока ООО «ГАМА УРАЛ»,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производительностью 5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тыс.л/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сут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214313" y="2500313"/>
            <a:ext cx="428625" cy="158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8501063" y="3500438"/>
            <a:ext cx="428625" cy="158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Скругленный прямоугольник 31"/>
          <p:cNvSpPr/>
          <p:nvPr/>
        </p:nvSpPr>
        <p:spPr>
          <a:xfrm>
            <a:off x="642938" y="4643438"/>
            <a:ext cx="3714750" cy="50006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Перевод земель сельхоз.назначения в земли промышленности</a:t>
            </a: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2428875" y="5286375"/>
            <a:ext cx="2000250" cy="71437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Подготовленные участки (14 участков </a:t>
            </a:r>
            <a:r>
              <a:rPr lang="en-US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² – 358,0Га)</a:t>
            </a: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642938" y="3429000"/>
            <a:ext cx="3857625" cy="100012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Модернизация действующих промышленных предприятий: ООО «Риф–</a:t>
            </a:r>
            <a:r>
              <a:rPr lang="ru-RU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микромрамор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», ООО «Елена», ЗАО «Феникс», ОАО «Новокаолиновый ГОК»</a:t>
            </a: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4643438" y="4071938"/>
            <a:ext cx="3857625" cy="71437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Увеличение доли обрабатываемой пашни</a:t>
            </a:r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785813" y="6072188"/>
            <a:ext cx="3071812" cy="64293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Подготовка НПА для перевода земель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(35 участков </a:t>
            </a:r>
            <a:r>
              <a:rPr lang="en-US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² – 784,7Га)</a:t>
            </a:r>
          </a:p>
        </p:txBody>
      </p:sp>
      <p:cxnSp>
        <p:nvCxnSpPr>
          <p:cNvPr id="69" name="Прямая соединительная линия 68"/>
          <p:cNvCxnSpPr/>
          <p:nvPr/>
        </p:nvCxnSpPr>
        <p:spPr>
          <a:xfrm>
            <a:off x="8501063" y="2498725"/>
            <a:ext cx="428625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Скругленный прямоугольник 69"/>
          <p:cNvSpPr/>
          <p:nvPr/>
        </p:nvSpPr>
        <p:spPr>
          <a:xfrm>
            <a:off x="4643438" y="3143250"/>
            <a:ext cx="3857625" cy="64293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Государственная поддержка предприятий</a:t>
            </a:r>
          </a:p>
        </p:txBody>
      </p:sp>
      <p:sp>
        <p:nvSpPr>
          <p:cNvPr id="71" name="Скругленный прямоугольник 70"/>
          <p:cNvSpPr/>
          <p:nvPr/>
        </p:nvSpPr>
        <p:spPr>
          <a:xfrm>
            <a:off x="4643438" y="5000625"/>
            <a:ext cx="3857625" cy="128587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Использование современной технологии обработки «Нулевая обработка», использование минеральных удобрений, эффективное использование пара</a:t>
            </a:r>
          </a:p>
        </p:txBody>
      </p:sp>
      <p:cxnSp>
        <p:nvCxnSpPr>
          <p:cNvPr id="73" name="Прямая соединительная линия 72"/>
          <p:cNvCxnSpPr/>
          <p:nvPr/>
        </p:nvCxnSpPr>
        <p:spPr>
          <a:xfrm>
            <a:off x="8501063" y="4427538"/>
            <a:ext cx="428625" cy="158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/>
          <p:cNvCxnSpPr/>
          <p:nvPr/>
        </p:nvCxnSpPr>
        <p:spPr>
          <a:xfrm>
            <a:off x="8501063" y="5500688"/>
            <a:ext cx="428625" cy="158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единительная линия 76"/>
          <p:cNvCxnSpPr/>
          <p:nvPr/>
        </p:nvCxnSpPr>
        <p:spPr>
          <a:xfrm>
            <a:off x="214313" y="3998913"/>
            <a:ext cx="428625" cy="158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/>
          <p:cNvCxnSpPr/>
          <p:nvPr/>
        </p:nvCxnSpPr>
        <p:spPr>
          <a:xfrm>
            <a:off x="214313" y="4929188"/>
            <a:ext cx="42862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Скругленный прямоугольник 28"/>
          <p:cNvSpPr/>
          <p:nvPr/>
        </p:nvSpPr>
        <p:spPr>
          <a:xfrm>
            <a:off x="357188" y="5286375"/>
            <a:ext cx="1714500" cy="71437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Производственная деятельность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(8 участков </a:t>
            </a:r>
            <a:r>
              <a:rPr lang="en-US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² – 71,7 Га)</a:t>
            </a: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 rot="5400000">
            <a:off x="1750219" y="5607844"/>
            <a:ext cx="9286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>
            <a:endCxn id="29" idx="0"/>
          </p:cNvCxnSpPr>
          <p:nvPr/>
        </p:nvCxnSpPr>
        <p:spPr>
          <a:xfrm rot="10800000" flipV="1">
            <a:off x="1214438" y="5143500"/>
            <a:ext cx="357187" cy="1428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>
            <a:endCxn id="34" idx="0"/>
          </p:cNvCxnSpPr>
          <p:nvPr/>
        </p:nvCxnSpPr>
        <p:spPr>
          <a:xfrm>
            <a:off x="2928938" y="5143500"/>
            <a:ext cx="500062" cy="1428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>
          <a:xfrm>
            <a:off x="6938994" y="6421461"/>
            <a:ext cx="2133600" cy="365125"/>
          </a:xfrm>
        </p:spPr>
        <p:txBody>
          <a:bodyPr/>
          <a:lstStyle/>
          <a:p>
            <a:pPr>
              <a:defRPr/>
            </a:pPr>
            <a:fld id="{A536FAD3-D5CD-4F52-B489-7AD589CE3C6A}" type="slidenum">
              <a:rPr lang="ru-RU" sz="16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12</a:t>
            </a:fld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07950" y="115888"/>
          <a:ext cx="8928992" cy="652707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928992"/>
              </a:tblGrid>
              <a:tr h="602216"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i="0" dirty="0" smtClean="0">
                          <a:latin typeface="Times New Roman" pitchFamily="18" charset="0"/>
                          <a:cs typeface="Times New Roman" pitchFamily="18" charset="0"/>
                        </a:rPr>
                        <a:t>Раздел </a:t>
                      </a:r>
                      <a:r>
                        <a:rPr lang="en-US" sz="1600" i="0" dirty="0" smtClean="0">
                          <a:latin typeface="Times New Roman" pitchFamily="18" charset="0"/>
                          <a:cs typeface="Times New Roman" pitchFamily="18" charset="0"/>
                        </a:rPr>
                        <a:t>IV. </a:t>
                      </a:r>
                      <a:r>
                        <a:rPr lang="ru-RU" sz="1600" i="0" dirty="0" smtClean="0">
                          <a:latin typeface="Times New Roman" pitchFamily="18" charset="0"/>
                          <a:cs typeface="Times New Roman" pitchFamily="18" charset="0"/>
                        </a:rPr>
                        <a:t>Результаты реализации стратегии социально–экономического развития</a:t>
                      </a: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i="0" dirty="0" smtClean="0">
                          <a:latin typeface="Times New Roman" pitchFamily="18" charset="0"/>
                          <a:cs typeface="Times New Roman" pitchFamily="18" charset="0"/>
                        </a:rPr>
                        <a:t>Карталинского муниципального</a:t>
                      </a:r>
                      <a:r>
                        <a:rPr lang="ru-RU" sz="1600" i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района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7347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0" dirty="0" smtClean="0">
                          <a:latin typeface="Times New Roman" pitchFamily="18" charset="0"/>
                          <a:cs typeface="Times New Roman" pitchFamily="18" charset="0"/>
                        </a:rPr>
                        <a:t>Экономический и социальный эффект от реализации проектов</a:t>
                      </a:r>
                      <a:r>
                        <a:rPr lang="ru-RU" sz="1400" i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 промышленности (ООО «Риф–Микромрамор»;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ООО «Елена»; ОАО «Новокаолиновый ГОК»;  ЗАО «Феникс»; ООО «ОМИА УРАЛ»; ООО «Коелга–Южная»)</a:t>
                      </a:r>
                      <a:endParaRPr lang="ru-RU" sz="1400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97514">
                <a:tc>
                  <a:txBody>
                    <a:bodyPr/>
                    <a:lstStyle/>
                    <a:p>
                      <a:pPr algn="just"/>
                      <a:endParaRPr lang="ru-RU" sz="1400" b="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5611" name="TextBox 4"/>
          <p:cNvSpPr txBox="1">
            <a:spLocks noChangeArrowheads="1"/>
          </p:cNvSpPr>
          <p:nvPr/>
        </p:nvSpPr>
        <p:spPr bwMode="auto">
          <a:xfrm>
            <a:off x="571500" y="1295400"/>
            <a:ext cx="388778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>
                <a:latin typeface="Times New Roman" pitchFamily="18" charset="0"/>
                <a:cs typeface="Times New Roman" pitchFamily="18" charset="0"/>
              </a:rPr>
              <a:t>Инвестиции, млн. рублей</a:t>
            </a:r>
          </a:p>
        </p:txBody>
      </p:sp>
      <p:sp>
        <p:nvSpPr>
          <p:cNvPr id="25612" name="TextBox 5"/>
          <p:cNvSpPr txBox="1">
            <a:spLocks noChangeArrowheads="1"/>
          </p:cNvSpPr>
          <p:nvPr/>
        </p:nvSpPr>
        <p:spPr bwMode="auto">
          <a:xfrm>
            <a:off x="4786313" y="1500188"/>
            <a:ext cx="4102100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>
                <a:latin typeface="Times New Roman" pitchFamily="18" charset="0"/>
                <a:cs typeface="Times New Roman" pitchFamily="18" charset="0"/>
              </a:rPr>
              <a:t>Инвестиции в основной капитал промышленных предприятий </a:t>
            </a:r>
            <a:r>
              <a:rPr lang="ru-RU" sz="1200">
                <a:latin typeface="Times New Roman" pitchFamily="18" charset="0"/>
                <a:cs typeface="Times New Roman" pitchFamily="18" charset="0"/>
              </a:rPr>
              <a:t>(ООО «Риф–Микромрамор» ввод 2 линии завода п.Джабык 2017 г.;</a:t>
            </a:r>
          </a:p>
          <a:p>
            <a:r>
              <a:rPr lang="ru-RU" sz="1200">
                <a:latin typeface="Times New Roman" pitchFamily="18" charset="0"/>
                <a:cs typeface="Times New Roman" pitchFamily="18" charset="0"/>
              </a:rPr>
              <a:t>ООО «Елена» приобретение оборудования – 2017 г.; </a:t>
            </a:r>
          </a:p>
          <a:p>
            <a:r>
              <a:rPr lang="ru-RU" sz="1200">
                <a:latin typeface="Times New Roman" pitchFamily="18" charset="0"/>
                <a:cs typeface="Times New Roman" pitchFamily="18" charset="0"/>
              </a:rPr>
              <a:t>ОАО «Новокаолиновый ГОК»,приобретение оборудования 2017 год, геологоразведочные работы</a:t>
            </a:r>
            <a:endParaRPr lang="ru-RU" sz="1200" b="1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>
                <a:latin typeface="Times New Roman" pitchFamily="18" charset="0"/>
                <a:cs typeface="Times New Roman" pitchFamily="18" charset="0"/>
              </a:rPr>
              <a:t>ЗАО «Феникс» приобретение оборудования 2017 - 2020  г.г;</a:t>
            </a:r>
          </a:p>
          <a:p>
            <a:r>
              <a:rPr lang="ru-RU" sz="1200">
                <a:latin typeface="Times New Roman" pitchFamily="18" charset="0"/>
                <a:cs typeface="Times New Roman" pitchFamily="18" charset="0"/>
              </a:rPr>
              <a:t>ООО «ОМИА УРАЛ» строительство завода2017 - 2018 г.г.; </a:t>
            </a:r>
          </a:p>
          <a:p>
            <a:r>
              <a:rPr lang="ru-RU" sz="1200">
                <a:latin typeface="Times New Roman" pitchFamily="18" charset="0"/>
                <a:cs typeface="Times New Roman" pitchFamily="18" charset="0"/>
              </a:rPr>
              <a:t>ООО «Коелга–Южная», строительство завода – 2018 г.)</a:t>
            </a:r>
            <a:endParaRPr lang="ru-RU" sz="1200" b="1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1">
                <a:latin typeface="Times New Roman" pitchFamily="18" charset="0"/>
                <a:cs typeface="Times New Roman" pitchFamily="18" charset="0"/>
              </a:rPr>
              <a:t>за 2017–2022 годы составит 3072,3 млн. рублей</a:t>
            </a:r>
          </a:p>
        </p:txBody>
      </p:sp>
      <p:sp>
        <p:nvSpPr>
          <p:cNvPr id="25613" name="TextBox 6"/>
          <p:cNvSpPr txBox="1">
            <a:spLocks noChangeArrowheads="1"/>
          </p:cNvSpPr>
          <p:nvPr/>
        </p:nvSpPr>
        <p:spPr bwMode="auto">
          <a:xfrm>
            <a:off x="785813" y="3929063"/>
            <a:ext cx="388778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>
                <a:latin typeface="Times New Roman" pitchFamily="18" charset="0"/>
                <a:cs typeface="Times New Roman" pitchFamily="18" charset="0"/>
              </a:rPr>
              <a:t>Дополнительные рабочие места, ед.</a:t>
            </a:r>
          </a:p>
        </p:txBody>
      </p:sp>
      <p:graphicFrame>
        <p:nvGraphicFramePr>
          <p:cNvPr id="10" name="Диаграмма 9"/>
          <p:cNvGraphicFramePr/>
          <p:nvPr/>
        </p:nvGraphicFramePr>
        <p:xfrm>
          <a:off x="0" y="1500174"/>
          <a:ext cx="4572000" cy="25003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Диаграмма 10"/>
          <p:cNvGraphicFramePr/>
          <p:nvPr/>
        </p:nvGraphicFramePr>
        <p:xfrm>
          <a:off x="214282" y="4214818"/>
          <a:ext cx="4429156" cy="2457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5616" name="TextBox 11"/>
          <p:cNvSpPr txBox="1">
            <a:spLocks noChangeArrowheads="1"/>
          </p:cNvSpPr>
          <p:nvPr/>
        </p:nvSpPr>
        <p:spPr bwMode="auto">
          <a:xfrm>
            <a:off x="4857750" y="5643563"/>
            <a:ext cx="41021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>
                <a:latin typeface="Times New Roman" pitchFamily="18" charset="0"/>
                <a:cs typeface="Times New Roman" pitchFamily="18" charset="0"/>
              </a:rPr>
              <a:t>К 2022 году в промышленных предприятиях за счёт социального эффекта от реализации проектов будет создано 434 дополнительных рабочих места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867556" y="6286520"/>
            <a:ext cx="2133600" cy="365125"/>
          </a:xfrm>
        </p:spPr>
        <p:txBody>
          <a:bodyPr/>
          <a:lstStyle/>
          <a:p>
            <a:pPr>
              <a:defRPr/>
            </a:pPr>
            <a:fld id="{A536FAD3-D5CD-4F52-B489-7AD589CE3C6A}" type="slidenum">
              <a:rPr lang="ru-RU" sz="16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13</a:t>
            </a:fld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642" name="Group 18"/>
          <p:cNvGraphicFramePr>
            <a:graphicFrameLocks noGrp="1"/>
          </p:cNvGraphicFramePr>
          <p:nvPr/>
        </p:nvGraphicFramePr>
        <p:xfrm>
          <a:off x="107950" y="115889"/>
          <a:ext cx="8928100" cy="6604551"/>
        </p:xfrm>
        <a:graphic>
          <a:graphicData uri="http://schemas.openxmlformats.org/drawingml/2006/table">
            <a:tbl>
              <a:tblPr/>
              <a:tblGrid>
                <a:gridCol w="8928100"/>
              </a:tblGrid>
              <a:tr h="5923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Раздел 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IV. 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Результаты реализации стратегии социально–экономического развития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Карталинского муниципального района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2869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Экономический и социальный эффект от реализации проектов в промышленности (ООО «Риф–Микромрамор»;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ООО «Елена»; ОАО «Новокаолиновый ГОК»;  ЗАО «Феникс»; ООО «ОМИА УРАЛ»; ООО «Коелга–Южная»)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9403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6635" name="TextBox 4"/>
          <p:cNvSpPr txBox="1">
            <a:spLocks noChangeArrowheads="1"/>
          </p:cNvSpPr>
          <p:nvPr/>
        </p:nvSpPr>
        <p:spPr bwMode="auto">
          <a:xfrm>
            <a:off x="642938" y="1319213"/>
            <a:ext cx="3887787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500" b="1">
                <a:latin typeface="Times New Roman" pitchFamily="18" charset="0"/>
                <a:cs typeface="Times New Roman" pitchFamily="18" charset="0"/>
              </a:rPr>
              <a:t>Объём налогов и сборов, млн. рублей</a:t>
            </a:r>
          </a:p>
        </p:txBody>
      </p:sp>
      <p:sp>
        <p:nvSpPr>
          <p:cNvPr id="26636" name="TextBox 5"/>
          <p:cNvSpPr txBox="1">
            <a:spLocks noChangeArrowheads="1"/>
          </p:cNvSpPr>
          <p:nvPr/>
        </p:nvSpPr>
        <p:spPr bwMode="auto">
          <a:xfrm>
            <a:off x="5041900" y="2643188"/>
            <a:ext cx="3887788" cy="124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500" b="1">
                <a:latin typeface="Times New Roman" pitchFamily="18" charset="0"/>
                <a:cs typeface="Times New Roman" pitchFamily="18" charset="0"/>
              </a:rPr>
              <a:t>Рост объёма налоговых отчислений к 2022 году за счёт экономического эффекта от реализации проектов в промышленных предприятий увеличится в 2,16 раза к уровню 2016 года</a:t>
            </a:r>
          </a:p>
        </p:txBody>
      </p:sp>
      <p:sp>
        <p:nvSpPr>
          <p:cNvPr id="26637" name="TextBox 7"/>
          <p:cNvSpPr txBox="1">
            <a:spLocks noChangeArrowheads="1"/>
          </p:cNvSpPr>
          <p:nvPr/>
        </p:nvSpPr>
        <p:spPr bwMode="auto">
          <a:xfrm>
            <a:off x="642938" y="4033838"/>
            <a:ext cx="3887787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500" b="1">
                <a:latin typeface="Times New Roman" pitchFamily="18" charset="0"/>
                <a:cs typeface="Times New Roman" pitchFamily="18" charset="0"/>
              </a:rPr>
              <a:t>Средняя заработная плата, тыс. руб.</a:t>
            </a:r>
          </a:p>
        </p:txBody>
      </p:sp>
      <p:sp>
        <p:nvSpPr>
          <p:cNvPr id="26638" name="TextBox 8"/>
          <p:cNvSpPr txBox="1">
            <a:spLocks noChangeArrowheads="1"/>
          </p:cNvSpPr>
          <p:nvPr/>
        </p:nvSpPr>
        <p:spPr bwMode="auto">
          <a:xfrm>
            <a:off x="4970463" y="5000625"/>
            <a:ext cx="3959225" cy="124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500" b="1">
                <a:latin typeface="Times New Roman" pitchFamily="18" charset="0"/>
                <a:cs typeface="Times New Roman" pitchFamily="18" charset="0"/>
              </a:rPr>
              <a:t>К 2022 году за счёт социально–экономического эффекта от реализации проектов рост заработной платы  в промышленных предприятиях увеличится в 1,53 раза к уровню 2016 года</a:t>
            </a:r>
          </a:p>
        </p:txBody>
      </p:sp>
      <p:graphicFrame>
        <p:nvGraphicFramePr>
          <p:cNvPr id="10" name="Диаграмма 9"/>
          <p:cNvGraphicFramePr/>
          <p:nvPr/>
        </p:nvGraphicFramePr>
        <p:xfrm>
          <a:off x="142844" y="1643050"/>
          <a:ext cx="4572000" cy="2457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Диаграмма 10"/>
          <p:cNvGraphicFramePr/>
          <p:nvPr/>
        </p:nvGraphicFramePr>
        <p:xfrm>
          <a:off x="214282" y="4286256"/>
          <a:ext cx="4572000" cy="23717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867556" y="6350023"/>
            <a:ext cx="2133600" cy="365125"/>
          </a:xfrm>
        </p:spPr>
        <p:txBody>
          <a:bodyPr/>
          <a:lstStyle/>
          <a:p>
            <a:pPr>
              <a:defRPr/>
            </a:pPr>
            <a:fld id="{A536FAD3-D5CD-4F52-B489-7AD589CE3C6A}" type="slidenum">
              <a:rPr lang="ru-RU" sz="16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14</a:t>
            </a:fld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07950" y="115888"/>
          <a:ext cx="8928992" cy="641336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928992"/>
              </a:tblGrid>
              <a:tr h="591725"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i="0" dirty="0" smtClean="0">
                          <a:latin typeface="Times New Roman" pitchFamily="18" charset="0"/>
                          <a:cs typeface="Times New Roman" pitchFamily="18" charset="0"/>
                        </a:rPr>
                        <a:t>Раздел </a:t>
                      </a:r>
                      <a:r>
                        <a:rPr lang="en-US" sz="1600" i="0" dirty="0" smtClean="0">
                          <a:latin typeface="Times New Roman" pitchFamily="18" charset="0"/>
                          <a:cs typeface="Times New Roman" pitchFamily="18" charset="0"/>
                        </a:rPr>
                        <a:t>IV. </a:t>
                      </a:r>
                      <a:r>
                        <a:rPr lang="ru-RU" sz="1600" i="0" dirty="0" smtClean="0">
                          <a:latin typeface="Times New Roman" pitchFamily="18" charset="0"/>
                          <a:cs typeface="Times New Roman" pitchFamily="18" charset="0"/>
                        </a:rPr>
                        <a:t>Результаты реализации стратегии социально–экономического развития</a:t>
                      </a: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i="0" dirty="0" smtClean="0">
                          <a:latin typeface="Times New Roman" pitchFamily="18" charset="0"/>
                          <a:cs typeface="Times New Roman" pitchFamily="18" charset="0"/>
                        </a:rPr>
                        <a:t>Карталинского муниципального</a:t>
                      </a:r>
                      <a:r>
                        <a:rPr lang="ru-RU" sz="1600" i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района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8996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0" dirty="0" smtClean="0">
                          <a:latin typeface="Times New Roman" pitchFamily="18" charset="0"/>
                          <a:cs typeface="Times New Roman" pitchFamily="18" charset="0"/>
                        </a:rPr>
                        <a:t>Экономический и социальный эффект от реализации проектов</a:t>
                      </a:r>
                      <a:r>
                        <a:rPr lang="ru-RU" sz="1400" i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 промышленности (ООО «Риф–Микромрамор»;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ООО «Елена»; ОАО «Новокаолиновый ГОК»;  ЗАО «Феникс»; ООО «ОМИА УРАЛ»; ООО «Коелга–Южная»)</a:t>
                      </a:r>
                      <a:endParaRPr lang="ru-RU" sz="1400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03482">
                <a:tc>
                  <a:txBody>
                    <a:bodyPr/>
                    <a:lstStyle/>
                    <a:p>
                      <a:pPr algn="just"/>
                      <a:endParaRPr lang="ru-RU" sz="1400" b="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7659" name="TextBox 4"/>
          <p:cNvSpPr txBox="1">
            <a:spLocks noChangeArrowheads="1"/>
          </p:cNvSpPr>
          <p:nvPr/>
        </p:nvSpPr>
        <p:spPr bwMode="auto">
          <a:xfrm>
            <a:off x="500063" y="1571625"/>
            <a:ext cx="6643687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500" b="1">
                <a:latin typeface="Times New Roman" pitchFamily="18" charset="0"/>
                <a:cs typeface="Times New Roman" pitchFamily="18" charset="0"/>
              </a:rPr>
              <a:t>Объём произведённой продукции в натуральном выражении, тыс. тонн </a:t>
            </a:r>
          </a:p>
        </p:txBody>
      </p:sp>
      <p:sp>
        <p:nvSpPr>
          <p:cNvPr id="27660" name="TextBox 6"/>
          <p:cNvSpPr txBox="1">
            <a:spLocks noChangeArrowheads="1"/>
          </p:cNvSpPr>
          <p:nvPr/>
        </p:nvSpPr>
        <p:spPr bwMode="auto">
          <a:xfrm>
            <a:off x="500063" y="4929188"/>
            <a:ext cx="7929562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500" b="1">
                <a:latin typeface="Times New Roman" pitchFamily="18" charset="0"/>
                <a:cs typeface="Times New Roman" pitchFamily="18" charset="0"/>
              </a:rPr>
              <a:t>Рост объема произведенной (добытой) продукции к 2022 году в промышленных предприятиях за счёт экономического эффекта увеличится в 2,23 раза к уровню 2016 года</a:t>
            </a:r>
          </a:p>
        </p:txBody>
      </p:sp>
      <p:graphicFrame>
        <p:nvGraphicFramePr>
          <p:cNvPr id="8" name="Диаграмма 7"/>
          <p:cNvGraphicFramePr/>
          <p:nvPr/>
        </p:nvGraphicFramePr>
        <p:xfrm>
          <a:off x="571472" y="2057400"/>
          <a:ext cx="7429552" cy="28717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867556" y="6143644"/>
            <a:ext cx="2133600" cy="365125"/>
          </a:xfrm>
        </p:spPr>
        <p:txBody>
          <a:bodyPr/>
          <a:lstStyle/>
          <a:p>
            <a:pPr>
              <a:defRPr/>
            </a:pPr>
            <a:fld id="{A536FAD3-D5CD-4F52-B489-7AD589CE3C6A}" type="slidenum">
              <a:rPr lang="ru-RU" sz="16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15</a:t>
            </a:fld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07950" y="115888"/>
          <a:ext cx="8928992" cy="654368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928992"/>
              </a:tblGrid>
              <a:tr h="604805"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i="0" dirty="0" smtClean="0">
                          <a:latin typeface="Times New Roman" pitchFamily="18" charset="0"/>
                          <a:cs typeface="Times New Roman" pitchFamily="18" charset="0"/>
                        </a:rPr>
                        <a:t>Раздел </a:t>
                      </a:r>
                      <a:r>
                        <a:rPr lang="en-US" sz="1600" i="0" dirty="0" smtClean="0">
                          <a:latin typeface="Times New Roman" pitchFamily="18" charset="0"/>
                          <a:cs typeface="Times New Roman" pitchFamily="18" charset="0"/>
                        </a:rPr>
                        <a:t>IV. </a:t>
                      </a:r>
                      <a:r>
                        <a:rPr lang="ru-RU" sz="1600" i="0" dirty="0" smtClean="0">
                          <a:latin typeface="Times New Roman" pitchFamily="18" charset="0"/>
                          <a:cs typeface="Times New Roman" pitchFamily="18" charset="0"/>
                        </a:rPr>
                        <a:t>Результаты реализации стратегии социально–экономического развития</a:t>
                      </a: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i="0" dirty="0" smtClean="0">
                          <a:latin typeface="Times New Roman" pitchFamily="18" charset="0"/>
                          <a:cs typeface="Times New Roman" pitchFamily="18" charset="0"/>
                        </a:rPr>
                        <a:t>Карталинского муниципального</a:t>
                      </a:r>
                      <a:r>
                        <a:rPr lang="ru-RU" sz="1600" i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района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1554">
                <a:tc>
                  <a:txBody>
                    <a:bodyPr/>
                    <a:lstStyle/>
                    <a:p>
                      <a:pPr algn="just"/>
                      <a:r>
                        <a:rPr lang="ru-RU" sz="1400" i="0" dirty="0" smtClean="0">
                          <a:latin typeface="Times New Roman" pitchFamily="18" charset="0"/>
                          <a:cs typeface="Times New Roman" pitchFamily="18" charset="0"/>
                        </a:rPr>
                        <a:t>Экономический и социальный эффект от реализации проектов</a:t>
                      </a:r>
                      <a:r>
                        <a:rPr lang="ru-RU" sz="1400" i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 сельском хозяйстве (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ООО «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Агро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–Ввек»;</a:t>
                      </a:r>
                    </a:p>
                    <a:p>
                      <a:pPr algn="just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ООО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«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ГАМА УРАЛ»; ИП 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Ермагамбетов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; КФХ «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Сайгутина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Ф.П.»; КХ «Урал»; ООО «Варшавское»;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ООО «Нива»)</a:t>
                      </a:r>
                      <a:endParaRPr lang="ru-RU" sz="1400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20717">
                <a:tc>
                  <a:txBody>
                    <a:bodyPr/>
                    <a:lstStyle/>
                    <a:p>
                      <a:pPr algn="just"/>
                      <a:endParaRPr lang="ru-RU" sz="1400" b="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3" name="Диаграмма 2"/>
          <p:cNvGraphicFramePr/>
          <p:nvPr/>
        </p:nvGraphicFramePr>
        <p:xfrm>
          <a:off x="214282" y="1643050"/>
          <a:ext cx="4572000" cy="25288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8684" name="TextBox 4"/>
          <p:cNvSpPr txBox="1">
            <a:spLocks noChangeArrowheads="1"/>
          </p:cNvSpPr>
          <p:nvPr/>
        </p:nvSpPr>
        <p:spPr bwMode="auto">
          <a:xfrm>
            <a:off x="642938" y="1263650"/>
            <a:ext cx="38877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>
                <a:latin typeface="Times New Roman" pitchFamily="18" charset="0"/>
                <a:cs typeface="Times New Roman" pitchFamily="18" charset="0"/>
              </a:rPr>
              <a:t>Инвестиции, млн. рублей</a:t>
            </a:r>
          </a:p>
        </p:txBody>
      </p:sp>
      <p:sp>
        <p:nvSpPr>
          <p:cNvPr id="28685" name="TextBox 5"/>
          <p:cNvSpPr txBox="1">
            <a:spLocks noChangeArrowheads="1"/>
          </p:cNvSpPr>
          <p:nvPr/>
        </p:nvSpPr>
        <p:spPr bwMode="auto">
          <a:xfrm>
            <a:off x="5000625" y="1500188"/>
            <a:ext cx="3887788" cy="217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300" b="1">
                <a:latin typeface="Times New Roman" pitchFamily="18" charset="0"/>
                <a:cs typeface="Times New Roman" pitchFamily="18" charset="0"/>
              </a:rPr>
              <a:t>Инвестиции в основной капитал сельскохозяйственных предприятий:</a:t>
            </a:r>
          </a:p>
          <a:p>
            <a:r>
              <a:rPr lang="ru-RU" sz="1200">
                <a:latin typeface="Times New Roman" pitchFamily="18" charset="0"/>
                <a:cs typeface="Times New Roman" pitchFamily="18" charset="0"/>
              </a:rPr>
              <a:t>ООО «Агро–Ввек» приобретение техники 2017–2022 гг.;</a:t>
            </a:r>
          </a:p>
          <a:p>
            <a:r>
              <a:rPr lang="ru-RU" sz="1200">
                <a:latin typeface="Times New Roman" pitchFamily="18" charset="0"/>
                <a:cs typeface="Times New Roman" pitchFamily="18" charset="0"/>
              </a:rPr>
              <a:t>ООО «ГАМА УРАЛ» строительство линии по переработке молока, оборудование 2017–2022 г.;</a:t>
            </a:r>
          </a:p>
          <a:p>
            <a:r>
              <a:rPr lang="ru-RU" sz="1200">
                <a:latin typeface="Times New Roman" pitchFamily="18" charset="0"/>
                <a:cs typeface="Times New Roman" pitchFamily="18" charset="0"/>
              </a:rPr>
              <a:t>ИП Ермагамбетов  приобретение техники 2017–2022 г.г.;</a:t>
            </a:r>
          </a:p>
          <a:p>
            <a:r>
              <a:rPr lang="ru-RU" sz="1200">
                <a:latin typeface="Times New Roman" pitchFamily="18" charset="0"/>
                <a:cs typeface="Times New Roman" pitchFamily="18" charset="0"/>
              </a:rPr>
              <a:t>КФХ «Сайгутина Ф.П.» приобретение техники;</a:t>
            </a:r>
          </a:p>
          <a:p>
            <a:r>
              <a:rPr lang="ru-RU" sz="1200">
                <a:latin typeface="Times New Roman" pitchFamily="18" charset="0"/>
                <a:cs typeface="Times New Roman" pitchFamily="18" charset="0"/>
              </a:rPr>
              <a:t>КХ «Урал» приобретение техники–2017–2022 г.г.;</a:t>
            </a:r>
          </a:p>
          <a:p>
            <a:r>
              <a:rPr lang="ru-RU" sz="1200">
                <a:latin typeface="Times New Roman" pitchFamily="18" charset="0"/>
                <a:cs typeface="Times New Roman" pitchFamily="18" charset="0"/>
              </a:rPr>
              <a:t>ООО «Варшавское» животноводческий комплекс;</a:t>
            </a:r>
          </a:p>
          <a:p>
            <a:r>
              <a:rPr lang="ru-RU" sz="1200">
                <a:latin typeface="Times New Roman" pitchFamily="18" charset="0"/>
                <a:cs typeface="Times New Roman" pitchFamily="18" charset="0"/>
              </a:rPr>
              <a:t>ООО «Нива»	приобретение техники)</a:t>
            </a:r>
            <a:endParaRPr lang="ru-RU" sz="1200">
              <a:latin typeface="Calibri" pitchFamily="34" charset="0"/>
            </a:endParaRPr>
          </a:p>
          <a:p>
            <a:r>
              <a:rPr lang="ru-RU" sz="1300" b="1">
                <a:latin typeface="Times New Roman" pitchFamily="18" charset="0"/>
                <a:cs typeface="Times New Roman" pitchFamily="18" charset="0"/>
              </a:rPr>
              <a:t>за 2017–2022 годы составит 330,6 млн.руб.</a:t>
            </a:r>
          </a:p>
        </p:txBody>
      </p:sp>
      <p:sp>
        <p:nvSpPr>
          <p:cNvPr id="28686" name="TextBox 6"/>
          <p:cNvSpPr txBox="1">
            <a:spLocks noChangeArrowheads="1"/>
          </p:cNvSpPr>
          <p:nvPr/>
        </p:nvSpPr>
        <p:spPr bwMode="auto">
          <a:xfrm>
            <a:off x="642938" y="4143375"/>
            <a:ext cx="3887787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500" b="1">
                <a:latin typeface="Times New Roman" pitchFamily="18" charset="0"/>
                <a:cs typeface="Times New Roman" pitchFamily="18" charset="0"/>
              </a:rPr>
              <a:t>Дополнительные рабочие места, ед.</a:t>
            </a:r>
          </a:p>
        </p:txBody>
      </p:sp>
      <p:graphicFrame>
        <p:nvGraphicFramePr>
          <p:cNvPr id="8" name="Диаграмма 7"/>
          <p:cNvGraphicFramePr/>
          <p:nvPr/>
        </p:nvGraphicFramePr>
        <p:xfrm>
          <a:off x="214282" y="4400552"/>
          <a:ext cx="4572000" cy="22431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8688" name="TextBox 8"/>
          <p:cNvSpPr txBox="1">
            <a:spLocks noChangeArrowheads="1"/>
          </p:cNvSpPr>
          <p:nvPr/>
        </p:nvSpPr>
        <p:spPr bwMode="auto">
          <a:xfrm>
            <a:off x="5000625" y="5572125"/>
            <a:ext cx="3887788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500" b="1">
                <a:latin typeface="Times New Roman" pitchFamily="18" charset="0"/>
                <a:cs typeface="Times New Roman" pitchFamily="18" charset="0"/>
              </a:rPr>
              <a:t>К 2022 году за счёт социального эффекта от реализации проектов будет создано 116 дополнительных рабочих мест.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867556" y="6278585"/>
            <a:ext cx="2133600" cy="365125"/>
          </a:xfrm>
        </p:spPr>
        <p:txBody>
          <a:bodyPr/>
          <a:lstStyle/>
          <a:p>
            <a:pPr>
              <a:defRPr/>
            </a:pPr>
            <a:fld id="{A536FAD3-D5CD-4F52-B489-7AD589CE3C6A}" type="slidenum">
              <a:rPr lang="ru-RU" sz="16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16</a:t>
            </a:fld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715" name="Group 19"/>
          <p:cNvGraphicFramePr>
            <a:graphicFrameLocks noGrp="1"/>
          </p:cNvGraphicFramePr>
          <p:nvPr/>
        </p:nvGraphicFramePr>
        <p:xfrm>
          <a:off x="107950" y="115888"/>
          <a:ext cx="8928100" cy="6625273"/>
        </p:xfrm>
        <a:graphic>
          <a:graphicData uri="http://schemas.openxmlformats.org/drawingml/2006/table">
            <a:tbl>
              <a:tblPr/>
              <a:tblGrid>
                <a:gridCol w="8928100"/>
              </a:tblGrid>
              <a:tr h="627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Раздел 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IV. 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Результаты реализации стратегии социально–экономического развития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Карталинского муниципального района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24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Экономический и социальный эффект от реализации проектов в сельском хозяйстве (ООО «Агро–Ввек»;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ООО «ГАМА УРАЛ»; ИП Ермагамбетов; КФХ «Сайгутина Ф.П.»; КХ «Урал»; ООО «Варшавское»; ООО «Нива»)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800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9707" name="TextBox 4"/>
          <p:cNvSpPr txBox="1">
            <a:spLocks noChangeArrowheads="1"/>
          </p:cNvSpPr>
          <p:nvPr/>
        </p:nvSpPr>
        <p:spPr bwMode="auto">
          <a:xfrm>
            <a:off x="642938" y="1319213"/>
            <a:ext cx="3887787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500" b="1">
                <a:latin typeface="Times New Roman" pitchFamily="18" charset="0"/>
                <a:cs typeface="Times New Roman" pitchFamily="18" charset="0"/>
              </a:rPr>
              <a:t>Объём налогов и сборов, млн. рублей</a:t>
            </a:r>
          </a:p>
        </p:txBody>
      </p:sp>
      <p:sp>
        <p:nvSpPr>
          <p:cNvPr id="29708" name="TextBox 5"/>
          <p:cNvSpPr txBox="1">
            <a:spLocks noChangeArrowheads="1"/>
          </p:cNvSpPr>
          <p:nvPr/>
        </p:nvSpPr>
        <p:spPr bwMode="auto">
          <a:xfrm>
            <a:off x="5000625" y="2428875"/>
            <a:ext cx="3887788" cy="124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500" b="1">
                <a:latin typeface="Times New Roman" pitchFamily="18" charset="0"/>
                <a:cs typeface="Times New Roman" pitchFamily="18" charset="0"/>
              </a:rPr>
              <a:t>Рост объёма налоговых отчислений к 2022 году за счёт экономического эффекта от реализации проектов в сельском хозяйстве увеличится в 1,7 раз по отношению к уровню 2016 года</a:t>
            </a:r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214282" y="1643050"/>
          <a:ext cx="4572000" cy="24288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9710" name="TextBox 7"/>
          <p:cNvSpPr txBox="1">
            <a:spLocks noChangeArrowheads="1"/>
          </p:cNvSpPr>
          <p:nvPr/>
        </p:nvSpPr>
        <p:spPr bwMode="auto">
          <a:xfrm>
            <a:off x="642938" y="4176713"/>
            <a:ext cx="3887787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500" b="1">
                <a:latin typeface="Times New Roman" pitchFamily="18" charset="0"/>
                <a:cs typeface="Times New Roman" pitchFamily="18" charset="0"/>
              </a:rPr>
              <a:t>Средняя заработная плата, тыс. руб.</a:t>
            </a:r>
          </a:p>
        </p:txBody>
      </p:sp>
      <p:sp>
        <p:nvSpPr>
          <p:cNvPr id="29711" name="TextBox 8"/>
          <p:cNvSpPr txBox="1">
            <a:spLocks noChangeArrowheads="1"/>
          </p:cNvSpPr>
          <p:nvPr/>
        </p:nvSpPr>
        <p:spPr bwMode="auto">
          <a:xfrm>
            <a:off x="4970463" y="5214938"/>
            <a:ext cx="3887787" cy="124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500" b="1">
                <a:latin typeface="Times New Roman" pitchFamily="18" charset="0"/>
                <a:cs typeface="Times New Roman" pitchFamily="18" charset="0"/>
              </a:rPr>
              <a:t>К 2022 году за счёт социально–экономического эффекта от реализации проектов рост заработной платы  предприятий сельского хозяйства увеличится г в 1,3 раза</a:t>
            </a:r>
          </a:p>
        </p:txBody>
      </p:sp>
      <p:graphicFrame>
        <p:nvGraphicFramePr>
          <p:cNvPr id="11" name="Диаграмма 10"/>
          <p:cNvGraphicFramePr/>
          <p:nvPr/>
        </p:nvGraphicFramePr>
        <p:xfrm>
          <a:off x="142844" y="4500570"/>
          <a:ext cx="4572000" cy="22145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867556" y="6350023"/>
            <a:ext cx="2133600" cy="365125"/>
          </a:xfrm>
        </p:spPr>
        <p:txBody>
          <a:bodyPr/>
          <a:lstStyle/>
          <a:p>
            <a:pPr>
              <a:defRPr/>
            </a:pPr>
            <a:fld id="{A536FAD3-D5CD-4F52-B489-7AD589CE3C6A}" type="slidenum">
              <a:rPr lang="ru-RU" sz="1600" smtClean="0">
                <a:solidFill>
                  <a:schemeClr val="tx1"/>
                </a:solidFill>
              </a:rPr>
              <a:pPr>
                <a:defRPr/>
              </a:pPr>
              <a:t>17</a:t>
            </a:fld>
            <a:endParaRPr lang="ru-RU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35" name="Group 15"/>
          <p:cNvGraphicFramePr>
            <a:graphicFrameLocks noGrp="1"/>
          </p:cNvGraphicFramePr>
          <p:nvPr/>
        </p:nvGraphicFramePr>
        <p:xfrm>
          <a:off x="107950" y="115888"/>
          <a:ext cx="8928100" cy="6599259"/>
        </p:xfrm>
        <a:graphic>
          <a:graphicData uri="http://schemas.openxmlformats.org/drawingml/2006/table">
            <a:tbl>
              <a:tblPr/>
              <a:tblGrid>
                <a:gridCol w="8928100"/>
              </a:tblGrid>
              <a:tr h="66052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Раздел 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IV. 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Результаты реализации стратегии социально–экономического развития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Карталинского муниципального района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581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Экономический и социальный эффект от реализации проектов в сельском хозяйстве (ООО «Агро–Ввек»;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ООО «ГАМА УРАЛ»; ИП Ермагамбетов; КФХ «Сайгутина Ф.П.»; КХ «Урал»; ООО «Варшавское»; ООО «Нива»)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9291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0731" name="TextBox 4"/>
          <p:cNvSpPr txBox="1">
            <a:spLocks noChangeArrowheads="1"/>
          </p:cNvSpPr>
          <p:nvPr/>
        </p:nvSpPr>
        <p:spPr bwMode="auto">
          <a:xfrm>
            <a:off x="500063" y="1571625"/>
            <a:ext cx="6643687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500" b="1">
                <a:latin typeface="Times New Roman" pitchFamily="18" charset="0"/>
                <a:cs typeface="Times New Roman" pitchFamily="18" charset="0"/>
              </a:rPr>
              <a:t>Объём произведённой продукции в натуральном выражении, тыс. тонн </a:t>
            </a: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571472" y="2000240"/>
          <a:ext cx="7715304" cy="29289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0733" name="TextBox 6"/>
          <p:cNvSpPr txBox="1">
            <a:spLocks noChangeArrowheads="1"/>
          </p:cNvSpPr>
          <p:nvPr/>
        </p:nvSpPr>
        <p:spPr bwMode="auto">
          <a:xfrm>
            <a:off x="500063" y="4929188"/>
            <a:ext cx="7643812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500" b="1">
                <a:latin typeface="Times New Roman" pitchFamily="18" charset="0"/>
                <a:cs typeface="Times New Roman" pitchFamily="18" charset="0"/>
              </a:rPr>
              <a:t>Рост объема произведенной продукции к 2022 году за счёт экономического эффекта от реализации проектов в сельском хозяйстве увеличится в 1,2 раза к уровню 2016 года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867556" y="6350023"/>
            <a:ext cx="2133600" cy="365125"/>
          </a:xfrm>
        </p:spPr>
        <p:txBody>
          <a:bodyPr/>
          <a:lstStyle/>
          <a:p>
            <a:pPr>
              <a:defRPr/>
            </a:pPr>
            <a:fld id="{A536FAD3-D5CD-4F52-B489-7AD589CE3C6A}" type="slidenum">
              <a:rPr lang="ru-RU" sz="1600" smtClean="0">
                <a:solidFill>
                  <a:schemeClr val="tx1"/>
                </a:solidFill>
              </a:rPr>
              <a:pPr>
                <a:defRPr/>
              </a:pPr>
              <a:t>18</a:t>
            </a:fld>
            <a:endParaRPr lang="ru-RU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07950" y="115888"/>
          <a:ext cx="8928992" cy="659851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928992"/>
              </a:tblGrid>
              <a:tr h="627016"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i="0" dirty="0" smtClean="0">
                          <a:latin typeface="Times New Roman" pitchFamily="18" charset="0"/>
                          <a:cs typeface="Times New Roman" pitchFamily="18" charset="0"/>
                        </a:rPr>
                        <a:t>Раздел </a:t>
                      </a:r>
                      <a:r>
                        <a:rPr lang="en-US" sz="1600" i="0" dirty="0" smtClean="0">
                          <a:latin typeface="Times New Roman" pitchFamily="18" charset="0"/>
                          <a:cs typeface="Times New Roman" pitchFamily="18" charset="0"/>
                        </a:rPr>
                        <a:t>IV. </a:t>
                      </a:r>
                      <a:r>
                        <a:rPr lang="ru-RU" sz="1600" i="0" dirty="0" smtClean="0">
                          <a:latin typeface="Times New Roman" pitchFamily="18" charset="0"/>
                          <a:cs typeface="Times New Roman" pitchFamily="18" charset="0"/>
                        </a:rPr>
                        <a:t>Результаты реализации стратегии социально–экономического развития</a:t>
                      </a: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i="0" dirty="0" smtClean="0">
                          <a:latin typeface="Times New Roman" pitchFamily="18" charset="0"/>
                          <a:cs typeface="Times New Roman" pitchFamily="18" charset="0"/>
                        </a:rPr>
                        <a:t>Карталинского муниципального</a:t>
                      </a:r>
                      <a:r>
                        <a:rPr lang="ru-RU" sz="1600" i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района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17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i="0" dirty="0" smtClean="0">
                          <a:latin typeface="Times New Roman" pitchFamily="18" charset="0"/>
                          <a:cs typeface="Times New Roman" pitchFamily="18" charset="0"/>
                        </a:rPr>
                        <a:t>Экономический и социальный эффект от реализации проектов</a:t>
                      </a:r>
                      <a:r>
                        <a:rPr lang="ru-RU" sz="1600" i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 сельском хозяйстве</a:t>
                      </a:r>
                      <a:endParaRPr lang="ru-RU" sz="1600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19789">
                <a:tc>
                  <a:txBody>
                    <a:bodyPr/>
                    <a:lstStyle/>
                    <a:p>
                      <a:pPr algn="just"/>
                      <a:endParaRPr lang="ru-RU" sz="1400" b="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31869" name="Group 125"/>
          <p:cNvGraphicFramePr>
            <a:graphicFrameLocks noGrp="1"/>
          </p:cNvGraphicFramePr>
          <p:nvPr/>
        </p:nvGraphicFramePr>
        <p:xfrm>
          <a:off x="285750" y="1143000"/>
          <a:ext cx="8501063" cy="3579369"/>
        </p:xfrm>
        <a:graphic>
          <a:graphicData uri="http://schemas.openxmlformats.org/drawingml/2006/table">
            <a:tbl>
              <a:tblPr/>
              <a:tblGrid>
                <a:gridCol w="2143125"/>
                <a:gridCol w="577850"/>
                <a:gridCol w="96838"/>
                <a:gridCol w="641350"/>
                <a:gridCol w="739775"/>
                <a:gridCol w="633412"/>
                <a:gridCol w="633413"/>
                <a:gridCol w="739775"/>
                <a:gridCol w="738187"/>
                <a:gridCol w="739775"/>
                <a:gridCol w="817563"/>
              </a:tblGrid>
              <a:tr h="549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Наименование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9150" marR="491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Ед.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изм.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9150" marR="491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2016г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9150" marR="491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2017 г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9150" marR="491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2018 г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9150" marR="491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2019 г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9150" marR="491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2020 г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9150" marR="491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2021 г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9150" marR="491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2022 г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9150" marR="491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2022 г. / 2016 г.,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в %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9150" marR="491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Площадь пашни в обработке по району</a:t>
                      </a:r>
                    </a:p>
                  </a:txBody>
                  <a:tcPr marL="49150" marR="491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тыс. га</a:t>
                      </a:r>
                    </a:p>
                  </a:txBody>
                  <a:tcPr marL="49150" marR="491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127,6</a:t>
                      </a:r>
                    </a:p>
                  </a:txBody>
                  <a:tcPr marL="49150" marR="491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127,6</a:t>
                      </a:r>
                    </a:p>
                  </a:txBody>
                  <a:tcPr marL="49150" marR="491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128,2</a:t>
                      </a:r>
                    </a:p>
                  </a:txBody>
                  <a:tcPr marL="49150" marR="491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129,7</a:t>
                      </a:r>
                    </a:p>
                  </a:txBody>
                  <a:tcPr marL="49150" marR="491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130,0</a:t>
                      </a:r>
                    </a:p>
                  </a:txBody>
                  <a:tcPr marL="49150" marR="491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131,5</a:t>
                      </a:r>
                    </a:p>
                  </a:txBody>
                  <a:tcPr marL="49150" marR="491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132,0</a:t>
                      </a:r>
                    </a:p>
                  </a:txBody>
                  <a:tcPr marL="49150" marR="491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103,4</a:t>
                      </a:r>
                    </a:p>
                  </a:txBody>
                  <a:tcPr marL="49150" marR="491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 gridSpan="1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Структура  посевных площадей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9150" marR="491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Зерновые</a:t>
                      </a:r>
                    </a:p>
                  </a:txBody>
                  <a:tcPr marL="49150" marR="491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тыс. га</a:t>
                      </a:r>
                    </a:p>
                  </a:txBody>
                  <a:tcPr marL="49150" marR="491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76,8</a:t>
                      </a:r>
                    </a:p>
                  </a:txBody>
                  <a:tcPr marL="49150" marR="491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77,1</a:t>
                      </a:r>
                    </a:p>
                  </a:txBody>
                  <a:tcPr marL="49150" marR="491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78,1</a:t>
                      </a:r>
                    </a:p>
                  </a:txBody>
                  <a:tcPr marL="49150" marR="491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78,9</a:t>
                      </a:r>
                    </a:p>
                  </a:txBody>
                  <a:tcPr marL="49150" marR="491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78,9</a:t>
                      </a:r>
                    </a:p>
                  </a:txBody>
                  <a:tcPr marL="49150" marR="491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78,9</a:t>
                      </a:r>
                    </a:p>
                  </a:txBody>
                  <a:tcPr marL="49150" marR="491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78,9</a:t>
                      </a:r>
                    </a:p>
                  </a:txBody>
                  <a:tcPr marL="49150" marR="491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102,7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9150" marR="491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Технические культуры</a:t>
                      </a:r>
                    </a:p>
                  </a:txBody>
                  <a:tcPr marL="49150" marR="491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тыс. га</a:t>
                      </a:r>
                    </a:p>
                  </a:txBody>
                  <a:tcPr marL="49150" marR="491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4,1</a:t>
                      </a:r>
                    </a:p>
                  </a:txBody>
                  <a:tcPr marL="49150" marR="491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5,4</a:t>
                      </a:r>
                    </a:p>
                  </a:txBody>
                  <a:tcPr marL="49150" marR="491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5,4</a:t>
                      </a:r>
                    </a:p>
                  </a:txBody>
                  <a:tcPr marL="49150" marR="491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5,4</a:t>
                      </a:r>
                    </a:p>
                  </a:txBody>
                  <a:tcPr marL="49150" marR="491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5,5</a:t>
                      </a:r>
                    </a:p>
                  </a:txBody>
                  <a:tcPr marL="49150" marR="491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5,5</a:t>
                      </a:r>
                    </a:p>
                  </a:txBody>
                  <a:tcPr marL="49150" marR="491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5,6</a:t>
                      </a:r>
                    </a:p>
                  </a:txBody>
                  <a:tcPr marL="49150" marR="491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136,5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9150" marR="491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Кормовые культуры</a:t>
                      </a:r>
                    </a:p>
                  </a:txBody>
                  <a:tcPr marL="49150" marR="491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тыс. га</a:t>
                      </a:r>
                    </a:p>
                  </a:txBody>
                  <a:tcPr marL="49150" marR="491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22,4</a:t>
                      </a:r>
                    </a:p>
                  </a:txBody>
                  <a:tcPr marL="49150" marR="491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24,9</a:t>
                      </a:r>
                    </a:p>
                  </a:txBody>
                  <a:tcPr marL="49150" marR="491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24,9</a:t>
                      </a:r>
                    </a:p>
                  </a:txBody>
                  <a:tcPr marL="49150" marR="491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24,9</a:t>
                      </a:r>
                    </a:p>
                  </a:txBody>
                  <a:tcPr marL="49150" marR="491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24,9</a:t>
                      </a:r>
                    </a:p>
                  </a:txBody>
                  <a:tcPr marL="49150" marR="491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24,9</a:t>
                      </a:r>
                    </a:p>
                  </a:txBody>
                  <a:tcPr marL="49150" marR="491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24,9</a:t>
                      </a:r>
                    </a:p>
                  </a:txBody>
                  <a:tcPr marL="49150" marR="491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111,1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9150" marR="491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Урожайность зерновых культур</a:t>
                      </a:r>
                    </a:p>
                  </a:txBody>
                  <a:tcPr marL="49150" marR="491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ц / га</a:t>
                      </a:r>
                    </a:p>
                  </a:txBody>
                  <a:tcPr marL="49150" marR="491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13,2</a:t>
                      </a:r>
                    </a:p>
                  </a:txBody>
                  <a:tcPr marL="49150" marR="491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13,4</a:t>
                      </a:r>
                    </a:p>
                  </a:txBody>
                  <a:tcPr marL="49150" marR="491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13,6</a:t>
                      </a:r>
                    </a:p>
                  </a:txBody>
                  <a:tcPr marL="49150" marR="491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13,8</a:t>
                      </a:r>
                    </a:p>
                  </a:txBody>
                  <a:tcPr marL="49150" marR="491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14,0</a:t>
                      </a:r>
                    </a:p>
                  </a:txBody>
                  <a:tcPr marL="49150" marR="491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14,2</a:t>
                      </a:r>
                    </a:p>
                  </a:txBody>
                  <a:tcPr marL="49150" marR="491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14,4</a:t>
                      </a:r>
                    </a:p>
                  </a:txBody>
                  <a:tcPr marL="49150" marR="491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108,8</a:t>
                      </a:r>
                    </a:p>
                  </a:txBody>
                  <a:tcPr marL="49150" marR="491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Поголовье КРС  по району, всего</a:t>
                      </a:r>
                    </a:p>
                  </a:txBody>
                  <a:tcPr marL="49150" marR="491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тыс. гол.</a:t>
                      </a:r>
                    </a:p>
                  </a:txBody>
                  <a:tcPr marL="49150" marR="491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17,8</a:t>
                      </a:r>
                    </a:p>
                  </a:txBody>
                  <a:tcPr marL="49150" marR="491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17,7</a:t>
                      </a:r>
                    </a:p>
                  </a:txBody>
                  <a:tcPr marL="49150" marR="491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17,8</a:t>
                      </a:r>
                    </a:p>
                  </a:txBody>
                  <a:tcPr marL="49150" marR="491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17,9</a:t>
                      </a:r>
                    </a:p>
                  </a:txBody>
                  <a:tcPr marL="49150" marR="491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18,1</a:t>
                      </a:r>
                    </a:p>
                  </a:txBody>
                  <a:tcPr marL="49150" marR="491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18,2</a:t>
                      </a:r>
                    </a:p>
                  </a:txBody>
                  <a:tcPr marL="49150" marR="491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18,2</a:t>
                      </a:r>
                    </a:p>
                  </a:txBody>
                  <a:tcPr marL="49150" marR="491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102,2</a:t>
                      </a:r>
                    </a:p>
                  </a:txBody>
                  <a:tcPr marL="49150" marR="491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9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Поголовье КРС по крупным сельхоз.предприятиям</a:t>
                      </a:r>
                    </a:p>
                  </a:txBody>
                  <a:tcPr marL="49150" marR="491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голов</a:t>
                      </a:r>
                    </a:p>
                  </a:txBody>
                  <a:tcPr marL="49150" marR="491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5910</a:t>
                      </a:r>
                    </a:p>
                  </a:txBody>
                  <a:tcPr marL="49150" marR="491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5936</a:t>
                      </a:r>
                    </a:p>
                  </a:txBody>
                  <a:tcPr marL="49150" marR="491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5976</a:t>
                      </a:r>
                    </a:p>
                  </a:txBody>
                  <a:tcPr marL="49150" marR="491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6036</a:t>
                      </a:r>
                    </a:p>
                  </a:txBody>
                  <a:tcPr marL="49150" marR="491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6076</a:t>
                      </a:r>
                    </a:p>
                  </a:txBody>
                  <a:tcPr marL="49150" marR="491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6106</a:t>
                      </a:r>
                    </a:p>
                  </a:txBody>
                  <a:tcPr marL="49150" marR="491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6106</a:t>
                      </a:r>
                    </a:p>
                  </a:txBody>
                  <a:tcPr marL="49150" marR="491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103,3</a:t>
                      </a:r>
                    </a:p>
                  </a:txBody>
                  <a:tcPr marL="49150" marR="491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1867" name="TextBox 5"/>
          <p:cNvSpPr txBox="1">
            <a:spLocks noChangeArrowheads="1"/>
          </p:cNvSpPr>
          <p:nvPr/>
        </p:nvSpPr>
        <p:spPr bwMode="auto">
          <a:xfrm>
            <a:off x="168275" y="4897438"/>
            <a:ext cx="8904288" cy="124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500">
                <a:latin typeface="Times New Roman" pitchFamily="18" charset="0"/>
                <a:cs typeface="Times New Roman" pitchFamily="18" charset="0"/>
              </a:rPr>
              <a:t>          Увеличение площади посева и урожайности  позволит  увеличить производство зерна на  8,4 тыс.т (2016 г  - 98,1 тыс. т., 2022 г. - 106,5 тыс. т) или на 8,6 %, производство семян технических культур (подсолнечник, лен) на 2,6 тыс. т. или на 55,3% (2016 г . - 4,7 тыс.т., 2022 г. - 7,3 тыс. т). Увеличение поголовья КРС позволит  увеличить производство  продукции животноводства на 4% , в том числе молока  с 16,5 тыс.т .,  в 2016 году до 17,2 тыс. т.в 2022 году; мяса  с 3,5 тыс. т в 2016 г.  до 3,7 тыс.</a:t>
            </a:r>
            <a:r>
              <a:rPr lang="en-US" sz="15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>
                <a:latin typeface="Times New Roman" pitchFamily="18" charset="0"/>
                <a:cs typeface="Times New Roman" pitchFamily="18" charset="0"/>
              </a:rPr>
              <a:t>т. в 2022 году.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867556" y="6350023"/>
            <a:ext cx="2133600" cy="365125"/>
          </a:xfrm>
        </p:spPr>
        <p:txBody>
          <a:bodyPr/>
          <a:lstStyle/>
          <a:p>
            <a:pPr>
              <a:defRPr/>
            </a:pPr>
            <a:fld id="{A536FAD3-D5CD-4F52-B489-7AD589CE3C6A}" type="slidenum">
              <a:rPr lang="ru-RU" sz="1600" smtClean="0">
                <a:solidFill>
                  <a:schemeClr val="tx1"/>
                </a:solidFill>
              </a:rPr>
              <a:pPr>
                <a:defRPr/>
              </a:pPr>
              <a:t>19</a:t>
            </a:fld>
            <a:endParaRPr lang="ru-RU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07950" y="115888"/>
          <a:ext cx="8928992" cy="652782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44416"/>
                <a:gridCol w="5184576"/>
              </a:tblGrid>
              <a:tr h="481342">
                <a:tc gridSpan="2"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Раздел </a:t>
                      </a:r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I. 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Информация о Карталинском муниципальном районе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6433"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6004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       Карталинский район образован 4 ноября 1926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года,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расположен в </a:t>
                      </a:r>
                      <a:r>
                        <a:rPr lang="ru-RU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юго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–восточной части Челябинской области, протяженность с юга на север – 85 км., с запада на восток – 89 км.  Имеет общие границы с шестью районами области: Брединским, Кизильским, Агаповским, Нагайбакским, Чесменским, Варненским и участком государственной границы с Республикой Казахстан.</a:t>
                      </a:r>
                    </a:p>
                    <a:p>
                      <a:pPr algn="just"/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     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Общая протяженность границ района составляет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362 км.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Площадь земель в границах района составляет 473,60</a:t>
                      </a:r>
                      <a:r>
                        <a:rPr lang="ru-RU" sz="16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тыс. га.</a:t>
                      </a: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В состав Карталинского муниципального района входят 1 городское и 10 сельских поселений (всего 47 населенных пунктов). </a:t>
                      </a:r>
                    </a:p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     Численность постоянного населения на 1 января 2016 года составила 47,3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тысяч ч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еловек.</a:t>
                      </a:r>
                      <a:endParaRPr lang="ru-RU" sz="16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Национальный состав населения Карталинского района:</a:t>
                      </a:r>
                      <a:r>
                        <a:rPr lang="ru-RU" sz="16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русские</a:t>
                      </a:r>
                      <a:r>
                        <a:rPr lang="en-US" sz="16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85%; казахи</a:t>
                      </a:r>
                      <a:r>
                        <a:rPr lang="en-US" sz="16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5,0%;</a:t>
                      </a: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украинцы</a:t>
                      </a:r>
                      <a:r>
                        <a:rPr lang="en-US" sz="16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6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,0%; прочие 7,</a:t>
                      </a:r>
                      <a:r>
                        <a:rPr lang="ru-RU" sz="16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0%.</a:t>
                      </a:r>
                      <a:endParaRPr lang="ru-RU" sz="16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just"/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4349" name="Picture 7" descr="gerb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3" y="142875"/>
            <a:ext cx="811212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50" name="TextBox 6"/>
          <p:cNvSpPr txBox="1">
            <a:spLocks noChangeArrowheads="1"/>
          </p:cNvSpPr>
          <p:nvPr/>
        </p:nvSpPr>
        <p:spPr bwMode="auto">
          <a:xfrm>
            <a:off x="0" y="3643313"/>
            <a:ext cx="3887788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500" b="1">
                <a:latin typeface="Times New Roman" pitchFamily="18" charset="0"/>
                <a:cs typeface="Times New Roman" pitchFamily="18" charset="0"/>
              </a:rPr>
              <a:t>Национальный состав населения района</a:t>
            </a:r>
          </a:p>
        </p:txBody>
      </p:sp>
      <p:graphicFrame>
        <p:nvGraphicFramePr>
          <p:cNvPr id="8" name="Диаграмма 7"/>
          <p:cNvGraphicFramePr/>
          <p:nvPr/>
        </p:nvGraphicFramePr>
        <p:xfrm>
          <a:off x="285720" y="3929066"/>
          <a:ext cx="3500462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9" name="Picture 6" descr="Фон_1_нет деревень"/>
          <p:cNvPicPr>
            <a:picLocks noChangeAspect="1" noChangeArrowheads="1"/>
          </p:cNvPicPr>
          <p:nvPr/>
        </p:nvPicPr>
        <p:blipFill>
          <a:blip r:embed="rId5" cstate="print">
            <a:lum bright="16000" contrast="-34000"/>
            <a:extLst>
              <a:ext uri="{BEBA8EAE-BF5A-486C-A8C5-ECC9F3942E4B}"/>
            </a:extLst>
          </a:blip>
          <a:srcRect/>
          <a:stretch>
            <a:fillRect/>
          </a:stretch>
        </p:blipFill>
        <p:spPr bwMode="auto">
          <a:xfrm>
            <a:off x="288053" y="1571612"/>
            <a:ext cx="3426691" cy="2071702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  <p:sp>
        <p:nvSpPr>
          <p:cNvPr id="14353" name="TextBox 9"/>
          <p:cNvSpPr txBox="1">
            <a:spLocks noChangeArrowheads="1"/>
          </p:cNvSpPr>
          <p:nvPr/>
        </p:nvSpPr>
        <p:spPr bwMode="auto">
          <a:xfrm>
            <a:off x="-101600" y="1143000"/>
            <a:ext cx="3887788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500" b="1">
                <a:latin typeface="Times New Roman" pitchFamily="18" charset="0"/>
                <a:cs typeface="Times New Roman" pitchFamily="18" charset="0"/>
              </a:rPr>
              <a:t>Карталинский муниципальный район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67556" y="6286520"/>
            <a:ext cx="2133600" cy="365125"/>
          </a:xfrm>
        </p:spPr>
        <p:txBody>
          <a:bodyPr/>
          <a:lstStyle/>
          <a:p>
            <a:pPr>
              <a:defRPr/>
            </a:pPr>
            <a:fld id="{A536FAD3-D5CD-4F52-B489-7AD589CE3C6A}" type="slidenum">
              <a:rPr lang="ru-RU" sz="16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2</a:t>
            </a:fld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07950" y="115888"/>
          <a:ext cx="8928992" cy="6598516"/>
        </p:xfrm>
        <a:graphic>
          <a:graphicData uri="http://schemas.openxmlformats.org/drawingml/2006/table">
            <a:tbl>
              <a:tblPr firstRow="1" bandRow="1">
                <a:effectLst/>
                <a:tableStyleId>{2D5ABB26-0587-4C30-8999-92F81FD0307C}</a:tableStyleId>
              </a:tblPr>
              <a:tblGrid>
                <a:gridCol w="8928992"/>
              </a:tblGrid>
              <a:tr h="627016"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i="0" dirty="0" smtClean="0">
                          <a:latin typeface="Times New Roman" pitchFamily="18" charset="0"/>
                          <a:cs typeface="Times New Roman" pitchFamily="18" charset="0"/>
                        </a:rPr>
                        <a:t>Дополнительные перспективы развития</a:t>
                      </a: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i="0" dirty="0" smtClean="0">
                          <a:latin typeface="Times New Roman" pitchFamily="18" charset="0"/>
                          <a:cs typeface="Times New Roman" pitchFamily="18" charset="0"/>
                        </a:rPr>
                        <a:t>Карталинского муниципального района</a:t>
                      </a:r>
                      <a:endParaRPr lang="ru-RU" sz="16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1711">
                <a:tc>
                  <a:txBody>
                    <a:bodyPr/>
                    <a:lstStyle/>
                    <a:p>
                      <a:pPr algn="ctr"/>
                      <a:endParaRPr lang="ru-RU" sz="16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19789">
                <a:tc>
                  <a:txBody>
                    <a:bodyPr/>
                    <a:lstStyle/>
                    <a:p>
                      <a:pPr marL="342900" indent="-342900" algn="just">
                        <a:buNone/>
                      </a:pPr>
                      <a:endParaRPr lang="ru-RU" sz="1400" b="0" kern="1200" baseline="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342900" indent="-342900" algn="just">
                        <a:buNone/>
                      </a:pPr>
                      <a:endParaRPr lang="ru-RU" sz="1400" b="0" kern="1200" baseline="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342900" indent="-342900" algn="just">
                        <a:buNone/>
                      </a:pPr>
                      <a:endParaRPr lang="ru-RU" sz="1400" b="0" kern="1200" baseline="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342900" indent="-342900" algn="just">
                        <a:buNone/>
                      </a:pPr>
                      <a:endParaRPr lang="ru-RU" sz="1400" b="0" kern="1200" baseline="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342900" indent="-342900" algn="just">
                        <a:buNone/>
                      </a:pPr>
                      <a:endParaRPr lang="ru-RU" sz="1400" b="0" kern="1200" baseline="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342900" indent="-342900" algn="just">
                        <a:buNone/>
                      </a:pPr>
                      <a:endParaRPr lang="ru-RU" sz="1400" b="0" kern="1200" baseline="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342900" indent="-342900" algn="just">
                        <a:buNone/>
                      </a:pPr>
                      <a:endParaRPr lang="ru-RU" sz="1400" b="0" kern="1200" baseline="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342900" indent="-342900" algn="just">
                        <a:buNone/>
                      </a:pPr>
                      <a:endParaRPr lang="ru-RU" sz="1400" b="0" kern="1200" baseline="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342900" indent="-342900" algn="just">
                        <a:buNone/>
                      </a:pPr>
                      <a:endParaRPr lang="ru-RU" sz="1400" b="0" kern="1200" baseline="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ru-RU" sz="1400" dirty="0" smtClean="0">
                        <a:latin typeface="Times New Roman"/>
                        <a:ea typeface="Times New Roman"/>
                      </a:endParaRPr>
                    </a:p>
                    <a:p>
                      <a:endParaRPr lang="ru-RU" sz="1400" dirty="0" smtClean="0">
                        <a:latin typeface="Times New Roman"/>
                        <a:ea typeface="Times New Roman"/>
                      </a:endParaRPr>
                    </a:p>
                    <a:p>
                      <a:endParaRPr lang="ru-RU" sz="1400" dirty="0" smtClean="0">
                        <a:latin typeface="Times New Roman"/>
                        <a:ea typeface="Times New Roman"/>
                      </a:endParaRPr>
                    </a:p>
                    <a:p>
                      <a:endParaRPr lang="ru-RU" sz="1400" dirty="0" smtClean="0">
                        <a:latin typeface="Times New Roman"/>
                        <a:ea typeface="Times New Roman"/>
                      </a:endParaRPr>
                    </a:p>
                    <a:p>
                      <a:endParaRPr lang="ru-RU" sz="1400" dirty="0" smtClean="0">
                        <a:latin typeface="Times New Roman"/>
                        <a:ea typeface="Times New Roman"/>
                      </a:endParaRPr>
                    </a:p>
                    <a:p>
                      <a:endParaRPr lang="ru-RU" sz="1400" dirty="0" smtClean="0">
                        <a:latin typeface="Times New Roman"/>
                        <a:ea typeface="Times New Roman"/>
                      </a:endParaRPr>
                    </a:p>
                    <a:p>
                      <a:endParaRPr lang="ru-RU" sz="1400" dirty="0" smtClean="0">
                        <a:latin typeface="Times New Roman"/>
                        <a:ea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32779" name="Рисунок 2" descr="3-500.(5).jpg"/>
          <p:cNvPicPr>
            <a:picLocks noChangeAspect="1"/>
          </p:cNvPicPr>
          <p:nvPr/>
        </p:nvPicPr>
        <p:blipFill>
          <a:blip r:embed="rId2" cstate="print"/>
          <a:srcRect t="4349"/>
          <a:stretch>
            <a:fillRect/>
          </a:stretch>
        </p:blipFill>
        <p:spPr bwMode="auto">
          <a:xfrm>
            <a:off x="6500813" y="1214438"/>
            <a:ext cx="2214562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80" name="TextBox 4"/>
          <p:cNvSpPr txBox="1">
            <a:spLocks noChangeArrowheads="1"/>
          </p:cNvSpPr>
          <p:nvPr/>
        </p:nvSpPr>
        <p:spPr bwMode="auto">
          <a:xfrm>
            <a:off x="285750" y="1571625"/>
            <a:ext cx="6357938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1. Вхождение на территорию Мичуринского сельского поселения инвестора ООО «Инвестразвитие» (запланированные инвестиции в размере 26,5 млрд. руб., создание 300 новых рабочих мест).</a:t>
            </a:r>
            <a:endParaRPr lang="ru-RU" sz="1400">
              <a:latin typeface="Calibri" pitchFamily="34" charset="0"/>
            </a:endParaRPr>
          </a:p>
        </p:txBody>
      </p:sp>
      <p:pic>
        <p:nvPicPr>
          <p:cNvPr id="32781" name="Picture 7" descr="gerb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3" y="206375"/>
            <a:ext cx="811212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leto-zapasno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70091" y="5000636"/>
            <a:ext cx="2088189" cy="13573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2783" name="TextBox 9"/>
          <p:cNvSpPr txBox="1">
            <a:spLocks noChangeArrowheads="1"/>
          </p:cNvSpPr>
          <p:nvPr/>
        </p:nvSpPr>
        <p:spPr bwMode="auto">
          <a:xfrm>
            <a:off x="2786063" y="3475038"/>
            <a:ext cx="62865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2. Развитие отрасли «Рыбоводство» на территории Еленинского сельского поселения (водоём в п.Запасное с кадастровым номером 74:08:5701004:19,</a:t>
            </a:r>
          </a:p>
          <a:p>
            <a:r>
              <a:rPr lang="en-US" sz="1400">
                <a:latin typeface="Times New Roman" pitchFamily="18" charset="0"/>
                <a:cs typeface="Times New Roman" pitchFamily="18" charset="0"/>
              </a:rPr>
              <a:t>S² = 68936</a:t>
            </a:r>
            <a:r>
              <a:rPr lang="ru-RU" sz="1400">
                <a:latin typeface="Times New Roman" pitchFamily="18" charset="0"/>
                <a:cs typeface="Times New Roman" pitchFamily="18" charset="0"/>
              </a:rPr>
              <a:t>,0 м², водоём в п.Джабык с кадастровым номером 74:08:5701004:6,</a:t>
            </a:r>
          </a:p>
          <a:p>
            <a:r>
              <a:rPr lang="en-US" sz="1400">
                <a:latin typeface="Times New Roman" pitchFamily="18" charset="0"/>
                <a:cs typeface="Times New Roman" pitchFamily="18" charset="0"/>
              </a:rPr>
              <a:t>S² = </a:t>
            </a:r>
            <a:r>
              <a:rPr lang="ru-RU" sz="1400">
                <a:latin typeface="Times New Roman" pitchFamily="18" charset="0"/>
                <a:cs typeface="Times New Roman" pitchFamily="18" charset="0"/>
              </a:rPr>
              <a:t>175253 м²).</a:t>
            </a:r>
          </a:p>
        </p:txBody>
      </p:sp>
      <p:sp>
        <p:nvSpPr>
          <p:cNvPr id="32784" name="TextBox 10"/>
          <p:cNvSpPr txBox="1">
            <a:spLocks noChangeArrowheads="1"/>
          </p:cNvSpPr>
          <p:nvPr/>
        </p:nvSpPr>
        <p:spPr bwMode="auto">
          <a:xfrm>
            <a:off x="428640" y="5429264"/>
            <a:ext cx="62150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3. Развитие туризма на территории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Карталинского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муниципального района (Джабык – Карагайский бор). </a:t>
            </a:r>
          </a:p>
        </p:txBody>
      </p:sp>
      <p:pic>
        <p:nvPicPr>
          <p:cNvPr id="12" name="Рисунок 11" descr="ferma60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2897" y="3095636"/>
            <a:ext cx="2321715" cy="15478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67556" y="6350023"/>
            <a:ext cx="2133600" cy="365125"/>
          </a:xfrm>
        </p:spPr>
        <p:txBody>
          <a:bodyPr/>
          <a:lstStyle/>
          <a:p>
            <a:pPr>
              <a:defRPr/>
            </a:pPr>
            <a:fld id="{A536FAD3-D5CD-4F52-B489-7AD589CE3C6A}" type="slidenum">
              <a:rPr lang="ru-RU" sz="1600" smtClean="0">
                <a:solidFill>
                  <a:schemeClr val="tx1"/>
                </a:solidFill>
              </a:rPr>
              <a:pPr>
                <a:defRPr/>
              </a:pPr>
              <a:t>20</a:t>
            </a:fld>
            <a:endParaRPr lang="ru-RU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07950" y="115888"/>
          <a:ext cx="8928992" cy="655272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928992"/>
              </a:tblGrid>
              <a:tr h="6552728">
                <a:tc>
                  <a:txBody>
                    <a:bodyPr/>
                    <a:lstStyle/>
                    <a:p>
                      <a:endParaRPr lang="ru-RU" sz="1600" b="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     </a:t>
                      </a:r>
                    </a:p>
                    <a:p>
                      <a:pPr algn="just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     Несмотря на сегодняшние сложные экономические условия, мы выполним все задачи, поставленные Правительством Челябинской области и реализуем намеченные планы, направленные на социально – экономическое развитие Карталинского муниципального района. </a:t>
                      </a:r>
                    </a:p>
                    <a:p>
                      <a:pPr algn="just"/>
                      <a:endParaRPr lang="ru-RU" sz="18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Благодарю за внимание </a:t>
                      </a:r>
                    </a:p>
                    <a:p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ru-RU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600" b="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33799" name="Рисунок 3" descr="fontan.jpg"/>
          <p:cNvPicPr>
            <a:picLocks noChangeAspect="1"/>
          </p:cNvPicPr>
          <p:nvPr/>
        </p:nvPicPr>
        <p:blipFill>
          <a:blip r:embed="rId2" cstate="print"/>
          <a:srcRect t="12869" b="26624"/>
          <a:stretch>
            <a:fillRect/>
          </a:stretch>
        </p:blipFill>
        <p:spPr bwMode="auto">
          <a:xfrm>
            <a:off x="142875" y="3071813"/>
            <a:ext cx="885825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36FAD3-D5CD-4F52-B489-7AD589CE3C6A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07950" y="115888"/>
          <a:ext cx="8928992" cy="6527822"/>
        </p:xfrm>
        <a:graphic>
          <a:graphicData uri="http://schemas.openxmlformats.org/drawingml/2006/table">
            <a:tbl>
              <a:tblPr firstRow="1" bandRow="1">
                <a:effectLst/>
                <a:tableStyleId>{2D5ABB26-0587-4C30-8999-92F81FD0307C}</a:tableStyleId>
              </a:tblPr>
              <a:tblGrid>
                <a:gridCol w="8928992"/>
              </a:tblGrid>
              <a:tr h="6527822"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800" i="0" dirty="0" smtClean="0">
                          <a:latin typeface="Times New Roman" pitchFamily="18" charset="0"/>
                          <a:cs typeface="Times New Roman" pitchFamily="18" charset="0"/>
                        </a:rPr>
                        <a:t>ПРИЛОЖЕНИЯ</a:t>
                      </a:r>
                      <a:endParaRPr lang="ru-RU" sz="54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4823" name="Рисунок 7" descr="Vector_Book_blue.svg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2575" y="1643063"/>
            <a:ext cx="21463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4" name="Рисунок 9" descr="Vector_Book_blue.svg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3388" y="1643063"/>
            <a:ext cx="21463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867556" y="6278585"/>
            <a:ext cx="2133600" cy="365125"/>
          </a:xfrm>
        </p:spPr>
        <p:txBody>
          <a:bodyPr/>
          <a:lstStyle/>
          <a:p>
            <a:pPr>
              <a:defRPr/>
            </a:pPr>
            <a:fld id="{A536FAD3-D5CD-4F52-B489-7AD589CE3C6A}" type="slidenum">
              <a:rPr lang="ru-RU" sz="1600" smtClean="0">
                <a:solidFill>
                  <a:schemeClr val="tx1"/>
                </a:solidFill>
              </a:rPr>
              <a:pPr>
                <a:defRPr/>
              </a:pPr>
              <a:t>22</a:t>
            </a:fld>
            <a:endParaRPr lang="ru-RU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07950" y="115888"/>
          <a:ext cx="8928992" cy="5098318"/>
        </p:xfrm>
        <a:graphic>
          <a:graphicData uri="http://schemas.openxmlformats.org/drawingml/2006/table">
            <a:tbl>
              <a:tblPr firstRow="1" bandRow="1">
                <a:effectLst/>
                <a:tableStyleId>{2D5ABB26-0587-4C30-8999-92F81FD0307C}</a:tableStyleId>
              </a:tblPr>
              <a:tblGrid>
                <a:gridCol w="8928992"/>
              </a:tblGrid>
              <a:tr h="381744"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i="0" dirty="0" smtClean="0">
                          <a:latin typeface="Times New Roman" pitchFamily="18" charset="0"/>
                          <a:cs typeface="Times New Roman" pitchFamily="18" charset="0"/>
                        </a:rPr>
                        <a:t>Приложение к слайду 13</a:t>
                      </a:r>
                      <a:endParaRPr lang="ru-RU" sz="16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16574">
                <a:tc>
                  <a:txBody>
                    <a:bodyPr/>
                    <a:lstStyle/>
                    <a:p>
                      <a:pPr marL="342900" indent="-342900" algn="just">
                        <a:buNone/>
                      </a:pPr>
                      <a:endParaRPr lang="ru-RU" sz="1400" b="0" kern="1200" baseline="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342900" indent="-342900" algn="just">
                        <a:buNone/>
                      </a:pPr>
                      <a:endParaRPr lang="ru-RU" sz="1400" b="0" kern="1200" baseline="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342900" indent="-342900" algn="just">
                        <a:buNone/>
                      </a:pPr>
                      <a:endParaRPr lang="ru-RU" sz="1400" b="0" kern="1200" baseline="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342900" indent="-342900" algn="just">
                        <a:buNone/>
                      </a:pPr>
                      <a:endParaRPr lang="ru-RU" sz="1400" b="0" kern="1200" baseline="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342900" indent="-342900" algn="just">
                        <a:buNone/>
                      </a:pPr>
                      <a:endParaRPr lang="ru-RU" sz="1400" b="0" kern="1200" baseline="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342900" indent="-342900" algn="just">
                        <a:buNone/>
                      </a:pPr>
                      <a:endParaRPr lang="ru-RU" sz="1400" b="0" kern="1200" baseline="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342900" indent="-342900" algn="just">
                        <a:buNone/>
                      </a:pPr>
                      <a:endParaRPr lang="ru-RU" sz="1400" b="0" kern="1200" baseline="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342900" indent="-342900" algn="just">
                        <a:buNone/>
                      </a:pPr>
                      <a:endParaRPr lang="ru-RU" sz="1400" b="0" kern="1200" baseline="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342900" indent="-342900" algn="just">
                        <a:buNone/>
                      </a:pPr>
                      <a:endParaRPr lang="ru-RU" sz="1400" b="0" kern="1200" baseline="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ru-RU" sz="1400" dirty="0" smtClean="0">
                        <a:latin typeface="Times New Roman"/>
                        <a:ea typeface="Times New Roman"/>
                      </a:endParaRPr>
                    </a:p>
                    <a:p>
                      <a:endParaRPr lang="ru-RU" sz="1400" dirty="0" smtClean="0">
                        <a:latin typeface="Times New Roman"/>
                        <a:ea typeface="Times New Roman"/>
                      </a:endParaRPr>
                    </a:p>
                    <a:p>
                      <a:endParaRPr lang="ru-RU" sz="1400" dirty="0" smtClean="0">
                        <a:latin typeface="Times New Roman"/>
                        <a:ea typeface="Times New Roman"/>
                      </a:endParaRPr>
                    </a:p>
                    <a:p>
                      <a:endParaRPr lang="ru-RU" sz="1400" dirty="0" smtClean="0">
                        <a:latin typeface="Times New Roman"/>
                        <a:ea typeface="Times New Roman"/>
                      </a:endParaRPr>
                    </a:p>
                    <a:p>
                      <a:endParaRPr lang="ru-RU" sz="1400" dirty="0" smtClean="0">
                        <a:latin typeface="Times New Roman"/>
                        <a:ea typeface="Times New Roman"/>
                      </a:endParaRPr>
                    </a:p>
                    <a:p>
                      <a:endParaRPr lang="ru-RU" sz="1400" dirty="0" smtClean="0">
                        <a:latin typeface="Times New Roman"/>
                        <a:ea typeface="Times New Roman"/>
                      </a:endParaRPr>
                    </a:p>
                    <a:p>
                      <a:endParaRPr lang="ru-RU" sz="1400" dirty="0" smtClean="0">
                        <a:latin typeface="Times New Roman"/>
                        <a:ea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57157" y="1071545"/>
          <a:ext cx="8429709" cy="3888112"/>
        </p:xfrm>
        <a:graphic>
          <a:graphicData uri="http://schemas.openxmlformats.org/drawingml/2006/table">
            <a:tbl>
              <a:tblPr/>
              <a:tblGrid>
                <a:gridCol w="1222646"/>
                <a:gridCol w="366794"/>
                <a:gridCol w="419193"/>
                <a:gridCol w="419193"/>
                <a:gridCol w="419193"/>
                <a:gridCol w="419193"/>
                <a:gridCol w="419193"/>
                <a:gridCol w="386443"/>
                <a:gridCol w="683374"/>
                <a:gridCol w="144098"/>
                <a:gridCol w="432293"/>
                <a:gridCol w="432293"/>
                <a:gridCol w="432293"/>
                <a:gridCol w="432293"/>
                <a:gridCol w="432293"/>
                <a:gridCol w="432293"/>
                <a:gridCol w="432293"/>
                <a:gridCol w="504338"/>
              </a:tblGrid>
              <a:tr h="357191"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ru-RU" sz="1200" b="1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Инвестиции, млн. рублей</a:t>
                      </a:r>
                    </a:p>
                  </a:txBody>
                  <a:tcPr marL="4906" marR="4906" marT="49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906" marR="4906" marT="49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Дополнительные рабочие </a:t>
                      </a:r>
                      <a:r>
                        <a:rPr lang="ru-RU" sz="1200" b="1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места, ед.</a:t>
                      </a:r>
                    </a:p>
                  </a:txBody>
                  <a:tcPr marL="4906" marR="4906" marT="49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807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предприятия</a:t>
                      </a:r>
                    </a:p>
                  </a:txBody>
                  <a:tcPr marL="4906" marR="4906" marT="4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2016</a:t>
                      </a:r>
                    </a:p>
                  </a:txBody>
                  <a:tcPr marL="4906" marR="4906" marT="4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Прогноз по годам</a:t>
                      </a:r>
                    </a:p>
                  </a:txBody>
                  <a:tcPr marL="4906" marR="4906" marT="4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Общий объем инвестиций за 2017–2022 годы</a:t>
                      </a:r>
                    </a:p>
                  </a:txBody>
                  <a:tcPr marL="4906" marR="4906" marT="4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906" marR="4906" marT="4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2016</a:t>
                      </a:r>
                    </a:p>
                  </a:txBody>
                  <a:tcPr marL="4906" marR="4906" marT="4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Прогноз по годам</a:t>
                      </a:r>
                    </a:p>
                  </a:txBody>
                  <a:tcPr marL="4906" marR="4906" marT="4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Количество созданных рабочих мест за 2017–2022 годы</a:t>
                      </a:r>
                    </a:p>
                  </a:txBody>
                  <a:tcPr marL="4906" marR="4906" marT="4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012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2017</a:t>
                      </a:r>
                    </a:p>
                  </a:txBody>
                  <a:tcPr marL="4906" marR="4906" marT="4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2018</a:t>
                      </a:r>
                    </a:p>
                  </a:txBody>
                  <a:tcPr marL="4906" marR="4906" marT="4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2019</a:t>
                      </a:r>
                    </a:p>
                  </a:txBody>
                  <a:tcPr marL="4906" marR="4906" marT="4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2020</a:t>
                      </a:r>
                    </a:p>
                  </a:txBody>
                  <a:tcPr marL="4906" marR="4906" marT="4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2021</a:t>
                      </a:r>
                    </a:p>
                  </a:txBody>
                  <a:tcPr marL="4906" marR="4906" marT="4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2022</a:t>
                      </a:r>
                    </a:p>
                  </a:txBody>
                  <a:tcPr marL="4906" marR="4906" marT="4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906" marR="4906" marT="4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2017</a:t>
                      </a:r>
                    </a:p>
                  </a:txBody>
                  <a:tcPr marL="4906" marR="4906" marT="4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2018</a:t>
                      </a:r>
                    </a:p>
                  </a:txBody>
                  <a:tcPr marL="4906" marR="4906" marT="4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2019</a:t>
                      </a:r>
                    </a:p>
                  </a:txBody>
                  <a:tcPr marL="4906" marR="4906" marT="4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2020</a:t>
                      </a:r>
                    </a:p>
                  </a:txBody>
                  <a:tcPr marL="4906" marR="4906" marT="4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2021</a:t>
                      </a:r>
                    </a:p>
                  </a:txBody>
                  <a:tcPr marL="4906" marR="4906" marT="4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2022</a:t>
                      </a:r>
                    </a:p>
                  </a:txBody>
                  <a:tcPr marL="4906" marR="4906" marT="4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807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ЗАО "Феникс"</a:t>
                      </a:r>
                    </a:p>
                  </a:txBody>
                  <a:tcPr marL="4906" marR="4906" marT="4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4906" marR="4906" marT="4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76,0</a:t>
                      </a:r>
                    </a:p>
                  </a:txBody>
                  <a:tcPr marL="4906" marR="4906" marT="4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12,2</a:t>
                      </a:r>
                    </a:p>
                  </a:txBody>
                  <a:tcPr marL="4906" marR="4906" marT="4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12,4</a:t>
                      </a:r>
                    </a:p>
                  </a:txBody>
                  <a:tcPr marL="4906" marR="4906" marT="4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56,8</a:t>
                      </a:r>
                    </a:p>
                  </a:txBody>
                  <a:tcPr marL="4906" marR="4906" marT="4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16,0</a:t>
                      </a:r>
                    </a:p>
                  </a:txBody>
                  <a:tcPr marL="4906" marR="4906" marT="4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17,4</a:t>
                      </a:r>
                    </a:p>
                  </a:txBody>
                  <a:tcPr marL="4906" marR="4906" marT="4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190,8</a:t>
                      </a:r>
                    </a:p>
                  </a:txBody>
                  <a:tcPr marL="4906" marR="4906" marT="4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906" marR="4906" marT="4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4906" marR="4906" marT="4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10,0</a:t>
                      </a:r>
                    </a:p>
                  </a:txBody>
                  <a:tcPr marL="4906" marR="4906" marT="4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4906" marR="4906" marT="4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4906" marR="4906" marT="4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12,0</a:t>
                      </a:r>
                    </a:p>
                  </a:txBody>
                  <a:tcPr marL="4906" marR="4906" marT="4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4906" marR="4906" marT="4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4906" marR="4906" marT="4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22,0</a:t>
                      </a:r>
                    </a:p>
                  </a:txBody>
                  <a:tcPr marL="4906" marR="4906" marT="4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14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ОАО "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Новокаолиновый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ГОК"</a:t>
                      </a:r>
                    </a:p>
                  </a:txBody>
                  <a:tcPr marL="4906" marR="4906" marT="4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16,0</a:t>
                      </a:r>
                    </a:p>
                  </a:txBody>
                  <a:tcPr marL="4906" marR="4906" marT="4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110,0</a:t>
                      </a:r>
                    </a:p>
                  </a:txBody>
                  <a:tcPr marL="4906" marR="4906" marT="4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78,4</a:t>
                      </a:r>
                    </a:p>
                  </a:txBody>
                  <a:tcPr marL="4906" marR="4906" marT="4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278,1</a:t>
                      </a:r>
                    </a:p>
                  </a:txBody>
                  <a:tcPr marL="4906" marR="4906" marT="4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117,2</a:t>
                      </a:r>
                    </a:p>
                  </a:txBody>
                  <a:tcPr marL="4906" marR="4906" marT="4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155,8</a:t>
                      </a:r>
                    </a:p>
                  </a:txBody>
                  <a:tcPr marL="4906" marR="4906" marT="4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88,0</a:t>
                      </a:r>
                    </a:p>
                  </a:txBody>
                  <a:tcPr marL="4906" marR="4906" marT="4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827,5</a:t>
                      </a:r>
                    </a:p>
                  </a:txBody>
                  <a:tcPr marL="4906" marR="4906" marT="4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906" marR="4906" marT="4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4906" marR="4906" marT="4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4906" marR="4906" marT="4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4906" marR="4906" marT="4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4906" marR="4906" marT="4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4906" marR="4906" marT="4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4906" marR="4906" marT="4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4906" marR="4906" marT="4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4906" marR="4906" marT="4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07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ООО "ОМИА УРАЛ"</a:t>
                      </a:r>
                    </a:p>
                  </a:txBody>
                  <a:tcPr marL="4906" marR="4906" marT="4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4906" marR="4906" marT="4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100,0</a:t>
                      </a:r>
                    </a:p>
                  </a:txBody>
                  <a:tcPr marL="4906" marR="4906" marT="4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600,0</a:t>
                      </a:r>
                    </a:p>
                  </a:txBody>
                  <a:tcPr marL="4906" marR="4906" marT="4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4906" marR="4906" marT="4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4906" marR="4906" marT="4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4906" marR="4906" marT="4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4906" marR="4906" marT="4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700,0</a:t>
                      </a:r>
                    </a:p>
                  </a:txBody>
                  <a:tcPr marL="4906" marR="4906" marT="4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906" marR="4906" marT="4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4906" marR="4906" marT="4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4906" marR="4906" marT="4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30,0</a:t>
                      </a:r>
                    </a:p>
                  </a:txBody>
                  <a:tcPr marL="4906" marR="4906" marT="4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5,0</a:t>
                      </a:r>
                    </a:p>
                  </a:txBody>
                  <a:tcPr marL="4906" marR="4906" marT="4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4906" marR="4906" marT="4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4906" marR="4906" marT="4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4906" marR="4906" marT="4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35,0</a:t>
                      </a:r>
                    </a:p>
                  </a:txBody>
                  <a:tcPr marL="4906" marR="4906" marT="4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07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ООО"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Коелга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–Южная"</a:t>
                      </a:r>
                    </a:p>
                  </a:txBody>
                  <a:tcPr marL="4906" marR="4906" marT="4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4906" marR="4906" marT="4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65,0</a:t>
                      </a:r>
                    </a:p>
                  </a:txBody>
                  <a:tcPr marL="4906" marR="4906" marT="4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250,0</a:t>
                      </a:r>
                    </a:p>
                  </a:txBody>
                  <a:tcPr marL="4906" marR="4906" marT="4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100,0</a:t>
                      </a:r>
                    </a:p>
                  </a:txBody>
                  <a:tcPr marL="4906" marR="4906" marT="4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118,0</a:t>
                      </a:r>
                    </a:p>
                  </a:txBody>
                  <a:tcPr marL="4906" marR="4906" marT="4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220,0</a:t>
                      </a:r>
                    </a:p>
                  </a:txBody>
                  <a:tcPr marL="4906" marR="4906" marT="4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230,0</a:t>
                      </a:r>
                    </a:p>
                  </a:txBody>
                  <a:tcPr marL="4906" marR="4906" marT="4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983,0</a:t>
                      </a:r>
                    </a:p>
                  </a:txBody>
                  <a:tcPr marL="4906" marR="4906" marT="4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906" marR="4906" marT="4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</a:t>
                      </a:r>
                    </a:p>
                  </a:txBody>
                  <a:tcPr marL="4906" marR="4906" marT="4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4906" marR="4906" marT="4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4,0</a:t>
                      </a:r>
                    </a:p>
                  </a:txBody>
                  <a:tcPr marL="4906" marR="4906" marT="4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17,0</a:t>
                      </a:r>
                    </a:p>
                  </a:txBody>
                  <a:tcPr marL="4906" marR="4906" marT="4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30,0</a:t>
                      </a:r>
                    </a:p>
                  </a:txBody>
                  <a:tcPr marL="4906" marR="4906" marT="4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4,0</a:t>
                      </a:r>
                    </a:p>
                  </a:txBody>
                  <a:tcPr marL="4906" marR="4906" marT="4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5,0</a:t>
                      </a:r>
                    </a:p>
                  </a:txBody>
                  <a:tcPr marL="4906" marR="4906" marT="4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60,0</a:t>
                      </a:r>
                    </a:p>
                  </a:txBody>
                  <a:tcPr marL="4906" marR="4906" marT="4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693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ООО "Риф–Микромрамор"</a:t>
                      </a:r>
                    </a:p>
                  </a:txBody>
                  <a:tcPr marL="4906" marR="4906" marT="4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160,0</a:t>
                      </a:r>
                    </a:p>
                  </a:txBody>
                  <a:tcPr marL="4906" marR="4906" marT="4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370,0</a:t>
                      </a:r>
                    </a:p>
                  </a:txBody>
                  <a:tcPr marL="4906" marR="4906" marT="4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4906" marR="4906" marT="4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4906" marR="4906" marT="4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4906" marR="4906" marT="4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4906" marR="4906" marT="4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4906" marR="4906" marT="4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370,0</a:t>
                      </a:r>
                    </a:p>
                  </a:txBody>
                  <a:tcPr marL="4906" marR="4906" marT="4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906" marR="4906" marT="4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16,0</a:t>
                      </a:r>
                    </a:p>
                  </a:txBody>
                  <a:tcPr marL="4906" marR="4906" marT="4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70,0</a:t>
                      </a:r>
                    </a:p>
                  </a:txBody>
                  <a:tcPr marL="4906" marR="4906" marT="4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75,0</a:t>
                      </a:r>
                    </a:p>
                  </a:txBody>
                  <a:tcPr marL="4906" marR="4906" marT="4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80,0</a:t>
                      </a:r>
                    </a:p>
                  </a:txBody>
                  <a:tcPr marL="4906" marR="4906" marT="4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80,0</a:t>
                      </a:r>
                    </a:p>
                  </a:txBody>
                  <a:tcPr marL="4906" marR="4906" marT="4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4906" marR="4906" marT="4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4906" marR="4906" marT="4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305,0</a:t>
                      </a:r>
                    </a:p>
                  </a:txBody>
                  <a:tcPr marL="4906" marR="4906" marT="4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07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ООО "Елена"</a:t>
                      </a:r>
                    </a:p>
                  </a:txBody>
                  <a:tcPr marL="4906" marR="4906" marT="4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1,0</a:t>
                      </a:r>
                    </a:p>
                  </a:txBody>
                  <a:tcPr marL="4906" marR="4906" marT="4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4906" marR="4906" marT="4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4906" marR="4906" marT="4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4906" marR="4906" marT="4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4906" marR="4906" marT="4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4906" marR="4906" marT="4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4906" marR="4906" marT="4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1,0</a:t>
                      </a:r>
                    </a:p>
                  </a:txBody>
                  <a:tcPr marL="4906" marR="4906" marT="4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906" marR="4906" marT="4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1,0</a:t>
                      </a:r>
                    </a:p>
                  </a:txBody>
                  <a:tcPr marL="4906" marR="4906" marT="4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2,0</a:t>
                      </a:r>
                    </a:p>
                  </a:txBody>
                  <a:tcPr marL="4906" marR="4906" marT="4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2,0</a:t>
                      </a:r>
                    </a:p>
                  </a:txBody>
                  <a:tcPr marL="4906" marR="4906" marT="4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2,0</a:t>
                      </a:r>
                    </a:p>
                  </a:txBody>
                  <a:tcPr marL="4906" marR="4906" marT="4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2,0</a:t>
                      </a:r>
                    </a:p>
                  </a:txBody>
                  <a:tcPr marL="4906" marR="4906" marT="4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2,0</a:t>
                      </a:r>
                    </a:p>
                  </a:txBody>
                  <a:tcPr marL="4906" marR="4906" marT="4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2,0</a:t>
                      </a:r>
                    </a:p>
                  </a:txBody>
                  <a:tcPr marL="4906" marR="4906" marT="4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12,0</a:t>
                      </a:r>
                    </a:p>
                  </a:txBody>
                  <a:tcPr marL="4906" marR="4906" marT="4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074"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ИТОГО</a:t>
                      </a:r>
                    </a:p>
                  </a:txBody>
                  <a:tcPr marL="4906" marR="4906" marT="4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177,0</a:t>
                      </a:r>
                    </a:p>
                  </a:txBody>
                  <a:tcPr marL="4906" marR="4906" marT="4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721,0</a:t>
                      </a:r>
                    </a:p>
                  </a:txBody>
                  <a:tcPr marL="4906" marR="4906" marT="4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940,6</a:t>
                      </a:r>
                    </a:p>
                  </a:txBody>
                  <a:tcPr marL="4906" marR="4906" marT="4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390,5</a:t>
                      </a:r>
                    </a:p>
                  </a:txBody>
                  <a:tcPr marL="4906" marR="4906" marT="4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292,0</a:t>
                      </a:r>
                    </a:p>
                  </a:txBody>
                  <a:tcPr marL="4906" marR="4906" marT="4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391,8</a:t>
                      </a:r>
                    </a:p>
                  </a:txBody>
                  <a:tcPr marL="4906" marR="4906" marT="4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335,4</a:t>
                      </a:r>
                    </a:p>
                  </a:txBody>
                  <a:tcPr marL="4906" marR="4906" marT="4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3072,3</a:t>
                      </a:r>
                    </a:p>
                  </a:txBody>
                  <a:tcPr marL="4906" marR="4906" marT="4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906" marR="4906" marT="4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16,0</a:t>
                      </a:r>
                    </a:p>
                  </a:txBody>
                  <a:tcPr marL="4906" marR="4906" marT="4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82,0</a:t>
                      </a:r>
                    </a:p>
                  </a:txBody>
                  <a:tcPr marL="4906" marR="4906" marT="4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111,0</a:t>
                      </a:r>
                    </a:p>
                  </a:txBody>
                  <a:tcPr marL="4906" marR="4906" marT="4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104,0</a:t>
                      </a:r>
                    </a:p>
                  </a:txBody>
                  <a:tcPr marL="4906" marR="4906" marT="4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124,0</a:t>
                      </a:r>
                    </a:p>
                  </a:txBody>
                  <a:tcPr marL="4906" marR="4906" marT="4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6,0</a:t>
                      </a:r>
                    </a:p>
                  </a:txBody>
                  <a:tcPr marL="4906" marR="4906" marT="4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7,0</a:t>
                      </a:r>
                    </a:p>
                  </a:txBody>
                  <a:tcPr marL="4906" marR="4906" marT="4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434,0</a:t>
                      </a:r>
                    </a:p>
                  </a:txBody>
                  <a:tcPr marL="4906" marR="4906" marT="4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4509">
                <a:tc gridSpan="9">
                  <a:txBody>
                    <a:bodyPr/>
                    <a:lstStyle/>
                    <a:p>
                      <a:pPr algn="l" fontAlgn="ctr"/>
                      <a:endParaRPr lang="ru-RU" sz="800" b="1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l" fontAlgn="ctr"/>
                      <a:endParaRPr lang="ru-RU" sz="800" b="1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l" fontAlgn="ctr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Инвестиции 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 основной капитал предприятий за 2017–2022 годы составят 3072,3 </a:t>
                      </a:r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млн.рублей</a:t>
                      </a:r>
                    </a:p>
                    <a:p>
                      <a:pPr algn="l" fontAlgn="ctr"/>
                      <a:endParaRPr lang="ru-RU" sz="800" b="1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l" fontAlgn="ctr"/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906" marR="4906" marT="490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906" marR="4906" marT="49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8"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Количество 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созданных новых рабочих мест за 2017–2022 годы – 434  места</a:t>
                      </a:r>
                    </a:p>
                  </a:txBody>
                  <a:tcPr marL="4906" marR="4906" marT="490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867556" y="6356350"/>
            <a:ext cx="2133600" cy="365125"/>
          </a:xfrm>
        </p:spPr>
        <p:txBody>
          <a:bodyPr/>
          <a:lstStyle/>
          <a:p>
            <a:pPr>
              <a:defRPr/>
            </a:pPr>
            <a:fld id="{A536FAD3-D5CD-4F52-B489-7AD589CE3C6A}" type="slidenum">
              <a:rPr lang="ru-RU" sz="1600" smtClean="0">
                <a:solidFill>
                  <a:schemeClr val="tx1"/>
                </a:solidFill>
              </a:rPr>
              <a:pPr>
                <a:defRPr/>
              </a:pPr>
              <a:t>23</a:t>
            </a:fld>
            <a:endParaRPr lang="ru-RU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07950" y="115888"/>
          <a:ext cx="8928992" cy="6598516"/>
        </p:xfrm>
        <a:graphic>
          <a:graphicData uri="http://schemas.openxmlformats.org/drawingml/2006/table">
            <a:tbl>
              <a:tblPr firstRow="1" bandRow="1">
                <a:effectLst/>
                <a:tableStyleId>{2D5ABB26-0587-4C30-8999-92F81FD0307C}</a:tableStyleId>
              </a:tblPr>
              <a:tblGrid>
                <a:gridCol w="8928992"/>
              </a:tblGrid>
              <a:tr h="494074"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i="0" dirty="0" smtClean="0">
                          <a:latin typeface="Times New Roman" pitchFamily="18" charset="0"/>
                          <a:cs typeface="Times New Roman" pitchFamily="18" charset="0"/>
                        </a:rPr>
                        <a:t>Приложение к слайду 14</a:t>
                      </a:r>
                      <a:endParaRPr lang="ru-RU" sz="16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04442">
                <a:tc>
                  <a:txBody>
                    <a:bodyPr/>
                    <a:lstStyle/>
                    <a:p>
                      <a:pPr marL="342900" indent="-342900" algn="just">
                        <a:buNone/>
                      </a:pPr>
                      <a:endParaRPr lang="ru-RU" sz="1400" b="0" kern="1200" baseline="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342900" indent="-342900" algn="just">
                        <a:buNone/>
                      </a:pPr>
                      <a:endParaRPr lang="ru-RU" sz="1400" b="0" kern="1200" baseline="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342900" indent="-342900" algn="just">
                        <a:buNone/>
                      </a:pPr>
                      <a:endParaRPr lang="ru-RU" sz="1400" b="0" kern="1200" baseline="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342900" indent="-342900" algn="just">
                        <a:buNone/>
                      </a:pPr>
                      <a:endParaRPr lang="ru-RU" sz="1400" b="0" kern="1200" baseline="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342900" indent="-342900" algn="just">
                        <a:buNone/>
                      </a:pPr>
                      <a:endParaRPr lang="ru-RU" sz="1400" b="0" kern="1200" baseline="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342900" indent="-342900" algn="just">
                        <a:buNone/>
                      </a:pPr>
                      <a:endParaRPr lang="ru-RU" sz="1400" b="0" kern="1200" baseline="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342900" indent="-342900" algn="just">
                        <a:buNone/>
                      </a:pPr>
                      <a:endParaRPr lang="ru-RU" sz="1400" b="0" kern="1200" baseline="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342900" indent="-342900" algn="just">
                        <a:buNone/>
                      </a:pPr>
                      <a:endParaRPr lang="ru-RU" sz="1400" b="0" kern="1200" baseline="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342900" indent="-342900" algn="just">
                        <a:buNone/>
                      </a:pPr>
                      <a:endParaRPr lang="ru-RU" sz="1400" b="0" kern="1200" baseline="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ru-RU" sz="1400" dirty="0" smtClean="0">
                        <a:latin typeface="Times New Roman"/>
                        <a:ea typeface="Times New Roman"/>
                      </a:endParaRPr>
                    </a:p>
                    <a:p>
                      <a:endParaRPr lang="ru-RU" sz="1400" dirty="0" smtClean="0">
                        <a:latin typeface="Times New Roman"/>
                        <a:ea typeface="Times New Roman"/>
                      </a:endParaRPr>
                    </a:p>
                    <a:p>
                      <a:endParaRPr lang="ru-RU" sz="1400" dirty="0" smtClean="0">
                        <a:latin typeface="Times New Roman"/>
                        <a:ea typeface="Times New Roman"/>
                      </a:endParaRPr>
                    </a:p>
                    <a:p>
                      <a:endParaRPr lang="ru-RU" sz="1400" dirty="0" smtClean="0">
                        <a:latin typeface="Times New Roman"/>
                        <a:ea typeface="Times New Roman"/>
                      </a:endParaRPr>
                    </a:p>
                    <a:p>
                      <a:endParaRPr lang="ru-RU" sz="1400" dirty="0" smtClean="0">
                        <a:latin typeface="Times New Roman"/>
                        <a:ea typeface="Times New Roman"/>
                      </a:endParaRPr>
                    </a:p>
                    <a:p>
                      <a:endParaRPr lang="ru-RU" sz="1400" dirty="0" smtClean="0">
                        <a:latin typeface="Times New Roman"/>
                        <a:ea typeface="Times New Roman"/>
                      </a:endParaRPr>
                    </a:p>
                    <a:p>
                      <a:endParaRPr lang="ru-RU" sz="1400" dirty="0" smtClean="0">
                        <a:latin typeface="Times New Roman"/>
                        <a:ea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36982" name="Group 118"/>
          <p:cNvGraphicFramePr>
            <a:graphicFrameLocks noGrp="1"/>
          </p:cNvGraphicFramePr>
          <p:nvPr/>
        </p:nvGraphicFramePr>
        <p:xfrm>
          <a:off x="571500" y="714375"/>
          <a:ext cx="8143875" cy="3871914"/>
        </p:xfrm>
        <a:graphic>
          <a:graphicData uri="http://schemas.openxmlformats.org/drawingml/2006/table">
            <a:tbl>
              <a:tblPr/>
              <a:tblGrid>
                <a:gridCol w="2138363"/>
                <a:gridCol w="641350"/>
                <a:gridCol w="733425"/>
                <a:gridCol w="731837"/>
                <a:gridCol w="733425"/>
                <a:gridCol w="733425"/>
                <a:gridCol w="733425"/>
                <a:gridCol w="674688"/>
                <a:gridCol w="1023937"/>
              </a:tblGrid>
              <a:tr h="642938">
                <a:tc gridSpan="9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Средняя заработная плата, тыс. руб.</a:t>
                      </a:r>
                    </a:p>
                  </a:txBody>
                  <a:tcPr marL="8578" marR="8578" marT="8578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670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Наименование предприятия</a:t>
                      </a:r>
                    </a:p>
                  </a:txBody>
                  <a:tcPr marL="8578" marR="8578" marT="857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2016</a:t>
                      </a:r>
                    </a:p>
                  </a:txBody>
                  <a:tcPr marL="8578" marR="8578" marT="857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Прогноз по годам</a:t>
                      </a:r>
                    </a:p>
                  </a:txBody>
                  <a:tcPr marL="8578" marR="8578" marT="857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2022 г. / 2016 г., %</a:t>
                      </a:r>
                    </a:p>
                  </a:txBody>
                  <a:tcPr marL="8578" marR="8578" marT="857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67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2017</a:t>
                      </a:r>
                    </a:p>
                  </a:txBody>
                  <a:tcPr marL="8578" marR="8578" marT="857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2018</a:t>
                      </a:r>
                    </a:p>
                  </a:txBody>
                  <a:tcPr marL="8578" marR="8578" marT="857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2019</a:t>
                      </a:r>
                    </a:p>
                  </a:txBody>
                  <a:tcPr marL="8578" marR="8578" marT="857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2020</a:t>
                      </a:r>
                    </a:p>
                  </a:txBody>
                  <a:tcPr marL="8578" marR="8578" marT="857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2021</a:t>
                      </a:r>
                    </a:p>
                  </a:txBody>
                  <a:tcPr marL="8578" marR="8578" marT="857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2022</a:t>
                      </a:r>
                    </a:p>
                  </a:txBody>
                  <a:tcPr marL="8578" marR="8578" marT="857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670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ЗАО "Феникс"</a:t>
                      </a:r>
                    </a:p>
                  </a:txBody>
                  <a:tcPr marL="8578" marR="8578" marT="857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16,6</a:t>
                      </a:r>
                    </a:p>
                  </a:txBody>
                  <a:tcPr marL="8578" marR="8578" marT="857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23,4</a:t>
                      </a:r>
                    </a:p>
                  </a:txBody>
                  <a:tcPr marL="8578" marR="8578" marT="857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25,7</a:t>
                      </a:r>
                    </a:p>
                  </a:txBody>
                  <a:tcPr marL="8578" marR="8578" marT="857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28,3</a:t>
                      </a:r>
                    </a:p>
                  </a:txBody>
                  <a:tcPr marL="8578" marR="8578" marT="857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31,1</a:t>
                      </a:r>
                    </a:p>
                  </a:txBody>
                  <a:tcPr marL="8578" marR="8578" marT="857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34,2</a:t>
                      </a:r>
                    </a:p>
                  </a:txBody>
                  <a:tcPr marL="8578" marR="8578" marT="857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37,6</a:t>
                      </a:r>
                    </a:p>
                  </a:txBody>
                  <a:tcPr marL="8578" marR="8578" marT="857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226,5</a:t>
                      </a:r>
                    </a:p>
                  </a:txBody>
                  <a:tcPr marL="8578" marR="8578" marT="857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498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ОАО "Новокаолиновый ГОК"</a:t>
                      </a:r>
                    </a:p>
                  </a:txBody>
                  <a:tcPr marL="8578" marR="8578" marT="857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20,6</a:t>
                      </a:r>
                    </a:p>
                  </a:txBody>
                  <a:tcPr marL="8578" marR="8578" marT="857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23,6</a:t>
                      </a:r>
                    </a:p>
                  </a:txBody>
                  <a:tcPr marL="8578" marR="8578" marT="857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34,5</a:t>
                      </a:r>
                    </a:p>
                  </a:txBody>
                  <a:tcPr marL="8578" marR="8578" marT="857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34,6</a:t>
                      </a:r>
                    </a:p>
                  </a:txBody>
                  <a:tcPr marL="8578" marR="8578" marT="857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34,8</a:t>
                      </a:r>
                    </a:p>
                  </a:txBody>
                  <a:tcPr marL="8578" marR="8578" marT="857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35,0</a:t>
                      </a:r>
                    </a:p>
                  </a:txBody>
                  <a:tcPr marL="8578" marR="8578" marT="857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35,1</a:t>
                      </a:r>
                    </a:p>
                  </a:txBody>
                  <a:tcPr marL="8578" marR="8578" marT="857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170,4</a:t>
                      </a:r>
                    </a:p>
                  </a:txBody>
                  <a:tcPr marL="8578" marR="8578" marT="857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ООО "ОМИА УРАЛ"</a:t>
                      </a:r>
                    </a:p>
                  </a:txBody>
                  <a:tcPr marL="8578" marR="8578" marT="857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0,0</a:t>
                      </a:r>
                    </a:p>
                  </a:txBody>
                  <a:tcPr marL="8578" marR="8578" marT="857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0,0</a:t>
                      </a:r>
                    </a:p>
                  </a:txBody>
                  <a:tcPr marL="8578" marR="8578" marT="857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35,0</a:t>
                      </a:r>
                    </a:p>
                  </a:txBody>
                  <a:tcPr marL="8578" marR="8578" marT="857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37,0</a:t>
                      </a:r>
                    </a:p>
                  </a:txBody>
                  <a:tcPr marL="8578" marR="8578" marT="857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40,0</a:t>
                      </a:r>
                    </a:p>
                  </a:txBody>
                  <a:tcPr marL="8578" marR="8578" marT="857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42,0</a:t>
                      </a:r>
                    </a:p>
                  </a:txBody>
                  <a:tcPr marL="8578" marR="8578" marT="857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45,0</a:t>
                      </a:r>
                    </a:p>
                  </a:txBody>
                  <a:tcPr marL="8578" marR="8578" marT="857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–</a:t>
                      </a:r>
                    </a:p>
                  </a:txBody>
                  <a:tcPr marL="8578" marR="8578" marT="857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ООО"Коелга–Южная"</a:t>
                      </a:r>
                    </a:p>
                  </a:txBody>
                  <a:tcPr marL="8578" marR="8578" marT="857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0,0</a:t>
                      </a:r>
                    </a:p>
                  </a:txBody>
                  <a:tcPr marL="8578" marR="8578" marT="857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30,0</a:t>
                      </a:r>
                    </a:p>
                  </a:txBody>
                  <a:tcPr marL="8578" marR="8578" marT="857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37,0</a:t>
                      </a:r>
                    </a:p>
                  </a:txBody>
                  <a:tcPr marL="8578" marR="8578" marT="857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45,0</a:t>
                      </a:r>
                    </a:p>
                  </a:txBody>
                  <a:tcPr marL="8578" marR="8578" marT="857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47,0</a:t>
                      </a:r>
                    </a:p>
                  </a:txBody>
                  <a:tcPr marL="8578" marR="8578" marT="857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52,5</a:t>
                      </a:r>
                    </a:p>
                  </a:txBody>
                  <a:tcPr marL="8578" marR="8578" marT="857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57,0</a:t>
                      </a:r>
                    </a:p>
                  </a:txBody>
                  <a:tcPr marL="8578" marR="8578" marT="857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–</a:t>
                      </a:r>
                    </a:p>
                  </a:txBody>
                  <a:tcPr marL="8578" marR="8578" marT="857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ООО "Риф–Микромрамор"</a:t>
                      </a:r>
                    </a:p>
                  </a:txBody>
                  <a:tcPr marL="8578" marR="8578" marT="857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30,0</a:t>
                      </a:r>
                    </a:p>
                  </a:txBody>
                  <a:tcPr marL="8578" marR="8578" marT="857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31,6</a:t>
                      </a:r>
                    </a:p>
                  </a:txBody>
                  <a:tcPr marL="8578" marR="8578" marT="857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33,0</a:t>
                      </a:r>
                    </a:p>
                  </a:txBody>
                  <a:tcPr marL="8578" marR="8578" marT="857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35,0</a:t>
                      </a:r>
                    </a:p>
                  </a:txBody>
                  <a:tcPr marL="8578" marR="8578" marT="857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37,0</a:t>
                      </a:r>
                    </a:p>
                  </a:txBody>
                  <a:tcPr marL="8578" marR="8578" marT="857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37,0</a:t>
                      </a:r>
                    </a:p>
                  </a:txBody>
                  <a:tcPr marL="8578" marR="8578" marT="857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37,0</a:t>
                      </a:r>
                    </a:p>
                  </a:txBody>
                  <a:tcPr marL="8578" marR="8578" marT="857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123,3</a:t>
                      </a:r>
                    </a:p>
                  </a:txBody>
                  <a:tcPr marL="8578" marR="8578" marT="857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ООО "Елена"</a:t>
                      </a:r>
                    </a:p>
                  </a:txBody>
                  <a:tcPr marL="8578" marR="8578" marT="857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46,5</a:t>
                      </a:r>
                    </a:p>
                  </a:txBody>
                  <a:tcPr marL="8578" marR="8578" marT="857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48,0</a:t>
                      </a:r>
                    </a:p>
                  </a:txBody>
                  <a:tcPr marL="8578" marR="8578" marT="857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49,0</a:t>
                      </a:r>
                    </a:p>
                  </a:txBody>
                  <a:tcPr marL="8578" marR="8578" marT="857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49,0</a:t>
                      </a:r>
                    </a:p>
                  </a:txBody>
                  <a:tcPr marL="8578" marR="8578" marT="857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49,0</a:t>
                      </a:r>
                    </a:p>
                  </a:txBody>
                  <a:tcPr marL="8578" marR="8578" marT="857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49,0</a:t>
                      </a:r>
                    </a:p>
                  </a:txBody>
                  <a:tcPr marL="8578" marR="8578" marT="857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49,0</a:t>
                      </a:r>
                    </a:p>
                  </a:txBody>
                  <a:tcPr marL="8578" marR="8578" marT="857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105,4</a:t>
                      </a:r>
                    </a:p>
                  </a:txBody>
                  <a:tcPr marL="8578" marR="8578" marT="857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Среднее значение:</a:t>
                      </a:r>
                    </a:p>
                  </a:txBody>
                  <a:tcPr marL="8578" marR="8578" marT="857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28,4</a:t>
                      </a:r>
                    </a:p>
                  </a:txBody>
                  <a:tcPr marL="8578" marR="8578" marT="8578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31,3</a:t>
                      </a:r>
                    </a:p>
                  </a:txBody>
                  <a:tcPr marL="8578" marR="8578" marT="8578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35,7</a:t>
                      </a:r>
                    </a:p>
                  </a:txBody>
                  <a:tcPr marL="8578" marR="8578" marT="8578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38,2</a:t>
                      </a:r>
                    </a:p>
                  </a:txBody>
                  <a:tcPr marL="8578" marR="8578" marT="8578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39,8</a:t>
                      </a:r>
                    </a:p>
                  </a:txBody>
                  <a:tcPr marL="8578" marR="8578" marT="8578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41,6</a:t>
                      </a:r>
                    </a:p>
                  </a:txBody>
                  <a:tcPr marL="8578" marR="8578" marT="8578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43,5</a:t>
                      </a:r>
                    </a:p>
                  </a:txBody>
                  <a:tcPr marL="8578" marR="8578" marT="8578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153,0</a:t>
                      </a:r>
                    </a:p>
                  </a:txBody>
                  <a:tcPr marL="8578" marR="8578" marT="8578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0388">
                <a:tc gridSpan="9"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Рост заработной платы в разрезе предприятий  в 2022 году увеличится в  </a:t>
                      </a: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1,53 </a:t>
                      </a: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к уровню 2016 года</a:t>
                      </a:r>
                    </a:p>
                  </a:txBody>
                  <a:tcPr marL="8578" marR="8578" marT="8578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867556" y="6286520"/>
            <a:ext cx="2133600" cy="365125"/>
          </a:xfrm>
        </p:spPr>
        <p:txBody>
          <a:bodyPr/>
          <a:lstStyle/>
          <a:p>
            <a:pPr>
              <a:defRPr/>
            </a:pPr>
            <a:fld id="{A536FAD3-D5CD-4F52-B489-7AD589CE3C6A}" type="slidenum">
              <a:rPr lang="ru-RU" sz="1600" smtClean="0">
                <a:solidFill>
                  <a:schemeClr val="tx1"/>
                </a:solidFill>
              </a:rPr>
              <a:pPr>
                <a:defRPr/>
              </a:pPr>
              <a:t>24</a:t>
            </a:fld>
            <a:endParaRPr lang="ru-RU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07950" y="115888"/>
          <a:ext cx="8928992" cy="6598516"/>
        </p:xfrm>
        <a:graphic>
          <a:graphicData uri="http://schemas.openxmlformats.org/drawingml/2006/table">
            <a:tbl>
              <a:tblPr firstRow="1" bandRow="1">
                <a:effectLst/>
                <a:tableStyleId>{2D5ABB26-0587-4C30-8999-92F81FD0307C}</a:tableStyleId>
              </a:tblPr>
              <a:tblGrid>
                <a:gridCol w="8928992"/>
              </a:tblGrid>
              <a:tr h="494074"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i="0" dirty="0" smtClean="0">
                          <a:latin typeface="Times New Roman" pitchFamily="18" charset="0"/>
                          <a:cs typeface="Times New Roman" pitchFamily="18" charset="0"/>
                        </a:rPr>
                        <a:t>Приложение к слайду 14, 15</a:t>
                      </a:r>
                      <a:endParaRPr lang="ru-RU" sz="16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04442">
                <a:tc>
                  <a:txBody>
                    <a:bodyPr/>
                    <a:lstStyle/>
                    <a:p>
                      <a:pPr marL="342900" indent="-342900" algn="just">
                        <a:buNone/>
                      </a:pPr>
                      <a:endParaRPr lang="ru-RU" sz="1400" b="0" kern="1200" baseline="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342900" indent="-342900" algn="just">
                        <a:buNone/>
                      </a:pPr>
                      <a:endParaRPr lang="ru-RU" sz="1400" b="0" kern="1200" baseline="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342900" indent="-342900" algn="just">
                        <a:buNone/>
                      </a:pPr>
                      <a:endParaRPr lang="ru-RU" sz="1400" b="0" kern="1200" baseline="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342900" indent="-342900" algn="just">
                        <a:buNone/>
                      </a:pPr>
                      <a:endParaRPr lang="ru-RU" sz="1400" b="0" kern="1200" baseline="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342900" indent="-342900" algn="just">
                        <a:buNone/>
                      </a:pPr>
                      <a:endParaRPr lang="ru-RU" sz="1400" b="0" kern="1200" baseline="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342900" indent="-342900" algn="just">
                        <a:buNone/>
                      </a:pPr>
                      <a:endParaRPr lang="ru-RU" sz="1400" b="0" kern="1200" baseline="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342900" indent="-342900" algn="just">
                        <a:buNone/>
                      </a:pPr>
                      <a:endParaRPr lang="ru-RU" sz="1400" b="0" kern="1200" baseline="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342900" indent="-342900" algn="just">
                        <a:buNone/>
                      </a:pPr>
                      <a:endParaRPr lang="ru-RU" sz="1400" b="0" kern="1200" baseline="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342900" indent="-342900" algn="just">
                        <a:buNone/>
                      </a:pPr>
                      <a:endParaRPr lang="ru-RU" sz="1400" b="0" kern="1200" baseline="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ru-RU" sz="1400" dirty="0" smtClean="0">
                        <a:latin typeface="Times New Roman"/>
                        <a:ea typeface="Times New Roman"/>
                      </a:endParaRPr>
                    </a:p>
                    <a:p>
                      <a:endParaRPr lang="ru-RU" sz="1400" dirty="0" smtClean="0">
                        <a:latin typeface="Times New Roman"/>
                        <a:ea typeface="Times New Roman"/>
                      </a:endParaRPr>
                    </a:p>
                    <a:p>
                      <a:endParaRPr lang="ru-RU" sz="1400" dirty="0" smtClean="0">
                        <a:latin typeface="Times New Roman"/>
                        <a:ea typeface="Times New Roman"/>
                      </a:endParaRPr>
                    </a:p>
                    <a:p>
                      <a:endParaRPr lang="ru-RU" sz="1400" dirty="0" smtClean="0">
                        <a:latin typeface="Times New Roman"/>
                        <a:ea typeface="Times New Roman"/>
                      </a:endParaRPr>
                    </a:p>
                    <a:p>
                      <a:endParaRPr lang="ru-RU" sz="1400" dirty="0" smtClean="0">
                        <a:latin typeface="Times New Roman"/>
                        <a:ea typeface="Times New Roman"/>
                      </a:endParaRPr>
                    </a:p>
                    <a:p>
                      <a:endParaRPr lang="ru-RU" sz="1400" dirty="0" smtClean="0">
                        <a:latin typeface="Times New Roman"/>
                        <a:ea typeface="Times New Roman"/>
                      </a:endParaRPr>
                    </a:p>
                    <a:p>
                      <a:endParaRPr lang="ru-RU" sz="1400" dirty="0" smtClean="0">
                        <a:latin typeface="Times New Roman"/>
                        <a:ea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428625" y="785813"/>
          <a:ext cx="8429688" cy="4309556"/>
        </p:xfrm>
        <a:graphic>
          <a:graphicData uri="http://schemas.openxmlformats.org/drawingml/2006/table">
            <a:tbl>
              <a:tblPr/>
              <a:tblGrid>
                <a:gridCol w="1222644"/>
                <a:gridCol w="366792"/>
                <a:gridCol w="419192"/>
                <a:gridCol w="419192"/>
                <a:gridCol w="419192"/>
                <a:gridCol w="419192"/>
                <a:gridCol w="419192"/>
                <a:gridCol w="386442"/>
                <a:gridCol w="585122"/>
                <a:gridCol w="419192"/>
                <a:gridCol w="419192"/>
                <a:gridCol w="419192"/>
                <a:gridCol w="419192"/>
                <a:gridCol w="419192"/>
                <a:gridCol w="419192"/>
                <a:gridCol w="419192"/>
                <a:gridCol w="419192"/>
                <a:gridCol w="419192"/>
              </a:tblGrid>
              <a:tr h="500063"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ru-RU" sz="1200" b="1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Объём налогов и сборов, млн. руб.</a:t>
                      </a:r>
                    </a:p>
                  </a:txBody>
                  <a:tcPr marL="4906" marR="4906" marT="49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2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906" marR="4906" marT="49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ru-RU" sz="1200" b="1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Объём произведённой </a:t>
                      </a:r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продукции в натуральном выражении, </a:t>
                      </a:r>
                      <a:r>
                        <a:rPr lang="ru-RU" sz="1200" b="1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тыс. тонн</a:t>
                      </a:r>
                    </a:p>
                  </a:txBody>
                  <a:tcPr marL="4906" marR="4906" marT="49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433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предприятия</a:t>
                      </a:r>
                    </a:p>
                  </a:txBody>
                  <a:tcPr marL="4906" marR="4906" marT="4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2016</a:t>
                      </a:r>
                    </a:p>
                  </a:txBody>
                  <a:tcPr marL="4906" marR="4906" marT="4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Прогноз по годам</a:t>
                      </a:r>
                    </a:p>
                  </a:txBody>
                  <a:tcPr marL="4906" marR="4906" marT="4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2022 г. / 2016 г., %</a:t>
                      </a:r>
                    </a:p>
                  </a:txBody>
                  <a:tcPr marL="4906" marR="4906" marT="4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906" marR="4906" marT="4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2016</a:t>
                      </a:r>
                    </a:p>
                  </a:txBody>
                  <a:tcPr marL="4906" marR="4906" marT="4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Прогноз по годам</a:t>
                      </a:r>
                    </a:p>
                  </a:txBody>
                  <a:tcPr marL="4906" marR="4906" marT="4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2022 г. / 2016 г., %</a:t>
                      </a:r>
                    </a:p>
                  </a:txBody>
                  <a:tcPr marL="4906" marR="4906" marT="4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493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2017</a:t>
                      </a:r>
                    </a:p>
                  </a:txBody>
                  <a:tcPr marL="4906" marR="4906" marT="4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2018</a:t>
                      </a:r>
                    </a:p>
                  </a:txBody>
                  <a:tcPr marL="4906" marR="4906" marT="4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2019</a:t>
                      </a:r>
                    </a:p>
                  </a:txBody>
                  <a:tcPr marL="4906" marR="4906" marT="4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2020</a:t>
                      </a:r>
                    </a:p>
                  </a:txBody>
                  <a:tcPr marL="4906" marR="4906" marT="4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2021</a:t>
                      </a:r>
                    </a:p>
                  </a:txBody>
                  <a:tcPr marL="4906" marR="4906" marT="4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2022</a:t>
                      </a:r>
                    </a:p>
                  </a:txBody>
                  <a:tcPr marL="4906" marR="4906" marT="4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906" marR="4906" marT="4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2017</a:t>
                      </a:r>
                    </a:p>
                  </a:txBody>
                  <a:tcPr marL="4906" marR="4906" marT="4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2018</a:t>
                      </a:r>
                    </a:p>
                  </a:txBody>
                  <a:tcPr marL="4906" marR="4906" marT="4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2019</a:t>
                      </a:r>
                    </a:p>
                  </a:txBody>
                  <a:tcPr marL="4906" marR="4906" marT="4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2020</a:t>
                      </a:r>
                    </a:p>
                  </a:txBody>
                  <a:tcPr marL="4906" marR="4906" marT="4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2021</a:t>
                      </a:r>
                    </a:p>
                  </a:txBody>
                  <a:tcPr marL="4906" marR="4906" marT="4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2022</a:t>
                      </a:r>
                    </a:p>
                  </a:txBody>
                  <a:tcPr marL="4906" marR="4906" marT="4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2471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ЗАО "Феникс"</a:t>
                      </a:r>
                    </a:p>
                  </a:txBody>
                  <a:tcPr marL="4906" marR="4906" marT="4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2,1</a:t>
                      </a:r>
                    </a:p>
                  </a:txBody>
                  <a:tcPr marL="4906" marR="4906" marT="4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30,2</a:t>
                      </a:r>
                    </a:p>
                  </a:txBody>
                  <a:tcPr marL="4906" marR="4906" marT="4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34,6</a:t>
                      </a:r>
                    </a:p>
                  </a:txBody>
                  <a:tcPr marL="4906" marR="4906" marT="4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39,9</a:t>
                      </a:r>
                    </a:p>
                  </a:txBody>
                  <a:tcPr marL="4906" marR="4906" marT="4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48,1</a:t>
                      </a:r>
                    </a:p>
                  </a:txBody>
                  <a:tcPr marL="4906" marR="4906" marT="4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56,5</a:t>
                      </a:r>
                    </a:p>
                  </a:txBody>
                  <a:tcPr marL="4906" marR="4906" marT="4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62,6</a:t>
                      </a:r>
                    </a:p>
                  </a:txBody>
                  <a:tcPr marL="4906" marR="4906" marT="4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2981,0</a:t>
                      </a:r>
                    </a:p>
                  </a:txBody>
                  <a:tcPr marL="4906" marR="4906" marT="4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906" marR="4906" marT="4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169,0</a:t>
                      </a:r>
                    </a:p>
                  </a:txBody>
                  <a:tcPr marL="4906" marR="4906" marT="4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410,0</a:t>
                      </a:r>
                    </a:p>
                  </a:txBody>
                  <a:tcPr marL="4906" marR="4906" marT="4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510,0</a:t>
                      </a:r>
                    </a:p>
                  </a:txBody>
                  <a:tcPr marL="4906" marR="4906" marT="4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600,0</a:t>
                      </a:r>
                    </a:p>
                  </a:txBody>
                  <a:tcPr marL="4906" marR="4906" marT="4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750,0</a:t>
                      </a:r>
                    </a:p>
                  </a:txBody>
                  <a:tcPr marL="4906" marR="4906" marT="4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900,0</a:t>
                      </a:r>
                    </a:p>
                  </a:txBody>
                  <a:tcPr marL="4906" marR="4906" marT="4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1000,0</a:t>
                      </a:r>
                    </a:p>
                  </a:txBody>
                  <a:tcPr marL="4906" marR="4906" marT="4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591,7</a:t>
                      </a:r>
                    </a:p>
                  </a:txBody>
                  <a:tcPr marL="4906" marR="4906" marT="4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493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ОАО "Новокаолиновый ГОК"</a:t>
                      </a:r>
                    </a:p>
                  </a:txBody>
                  <a:tcPr marL="4906" marR="4906" marT="4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61,0</a:t>
                      </a:r>
                    </a:p>
                  </a:txBody>
                  <a:tcPr marL="4906" marR="4906" marT="4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69,8</a:t>
                      </a:r>
                    </a:p>
                  </a:txBody>
                  <a:tcPr marL="4906" marR="4906" marT="4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99,4</a:t>
                      </a:r>
                    </a:p>
                  </a:txBody>
                  <a:tcPr marL="4906" marR="4906" marT="4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101,6</a:t>
                      </a:r>
                    </a:p>
                  </a:txBody>
                  <a:tcPr marL="4906" marR="4906" marT="4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121,4</a:t>
                      </a:r>
                    </a:p>
                  </a:txBody>
                  <a:tcPr marL="4906" marR="4906" marT="4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133,6</a:t>
                      </a:r>
                    </a:p>
                  </a:txBody>
                  <a:tcPr marL="4906" marR="4906" marT="4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142,5</a:t>
                      </a:r>
                    </a:p>
                  </a:txBody>
                  <a:tcPr marL="4906" marR="4906" marT="4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233,6</a:t>
                      </a:r>
                    </a:p>
                  </a:txBody>
                  <a:tcPr marL="4906" marR="4906" marT="4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906" marR="4906" marT="4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109,0</a:t>
                      </a:r>
                    </a:p>
                  </a:txBody>
                  <a:tcPr marL="4906" marR="4906" marT="4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4906" marR="4906" marT="4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4906" marR="4906" marT="4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100,0</a:t>
                      </a:r>
                    </a:p>
                  </a:txBody>
                  <a:tcPr marL="4906" marR="4906" marT="4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200,0</a:t>
                      </a:r>
                    </a:p>
                  </a:txBody>
                  <a:tcPr marL="4906" marR="4906" marT="4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200,0</a:t>
                      </a:r>
                    </a:p>
                  </a:txBody>
                  <a:tcPr marL="4906" marR="4906" marT="4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200,0</a:t>
                      </a:r>
                    </a:p>
                  </a:txBody>
                  <a:tcPr marL="4906" marR="4906" marT="4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183,5</a:t>
                      </a:r>
                    </a:p>
                  </a:txBody>
                  <a:tcPr marL="4906" marR="4906" marT="4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471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ООО "ОМИА УРАЛ"</a:t>
                      </a:r>
                    </a:p>
                  </a:txBody>
                  <a:tcPr marL="4906" marR="4906" marT="4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4906" marR="4906" marT="4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4906" marR="4906" marT="4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4906" marR="4906" marT="4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18,0</a:t>
                      </a:r>
                    </a:p>
                  </a:txBody>
                  <a:tcPr marL="4906" marR="4906" marT="4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20,0</a:t>
                      </a:r>
                    </a:p>
                  </a:txBody>
                  <a:tcPr marL="4906" marR="4906" marT="4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22,0</a:t>
                      </a:r>
                    </a:p>
                  </a:txBody>
                  <a:tcPr marL="4906" marR="4906" marT="4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24,0</a:t>
                      </a:r>
                    </a:p>
                  </a:txBody>
                  <a:tcPr marL="4906" marR="4906" marT="4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–</a:t>
                      </a:r>
                    </a:p>
                  </a:txBody>
                  <a:tcPr marL="4906" marR="4906" marT="4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906" marR="4906" marT="4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4906" marR="4906" marT="4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4906" marR="4906" marT="4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4906" marR="4906" marT="4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150,0</a:t>
                      </a:r>
                    </a:p>
                  </a:txBody>
                  <a:tcPr marL="4906" marR="4906" marT="4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150,0</a:t>
                      </a:r>
                    </a:p>
                  </a:txBody>
                  <a:tcPr marL="4906" marR="4906" marT="4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150,0</a:t>
                      </a:r>
                    </a:p>
                  </a:txBody>
                  <a:tcPr marL="4906" marR="4906" marT="4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150,0</a:t>
                      </a:r>
                    </a:p>
                  </a:txBody>
                  <a:tcPr marL="4906" marR="4906" marT="4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–</a:t>
                      </a:r>
                    </a:p>
                  </a:txBody>
                  <a:tcPr marL="4906" marR="4906" marT="4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471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ООО"Коелга–Южная"</a:t>
                      </a:r>
                    </a:p>
                  </a:txBody>
                  <a:tcPr marL="4906" marR="4906" marT="4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4906" marR="4906" marT="4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4906" marR="4906" marT="4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4906" marR="4906" marT="4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20,9</a:t>
                      </a:r>
                    </a:p>
                  </a:txBody>
                  <a:tcPr marL="4906" marR="4906" marT="4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27,2</a:t>
                      </a:r>
                    </a:p>
                  </a:txBody>
                  <a:tcPr marL="4906" marR="4906" marT="4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45,0</a:t>
                      </a:r>
                    </a:p>
                  </a:txBody>
                  <a:tcPr marL="4906" marR="4906" marT="4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64,7</a:t>
                      </a:r>
                    </a:p>
                  </a:txBody>
                  <a:tcPr marL="4906" marR="4906" marT="4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–</a:t>
                      </a:r>
                    </a:p>
                  </a:txBody>
                  <a:tcPr marL="4906" marR="4906" marT="4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906" marR="4906" marT="4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4906" marR="4906" marT="4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4906" marR="4906" marT="4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4906" marR="4906" marT="4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115,0</a:t>
                      </a:r>
                    </a:p>
                  </a:txBody>
                  <a:tcPr marL="4906" marR="4906" marT="4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150,0</a:t>
                      </a:r>
                    </a:p>
                  </a:txBody>
                  <a:tcPr marL="4906" marR="4906" marT="4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220,0</a:t>
                      </a:r>
                    </a:p>
                  </a:txBody>
                  <a:tcPr marL="4906" marR="4906" marT="4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300,0</a:t>
                      </a:r>
                    </a:p>
                  </a:txBody>
                  <a:tcPr marL="4906" marR="4906" marT="4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–</a:t>
                      </a:r>
                    </a:p>
                  </a:txBody>
                  <a:tcPr marL="4906" marR="4906" marT="4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236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ООО "Риф–Микромрамор"</a:t>
                      </a:r>
                    </a:p>
                  </a:txBody>
                  <a:tcPr marL="4906" marR="4906" marT="4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240,6</a:t>
                      </a:r>
                    </a:p>
                  </a:txBody>
                  <a:tcPr marL="4906" marR="4906" marT="4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281,3</a:t>
                      </a:r>
                    </a:p>
                  </a:txBody>
                  <a:tcPr marL="4906" marR="4906" marT="4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304,3</a:t>
                      </a:r>
                    </a:p>
                  </a:txBody>
                  <a:tcPr marL="4906" marR="4906" marT="4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333,2</a:t>
                      </a:r>
                    </a:p>
                  </a:txBody>
                  <a:tcPr marL="4906" marR="4906" marT="4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338,2</a:t>
                      </a:r>
                    </a:p>
                  </a:txBody>
                  <a:tcPr marL="4906" marR="4906" marT="4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400,0</a:t>
                      </a:r>
                    </a:p>
                  </a:txBody>
                  <a:tcPr marL="4906" marR="4906" marT="4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402,6</a:t>
                      </a:r>
                    </a:p>
                  </a:txBody>
                  <a:tcPr marL="4906" marR="4906" marT="4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167,3</a:t>
                      </a:r>
                    </a:p>
                  </a:txBody>
                  <a:tcPr marL="4906" marR="4906" marT="4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906" marR="4906" marT="4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438,0</a:t>
                      </a:r>
                    </a:p>
                  </a:txBody>
                  <a:tcPr marL="4906" marR="4906" marT="4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550,0</a:t>
                      </a:r>
                    </a:p>
                  </a:txBody>
                  <a:tcPr marL="4906" marR="4906" marT="4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600,0</a:t>
                      </a:r>
                    </a:p>
                  </a:txBody>
                  <a:tcPr marL="4906" marR="4906" marT="4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650,0</a:t>
                      </a:r>
                    </a:p>
                  </a:txBody>
                  <a:tcPr marL="4906" marR="4906" marT="4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650,0</a:t>
                      </a:r>
                    </a:p>
                  </a:txBody>
                  <a:tcPr marL="4906" marR="4906" marT="4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650,0</a:t>
                      </a:r>
                    </a:p>
                  </a:txBody>
                  <a:tcPr marL="4906" marR="4906" marT="4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650,0</a:t>
                      </a:r>
                    </a:p>
                  </a:txBody>
                  <a:tcPr marL="4906" marR="4906" marT="4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148,4</a:t>
                      </a:r>
                    </a:p>
                  </a:txBody>
                  <a:tcPr marL="4906" marR="4906" marT="4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471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ООО "Елена"</a:t>
                      </a:r>
                    </a:p>
                  </a:txBody>
                  <a:tcPr marL="4906" marR="4906" marT="4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40,3</a:t>
                      </a:r>
                    </a:p>
                  </a:txBody>
                  <a:tcPr marL="4906" marR="4906" marT="4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48,0</a:t>
                      </a:r>
                    </a:p>
                  </a:txBody>
                  <a:tcPr marL="4906" marR="4906" marT="4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49,0</a:t>
                      </a:r>
                    </a:p>
                  </a:txBody>
                  <a:tcPr marL="4906" marR="4906" marT="4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49,0</a:t>
                      </a:r>
                    </a:p>
                  </a:txBody>
                  <a:tcPr marL="4906" marR="4906" marT="4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49,0</a:t>
                      </a:r>
                    </a:p>
                  </a:txBody>
                  <a:tcPr marL="4906" marR="4906" marT="4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49,0</a:t>
                      </a:r>
                    </a:p>
                  </a:txBody>
                  <a:tcPr marL="4906" marR="4906" marT="4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49,0</a:t>
                      </a:r>
                    </a:p>
                  </a:txBody>
                  <a:tcPr marL="4906" marR="4906" marT="4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121,6</a:t>
                      </a:r>
                    </a:p>
                  </a:txBody>
                  <a:tcPr marL="4906" marR="4906" marT="4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906" marR="4906" marT="4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735,0</a:t>
                      </a:r>
                    </a:p>
                  </a:txBody>
                  <a:tcPr marL="4906" marR="4906" marT="4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860,0</a:t>
                      </a:r>
                    </a:p>
                  </a:txBody>
                  <a:tcPr marL="4906" marR="4906" marT="4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946,0</a:t>
                      </a:r>
                    </a:p>
                  </a:txBody>
                  <a:tcPr marL="4906" marR="4906" marT="4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946,0</a:t>
                      </a:r>
                    </a:p>
                  </a:txBody>
                  <a:tcPr marL="4906" marR="4906" marT="4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946,0</a:t>
                      </a:r>
                    </a:p>
                  </a:txBody>
                  <a:tcPr marL="4906" marR="4906" marT="4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946,0</a:t>
                      </a:r>
                    </a:p>
                  </a:txBody>
                  <a:tcPr marL="4906" marR="4906" marT="4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946,0</a:t>
                      </a:r>
                    </a:p>
                  </a:txBody>
                  <a:tcPr marL="4906" marR="4906" marT="4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128,7</a:t>
                      </a:r>
                    </a:p>
                  </a:txBody>
                  <a:tcPr marL="4906" marR="4906" marT="4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471"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ИТОГО</a:t>
                      </a:r>
                    </a:p>
                  </a:txBody>
                  <a:tcPr marL="4906" marR="4906" marT="4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344,0</a:t>
                      </a:r>
                    </a:p>
                  </a:txBody>
                  <a:tcPr marL="4906" marR="4906" marT="4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429,3</a:t>
                      </a:r>
                    </a:p>
                  </a:txBody>
                  <a:tcPr marL="4906" marR="4906" marT="4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487,3</a:t>
                      </a:r>
                    </a:p>
                  </a:txBody>
                  <a:tcPr marL="4906" marR="4906" marT="4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562,6</a:t>
                      </a:r>
                    </a:p>
                  </a:txBody>
                  <a:tcPr marL="4906" marR="4906" marT="4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603,9</a:t>
                      </a:r>
                    </a:p>
                  </a:txBody>
                  <a:tcPr marL="4906" marR="4906" marT="4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706,1</a:t>
                      </a:r>
                    </a:p>
                  </a:txBody>
                  <a:tcPr marL="4906" marR="4906" marT="4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745,4</a:t>
                      </a:r>
                    </a:p>
                  </a:txBody>
                  <a:tcPr marL="4906" marR="4906" marT="4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216,7</a:t>
                      </a:r>
                    </a:p>
                  </a:txBody>
                  <a:tcPr marL="4906" marR="4906" marT="4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906" marR="4906" marT="4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1451,0</a:t>
                      </a:r>
                    </a:p>
                  </a:txBody>
                  <a:tcPr marL="4906" marR="4906" marT="4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1820,0</a:t>
                      </a:r>
                    </a:p>
                  </a:txBody>
                  <a:tcPr marL="4906" marR="4906" marT="4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2056,0</a:t>
                      </a:r>
                    </a:p>
                  </a:txBody>
                  <a:tcPr marL="4906" marR="4906" marT="4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2561,0</a:t>
                      </a:r>
                    </a:p>
                  </a:txBody>
                  <a:tcPr marL="4906" marR="4906" marT="4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2846,0</a:t>
                      </a:r>
                    </a:p>
                  </a:txBody>
                  <a:tcPr marL="4906" marR="4906" marT="4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3066,0</a:t>
                      </a:r>
                    </a:p>
                  </a:txBody>
                  <a:tcPr marL="4906" marR="4906" marT="4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3246,0</a:t>
                      </a:r>
                    </a:p>
                  </a:txBody>
                  <a:tcPr marL="4906" marR="4906" marT="4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223,7</a:t>
                      </a:r>
                    </a:p>
                  </a:txBody>
                  <a:tcPr marL="4906" marR="4906" marT="4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0557">
                <a:tc gridSpan="9"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Рост объема налоговых отчислений к 2022 году увеличится в 2,16 раза к уровню 2016 года</a:t>
                      </a:r>
                    </a:p>
                  </a:txBody>
                  <a:tcPr marL="4906" marR="4906" marT="490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906" marR="4906" marT="49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8"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Рост объема произведенной (добытой) продукции  к 2022 году увеличится в 2,23 раза  к уровню 2016 года</a:t>
                      </a:r>
                    </a:p>
                  </a:txBody>
                  <a:tcPr marL="4906" marR="4906" marT="490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867556" y="6356350"/>
            <a:ext cx="2133600" cy="365125"/>
          </a:xfrm>
        </p:spPr>
        <p:txBody>
          <a:bodyPr/>
          <a:lstStyle/>
          <a:p>
            <a:pPr>
              <a:defRPr/>
            </a:pPr>
            <a:fld id="{A536FAD3-D5CD-4F52-B489-7AD589CE3C6A}" type="slidenum">
              <a:rPr lang="ru-RU" sz="1600" smtClean="0">
                <a:solidFill>
                  <a:schemeClr val="tx1"/>
                </a:solidFill>
              </a:rPr>
              <a:pPr>
                <a:defRPr/>
              </a:pPr>
              <a:t>25</a:t>
            </a:fld>
            <a:endParaRPr lang="ru-RU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07950" y="115888"/>
          <a:ext cx="8928992" cy="6598516"/>
        </p:xfrm>
        <a:graphic>
          <a:graphicData uri="http://schemas.openxmlformats.org/drawingml/2006/table">
            <a:tbl>
              <a:tblPr firstRow="1" bandRow="1">
                <a:effectLst/>
                <a:tableStyleId>{2D5ABB26-0587-4C30-8999-92F81FD0307C}</a:tableStyleId>
              </a:tblPr>
              <a:tblGrid>
                <a:gridCol w="8928992"/>
              </a:tblGrid>
              <a:tr h="494074"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i="0" dirty="0" smtClean="0">
                          <a:latin typeface="Times New Roman" pitchFamily="18" charset="0"/>
                          <a:cs typeface="Times New Roman" pitchFamily="18" charset="0"/>
                        </a:rPr>
                        <a:t>Приложение к слайду 16</a:t>
                      </a:r>
                      <a:endParaRPr lang="ru-RU" sz="16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04442">
                <a:tc>
                  <a:txBody>
                    <a:bodyPr/>
                    <a:lstStyle/>
                    <a:p>
                      <a:pPr marL="342900" indent="-342900" algn="just">
                        <a:buNone/>
                      </a:pPr>
                      <a:endParaRPr lang="ru-RU" sz="1400" b="0" kern="1200" baseline="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342900" indent="-342900" algn="just">
                        <a:buNone/>
                      </a:pPr>
                      <a:endParaRPr lang="ru-RU" sz="1400" b="0" kern="1200" baseline="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342900" indent="-342900" algn="just">
                        <a:buNone/>
                      </a:pPr>
                      <a:endParaRPr lang="ru-RU" sz="1400" b="0" kern="1200" baseline="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342900" indent="-342900" algn="just">
                        <a:buNone/>
                      </a:pPr>
                      <a:endParaRPr lang="ru-RU" sz="1400" b="0" kern="1200" baseline="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342900" indent="-342900" algn="just">
                        <a:buNone/>
                      </a:pPr>
                      <a:endParaRPr lang="ru-RU" sz="1400" b="0" kern="1200" baseline="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342900" indent="-342900" algn="just">
                        <a:buNone/>
                      </a:pPr>
                      <a:endParaRPr lang="ru-RU" sz="1400" b="0" kern="1200" baseline="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342900" indent="-342900" algn="just">
                        <a:buNone/>
                      </a:pPr>
                      <a:endParaRPr lang="ru-RU" sz="1400" b="0" kern="1200" baseline="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342900" indent="-342900" algn="just">
                        <a:buNone/>
                      </a:pPr>
                      <a:endParaRPr lang="ru-RU" sz="1400" b="0" kern="1200" baseline="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342900" indent="-342900" algn="just">
                        <a:buNone/>
                      </a:pPr>
                      <a:endParaRPr lang="ru-RU" sz="1400" b="0" kern="1200" baseline="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ru-RU" sz="1400" dirty="0" smtClean="0">
                        <a:latin typeface="Times New Roman"/>
                        <a:ea typeface="Times New Roman"/>
                      </a:endParaRPr>
                    </a:p>
                    <a:p>
                      <a:endParaRPr lang="ru-RU" sz="1400" dirty="0" smtClean="0">
                        <a:latin typeface="Times New Roman"/>
                        <a:ea typeface="Times New Roman"/>
                      </a:endParaRPr>
                    </a:p>
                    <a:p>
                      <a:endParaRPr lang="ru-RU" sz="1400" dirty="0" smtClean="0">
                        <a:latin typeface="Times New Roman"/>
                        <a:ea typeface="Times New Roman"/>
                      </a:endParaRPr>
                    </a:p>
                    <a:p>
                      <a:endParaRPr lang="ru-RU" sz="1400" dirty="0" smtClean="0">
                        <a:latin typeface="Times New Roman"/>
                        <a:ea typeface="Times New Roman"/>
                      </a:endParaRPr>
                    </a:p>
                    <a:p>
                      <a:endParaRPr lang="ru-RU" sz="1400" dirty="0" smtClean="0">
                        <a:latin typeface="Times New Roman"/>
                        <a:ea typeface="Times New Roman"/>
                      </a:endParaRPr>
                    </a:p>
                    <a:p>
                      <a:endParaRPr lang="ru-RU" sz="1400" dirty="0" smtClean="0">
                        <a:latin typeface="Times New Roman"/>
                        <a:ea typeface="Times New Roman"/>
                      </a:endParaRPr>
                    </a:p>
                    <a:p>
                      <a:endParaRPr lang="ru-RU" sz="1400" dirty="0" smtClean="0">
                        <a:latin typeface="Times New Roman"/>
                        <a:ea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85750" y="571500"/>
          <a:ext cx="8643993" cy="4330642"/>
        </p:xfrm>
        <a:graphic>
          <a:graphicData uri="http://schemas.openxmlformats.org/drawingml/2006/table">
            <a:tbl>
              <a:tblPr/>
              <a:tblGrid>
                <a:gridCol w="1249841"/>
                <a:gridCol w="374953"/>
                <a:gridCol w="428517"/>
                <a:gridCol w="428517"/>
                <a:gridCol w="428517"/>
                <a:gridCol w="428517"/>
                <a:gridCol w="428517"/>
                <a:gridCol w="395040"/>
                <a:gridCol w="473155"/>
                <a:gridCol w="428517"/>
                <a:gridCol w="428517"/>
                <a:gridCol w="428517"/>
                <a:gridCol w="428517"/>
                <a:gridCol w="428517"/>
                <a:gridCol w="428517"/>
                <a:gridCol w="428517"/>
                <a:gridCol w="428517"/>
                <a:gridCol w="580283"/>
              </a:tblGrid>
              <a:tr h="571504"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Инвестиции, млн. рублей</a:t>
                      </a:r>
                    </a:p>
                  </a:txBody>
                  <a:tcPr marL="4890" marR="4890" marT="48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890" marR="4890" marT="48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Дополнительные рабочие </a:t>
                      </a:r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места, ед.</a:t>
                      </a:r>
                    </a:p>
                  </a:txBody>
                  <a:tcPr marL="4890" marR="4890" marT="48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868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предприятия</a:t>
                      </a:r>
                    </a:p>
                  </a:txBody>
                  <a:tcPr marL="4890" marR="4890" marT="48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2016</a:t>
                      </a:r>
                    </a:p>
                  </a:txBody>
                  <a:tcPr marL="4890" marR="4890" marT="48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Прогноз по годам</a:t>
                      </a:r>
                    </a:p>
                  </a:txBody>
                  <a:tcPr marL="4890" marR="4890" marT="48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Общий объем за 2017–2022 годы</a:t>
                      </a:r>
                    </a:p>
                  </a:txBody>
                  <a:tcPr marL="4890" marR="4890" marT="48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890" marR="4890" marT="48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2016</a:t>
                      </a:r>
                    </a:p>
                  </a:txBody>
                  <a:tcPr marL="4890" marR="4890" marT="48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Прогноз по годам</a:t>
                      </a:r>
                    </a:p>
                  </a:txBody>
                  <a:tcPr marL="4890" marR="4890" marT="48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Всего мест за 2017–2022 годы</a:t>
                      </a:r>
                    </a:p>
                  </a:txBody>
                  <a:tcPr marL="4890" marR="4890" marT="48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63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2017</a:t>
                      </a:r>
                    </a:p>
                  </a:txBody>
                  <a:tcPr marL="4890" marR="4890" marT="48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2018</a:t>
                      </a:r>
                    </a:p>
                  </a:txBody>
                  <a:tcPr marL="4890" marR="4890" marT="48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2019</a:t>
                      </a:r>
                    </a:p>
                  </a:txBody>
                  <a:tcPr marL="4890" marR="4890" marT="48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2020</a:t>
                      </a:r>
                    </a:p>
                  </a:txBody>
                  <a:tcPr marL="4890" marR="4890" marT="48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2021</a:t>
                      </a:r>
                    </a:p>
                  </a:txBody>
                  <a:tcPr marL="4890" marR="4890" marT="48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2022</a:t>
                      </a:r>
                    </a:p>
                  </a:txBody>
                  <a:tcPr marL="4890" marR="4890" marT="48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890" marR="4890" marT="48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2017</a:t>
                      </a:r>
                    </a:p>
                  </a:txBody>
                  <a:tcPr marL="4890" marR="4890" marT="48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2018</a:t>
                      </a:r>
                    </a:p>
                  </a:txBody>
                  <a:tcPr marL="4890" marR="4890" marT="48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2019</a:t>
                      </a:r>
                    </a:p>
                  </a:txBody>
                  <a:tcPr marL="4890" marR="4890" marT="48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2020</a:t>
                      </a:r>
                    </a:p>
                  </a:txBody>
                  <a:tcPr marL="4890" marR="4890" marT="48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2021</a:t>
                      </a:r>
                    </a:p>
                  </a:txBody>
                  <a:tcPr marL="4890" marR="4890" marT="48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2022</a:t>
                      </a:r>
                    </a:p>
                  </a:txBody>
                  <a:tcPr marL="4890" marR="4890" marT="48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868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ООО "Агро–Ввек"</a:t>
                      </a:r>
                    </a:p>
                  </a:txBody>
                  <a:tcPr marL="4890" marR="4890" marT="48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2,3</a:t>
                      </a:r>
                    </a:p>
                  </a:txBody>
                  <a:tcPr marL="4890" marR="4890" marT="48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13,0</a:t>
                      </a:r>
                    </a:p>
                  </a:txBody>
                  <a:tcPr marL="4890" marR="4890" marT="48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11,5</a:t>
                      </a:r>
                    </a:p>
                  </a:txBody>
                  <a:tcPr marL="4890" marR="4890" marT="48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11,5</a:t>
                      </a:r>
                    </a:p>
                  </a:txBody>
                  <a:tcPr marL="4890" marR="4890" marT="48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17,0</a:t>
                      </a:r>
                    </a:p>
                  </a:txBody>
                  <a:tcPr marL="4890" marR="4890" marT="48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17,0</a:t>
                      </a:r>
                    </a:p>
                  </a:txBody>
                  <a:tcPr marL="4890" marR="4890" marT="48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17,0</a:t>
                      </a:r>
                    </a:p>
                  </a:txBody>
                  <a:tcPr marL="4890" marR="4890" marT="48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87,0</a:t>
                      </a:r>
                    </a:p>
                  </a:txBody>
                  <a:tcPr marL="4890" marR="4890" marT="48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890" marR="4890" marT="48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10,0</a:t>
                      </a:r>
                    </a:p>
                  </a:txBody>
                  <a:tcPr marL="4890" marR="4890" marT="48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1,0</a:t>
                      </a:r>
                    </a:p>
                  </a:txBody>
                  <a:tcPr marL="4890" marR="4890" marT="48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1,0</a:t>
                      </a:r>
                    </a:p>
                  </a:txBody>
                  <a:tcPr marL="4890" marR="4890" marT="48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1,0</a:t>
                      </a:r>
                    </a:p>
                  </a:txBody>
                  <a:tcPr marL="4890" marR="4890" marT="48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1,0</a:t>
                      </a:r>
                    </a:p>
                  </a:txBody>
                  <a:tcPr marL="4890" marR="4890" marT="48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1,0</a:t>
                      </a:r>
                    </a:p>
                  </a:txBody>
                  <a:tcPr marL="4890" marR="4890" marT="48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1,0</a:t>
                      </a:r>
                    </a:p>
                  </a:txBody>
                  <a:tcPr marL="4890" marR="4890" marT="48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6,0</a:t>
                      </a:r>
                    </a:p>
                  </a:txBody>
                  <a:tcPr marL="4890" marR="4890" marT="48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68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ООО"ГАМА УРАЛ"</a:t>
                      </a:r>
                    </a:p>
                  </a:txBody>
                  <a:tcPr marL="4890" marR="4890" marT="48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2,6</a:t>
                      </a:r>
                    </a:p>
                  </a:txBody>
                  <a:tcPr marL="4890" marR="4890" marT="48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15,0</a:t>
                      </a:r>
                    </a:p>
                  </a:txBody>
                  <a:tcPr marL="4890" marR="4890" marT="48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12,0</a:t>
                      </a:r>
                    </a:p>
                  </a:txBody>
                  <a:tcPr marL="4890" marR="4890" marT="48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10,0</a:t>
                      </a:r>
                    </a:p>
                  </a:txBody>
                  <a:tcPr marL="4890" marR="4890" marT="48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10,0</a:t>
                      </a:r>
                    </a:p>
                  </a:txBody>
                  <a:tcPr marL="4890" marR="4890" marT="48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8,0</a:t>
                      </a:r>
                    </a:p>
                  </a:txBody>
                  <a:tcPr marL="4890" marR="4890" marT="48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10,0</a:t>
                      </a:r>
                    </a:p>
                  </a:txBody>
                  <a:tcPr marL="4890" marR="4890" marT="48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65,0</a:t>
                      </a:r>
                    </a:p>
                  </a:txBody>
                  <a:tcPr marL="4890" marR="4890" marT="48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890" marR="4890" marT="48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4890" marR="4890" marT="48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2,0</a:t>
                      </a:r>
                    </a:p>
                  </a:txBody>
                  <a:tcPr marL="4890" marR="4890" marT="48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2,0</a:t>
                      </a:r>
                    </a:p>
                  </a:txBody>
                  <a:tcPr marL="4890" marR="4890" marT="48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3,0</a:t>
                      </a:r>
                    </a:p>
                  </a:txBody>
                  <a:tcPr marL="4890" marR="4890" marT="48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2,0</a:t>
                      </a:r>
                    </a:p>
                  </a:txBody>
                  <a:tcPr marL="4890" marR="4890" marT="48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3,0</a:t>
                      </a:r>
                    </a:p>
                  </a:txBody>
                  <a:tcPr marL="4890" marR="4890" marT="48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2,0</a:t>
                      </a:r>
                    </a:p>
                  </a:txBody>
                  <a:tcPr marL="4890" marR="4890" marT="48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14,0</a:t>
                      </a:r>
                    </a:p>
                  </a:txBody>
                  <a:tcPr marL="4890" marR="4890" marT="48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68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ИП Ермагамбетов</a:t>
                      </a:r>
                    </a:p>
                  </a:txBody>
                  <a:tcPr marL="4890" marR="4890" marT="48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2,2</a:t>
                      </a:r>
                    </a:p>
                  </a:txBody>
                  <a:tcPr marL="4890" marR="4890" marT="48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12,0</a:t>
                      </a:r>
                    </a:p>
                  </a:txBody>
                  <a:tcPr marL="4890" marR="4890" marT="48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8,0</a:t>
                      </a:r>
                    </a:p>
                  </a:txBody>
                  <a:tcPr marL="4890" marR="4890" marT="48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10,0</a:t>
                      </a:r>
                    </a:p>
                  </a:txBody>
                  <a:tcPr marL="4890" marR="4890" marT="48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6,0</a:t>
                      </a:r>
                    </a:p>
                  </a:txBody>
                  <a:tcPr marL="4890" marR="4890" marT="48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8,0</a:t>
                      </a:r>
                    </a:p>
                  </a:txBody>
                  <a:tcPr marL="4890" marR="4890" marT="48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6,0</a:t>
                      </a:r>
                    </a:p>
                  </a:txBody>
                  <a:tcPr marL="4890" marR="4890" marT="48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50,0</a:t>
                      </a:r>
                    </a:p>
                  </a:txBody>
                  <a:tcPr marL="4890" marR="4890" marT="48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890" marR="4890" marT="48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4890" marR="4890" marT="48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1,0</a:t>
                      </a:r>
                    </a:p>
                  </a:txBody>
                  <a:tcPr marL="4890" marR="4890" marT="48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2,0</a:t>
                      </a:r>
                    </a:p>
                  </a:txBody>
                  <a:tcPr marL="4890" marR="4890" marT="48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3,0</a:t>
                      </a:r>
                    </a:p>
                  </a:txBody>
                  <a:tcPr marL="4890" marR="4890" marT="48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2,0</a:t>
                      </a:r>
                    </a:p>
                  </a:txBody>
                  <a:tcPr marL="4890" marR="4890" marT="48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1,0</a:t>
                      </a:r>
                    </a:p>
                  </a:txBody>
                  <a:tcPr marL="4890" marR="4890" marT="48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2,0</a:t>
                      </a:r>
                    </a:p>
                  </a:txBody>
                  <a:tcPr marL="4890" marR="4890" marT="48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11,0</a:t>
                      </a:r>
                    </a:p>
                  </a:txBody>
                  <a:tcPr marL="4890" marR="4890" marT="48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46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КФХ "Сайгутина Ф.П."</a:t>
                      </a:r>
                    </a:p>
                  </a:txBody>
                  <a:tcPr marL="4890" marR="4890" marT="48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0,5</a:t>
                      </a:r>
                    </a:p>
                  </a:txBody>
                  <a:tcPr marL="4890" marR="4890" marT="48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12,0</a:t>
                      </a:r>
                    </a:p>
                  </a:txBody>
                  <a:tcPr marL="4890" marR="4890" marT="48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2,0</a:t>
                      </a:r>
                    </a:p>
                  </a:txBody>
                  <a:tcPr marL="4890" marR="4890" marT="48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2,0</a:t>
                      </a:r>
                    </a:p>
                  </a:txBody>
                  <a:tcPr marL="4890" marR="4890" marT="48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2,0</a:t>
                      </a:r>
                    </a:p>
                  </a:txBody>
                  <a:tcPr marL="4890" marR="4890" marT="48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2,0</a:t>
                      </a:r>
                    </a:p>
                  </a:txBody>
                  <a:tcPr marL="4890" marR="4890" marT="48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2,0</a:t>
                      </a:r>
                    </a:p>
                  </a:txBody>
                  <a:tcPr marL="4890" marR="4890" marT="48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22,0</a:t>
                      </a:r>
                    </a:p>
                  </a:txBody>
                  <a:tcPr marL="4890" marR="4890" marT="48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890" marR="4890" marT="48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5,0</a:t>
                      </a:r>
                    </a:p>
                  </a:txBody>
                  <a:tcPr marL="4890" marR="4890" marT="48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1,0</a:t>
                      </a:r>
                    </a:p>
                  </a:txBody>
                  <a:tcPr marL="4890" marR="4890" marT="48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1,0</a:t>
                      </a:r>
                    </a:p>
                  </a:txBody>
                  <a:tcPr marL="4890" marR="4890" marT="48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1,0</a:t>
                      </a:r>
                    </a:p>
                  </a:txBody>
                  <a:tcPr marL="4890" marR="4890" marT="48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1,0</a:t>
                      </a:r>
                    </a:p>
                  </a:txBody>
                  <a:tcPr marL="4890" marR="4890" marT="48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1,0</a:t>
                      </a:r>
                    </a:p>
                  </a:txBody>
                  <a:tcPr marL="4890" marR="4890" marT="48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1,0</a:t>
                      </a:r>
                    </a:p>
                  </a:txBody>
                  <a:tcPr marL="4890" marR="4890" marT="48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6,0</a:t>
                      </a:r>
                    </a:p>
                  </a:txBody>
                  <a:tcPr marL="4890" marR="4890" marT="48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68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КХ "Урал"</a:t>
                      </a:r>
                    </a:p>
                  </a:txBody>
                  <a:tcPr marL="4890" marR="4890" marT="48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4890" marR="4890" marT="48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20,0</a:t>
                      </a:r>
                    </a:p>
                  </a:txBody>
                  <a:tcPr marL="4890" marR="4890" marT="48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15,0</a:t>
                      </a:r>
                    </a:p>
                  </a:txBody>
                  <a:tcPr marL="4890" marR="4890" marT="48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5,0</a:t>
                      </a:r>
                    </a:p>
                  </a:txBody>
                  <a:tcPr marL="4890" marR="4890" marT="48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4890" marR="4890" marT="48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5,0</a:t>
                      </a:r>
                    </a:p>
                  </a:txBody>
                  <a:tcPr marL="4890" marR="4890" marT="48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8,0</a:t>
                      </a:r>
                    </a:p>
                  </a:txBody>
                  <a:tcPr marL="4890" marR="4890" marT="48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53,0</a:t>
                      </a:r>
                    </a:p>
                  </a:txBody>
                  <a:tcPr marL="4890" marR="4890" marT="48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890" marR="4890" marT="48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25,0</a:t>
                      </a:r>
                    </a:p>
                  </a:txBody>
                  <a:tcPr marL="4890" marR="4890" marT="48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3,0</a:t>
                      </a:r>
                    </a:p>
                  </a:txBody>
                  <a:tcPr marL="4890" marR="4890" marT="48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2,0</a:t>
                      </a:r>
                    </a:p>
                  </a:txBody>
                  <a:tcPr marL="4890" marR="4890" marT="48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1,0</a:t>
                      </a:r>
                    </a:p>
                  </a:txBody>
                  <a:tcPr marL="4890" marR="4890" marT="48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1,0</a:t>
                      </a:r>
                    </a:p>
                  </a:txBody>
                  <a:tcPr marL="4890" marR="4890" marT="48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3,0</a:t>
                      </a:r>
                    </a:p>
                  </a:txBody>
                  <a:tcPr marL="4890" marR="4890" marT="48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2,0</a:t>
                      </a:r>
                    </a:p>
                  </a:txBody>
                  <a:tcPr marL="4890" marR="4890" marT="48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12,0</a:t>
                      </a:r>
                    </a:p>
                  </a:txBody>
                  <a:tcPr marL="4890" marR="4890" marT="48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68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ООО "Варшавское"</a:t>
                      </a:r>
                    </a:p>
                  </a:txBody>
                  <a:tcPr marL="4890" marR="4890" marT="48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4890" marR="4890" marT="48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4890" marR="4890" marT="48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15,0</a:t>
                      </a:r>
                    </a:p>
                  </a:txBody>
                  <a:tcPr marL="4890" marR="4890" marT="48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4890" marR="4890" marT="48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4890" marR="4890" marT="48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4890" marR="4890" marT="48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4890" marR="4890" marT="48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15,0</a:t>
                      </a:r>
                    </a:p>
                  </a:txBody>
                  <a:tcPr marL="4890" marR="4890" marT="48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890" marR="4890" marT="48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4890" marR="4890" marT="48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5,0</a:t>
                      </a:r>
                    </a:p>
                  </a:txBody>
                  <a:tcPr marL="4890" marR="4890" marT="48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6,0</a:t>
                      </a:r>
                    </a:p>
                  </a:txBody>
                  <a:tcPr marL="4890" marR="4890" marT="48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6,0</a:t>
                      </a:r>
                    </a:p>
                  </a:txBody>
                  <a:tcPr marL="4890" marR="4890" marT="48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7,0</a:t>
                      </a:r>
                    </a:p>
                  </a:txBody>
                  <a:tcPr marL="4890" marR="4890" marT="48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7,0</a:t>
                      </a:r>
                    </a:p>
                  </a:txBody>
                  <a:tcPr marL="4890" marR="4890" marT="48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8,0</a:t>
                      </a:r>
                    </a:p>
                  </a:txBody>
                  <a:tcPr marL="4890" marR="4890" marT="48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39,0</a:t>
                      </a:r>
                    </a:p>
                  </a:txBody>
                  <a:tcPr marL="4890" marR="4890" marT="48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68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ООО "Нива"</a:t>
                      </a:r>
                    </a:p>
                  </a:txBody>
                  <a:tcPr marL="4890" marR="4890" marT="48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13,6</a:t>
                      </a:r>
                    </a:p>
                  </a:txBody>
                  <a:tcPr marL="4890" marR="4890" marT="48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5,0</a:t>
                      </a:r>
                    </a:p>
                  </a:txBody>
                  <a:tcPr marL="4890" marR="4890" marT="48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5,5</a:t>
                      </a:r>
                    </a:p>
                  </a:txBody>
                  <a:tcPr marL="4890" marR="4890" marT="48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6,1</a:t>
                      </a:r>
                    </a:p>
                  </a:txBody>
                  <a:tcPr marL="4890" marR="4890" marT="48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6,6</a:t>
                      </a:r>
                    </a:p>
                  </a:txBody>
                  <a:tcPr marL="4890" marR="4890" marT="48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7,3</a:t>
                      </a:r>
                    </a:p>
                  </a:txBody>
                  <a:tcPr marL="4890" marR="4890" marT="48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8,1</a:t>
                      </a:r>
                    </a:p>
                  </a:txBody>
                  <a:tcPr marL="4890" marR="4890" marT="48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38,6</a:t>
                      </a:r>
                    </a:p>
                  </a:txBody>
                  <a:tcPr marL="4890" marR="4890" marT="48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890" marR="4890" marT="48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3,0</a:t>
                      </a:r>
                    </a:p>
                  </a:txBody>
                  <a:tcPr marL="4890" marR="4890" marT="48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4,0</a:t>
                      </a:r>
                    </a:p>
                  </a:txBody>
                  <a:tcPr marL="4890" marR="4890" marT="48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4,0</a:t>
                      </a:r>
                    </a:p>
                  </a:txBody>
                  <a:tcPr marL="4890" marR="4890" marT="48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5,0</a:t>
                      </a:r>
                    </a:p>
                  </a:txBody>
                  <a:tcPr marL="4890" marR="4890" marT="48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5,0</a:t>
                      </a:r>
                    </a:p>
                  </a:txBody>
                  <a:tcPr marL="4890" marR="4890" marT="48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5,0</a:t>
                      </a:r>
                    </a:p>
                  </a:txBody>
                  <a:tcPr marL="4890" marR="4890" marT="48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5,0</a:t>
                      </a:r>
                    </a:p>
                  </a:txBody>
                  <a:tcPr marL="4890" marR="4890" marT="48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28,0</a:t>
                      </a:r>
                    </a:p>
                  </a:txBody>
                  <a:tcPr marL="4890" marR="4890" marT="48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688"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ИТОГО</a:t>
                      </a:r>
                    </a:p>
                  </a:txBody>
                  <a:tcPr marL="4890" marR="4890" marT="48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21,2</a:t>
                      </a:r>
                    </a:p>
                  </a:txBody>
                  <a:tcPr marL="4890" marR="4890" marT="48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77,0</a:t>
                      </a:r>
                    </a:p>
                  </a:txBody>
                  <a:tcPr marL="4890" marR="4890" marT="48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69,0</a:t>
                      </a:r>
                    </a:p>
                  </a:txBody>
                  <a:tcPr marL="4890" marR="4890" marT="48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44,6</a:t>
                      </a:r>
                    </a:p>
                  </a:txBody>
                  <a:tcPr marL="4890" marR="4890" marT="48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41,6</a:t>
                      </a:r>
                    </a:p>
                  </a:txBody>
                  <a:tcPr marL="4890" marR="4890" marT="48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47,3</a:t>
                      </a:r>
                    </a:p>
                  </a:txBody>
                  <a:tcPr marL="4890" marR="4890" marT="48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51,1</a:t>
                      </a:r>
                    </a:p>
                  </a:txBody>
                  <a:tcPr marL="4890" marR="4890" marT="48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330,6</a:t>
                      </a:r>
                    </a:p>
                  </a:txBody>
                  <a:tcPr marL="4890" marR="4890" marT="48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890" marR="4890" marT="48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43,0</a:t>
                      </a:r>
                    </a:p>
                  </a:txBody>
                  <a:tcPr marL="4890" marR="4890" marT="48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17,0</a:t>
                      </a:r>
                    </a:p>
                  </a:txBody>
                  <a:tcPr marL="4890" marR="4890" marT="48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18,0</a:t>
                      </a:r>
                    </a:p>
                  </a:txBody>
                  <a:tcPr marL="4890" marR="4890" marT="48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20,0</a:t>
                      </a:r>
                    </a:p>
                  </a:txBody>
                  <a:tcPr marL="4890" marR="4890" marT="48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19,0</a:t>
                      </a:r>
                    </a:p>
                  </a:txBody>
                  <a:tcPr marL="4890" marR="4890" marT="48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21,0</a:t>
                      </a:r>
                    </a:p>
                  </a:txBody>
                  <a:tcPr marL="4890" marR="4890" marT="48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21,0</a:t>
                      </a:r>
                    </a:p>
                  </a:txBody>
                  <a:tcPr marL="4890" marR="4890" marT="48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116,0</a:t>
                      </a:r>
                    </a:p>
                  </a:txBody>
                  <a:tcPr marL="4890" marR="4890" marT="48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9808">
                <a:tc gridSpan="9"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Инвестиции в основной капитал предприятий за 2017–2022 годы составит 330,6 млн.руб.</a:t>
                      </a:r>
                    </a:p>
                  </a:txBody>
                  <a:tcPr marL="4890" marR="4890" marT="489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890" marR="4890" marT="48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8"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Количество созданных новых рабочих мест за 2017–2022 годы –116 мест</a:t>
                      </a:r>
                    </a:p>
                  </a:txBody>
                  <a:tcPr marL="4890" marR="4890" marT="489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867556" y="6286520"/>
            <a:ext cx="2133600" cy="365125"/>
          </a:xfrm>
        </p:spPr>
        <p:txBody>
          <a:bodyPr/>
          <a:lstStyle/>
          <a:p>
            <a:pPr>
              <a:defRPr/>
            </a:pPr>
            <a:fld id="{A536FAD3-D5CD-4F52-B489-7AD589CE3C6A}" type="slidenum">
              <a:rPr lang="ru-RU" sz="1600" smtClean="0">
                <a:solidFill>
                  <a:schemeClr val="tx1"/>
                </a:solidFill>
              </a:rPr>
              <a:pPr>
                <a:defRPr/>
              </a:pPr>
              <a:t>26</a:t>
            </a:fld>
            <a:endParaRPr lang="ru-RU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07950" y="115888"/>
          <a:ext cx="8928992" cy="6598516"/>
        </p:xfrm>
        <a:graphic>
          <a:graphicData uri="http://schemas.openxmlformats.org/drawingml/2006/table">
            <a:tbl>
              <a:tblPr firstRow="1" bandRow="1">
                <a:effectLst/>
                <a:tableStyleId>{2D5ABB26-0587-4C30-8999-92F81FD0307C}</a:tableStyleId>
              </a:tblPr>
              <a:tblGrid>
                <a:gridCol w="8928992"/>
              </a:tblGrid>
              <a:tr h="494074"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i="0" dirty="0" smtClean="0">
                          <a:latin typeface="Times New Roman" pitchFamily="18" charset="0"/>
                          <a:cs typeface="Times New Roman" pitchFamily="18" charset="0"/>
                        </a:rPr>
                        <a:t>Приложение к слайду 17</a:t>
                      </a:r>
                      <a:endParaRPr lang="ru-RU" sz="16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04442">
                <a:tc>
                  <a:txBody>
                    <a:bodyPr/>
                    <a:lstStyle/>
                    <a:p>
                      <a:pPr marL="342900" indent="-342900" algn="just">
                        <a:buNone/>
                      </a:pPr>
                      <a:endParaRPr lang="ru-RU" sz="1400" b="0" kern="1200" baseline="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342900" indent="-342900" algn="just">
                        <a:buNone/>
                      </a:pPr>
                      <a:endParaRPr lang="ru-RU" sz="1400" b="0" kern="1200" baseline="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342900" indent="-342900" algn="just">
                        <a:buNone/>
                      </a:pPr>
                      <a:endParaRPr lang="ru-RU" sz="1400" b="0" kern="1200" baseline="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342900" indent="-342900" algn="just">
                        <a:buNone/>
                      </a:pPr>
                      <a:endParaRPr lang="ru-RU" sz="1400" b="0" kern="1200" baseline="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342900" indent="-342900" algn="just">
                        <a:buNone/>
                      </a:pPr>
                      <a:endParaRPr lang="ru-RU" sz="1400" b="0" kern="1200" baseline="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342900" indent="-342900" algn="just">
                        <a:buNone/>
                      </a:pPr>
                      <a:endParaRPr lang="ru-RU" sz="1400" b="0" kern="1200" baseline="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342900" indent="-342900" algn="just">
                        <a:buNone/>
                      </a:pPr>
                      <a:endParaRPr lang="ru-RU" sz="1400" b="0" kern="1200" baseline="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342900" indent="-342900" algn="just">
                        <a:buNone/>
                      </a:pPr>
                      <a:endParaRPr lang="ru-RU" sz="1400" b="0" kern="1200" baseline="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342900" indent="-342900" algn="just">
                        <a:buNone/>
                      </a:pPr>
                      <a:endParaRPr lang="ru-RU" sz="1400" b="0" kern="1200" baseline="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ru-RU" sz="1400" dirty="0" smtClean="0">
                        <a:latin typeface="Times New Roman"/>
                        <a:ea typeface="Times New Roman"/>
                      </a:endParaRPr>
                    </a:p>
                    <a:p>
                      <a:endParaRPr lang="ru-RU" sz="1400" dirty="0" smtClean="0">
                        <a:latin typeface="Times New Roman"/>
                        <a:ea typeface="Times New Roman"/>
                      </a:endParaRPr>
                    </a:p>
                    <a:p>
                      <a:endParaRPr lang="ru-RU" sz="1400" dirty="0" smtClean="0">
                        <a:latin typeface="Times New Roman"/>
                        <a:ea typeface="Times New Roman"/>
                      </a:endParaRPr>
                    </a:p>
                    <a:p>
                      <a:endParaRPr lang="ru-RU" sz="1400" dirty="0" smtClean="0">
                        <a:latin typeface="Times New Roman"/>
                        <a:ea typeface="Times New Roman"/>
                      </a:endParaRPr>
                    </a:p>
                    <a:p>
                      <a:endParaRPr lang="ru-RU" sz="1400" dirty="0" smtClean="0">
                        <a:latin typeface="Times New Roman"/>
                        <a:ea typeface="Times New Roman"/>
                      </a:endParaRPr>
                    </a:p>
                    <a:p>
                      <a:endParaRPr lang="ru-RU" sz="1400" dirty="0" smtClean="0">
                        <a:latin typeface="Times New Roman"/>
                        <a:ea typeface="Times New Roman"/>
                      </a:endParaRPr>
                    </a:p>
                    <a:p>
                      <a:endParaRPr lang="ru-RU" sz="1400" dirty="0" smtClean="0">
                        <a:latin typeface="Times New Roman"/>
                        <a:ea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85750" y="857250"/>
          <a:ext cx="8572562" cy="4697970"/>
        </p:xfrm>
        <a:graphic>
          <a:graphicData uri="http://schemas.openxmlformats.org/drawingml/2006/table">
            <a:tbl>
              <a:tblPr/>
              <a:tblGrid>
                <a:gridCol w="1239512"/>
                <a:gridCol w="371854"/>
                <a:gridCol w="424976"/>
                <a:gridCol w="424976"/>
                <a:gridCol w="424976"/>
                <a:gridCol w="424976"/>
                <a:gridCol w="424976"/>
                <a:gridCol w="391775"/>
                <a:gridCol w="469245"/>
                <a:gridCol w="260518"/>
                <a:gridCol w="428628"/>
                <a:gridCol w="500066"/>
                <a:gridCol w="428628"/>
                <a:gridCol w="428628"/>
                <a:gridCol w="503388"/>
                <a:gridCol w="424976"/>
                <a:gridCol w="424976"/>
                <a:gridCol w="575488"/>
              </a:tblGrid>
              <a:tr h="396156"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Объём налогов и сборов, млн. руб.</a:t>
                      </a:r>
                    </a:p>
                  </a:txBody>
                  <a:tcPr marL="4890" marR="4890" marT="48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4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890" marR="4890" marT="48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Средняя заработная плата, </a:t>
                      </a:r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тыс. руб.</a:t>
                      </a:r>
                    </a:p>
                  </a:txBody>
                  <a:tcPr marL="4890" marR="4890" marT="48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105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предприятия</a:t>
                      </a:r>
                    </a:p>
                  </a:txBody>
                  <a:tcPr marL="4890" marR="4890" marT="48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2016</a:t>
                      </a:r>
                    </a:p>
                  </a:txBody>
                  <a:tcPr marL="4890" marR="4890" marT="48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Прогноз по годам</a:t>
                      </a:r>
                    </a:p>
                  </a:txBody>
                  <a:tcPr marL="4890" marR="4890" marT="48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2022 г. / 2016 г., %</a:t>
                      </a:r>
                    </a:p>
                  </a:txBody>
                  <a:tcPr marL="4890" marR="4890" marT="48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5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890" marR="4890" marT="48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2016</a:t>
                      </a:r>
                    </a:p>
                  </a:txBody>
                  <a:tcPr marL="4890" marR="4890" marT="48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Прогноз по годам</a:t>
                      </a:r>
                    </a:p>
                  </a:txBody>
                  <a:tcPr marL="4890" marR="4890" marT="48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2022 г. / 2016 г., %</a:t>
                      </a:r>
                    </a:p>
                  </a:txBody>
                  <a:tcPr marL="4890" marR="4890" marT="48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52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2017</a:t>
                      </a:r>
                    </a:p>
                  </a:txBody>
                  <a:tcPr marL="4890" marR="4890" marT="48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2018</a:t>
                      </a:r>
                    </a:p>
                  </a:txBody>
                  <a:tcPr marL="4890" marR="4890" marT="48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2019</a:t>
                      </a:r>
                    </a:p>
                  </a:txBody>
                  <a:tcPr marL="4890" marR="4890" marT="48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2020</a:t>
                      </a:r>
                    </a:p>
                  </a:txBody>
                  <a:tcPr marL="4890" marR="4890" marT="48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2021</a:t>
                      </a:r>
                    </a:p>
                  </a:txBody>
                  <a:tcPr marL="4890" marR="4890" marT="48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2022</a:t>
                      </a:r>
                    </a:p>
                  </a:txBody>
                  <a:tcPr marL="4890" marR="4890" marT="48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890" marR="4890" marT="48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2017</a:t>
                      </a:r>
                    </a:p>
                  </a:txBody>
                  <a:tcPr marL="4890" marR="4890" marT="48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2018</a:t>
                      </a:r>
                    </a:p>
                  </a:txBody>
                  <a:tcPr marL="4890" marR="4890" marT="48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2019</a:t>
                      </a:r>
                    </a:p>
                  </a:txBody>
                  <a:tcPr marL="4890" marR="4890" marT="48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2020</a:t>
                      </a:r>
                    </a:p>
                  </a:txBody>
                  <a:tcPr marL="4890" marR="4890" marT="48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2021</a:t>
                      </a:r>
                    </a:p>
                  </a:txBody>
                  <a:tcPr marL="4890" marR="4890" marT="48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2022</a:t>
                      </a:r>
                    </a:p>
                  </a:txBody>
                  <a:tcPr marL="4890" marR="4890" marT="48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61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ООО "Агро–Ввек"</a:t>
                      </a:r>
                    </a:p>
                  </a:txBody>
                  <a:tcPr marL="4890" marR="4890" marT="48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2,9</a:t>
                      </a:r>
                    </a:p>
                  </a:txBody>
                  <a:tcPr marL="4890" marR="4890" marT="48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4,0</a:t>
                      </a:r>
                    </a:p>
                  </a:txBody>
                  <a:tcPr marL="4890" marR="4890" marT="48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4,2</a:t>
                      </a:r>
                    </a:p>
                  </a:txBody>
                  <a:tcPr marL="4890" marR="4890" marT="48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5,1</a:t>
                      </a:r>
                    </a:p>
                  </a:txBody>
                  <a:tcPr marL="4890" marR="4890" marT="48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5,4</a:t>
                      </a:r>
                    </a:p>
                  </a:txBody>
                  <a:tcPr marL="4890" marR="4890" marT="48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5,6</a:t>
                      </a:r>
                    </a:p>
                  </a:txBody>
                  <a:tcPr marL="4890" marR="4890" marT="48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5,9</a:t>
                      </a:r>
                    </a:p>
                  </a:txBody>
                  <a:tcPr marL="4890" marR="4890" marT="48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203,8</a:t>
                      </a:r>
                    </a:p>
                  </a:txBody>
                  <a:tcPr marL="4890" marR="4890" marT="48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5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890" marR="4890" marT="48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14,0</a:t>
                      </a:r>
                    </a:p>
                  </a:txBody>
                  <a:tcPr marL="4890" marR="4890" marT="48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14,5</a:t>
                      </a:r>
                    </a:p>
                  </a:txBody>
                  <a:tcPr marL="4890" marR="4890" marT="48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15,0</a:t>
                      </a:r>
                    </a:p>
                  </a:txBody>
                  <a:tcPr marL="4890" marR="4890" marT="48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15,8</a:t>
                      </a:r>
                    </a:p>
                  </a:txBody>
                  <a:tcPr marL="4890" marR="4890" marT="48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16,5</a:t>
                      </a:r>
                    </a:p>
                  </a:txBody>
                  <a:tcPr marL="4890" marR="4890" marT="48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17,2</a:t>
                      </a:r>
                    </a:p>
                  </a:txBody>
                  <a:tcPr marL="4890" marR="4890" marT="48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18,0</a:t>
                      </a:r>
                    </a:p>
                  </a:txBody>
                  <a:tcPr marL="4890" marR="4890" marT="48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128,6</a:t>
                      </a:r>
                    </a:p>
                  </a:txBody>
                  <a:tcPr marL="4890" marR="4890" marT="48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1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ООО"ГАМА УРАЛ"</a:t>
                      </a:r>
                    </a:p>
                  </a:txBody>
                  <a:tcPr marL="4890" marR="4890" marT="48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0,5</a:t>
                      </a:r>
                    </a:p>
                  </a:txBody>
                  <a:tcPr marL="4890" marR="4890" marT="48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0,5</a:t>
                      </a:r>
                    </a:p>
                  </a:txBody>
                  <a:tcPr marL="4890" marR="4890" marT="48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0,5</a:t>
                      </a:r>
                    </a:p>
                  </a:txBody>
                  <a:tcPr marL="4890" marR="4890" marT="48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0,6</a:t>
                      </a:r>
                    </a:p>
                  </a:txBody>
                  <a:tcPr marL="4890" marR="4890" marT="48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0,6</a:t>
                      </a:r>
                    </a:p>
                  </a:txBody>
                  <a:tcPr marL="4890" marR="4890" marT="48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0,6</a:t>
                      </a:r>
                    </a:p>
                  </a:txBody>
                  <a:tcPr marL="4890" marR="4890" marT="48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0,6</a:t>
                      </a:r>
                    </a:p>
                  </a:txBody>
                  <a:tcPr marL="4890" marR="4890" marT="48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121,0</a:t>
                      </a:r>
                    </a:p>
                  </a:txBody>
                  <a:tcPr marL="4890" marR="4890" marT="48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5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890" marR="4890" marT="48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9,5</a:t>
                      </a:r>
                    </a:p>
                  </a:txBody>
                  <a:tcPr marL="4890" marR="4890" marT="48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9,7</a:t>
                      </a:r>
                    </a:p>
                  </a:txBody>
                  <a:tcPr marL="4890" marR="4890" marT="48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10,5</a:t>
                      </a:r>
                    </a:p>
                  </a:txBody>
                  <a:tcPr marL="4890" marR="4890" marT="48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10,7</a:t>
                      </a:r>
                    </a:p>
                  </a:txBody>
                  <a:tcPr marL="4890" marR="4890" marT="48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11,2</a:t>
                      </a:r>
                    </a:p>
                  </a:txBody>
                  <a:tcPr marL="4890" marR="4890" marT="48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11,5</a:t>
                      </a:r>
                    </a:p>
                  </a:txBody>
                  <a:tcPr marL="4890" marR="4890" marT="48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12,0</a:t>
                      </a:r>
                    </a:p>
                  </a:txBody>
                  <a:tcPr marL="4890" marR="4890" marT="48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126,3</a:t>
                      </a:r>
                    </a:p>
                  </a:txBody>
                  <a:tcPr marL="4890" marR="4890" marT="48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1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ИП Ермагамбетов</a:t>
                      </a:r>
                    </a:p>
                  </a:txBody>
                  <a:tcPr marL="4890" marR="4890" marT="48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0,5</a:t>
                      </a:r>
                    </a:p>
                  </a:txBody>
                  <a:tcPr marL="4890" marR="4890" marT="48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0,5</a:t>
                      </a:r>
                    </a:p>
                  </a:txBody>
                  <a:tcPr marL="4890" marR="4890" marT="48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0,5</a:t>
                      </a:r>
                    </a:p>
                  </a:txBody>
                  <a:tcPr marL="4890" marR="4890" marT="48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0,6</a:t>
                      </a:r>
                    </a:p>
                  </a:txBody>
                  <a:tcPr marL="4890" marR="4890" marT="48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0,6</a:t>
                      </a:r>
                    </a:p>
                  </a:txBody>
                  <a:tcPr marL="4890" marR="4890" marT="48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0,6</a:t>
                      </a:r>
                    </a:p>
                  </a:txBody>
                  <a:tcPr marL="4890" marR="4890" marT="48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0,7</a:t>
                      </a:r>
                    </a:p>
                  </a:txBody>
                  <a:tcPr marL="4890" marR="4890" marT="48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145,6</a:t>
                      </a:r>
                    </a:p>
                  </a:txBody>
                  <a:tcPr marL="4890" marR="4890" marT="48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5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890" marR="4890" marT="48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9,5</a:t>
                      </a:r>
                    </a:p>
                  </a:txBody>
                  <a:tcPr marL="4890" marR="4890" marT="48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9,7</a:t>
                      </a:r>
                    </a:p>
                  </a:txBody>
                  <a:tcPr marL="4890" marR="4890" marT="48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10,0</a:t>
                      </a:r>
                    </a:p>
                  </a:txBody>
                  <a:tcPr marL="4890" marR="4890" marT="48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10,5</a:t>
                      </a:r>
                    </a:p>
                  </a:txBody>
                  <a:tcPr marL="4890" marR="4890" marT="48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11,2</a:t>
                      </a:r>
                    </a:p>
                  </a:txBody>
                  <a:tcPr marL="4890" marR="4890" marT="48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11,5</a:t>
                      </a:r>
                    </a:p>
                  </a:txBody>
                  <a:tcPr marL="4890" marR="4890" marT="48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12,0</a:t>
                      </a:r>
                    </a:p>
                  </a:txBody>
                  <a:tcPr marL="4890" marR="4890" marT="48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126,3</a:t>
                      </a:r>
                    </a:p>
                  </a:txBody>
                  <a:tcPr marL="4890" marR="4890" marT="48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125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КФХ "Сайгутина Ф.П."</a:t>
                      </a:r>
                    </a:p>
                  </a:txBody>
                  <a:tcPr marL="4890" marR="4890" marT="48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0,4</a:t>
                      </a:r>
                    </a:p>
                  </a:txBody>
                  <a:tcPr marL="4890" marR="4890" marT="48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0,4</a:t>
                      </a:r>
                    </a:p>
                  </a:txBody>
                  <a:tcPr marL="4890" marR="4890" marT="48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0,5</a:t>
                      </a:r>
                    </a:p>
                  </a:txBody>
                  <a:tcPr marL="4890" marR="4890" marT="48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0,5</a:t>
                      </a:r>
                    </a:p>
                  </a:txBody>
                  <a:tcPr marL="4890" marR="4890" marT="48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0,5</a:t>
                      </a:r>
                    </a:p>
                  </a:txBody>
                  <a:tcPr marL="4890" marR="4890" marT="48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0,5</a:t>
                      </a:r>
                    </a:p>
                  </a:txBody>
                  <a:tcPr marL="4890" marR="4890" marT="48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0,5</a:t>
                      </a:r>
                    </a:p>
                  </a:txBody>
                  <a:tcPr marL="4890" marR="4890" marT="48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125,0</a:t>
                      </a:r>
                    </a:p>
                  </a:txBody>
                  <a:tcPr marL="4890" marR="4890" marT="48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5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890" marR="4890" marT="48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9,4</a:t>
                      </a:r>
                    </a:p>
                  </a:txBody>
                  <a:tcPr marL="4890" marR="4890" marT="48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9,8</a:t>
                      </a:r>
                    </a:p>
                  </a:txBody>
                  <a:tcPr marL="4890" marR="4890" marT="48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10,0</a:t>
                      </a:r>
                    </a:p>
                  </a:txBody>
                  <a:tcPr marL="4890" marR="4890" marT="48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10,2</a:t>
                      </a:r>
                    </a:p>
                  </a:txBody>
                  <a:tcPr marL="4890" marR="4890" marT="48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10,5</a:t>
                      </a:r>
                    </a:p>
                  </a:txBody>
                  <a:tcPr marL="4890" marR="4890" marT="48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11,0</a:t>
                      </a:r>
                    </a:p>
                  </a:txBody>
                  <a:tcPr marL="4890" marR="4890" marT="48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11,5</a:t>
                      </a:r>
                    </a:p>
                  </a:txBody>
                  <a:tcPr marL="4890" marR="4890" marT="48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122,3</a:t>
                      </a:r>
                    </a:p>
                  </a:txBody>
                  <a:tcPr marL="4890" marR="4890" marT="48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05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КХ "Урал"</a:t>
                      </a:r>
                    </a:p>
                  </a:txBody>
                  <a:tcPr marL="4890" marR="4890" marT="48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1,5</a:t>
                      </a:r>
                    </a:p>
                  </a:txBody>
                  <a:tcPr marL="4890" marR="4890" marT="48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1,7</a:t>
                      </a:r>
                    </a:p>
                  </a:txBody>
                  <a:tcPr marL="4890" marR="4890" marT="48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1,8</a:t>
                      </a:r>
                    </a:p>
                  </a:txBody>
                  <a:tcPr marL="4890" marR="4890" marT="48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1,9</a:t>
                      </a:r>
                    </a:p>
                  </a:txBody>
                  <a:tcPr marL="4890" marR="4890" marT="48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2,1</a:t>
                      </a:r>
                    </a:p>
                  </a:txBody>
                  <a:tcPr marL="4890" marR="4890" marT="48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2,2</a:t>
                      </a:r>
                    </a:p>
                  </a:txBody>
                  <a:tcPr marL="4890" marR="4890" marT="48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2,3</a:t>
                      </a:r>
                    </a:p>
                  </a:txBody>
                  <a:tcPr marL="4890" marR="4890" marT="48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153,3</a:t>
                      </a:r>
                    </a:p>
                  </a:txBody>
                  <a:tcPr marL="4890" marR="4890" marT="48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5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890" marR="4890" marT="48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9,5</a:t>
                      </a:r>
                    </a:p>
                  </a:txBody>
                  <a:tcPr marL="4890" marR="4890" marT="48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9,7</a:t>
                      </a:r>
                    </a:p>
                  </a:txBody>
                  <a:tcPr marL="4890" marR="4890" marT="48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10,5</a:t>
                      </a:r>
                    </a:p>
                  </a:txBody>
                  <a:tcPr marL="4890" marR="4890" marT="48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10,7</a:t>
                      </a:r>
                    </a:p>
                  </a:txBody>
                  <a:tcPr marL="4890" marR="4890" marT="48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11,2</a:t>
                      </a:r>
                    </a:p>
                  </a:txBody>
                  <a:tcPr marL="4890" marR="4890" marT="48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11,5</a:t>
                      </a:r>
                    </a:p>
                  </a:txBody>
                  <a:tcPr marL="4890" marR="4890" marT="48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12,0</a:t>
                      </a:r>
                    </a:p>
                  </a:txBody>
                  <a:tcPr marL="4890" marR="4890" marT="48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126,3</a:t>
                      </a:r>
                    </a:p>
                  </a:txBody>
                  <a:tcPr marL="4890" marR="4890" marT="48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1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ООО "Варшавское"</a:t>
                      </a:r>
                    </a:p>
                  </a:txBody>
                  <a:tcPr marL="4890" marR="4890" marT="48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1,6</a:t>
                      </a:r>
                    </a:p>
                  </a:txBody>
                  <a:tcPr marL="4890" marR="4890" marT="48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1,7</a:t>
                      </a:r>
                    </a:p>
                  </a:txBody>
                  <a:tcPr marL="4890" marR="4890" marT="48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2,0</a:t>
                      </a:r>
                    </a:p>
                  </a:txBody>
                  <a:tcPr marL="4890" marR="4890" marT="48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2,3</a:t>
                      </a:r>
                    </a:p>
                  </a:txBody>
                  <a:tcPr marL="4890" marR="4890" marT="48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2,5</a:t>
                      </a:r>
                    </a:p>
                  </a:txBody>
                  <a:tcPr marL="4890" marR="4890" marT="48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3,0</a:t>
                      </a:r>
                    </a:p>
                  </a:txBody>
                  <a:tcPr marL="4890" marR="4890" marT="48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3,5</a:t>
                      </a:r>
                    </a:p>
                  </a:txBody>
                  <a:tcPr marL="4890" marR="4890" marT="48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218,8</a:t>
                      </a:r>
                    </a:p>
                  </a:txBody>
                  <a:tcPr marL="4890" marR="4890" marT="48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5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890" marR="4890" marT="48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10,0</a:t>
                      </a:r>
                    </a:p>
                  </a:txBody>
                  <a:tcPr marL="4890" marR="4890" marT="48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11,0</a:t>
                      </a:r>
                    </a:p>
                  </a:txBody>
                  <a:tcPr marL="4890" marR="4890" marT="48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12,0</a:t>
                      </a:r>
                    </a:p>
                  </a:txBody>
                  <a:tcPr marL="4890" marR="4890" marT="48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13,0</a:t>
                      </a:r>
                    </a:p>
                  </a:txBody>
                  <a:tcPr marL="4890" marR="4890" marT="48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14,0</a:t>
                      </a:r>
                    </a:p>
                  </a:txBody>
                  <a:tcPr marL="4890" marR="4890" marT="48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15,0</a:t>
                      </a:r>
                    </a:p>
                  </a:txBody>
                  <a:tcPr marL="4890" marR="4890" marT="48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16,0</a:t>
                      </a:r>
                    </a:p>
                  </a:txBody>
                  <a:tcPr marL="4890" marR="4890" marT="48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160,0</a:t>
                      </a:r>
                    </a:p>
                  </a:txBody>
                  <a:tcPr marL="4890" marR="4890" marT="48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05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ООО "Нива"</a:t>
                      </a:r>
                    </a:p>
                  </a:txBody>
                  <a:tcPr marL="4890" marR="4890" marT="48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1,6</a:t>
                      </a:r>
                    </a:p>
                  </a:txBody>
                  <a:tcPr marL="4890" marR="4890" marT="48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1,7</a:t>
                      </a:r>
                    </a:p>
                  </a:txBody>
                  <a:tcPr marL="4890" marR="4890" marT="48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1,8</a:t>
                      </a:r>
                    </a:p>
                  </a:txBody>
                  <a:tcPr marL="4890" marR="4890" marT="48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1,9</a:t>
                      </a:r>
                    </a:p>
                  </a:txBody>
                  <a:tcPr marL="4890" marR="4890" marT="48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1,9</a:t>
                      </a:r>
                    </a:p>
                  </a:txBody>
                  <a:tcPr marL="4890" marR="4890" marT="48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2,0</a:t>
                      </a:r>
                    </a:p>
                  </a:txBody>
                  <a:tcPr marL="4890" marR="4890" marT="48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2,1</a:t>
                      </a:r>
                    </a:p>
                  </a:txBody>
                  <a:tcPr marL="4890" marR="4890" marT="48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131,3</a:t>
                      </a:r>
                    </a:p>
                  </a:txBody>
                  <a:tcPr marL="4890" marR="4890" marT="48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5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890" marR="4890" marT="48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9,7</a:t>
                      </a:r>
                    </a:p>
                  </a:txBody>
                  <a:tcPr marL="4890" marR="4890" marT="48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10,0</a:t>
                      </a:r>
                    </a:p>
                  </a:txBody>
                  <a:tcPr marL="4890" marR="4890" marT="48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10,5</a:t>
                      </a:r>
                    </a:p>
                  </a:txBody>
                  <a:tcPr marL="4890" marR="4890" marT="48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10,8</a:t>
                      </a:r>
                    </a:p>
                  </a:txBody>
                  <a:tcPr marL="4890" marR="4890" marT="48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11,2</a:t>
                      </a:r>
                    </a:p>
                  </a:txBody>
                  <a:tcPr marL="4890" marR="4890" marT="48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11,5</a:t>
                      </a:r>
                    </a:p>
                  </a:txBody>
                  <a:tcPr marL="4890" marR="4890" marT="48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12,0</a:t>
                      </a:r>
                    </a:p>
                  </a:txBody>
                  <a:tcPr marL="4890" marR="4890" marT="48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123,7</a:t>
                      </a:r>
                    </a:p>
                  </a:txBody>
                  <a:tcPr marL="4890" marR="4890" marT="48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059"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ИТОГО</a:t>
                      </a:r>
                    </a:p>
                  </a:txBody>
                  <a:tcPr marL="4890" marR="4890" marT="48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9,0</a:t>
                      </a:r>
                    </a:p>
                  </a:txBody>
                  <a:tcPr marL="4890" marR="4890" marT="48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10,5</a:t>
                      </a:r>
                    </a:p>
                  </a:txBody>
                  <a:tcPr marL="4890" marR="4890" marT="48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11,3</a:t>
                      </a:r>
                    </a:p>
                  </a:txBody>
                  <a:tcPr marL="4890" marR="4890" marT="48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12,9</a:t>
                      </a:r>
                    </a:p>
                  </a:txBody>
                  <a:tcPr marL="4890" marR="4890" marT="48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13,5</a:t>
                      </a:r>
                    </a:p>
                  </a:txBody>
                  <a:tcPr marL="4890" marR="4890" marT="48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14,5</a:t>
                      </a:r>
                    </a:p>
                  </a:txBody>
                  <a:tcPr marL="4890" marR="4890" marT="48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15,6</a:t>
                      </a:r>
                    </a:p>
                  </a:txBody>
                  <a:tcPr marL="4890" marR="4890" marT="48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174,0</a:t>
                      </a:r>
                    </a:p>
                  </a:txBody>
                  <a:tcPr marL="4890" marR="4890" marT="48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5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890" marR="4890" marT="48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10,2</a:t>
                      </a:r>
                    </a:p>
                  </a:txBody>
                  <a:tcPr marL="4890" marR="4890" marT="48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10,6</a:t>
                      </a:r>
                    </a:p>
                  </a:txBody>
                  <a:tcPr marL="4890" marR="4890" marT="48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11,2</a:t>
                      </a:r>
                    </a:p>
                  </a:txBody>
                  <a:tcPr marL="4890" marR="4890" marT="48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11,7</a:t>
                      </a:r>
                    </a:p>
                  </a:txBody>
                  <a:tcPr marL="4890" marR="4890" marT="48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12,3</a:t>
                      </a:r>
                    </a:p>
                  </a:txBody>
                  <a:tcPr marL="4890" marR="4890" marT="48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12,7</a:t>
                      </a:r>
                    </a:p>
                  </a:txBody>
                  <a:tcPr marL="4890" marR="4890" marT="48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13,4</a:t>
                      </a:r>
                    </a:p>
                  </a:txBody>
                  <a:tcPr marL="4890" marR="4890" marT="48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131,4</a:t>
                      </a:r>
                    </a:p>
                  </a:txBody>
                  <a:tcPr marL="4890" marR="4890" marT="48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156">
                <a:tc gridSpan="9">
                  <a:txBody>
                    <a:bodyPr/>
                    <a:lstStyle/>
                    <a:p>
                      <a:pPr algn="l" fontAlgn="ctr"/>
                      <a:endParaRPr lang="ru-RU" sz="1200" b="1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l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Рост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объема налоговых отчислений к 2022 году увеличится в 1,7 раз к уровню 2016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года</a:t>
                      </a:r>
                    </a:p>
                    <a:p>
                      <a:pPr algn="l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890" marR="4890" marT="489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2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890" marR="4890" marT="48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8"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Рост заработной платы  предприятий к 2022 г в 1,3 раза к уровню 2016 года</a:t>
                      </a:r>
                    </a:p>
                  </a:txBody>
                  <a:tcPr marL="4890" marR="4890" marT="489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867556" y="6350023"/>
            <a:ext cx="2133600" cy="365125"/>
          </a:xfrm>
        </p:spPr>
        <p:txBody>
          <a:bodyPr/>
          <a:lstStyle/>
          <a:p>
            <a:pPr>
              <a:defRPr/>
            </a:pPr>
            <a:fld id="{A536FAD3-D5CD-4F52-B489-7AD589CE3C6A}" type="slidenum">
              <a:rPr lang="ru-RU" sz="1600" smtClean="0">
                <a:solidFill>
                  <a:schemeClr val="tx1"/>
                </a:solidFill>
              </a:rPr>
              <a:pPr>
                <a:defRPr/>
              </a:pPr>
              <a:t>27</a:t>
            </a:fld>
            <a:endParaRPr lang="ru-RU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07950" y="115888"/>
          <a:ext cx="8928992" cy="6598516"/>
        </p:xfrm>
        <a:graphic>
          <a:graphicData uri="http://schemas.openxmlformats.org/drawingml/2006/table">
            <a:tbl>
              <a:tblPr firstRow="1" bandRow="1">
                <a:effectLst/>
                <a:tableStyleId>{2D5ABB26-0587-4C30-8999-92F81FD0307C}</a:tableStyleId>
              </a:tblPr>
              <a:tblGrid>
                <a:gridCol w="8928992"/>
              </a:tblGrid>
              <a:tr h="494074"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i="0" dirty="0" smtClean="0">
                          <a:latin typeface="Times New Roman" pitchFamily="18" charset="0"/>
                          <a:cs typeface="Times New Roman" pitchFamily="18" charset="0"/>
                        </a:rPr>
                        <a:t>Приложение к слайду 18</a:t>
                      </a:r>
                      <a:endParaRPr lang="ru-RU" sz="16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04442">
                <a:tc>
                  <a:txBody>
                    <a:bodyPr/>
                    <a:lstStyle/>
                    <a:p>
                      <a:pPr marL="342900" indent="-342900" algn="just">
                        <a:buNone/>
                      </a:pPr>
                      <a:endParaRPr lang="ru-RU" sz="1400" b="0" kern="1200" baseline="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342900" indent="-342900" algn="just">
                        <a:buNone/>
                      </a:pPr>
                      <a:endParaRPr lang="ru-RU" sz="1400" b="0" kern="1200" baseline="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342900" indent="-342900" algn="just">
                        <a:buNone/>
                      </a:pPr>
                      <a:endParaRPr lang="ru-RU" sz="1400" b="0" kern="1200" baseline="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342900" indent="-342900" algn="just">
                        <a:buNone/>
                      </a:pPr>
                      <a:endParaRPr lang="ru-RU" sz="1400" b="0" kern="1200" baseline="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342900" indent="-342900" algn="just">
                        <a:buNone/>
                      </a:pPr>
                      <a:endParaRPr lang="ru-RU" sz="1400" b="0" kern="1200" baseline="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342900" indent="-342900" algn="just">
                        <a:buNone/>
                      </a:pPr>
                      <a:endParaRPr lang="ru-RU" sz="1400" b="0" kern="1200" baseline="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342900" indent="-342900" algn="just">
                        <a:buNone/>
                      </a:pPr>
                      <a:endParaRPr lang="ru-RU" sz="1400" b="0" kern="1200" baseline="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342900" indent="-342900" algn="just">
                        <a:buNone/>
                      </a:pPr>
                      <a:endParaRPr lang="ru-RU" sz="1400" b="0" kern="1200" baseline="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342900" indent="-342900" algn="just">
                        <a:buNone/>
                      </a:pPr>
                      <a:endParaRPr lang="ru-RU" sz="1400" b="0" kern="1200" baseline="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ru-RU" sz="1400" dirty="0" smtClean="0">
                        <a:latin typeface="Times New Roman"/>
                        <a:ea typeface="Times New Roman"/>
                      </a:endParaRPr>
                    </a:p>
                    <a:p>
                      <a:endParaRPr lang="ru-RU" sz="1400" dirty="0" smtClean="0">
                        <a:latin typeface="Times New Roman"/>
                        <a:ea typeface="Times New Roman"/>
                      </a:endParaRPr>
                    </a:p>
                    <a:p>
                      <a:endParaRPr lang="ru-RU" sz="1400" dirty="0" smtClean="0">
                        <a:latin typeface="Times New Roman"/>
                        <a:ea typeface="Times New Roman"/>
                      </a:endParaRPr>
                    </a:p>
                    <a:p>
                      <a:endParaRPr lang="ru-RU" sz="1400" dirty="0" smtClean="0">
                        <a:latin typeface="Times New Roman"/>
                        <a:ea typeface="Times New Roman"/>
                      </a:endParaRPr>
                    </a:p>
                    <a:p>
                      <a:endParaRPr lang="ru-RU" sz="1400" dirty="0" smtClean="0">
                        <a:latin typeface="Times New Roman"/>
                        <a:ea typeface="Times New Roman"/>
                      </a:endParaRPr>
                    </a:p>
                    <a:p>
                      <a:endParaRPr lang="ru-RU" sz="1400" dirty="0" smtClean="0">
                        <a:latin typeface="Times New Roman"/>
                        <a:ea typeface="Times New Roman"/>
                      </a:endParaRPr>
                    </a:p>
                    <a:p>
                      <a:endParaRPr lang="ru-RU" sz="1400" dirty="0" smtClean="0">
                        <a:latin typeface="Times New Roman"/>
                        <a:ea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41138" name="Group 178"/>
          <p:cNvGraphicFramePr>
            <a:graphicFrameLocks noGrp="1"/>
          </p:cNvGraphicFramePr>
          <p:nvPr/>
        </p:nvGraphicFramePr>
        <p:xfrm>
          <a:off x="428625" y="928688"/>
          <a:ext cx="8286750" cy="5402426"/>
        </p:xfrm>
        <a:graphic>
          <a:graphicData uri="http://schemas.openxmlformats.org/drawingml/2006/table">
            <a:tbl>
              <a:tblPr/>
              <a:tblGrid>
                <a:gridCol w="2198688"/>
                <a:gridCol w="660400"/>
                <a:gridCol w="754062"/>
                <a:gridCol w="754063"/>
                <a:gridCol w="754062"/>
                <a:gridCol w="754063"/>
                <a:gridCol w="754062"/>
                <a:gridCol w="831850"/>
                <a:gridCol w="825500"/>
              </a:tblGrid>
              <a:tr h="223838">
                <a:tc gridSpan="9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Объём произведённой продукции в натуральном выражении, тыс. тонн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8809" marR="8809" marT="8809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987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Наименование предприятия</a:t>
                      </a:r>
                    </a:p>
                  </a:txBody>
                  <a:tcPr marL="8809" marR="8809" marT="880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8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Прогноз по годам</a:t>
                      </a:r>
                    </a:p>
                  </a:txBody>
                  <a:tcPr marL="8809" marR="8809" marT="880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953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2016</a:t>
                      </a:r>
                    </a:p>
                  </a:txBody>
                  <a:tcPr marL="8809" marR="8809" marT="880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2017</a:t>
                      </a:r>
                    </a:p>
                  </a:txBody>
                  <a:tcPr marL="8809" marR="8809" marT="880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2018</a:t>
                      </a:r>
                    </a:p>
                  </a:txBody>
                  <a:tcPr marL="8809" marR="8809" marT="880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2019</a:t>
                      </a:r>
                    </a:p>
                  </a:txBody>
                  <a:tcPr marL="8809" marR="8809" marT="880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2020</a:t>
                      </a:r>
                    </a:p>
                  </a:txBody>
                  <a:tcPr marL="8809" marR="8809" marT="880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2021</a:t>
                      </a:r>
                    </a:p>
                  </a:txBody>
                  <a:tcPr marL="8809" marR="8809" marT="880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2022</a:t>
                      </a:r>
                    </a:p>
                  </a:txBody>
                  <a:tcPr marL="8809" marR="8809" marT="880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2022 г. / 2016 г., %</a:t>
                      </a:r>
                    </a:p>
                  </a:txBody>
                  <a:tcPr marL="8809" marR="8809" marT="880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383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ООО "Агро–Ввек" </a:t>
                      </a:r>
                    </a:p>
                  </a:txBody>
                  <a:tcPr marL="8809" marR="8809" marT="880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7,8</a:t>
                      </a:r>
                    </a:p>
                  </a:txBody>
                  <a:tcPr marL="8809" marR="8809" marT="880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8,1</a:t>
                      </a:r>
                    </a:p>
                  </a:txBody>
                  <a:tcPr marL="8809" marR="8809" marT="880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8,5</a:t>
                      </a:r>
                    </a:p>
                  </a:txBody>
                  <a:tcPr marL="8809" marR="8809" marT="880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8,7</a:t>
                      </a:r>
                    </a:p>
                  </a:txBody>
                  <a:tcPr marL="8809" marR="8809" marT="880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9,0</a:t>
                      </a:r>
                    </a:p>
                  </a:txBody>
                  <a:tcPr marL="8809" marR="8809" marT="880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9,2</a:t>
                      </a:r>
                    </a:p>
                  </a:txBody>
                  <a:tcPr marL="8809" marR="8809" marT="880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9,5</a:t>
                      </a:r>
                    </a:p>
                  </a:txBody>
                  <a:tcPr marL="8809" marR="8809" marT="880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121,8</a:t>
                      </a:r>
                    </a:p>
                  </a:txBody>
                  <a:tcPr marL="8809" marR="8809" marT="880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383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ООО"ГАМА УРАЛ"</a:t>
                      </a:r>
                    </a:p>
                  </a:txBody>
                  <a:tcPr marL="8809" marR="8809" marT="880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5,3</a:t>
                      </a:r>
                    </a:p>
                  </a:txBody>
                  <a:tcPr marL="8809" marR="8809" marT="880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5,3</a:t>
                      </a:r>
                    </a:p>
                  </a:txBody>
                  <a:tcPr marL="8809" marR="8809" marT="880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5,6</a:t>
                      </a:r>
                    </a:p>
                  </a:txBody>
                  <a:tcPr marL="8809" marR="8809" marT="880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5,9</a:t>
                      </a:r>
                    </a:p>
                  </a:txBody>
                  <a:tcPr marL="8809" marR="8809" marT="880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6,2</a:t>
                      </a:r>
                    </a:p>
                  </a:txBody>
                  <a:tcPr marL="8809" marR="8809" marT="880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6,5</a:t>
                      </a:r>
                    </a:p>
                  </a:txBody>
                  <a:tcPr marL="8809" marR="8809" marT="880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6,8</a:t>
                      </a:r>
                    </a:p>
                  </a:txBody>
                  <a:tcPr marL="8809" marR="8809" marT="880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128,3</a:t>
                      </a:r>
                    </a:p>
                  </a:txBody>
                  <a:tcPr marL="8809" marR="8809" marT="880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3838"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зерновые культуры</a:t>
                      </a:r>
                    </a:p>
                  </a:txBody>
                  <a:tcPr marL="8809" marR="8809" marT="880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3838"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молоко</a:t>
                      </a:r>
                    </a:p>
                  </a:txBody>
                  <a:tcPr marL="8809" marR="8809" marT="880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1,5</a:t>
                      </a:r>
                    </a:p>
                  </a:txBody>
                  <a:tcPr marL="8809" marR="8809" marT="880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1,5</a:t>
                      </a:r>
                    </a:p>
                  </a:txBody>
                  <a:tcPr marL="8809" marR="8809" marT="880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1,6</a:t>
                      </a:r>
                    </a:p>
                  </a:txBody>
                  <a:tcPr marL="8809" marR="8809" marT="880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1,7</a:t>
                      </a:r>
                    </a:p>
                  </a:txBody>
                  <a:tcPr marL="8809" marR="8809" marT="880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1,7</a:t>
                      </a:r>
                    </a:p>
                  </a:txBody>
                  <a:tcPr marL="8809" marR="8809" marT="880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1,8</a:t>
                      </a:r>
                    </a:p>
                  </a:txBody>
                  <a:tcPr marL="8809" marR="8809" marT="880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1,9</a:t>
                      </a:r>
                    </a:p>
                  </a:txBody>
                  <a:tcPr marL="8809" marR="8809" marT="880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126,7</a:t>
                      </a:r>
                    </a:p>
                  </a:txBody>
                  <a:tcPr marL="8809" marR="8809" marT="880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383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ИП Ермагамбетов</a:t>
                      </a:r>
                    </a:p>
                  </a:txBody>
                  <a:tcPr marL="8809" marR="8809" marT="880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9,0</a:t>
                      </a:r>
                    </a:p>
                  </a:txBody>
                  <a:tcPr marL="8809" marR="8809" marT="880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9,1</a:t>
                      </a:r>
                    </a:p>
                  </a:txBody>
                  <a:tcPr marL="8809" marR="8809" marT="880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10,0</a:t>
                      </a:r>
                    </a:p>
                  </a:txBody>
                  <a:tcPr marL="8809" marR="8809" marT="880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10,2</a:t>
                      </a:r>
                    </a:p>
                  </a:txBody>
                  <a:tcPr marL="8809" marR="8809" marT="880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10,4</a:t>
                      </a:r>
                    </a:p>
                  </a:txBody>
                  <a:tcPr marL="8809" marR="8809" marT="880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10,5</a:t>
                      </a:r>
                    </a:p>
                  </a:txBody>
                  <a:tcPr marL="8809" marR="8809" marT="880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11,0</a:t>
                      </a:r>
                    </a:p>
                  </a:txBody>
                  <a:tcPr marL="8809" marR="8809" marT="880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122,2</a:t>
                      </a:r>
                    </a:p>
                  </a:txBody>
                  <a:tcPr marL="8809" marR="8809" marT="880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383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КФХ "Сайгутина Ф.П."</a:t>
                      </a:r>
                    </a:p>
                  </a:txBody>
                  <a:tcPr marL="8809" marR="8809" marT="880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2,0</a:t>
                      </a:r>
                    </a:p>
                  </a:txBody>
                  <a:tcPr marL="8809" marR="8809" marT="880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3,0</a:t>
                      </a:r>
                    </a:p>
                  </a:txBody>
                  <a:tcPr marL="8809" marR="8809" marT="880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3,0</a:t>
                      </a:r>
                    </a:p>
                  </a:txBody>
                  <a:tcPr marL="8809" marR="8809" marT="880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3,0</a:t>
                      </a:r>
                    </a:p>
                  </a:txBody>
                  <a:tcPr marL="8809" marR="8809" marT="880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3,0</a:t>
                      </a:r>
                    </a:p>
                  </a:txBody>
                  <a:tcPr marL="8809" marR="8809" marT="880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3,0</a:t>
                      </a:r>
                    </a:p>
                  </a:txBody>
                  <a:tcPr marL="8809" marR="8809" marT="880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3,0</a:t>
                      </a:r>
                    </a:p>
                  </a:txBody>
                  <a:tcPr marL="8809" marR="8809" marT="880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150,0</a:t>
                      </a:r>
                    </a:p>
                  </a:txBody>
                  <a:tcPr marL="8809" marR="8809" marT="880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383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КХ "Урал" </a:t>
                      </a:r>
                    </a:p>
                  </a:txBody>
                  <a:tcPr marL="8809" marR="8809" marT="880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11,8</a:t>
                      </a:r>
                    </a:p>
                  </a:txBody>
                  <a:tcPr marL="8809" marR="8809" marT="880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12,0</a:t>
                      </a:r>
                    </a:p>
                  </a:txBody>
                  <a:tcPr marL="8809" marR="8809" marT="880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12,1</a:t>
                      </a:r>
                    </a:p>
                  </a:txBody>
                  <a:tcPr marL="8809" marR="8809" marT="880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12,1</a:t>
                      </a:r>
                    </a:p>
                  </a:txBody>
                  <a:tcPr marL="8809" marR="8809" marT="880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12,2</a:t>
                      </a:r>
                    </a:p>
                  </a:txBody>
                  <a:tcPr marL="8809" marR="8809" marT="880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12,2</a:t>
                      </a:r>
                    </a:p>
                  </a:txBody>
                  <a:tcPr marL="8809" marR="8809" marT="880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12,2</a:t>
                      </a:r>
                    </a:p>
                  </a:txBody>
                  <a:tcPr marL="8809" marR="8809" marT="880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103,4</a:t>
                      </a:r>
                    </a:p>
                  </a:txBody>
                  <a:tcPr marL="8809" marR="8809" marT="880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3838"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зерновые культуры</a:t>
                      </a:r>
                    </a:p>
                  </a:txBody>
                  <a:tcPr marL="8809" marR="8809" marT="880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3838"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молоко</a:t>
                      </a:r>
                    </a:p>
                  </a:txBody>
                  <a:tcPr marL="8809" marR="8809" marT="880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0,6</a:t>
                      </a:r>
                    </a:p>
                  </a:txBody>
                  <a:tcPr marL="8809" marR="8809" marT="880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0,8</a:t>
                      </a:r>
                    </a:p>
                  </a:txBody>
                  <a:tcPr marL="8809" marR="8809" marT="880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0,9</a:t>
                      </a:r>
                    </a:p>
                  </a:txBody>
                  <a:tcPr marL="8809" marR="8809" marT="880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0,9</a:t>
                      </a:r>
                    </a:p>
                  </a:txBody>
                  <a:tcPr marL="8809" marR="8809" marT="880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1,0</a:t>
                      </a:r>
                    </a:p>
                  </a:txBody>
                  <a:tcPr marL="8809" marR="8809" marT="880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1,0</a:t>
                      </a:r>
                    </a:p>
                  </a:txBody>
                  <a:tcPr marL="8809" marR="8809" marT="880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1,1</a:t>
                      </a:r>
                    </a:p>
                  </a:txBody>
                  <a:tcPr marL="8809" marR="8809" marT="880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183,3</a:t>
                      </a:r>
                    </a:p>
                  </a:txBody>
                  <a:tcPr marL="8809" marR="8809" marT="880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383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ООО "Варшавское"</a:t>
                      </a:r>
                    </a:p>
                  </a:txBody>
                  <a:tcPr marL="8809" marR="8809" marT="880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31,8</a:t>
                      </a:r>
                    </a:p>
                  </a:txBody>
                  <a:tcPr marL="8809" marR="8809" marT="880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33,0</a:t>
                      </a:r>
                    </a:p>
                  </a:txBody>
                  <a:tcPr marL="8809" marR="8809" marT="880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33,1</a:t>
                      </a:r>
                    </a:p>
                  </a:txBody>
                  <a:tcPr marL="8809" marR="8809" marT="880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35,4</a:t>
                      </a:r>
                    </a:p>
                  </a:txBody>
                  <a:tcPr marL="8809" marR="8809" marT="880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36,7</a:t>
                      </a:r>
                    </a:p>
                  </a:txBody>
                  <a:tcPr marL="8809" marR="8809" marT="880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37,8</a:t>
                      </a:r>
                    </a:p>
                  </a:txBody>
                  <a:tcPr marL="8809" marR="8809" marT="880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38,0</a:t>
                      </a:r>
                    </a:p>
                  </a:txBody>
                  <a:tcPr marL="8809" marR="8809" marT="880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119,5</a:t>
                      </a:r>
                    </a:p>
                  </a:txBody>
                  <a:tcPr marL="8809" marR="8809" marT="880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3838"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зерновые культуры</a:t>
                      </a:r>
                    </a:p>
                  </a:txBody>
                  <a:tcPr marL="8809" marR="8809" marT="880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12,6</a:t>
                      </a:r>
                    </a:p>
                  </a:txBody>
                  <a:tcPr marL="8809" marR="8809" marT="880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13,0</a:t>
                      </a:r>
                    </a:p>
                  </a:txBody>
                  <a:tcPr marL="8809" marR="8809" marT="880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13,0</a:t>
                      </a:r>
                    </a:p>
                  </a:txBody>
                  <a:tcPr marL="8809" marR="8809" marT="880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14,0</a:t>
                      </a:r>
                    </a:p>
                  </a:txBody>
                  <a:tcPr marL="8809" marR="8809" marT="880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14,5</a:t>
                      </a:r>
                    </a:p>
                  </a:txBody>
                  <a:tcPr marL="8809" marR="8809" marT="880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15,0</a:t>
                      </a:r>
                    </a:p>
                  </a:txBody>
                  <a:tcPr marL="8809" marR="8809" marT="880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15,0</a:t>
                      </a:r>
                    </a:p>
                  </a:txBody>
                  <a:tcPr marL="8809" marR="8809" marT="880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119,0</a:t>
                      </a:r>
                    </a:p>
                  </a:txBody>
                  <a:tcPr marL="8809" marR="8809" marT="880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3838"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корма</a:t>
                      </a:r>
                    </a:p>
                  </a:txBody>
                  <a:tcPr marL="8809" marR="8809" marT="880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18,4</a:t>
                      </a:r>
                    </a:p>
                  </a:txBody>
                  <a:tcPr marL="8809" marR="8809" marT="880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19,0</a:t>
                      </a:r>
                    </a:p>
                  </a:txBody>
                  <a:tcPr marL="8809" marR="8809" marT="880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19,0</a:t>
                      </a:r>
                    </a:p>
                  </a:txBody>
                  <a:tcPr marL="8809" marR="8809" marT="880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20,0</a:t>
                      </a:r>
                    </a:p>
                  </a:txBody>
                  <a:tcPr marL="8809" marR="8809" marT="880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20,5</a:t>
                      </a:r>
                    </a:p>
                  </a:txBody>
                  <a:tcPr marL="8809" marR="8809" marT="880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21,0</a:t>
                      </a:r>
                    </a:p>
                  </a:txBody>
                  <a:tcPr marL="8809" marR="8809" marT="880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21,0</a:t>
                      </a:r>
                    </a:p>
                  </a:txBody>
                  <a:tcPr marL="8809" marR="8809" marT="880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114,1</a:t>
                      </a:r>
                    </a:p>
                  </a:txBody>
                  <a:tcPr marL="8809" marR="8809" marT="880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3838"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КРС (привес)</a:t>
                      </a:r>
                    </a:p>
                  </a:txBody>
                  <a:tcPr marL="8809" marR="8809" marT="880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0,5</a:t>
                      </a:r>
                    </a:p>
                  </a:txBody>
                  <a:tcPr marL="8809" marR="8809" marT="880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0,5</a:t>
                      </a:r>
                    </a:p>
                  </a:txBody>
                  <a:tcPr marL="8809" marR="8809" marT="880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0,6</a:t>
                      </a:r>
                    </a:p>
                  </a:txBody>
                  <a:tcPr marL="8809" marR="8809" marT="880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0,8</a:t>
                      </a:r>
                    </a:p>
                  </a:txBody>
                  <a:tcPr marL="8809" marR="8809" marT="880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0,9</a:t>
                      </a:r>
                    </a:p>
                  </a:txBody>
                  <a:tcPr marL="8809" marR="8809" marT="880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1,0</a:t>
                      </a:r>
                    </a:p>
                  </a:txBody>
                  <a:tcPr marL="8809" marR="8809" marT="880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1,1</a:t>
                      </a:r>
                    </a:p>
                  </a:txBody>
                  <a:tcPr marL="8809" marR="8809" marT="880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244,4</a:t>
                      </a:r>
                    </a:p>
                  </a:txBody>
                  <a:tcPr marL="8809" marR="8809" marT="880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3838"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мясо</a:t>
                      </a:r>
                    </a:p>
                  </a:txBody>
                  <a:tcPr marL="8809" marR="8809" marT="880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0,3</a:t>
                      </a:r>
                    </a:p>
                  </a:txBody>
                  <a:tcPr marL="8809" marR="8809" marT="880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0,5</a:t>
                      </a:r>
                    </a:p>
                  </a:txBody>
                  <a:tcPr marL="8809" marR="8809" marT="880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0,5</a:t>
                      </a:r>
                    </a:p>
                  </a:txBody>
                  <a:tcPr marL="8809" marR="8809" marT="880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0,6</a:t>
                      </a:r>
                    </a:p>
                  </a:txBody>
                  <a:tcPr marL="8809" marR="8809" marT="880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0,8</a:t>
                      </a:r>
                    </a:p>
                  </a:txBody>
                  <a:tcPr marL="8809" marR="8809" marT="880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0,8</a:t>
                      </a:r>
                    </a:p>
                  </a:txBody>
                  <a:tcPr marL="8809" marR="8809" marT="880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0,9</a:t>
                      </a:r>
                    </a:p>
                  </a:txBody>
                  <a:tcPr marL="8809" marR="8809" marT="880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300,0</a:t>
                      </a:r>
                    </a:p>
                  </a:txBody>
                  <a:tcPr marL="8809" marR="8809" marT="880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383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ООО "Нива"</a:t>
                      </a:r>
                    </a:p>
                  </a:txBody>
                  <a:tcPr marL="8809" marR="8809" marT="880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9,0</a:t>
                      </a:r>
                    </a:p>
                  </a:txBody>
                  <a:tcPr marL="8809" marR="8809" marT="880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9,0</a:t>
                      </a:r>
                    </a:p>
                  </a:txBody>
                  <a:tcPr marL="8809" marR="8809" marT="880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9,4</a:t>
                      </a:r>
                    </a:p>
                  </a:txBody>
                  <a:tcPr marL="8809" marR="8809" marT="880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9,7</a:t>
                      </a:r>
                    </a:p>
                  </a:txBody>
                  <a:tcPr marL="8809" marR="8809" marT="880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10,0</a:t>
                      </a:r>
                    </a:p>
                  </a:txBody>
                  <a:tcPr marL="8809" marR="8809" marT="880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10,3</a:t>
                      </a:r>
                    </a:p>
                  </a:txBody>
                  <a:tcPr marL="8809" marR="8809" marT="880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10,3</a:t>
                      </a:r>
                    </a:p>
                  </a:txBody>
                  <a:tcPr marL="8809" marR="8809" marT="880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114,4</a:t>
                      </a:r>
                    </a:p>
                  </a:txBody>
                  <a:tcPr marL="8809" marR="8809" marT="880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3838"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Итого:</a:t>
                      </a:r>
                    </a:p>
                  </a:txBody>
                  <a:tcPr marL="8809" marR="8809" marT="880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110,6</a:t>
                      </a:r>
                    </a:p>
                  </a:txBody>
                  <a:tcPr marL="8809" marR="8809" marT="880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114,8</a:t>
                      </a:r>
                    </a:p>
                  </a:txBody>
                  <a:tcPr marL="8809" marR="8809" marT="880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117,3</a:t>
                      </a:r>
                    </a:p>
                  </a:txBody>
                  <a:tcPr marL="8809" marR="8809" marT="880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123,0</a:t>
                      </a:r>
                    </a:p>
                  </a:txBody>
                  <a:tcPr marL="8809" marR="8809" marT="880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126,9</a:t>
                      </a:r>
                    </a:p>
                  </a:txBody>
                  <a:tcPr marL="8809" marR="8809" marT="880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130,1</a:t>
                      </a:r>
                    </a:p>
                  </a:txBody>
                  <a:tcPr marL="8809" marR="8809" marT="880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131,8</a:t>
                      </a:r>
                    </a:p>
                  </a:txBody>
                  <a:tcPr marL="8809" marR="8809" marT="880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119,2</a:t>
                      </a:r>
                    </a:p>
                  </a:txBody>
                  <a:tcPr marL="8809" marR="8809" marT="880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3838">
                <a:tc gridSpan="9"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Рост объема произведенной продукции к 2022 году в 1,19 раза к уровню 2016 года</a:t>
                      </a:r>
                    </a:p>
                  </a:txBody>
                  <a:tcPr marL="8809" marR="8809" marT="8809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867556" y="6350023"/>
            <a:ext cx="2133600" cy="365125"/>
          </a:xfrm>
        </p:spPr>
        <p:txBody>
          <a:bodyPr/>
          <a:lstStyle/>
          <a:p>
            <a:pPr>
              <a:defRPr/>
            </a:pPr>
            <a:fld id="{A536FAD3-D5CD-4F52-B489-7AD589CE3C6A}" type="slidenum">
              <a:rPr lang="ru-RU" sz="1600" smtClean="0">
                <a:solidFill>
                  <a:schemeClr val="tx1"/>
                </a:solidFill>
              </a:rPr>
              <a:pPr>
                <a:defRPr/>
              </a:pPr>
              <a:t>28</a:t>
            </a:fld>
            <a:endParaRPr lang="ru-RU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42875" y="115888"/>
          <a:ext cx="8858312" cy="659851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858312"/>
              </a:tblGrid>
              <a:tr h="403509"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Раздел </a:t>
                      </a:r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I. 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Информация о Карталинском муниципальном районе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9500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28625" y="571500"/>
          <a:ext cx="8501063" cy="5409565"/>
        </p:xfrm>
        <a:graphic>
          <a:graphicData uri="http://schemas.openxmlformats.org/drawingml/2006/table">
            <a:tbl>
              <a:tblPr/>
              <a:tblGrid>
                <a:gridCol w="4052888"/>
                <a:gridCol w="1144587"/>
                <a:gridCol w="803275"/>
                <a:gridCol w="785813"/>
                <a:gridCol w="857250"/>
                <a:gridCol w="857250"/>
              </a:tblGrid>
              <a:tr h="44132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Показатели</a:t>
                      </a:r>
                    </a:p>
                  </a:txBody>
                  <a:tcPr marL="41335" marR="413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Единица измерения</a:t>
                      </a:r>
                    </a:p>
                  </a:txBody>
                  <a:tcPr marL="41335" marR="413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2015 г.</a:t>
                      </a:r>
                    </a:p>
                  </a:txBody>
                  <a:tcPr marL="41335" marR="413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2016 г.</a:t>
                      </a:r>
                    </a:p>
                  </a:txBody>
                  <a:tcPr marL="41335" marR="413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62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</a:p>
                  </a:txBody>
                  <a:tcPr marL="41335" marR="413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% к 2014 г.</a:t>
                      </a:r>
                    </a:p>
                  </a:txBody>
                  <a:tcPr marL="41335" marR="413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</a:p>
                  </a:txBody>
                  <a:tcPr marL="41335" marR="413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666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% к 2015 г.</a:t>
                      </a:r>
                    </a:p>
                  </a:txBody>
                  <a:tcPr marL="41335" marR="413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</a:tr>
              <a:tr h="565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Инвестиции в основной капитал за счёт всех источников финансирования по крупным и средним организациям:</a:t>
                      </a:r>
                    </a:p>
                  </a:txBody>
                  <a:tcPr marL="41335" marR="4133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млн. руб.</a:t>
                      </a:r>
                    </a:p>
                  </a:txBody>
                  <a:tcPr marL="41335" marR="4133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271,8</a:t>
                      </a:r>
                    </a:p>
                  </a:txBody>
                  <a:tcPr marL="41335" marR="413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137,5</a:t>
                      </a:r>
                    </a:p>
                  </a:txBody>
                  <a:tcPr marL="41335" marR="413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100,5*</a:t>
                      </a:r>
                    </a:p>
                  </a:txBody>
                  <a:tcPr marL="41335" marR="413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43,3*</a:t>
                      </a:r>
                    </a:p>
                  </a:txBody>
                  <a:tcPr marL="41335" marR="413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в том числе бюджетные</a:t>
                      </a:r>
                    </a:p>
                  </a:txBody>
                  <a:tcPr marL="41335" marR="4133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113,9</a:t>
                      </a:r>
                    </a:p>
                  </a:txBody>
                  <a:tcPr marL="41335" marR="413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41335" marR="413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55,1</a:t>
                      </a:r>
                    </a:p>
                  </a:txBody>
                  <a:tcPr marL="41335" marR="413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41335" marR="413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</a:tr>
              <a:tr h="206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Ввод в действие жилых домов  </a:t>
                      </a:r>
                    </a:p>
                  </a:txBody>
                  <a:tcPr marL="41335" marR="413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кв. м</a:t>
                      </a:r>
                    </a:p>
                  </a:txBody>
                  <a:tcPr marL="41335" marR="413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13 264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335" marR="413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173,2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335" marR="413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9268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335" marR="413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69,9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335" marR="413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</a:tr>
              <a:tr h="376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Налоговые и неналоговые поступления в бюджет муниципального образования</a:t>
                      </a:r>
                    </a:p>
                  </a:txBody>
                  <a:tcPr marL="41335" marR="413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млн. руб.</a:t>
                      </a:r>
                    </a:p>
                  </a:txBody>
                  <a:tcPr marL="41335" marR="413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452,1</a:t>
                      </a:r>
                    </a:p>
                  </a:txBody>
                  <a:tcPr marL="41335" marR="413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100,7</a:t>
                      </a:r>
                    </a:p>
                  </a:txBody>
                  <a:tcPr marL="41335" marR="413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456,1</a:t>
                      </a:r>
                    </a:p>
                  </a:txBody>
                  <a:tcPr marL="41335" marR="413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102,8</a:t>
                      </a:r>
                    </a:p>
                  </a:txBody>
                  <a:tcPr marL="41335" marR="413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</a:tr>
              <a:tr h="376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Прибыль прибыльных крупных и средних организаций</a:t>
                      </a:r>
                    </a:p>
                  </a:txBody>
                  <a:tcPr marL="41335" marR="413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млн. руб.</a:t>
                      </a:r>
                    </a:p>
                  </a:txBody>
                  <a:tcPr marL="41335" marR="413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260,7</a:t>
                      </a:r>
                    </a:p>
                  </a:txBody>
                  <a:tcPr marL="41335" marR="413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141,9</a:t>
                      </a:r>
                    </a:p>
                  </a:txBody>
                  <a:tcPr marL="41335" marR="413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188,4</a:t>
                      </a:r>
                    </a:p>
                  </a:txBody>
                  <a:tcPr marL="41335" marR="413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1143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89,1</a:t>
                      </a:r>
                    </a:p>
                  </a:txBody>
                  <a:tcPr marL="41335" marR="413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</a:tr>
              <a:tr h="376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Среднемесячная заработная плата работников по крупным и средним организациям</a:t>
                      </a:r>
                    </a:p>
                  </a:txBody>
                  <a:tcPr marL="41335" marR="413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руб.</a:t>
                      </a:r>
                    </a:p>
                  </a:txBody>
                  <a:tcPr marL="41335" marR="413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26 182,4</a:t>
                      </a:r>
                    </a:p>
                  </a:txBody>
                  <a:tcPr marL="41335" marR="413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107,1</a:t>
                      </a:r>
                    </a:p>
                  </a:txBody>
                  <a:tcPr marL="41335" marR="413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27804,2**</a:t>
                      </a:r>
                    </a:p>
                  </a:txBody>
                  <a:tcPr marL="41335" marR="413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106,2**</a:t>
                      </a:r>
                    </a:p>
                  </a:txBody>
                  <a:tcPr marL="41335" marR="413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</a:tr>
              <a:tr h="376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Среднесписочная численность работников по крупным и средним организациям</a:t>
                      </a:r>
                    </a:p>
                  </a:txBody>
                  <a:tcPr marL="41335" marR="413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человек</a:t>
                      </a:r>
                    </a:p>
                  </a:txBody>
                  <a:tcPr marL="41335" marR="413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8755,0</a:t>
                      </a:r>
                    </a:p>
                  </a:txBody>
                  <a:tcPr marL="41335" marR="413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99,9</a:t>
                      </a:r>
                    </a:p>
                  </a:txBody>
                  <a:tcPr marL="41335" marR="413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8303,0**</a:t>
                      </a:r>
                    </a:p>
                  </a:txBody>
                  <a:tcPr marL="41335" marR="413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96,2**</a:t>
                      </a:r>
                    </a:p>
                  </a:txBody>
                  <a:tcPr marL="41335" marR="413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</a:tr>
              <a:tr h="376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Просроченная задолженность по заработной плате на 01.01.2017 г.</a:t>
                      </a:r>
                    </a:p>
                  </a:txBody>
                  <a:tcPr marL="41335" marR="413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руб.</a:t>
                      </a:r>
                    </a:p>
                  </a:txBody>
                  <a:tcPr marL="41335" marR="413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отсутствует</a:t>
                      </a:r>
                    </a:p>
                  </a:txBody>
                  <a:tcPr marL="41335" marR="413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отсутствует</a:t>
                      </a:r>
                    </a:p>
                  </a:txBody>
                  <a:tcPr marL="41335" marR="413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6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Общее количество безработных на 25.01.2017 г.</a:t>
                      </a:r>
                    </a:p>
                  </a:txBody>
                  <a:tcPr marL="41335" marR="413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чел.</a:t>
                      </a:r>
                    </a:p>
                  </a:txBody>
                  <a:tcPr marL="41335" marR="413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949</a:t>
                      </a:r>
                    </a:p>
                  </a:txBody>
                  <a:tcPr marL="41335" marR="413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91,5</a:t>
                      </a:r>
                    </a:p>
                  </a:txBody>
                  <a:tcPr marL="41335" marR="413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869</a:t>
                      </a:r>
                    </a:p>
                  </a:txBody>
                  <a:tcPr marL="41335" marR="413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88,0</a:t>
                      </a:r>
                    </a:p>
                  </a:txBody>
                  <a:tcPr marL="41335" marR="413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</a:tr>
              <a:tr h="376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Уровень зарегистрированной безработицы от экономически активного населения на 25.01.2017 г.</a:t>
                      </a:r>
                    </a:p>
                  </a:txBody>
                  <a:tcPr marL="41335" marR="413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41335" marR="413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3,9</a:t>
                      </a:r>
                    </a:p>
                  </a:txBody>
                  <a:tcPr marL="41335" marR="413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снижение 0,4 п.п.</a:t>
                      </a:r>
                    </a:p>
                  </a:txBody>
                  <a:tcPr marL="41335" marR="413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3,63</a:t>
                      </a:r>
                    </a:p>
                  </a:txBody>
                  <a:tcPr marL="41335" marR="413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снижение 0,47 п.п.</a:t>
                      </a:r>
                    </a:p>
                  </a:txBody>
                  <a:tcPr marL="41335" marR="413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</a:tr>
              <a:tr h="565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Отгружено товаров собственного производства, выполнено работ и услуг собственными силами по «чистым» видам деятельности</a:t>
                      </a:r>
                    </a:p>
                  </a:txBody>
                  <a:tcPr marL="41335" marR="413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млн. руб.</a:t>
                      </a:r>
                    </a:p>
                  </a:txBody>
                  <a:tcPr marL="41335" marR="413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3231,7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112,5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3356,9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107,9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</a:tr>
            </a:tbl>
          </a:graphicData>
        </a:graphic>
      </p:graphicFrame>
      <p:sp>
        <p:nvSpPr>
          <p:cNvPr id="15470" name="TextBox 5"/>
          <p:cNvSpPr txBox="1">
            <a:spLocks noChangeArrowheads="1"/>
          </p:cNvSpPr>
          <p:nvPr/>
        </p:nvSpPr>
        <p:spPr bwMode="auto">
          <a:xfrm>
            <a:off x="285750" y="6072188"/>
            <a:ext cx="6215063" cy="63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>
                <a:latin typeface="Times New Roman" pitchFamily="18" charset="0"/>
                <a:cs typeface="Times New Roman" pitchFamily="18" charset="0"/>
              </a:rPr>
              <a:t>* – январь»-сентябрь 2016 г. в % к январю-сентябрю 2015 г.</a:t>
            </a:r>
          </a:p>
          <a:p>
            <a:r>
              <a:rPr lang="ru-RU" sz="1200">
                <a:latin typeface="Times New Roman" pitchFamily="18" charset="0"/>
                <a:cs typeface="Times New Roman" pitchFamily="18" charset="0"/>
              </a:rPr>
              <a:t>** – январь-ноябрь 2016 г. и январь-ноябрь 2016 г. в % к январю-ноябрю 2015 г.</a:t>
            </a:r>
          </a:p>
          <a:p>
            <a:endParaRPr lang="ru-RU" sz="1100">
              <a:latin typeface="Calibri" pitchFamily="34" charset="0"/>
            </a:endParaRPr>
          </a:p>
        </p:txBody>
      </p:sp>
      <p:pic>
        <p:nvPicPr>
          <p:cNvPr id="15471" name="Picture 7" descr="gerb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206375"/>
            <a:ext cx="811212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96118" y="6356350"/>
            <a:ext cx="2133600" cy="365125"/>
          </a:xfrm>
        </p:spPr>
        <p:txBody>
          <a:bodyPr/>
          <a:lstStyle/>
          <a:p>
            <a:pPr>
              <a:defRPr/>
            </a:pPr>
            <a:fld id="{A536FAD3-D5CD-4F52-B489-7AD589CE3C6A}" type="slidenum">
              <a:rPr lang="ru-RU" sz="16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3</a:t>
            </a:fld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slide-image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4357694"/>
            <a:ext cx="8358246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42875" y="115888"/>
          <a:ext cx="8858312" cy="659851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858312"/>
              </a:tblGrid>
              <a:tr h="403509"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Раздел </a:t>
                      </a:r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I. 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Информация о Карталинском муниципальном районе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95007">
                <a:tc>
                  <a:txBody>
                    <a:bodyPr/>
                    <a:lstStyle/>
                    <a:p>
                      <a:fld id="{42D7AA87-66E5-4265-819E-955438F27405}" type="slidenum">
                        <a:rPr lang="ru-RU" smtClean="0"/>
                        <a:pPr/>
                        <a:t>4</a:t>
                      </a:fld>
                      <a:fld id="{39AC2D1A-20D4-4AFD-B847-748528CD5266}" type="slidenum">
                        <a:rPr lang="ru-RU" smtClean="0"/>
                        <a:pPr/>
                        <a:t>4</a:t>
                      </a:fld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00063" y="1285875"/>
          <a:ext cx="8229600" cy="29921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971924"/>
                <a:gridCol w="425767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Возможности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Проблемы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b="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1.Выгодное географическое расположение в непосредственной близости к границе с Республикой Казахстан.</a:t>
                      </a:r>
                    </a:p>
                    <a:p>
                      <a:r>
                        <a:rPr lang="ru-RU" sz="1200" b="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2. Наличие крупных транспортных магистралей,</a:t>
                      </a:r>
                      <a:r>
                        <a:rPr lang="ru-RU" sz="1200" b="0" kern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 том числе железнодорожных.</a:t>
                      </a:r>
                      <a:endParaRPr lang="ru-RU" sz="1200" b="0" kern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200" b="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r>
                        <a:rPr lang="ru-RU" sz="1200" b="0" kern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</a:t>
                      </a:r>
                      <a:r>
                        <a:rPr lang="ru-RU" sz="1200" b="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ривлечение инвестиций в расширение существующих производств, создание новых производств, новых видов продукции.</a:t>
                      </a:r>
                    </a:p>
                    <a:p>
                      <a:r>
                        <a:rPr lang="ru-RU" sz="1200" b="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  <a:r>
                        <a:rPr lang="ru-RU" sz="1200" b="0" kern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Б</a:t>
                      </a:r>
                      <a:r>
                        <a:rPr lang="ru-RU" sz="1200" b="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лагоприятная экологическая обстановка.</a:t>
                      </a:r>
                    </a:p>
                    <a:p>
                      <a:r>
                        <a:rPr lang="ru-RU" sz="1200" b="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5. Обеспеченность собственными кадрами технического звена, в том числе в сельском хозяйстве</a:t>
                      </a:r>
                      <a:r>
                        <a:rPr lang="ru-RU" sz="1200" b="0" kern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(на базе ГБОУ СПО (ССУЗ) Карталинский многоотраслевой техникум).</a:t>
                      </a:r>
                      <a:endParaRPr lang="ru-RU" sz="1200" b="0" kern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buFontTx/>
                        <a:buChar char="-"/>
                      </a:pPr>
                      <a:endParaRPr lang="ru-RU" sz="1100" b="0" kern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1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r>
                        <a:rPr lang="ru-RU" sz="1200" b="0" kern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</a:t>
                      </a:r>
                      <a:r>
                        <a:rPr lang="ru-RU" sz="1200" b="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ысокая степень износа инженерных сетей, коммуникаций (сети в г. Карталы принадлежат ДТВ ОАО РЖД).</a:t>
                      </a:r>
                    </a:p>
                    <a:p>
                      <a:r>
                        <a:rPr lang="ru-RU" sz="1200" b="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2. Отсутствие необходимого объема  денежных средств для осуществления строительства детского сада в микрорайоне Полтавка г. Карталы.</a:t>
                      </a:r>
                    </a:p>
                    <a:p>
                      <a:r>
                        <a:rPr lang="ru-RU" sz="1200" b="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3. Отсутствие централизованной власти в районе (наличие городской и районной администрации).</a:t>
                      </a:r>
                    </a:p>
                    <a:p>
                      <a:r>
                        <a:rPr lang="ru-RU" sz="1200" b="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4. Газификация населенных пунктов района составляет</a:t>
                      </a:r>
                      <a:r>
                        <a:rPr lang="ru-RU" sz="1200" b="0" kern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69,77 %</a:t>
                      </a:r>
                      <a:r>
                        <a:rPr lang="ru-RU" sz="1200" b="0" kern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, необходимы средства на </a:t>
                      </a:r>
                      <a:r>
                        <a:rPr lang="ru-RU" sz="1200" b="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продолжение начатых в 2015–2016 годах проектов газификации: п.Снежный, Джабык, </a:t>
                      </a:r>
                      <a:r>
                        <a:rPr lang="ru-RU" sz="1200" b="0" kern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Еленинка</a:t>
                      </a:r>
                      <a:r>
                        <a:rPr lang="ru-RU" sz="1200" b="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,).</a:t>
                      </a:r>
                      <a:r>
                        <a:rPr lang="ru-RU" sz="1200" b="0" kern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Окончание реализации проектов прошлых лет: п. </a:t>
                      </a:r>
                      <a:r>
                        <a:rPr lang="ru-RU" sz="1200" b="0" kern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Анненск</a:t>
                      </a:r>
                      <a:r>
                        <a:rPr lang="ru-RU" sz="1200" b="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1200" b="0" kern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Великопетровка</a:t>
                      </a:r>
                      <a:r>
                        <a:rPr lang="ru-RU" sz="1200" b="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1200" b="0" kern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Новокаолиновый</a:t>
                      </a:r>
                      <a:r>
                        <a:rPr lang="ru-RU" sz="1200" b="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endParaRPr lang="ru-RU" sz="11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6405" name="TextBox 7"/>
          <p:cNvSpPr txBox="1">
            <a:spLocks noChangeArrowheads="1"/>
          </p:cNvSpPr>
          <p:nvPr/>
        </p:nvSpPr>
        <p:spPr bwMode="auto">
          <a:xfrm>
            <a:off x="1571625" y="571500"/>
            <a:ext cx="57864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latin typeface="Times New Roman" pitchFamily="18" charset="0"/>
                <a:cs typeface="Times New Roman" pitchFamily="18" charset="0"/>
              </a:rPr>
              <a:t>Анализ социально-экономического положения</a:t>
            </a:r>
            <a:r>
              <a:rPr lang="ru-RU" sz="160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>
                <a:latin typeface="Times New Roman" pitchFamily="18" charset="0"/>
                <a:cs typeface="Times New Roman" pitchFamily="18" charset="0"/>
              </a:rPr>
            </a:br>
            <a:r>
              <a:rPr lang="ru-RU" sz="1600" b="1">
                <a:latin typeface="Times New Roman" pitchFamily="18" charset="0"/>
                <a:cs typeface="Times New Roman" pitchFamily="18" charset="0"/>
              </a:rPr>
              <a:t>Карталинского муниципального района</a:t>
            </a:r>
            <a:endParaRPr lang="ru-RU" sz="16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406" name="Picture 7" descr="gerb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3" y="206375"/>
            <a:ext cx="811212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796118" y="6356350"/>
            <a:ext cx="2133600" cy="365125"/>
          </a:xfrm>
        </p:spPr>
        <p:txBody>
          <a:bodyPr/>
          <a:lstStyle/>
          <a:p>
            <a:pPr>
              <a:defRPr/>
            </a:pPr>
            <a:fld id="{A536FAD3-D5CD-4F52-B489-7AD589CE3C6A}" type="slidenum">
              <a:rPr lang="ru-RU" sz="16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4</a:t>
            </a:fld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07950" y="115888"/>
          <a:ext cx="8928992" cy="65992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44416"/>
                <a:gridCol w="5184576"/>
              </a:tblGrid>
              <a:tr h="627793">
                <a:tc gridSpan="2"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Раздел </a:t>
                      </a:r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II. 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Основные направления стратегического развития</a:t>
                      </a: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Карталинского муниципального района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1709"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Промышленность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1975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3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   К наиболее крупным промышленным предприятиям района относятся</a:t>
                      </a:r>
                      <a:r>
                        <a:rPr lang="ru-RU" sz="13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:</a:t>
                      </a:r>
                    </a:p>
                    <a:p>
                      <a:pPr algn="just"/>
                      <a:r>
                        <a:rPr lang="ru-RU" sz="13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   1) </a:t>
                      </a:r>
                      <a:r>
                        <a:rPr lang="ru-RU" sz="13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ООО «РИФ - Микромрамор» </a:t>
                      </a:r>
                      <a:r>
                        <a:rPr lang="ru-RU" sz="13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–</a:t>
                      </a:r>
                      <a:r>
                        <a:rPr lang="ru-RU" sz="1300" b="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п</a:t>
                      </a:r>
                      <a:r>
                        <a:rPr lang="ru-RU" sz="13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роизводит высококачественные минеральные наполнители. Основополагающими факторами успеха компании на рынке производителей микромраморных карбонатов кальция (микрокальцита) и мраморного песка стало наличие собственных сырьевых баз белого мрамора Еленинского  месторождения, где отличительной особенностью сырья является высокий процент белизны (свыше 96% и малое содержание примесей), а также квалифицированный состав сотрудников и четко отлаженный технологический процесс производства. В</a:t>
                      </a:r>
                      <a:r>
                        <a:rPr lang="ru-RU" sz="13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настоящее время реализует инвестиционный проект по вводу</a:t>
                      </a:r>
                      <a:r>
                        <a:rPr lang="ru-RU" sz="13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в эксплуатацию</a:t>
                      </a:r>
                      <a:r>
                        <a:rPr lang="ru-RU" sz="13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второй очереди завода по производству наполнителей из молотого мрамора в рамках программы по импортозамещению (п. Джабык), количество работающих 423 человека. </a:t>
                      </a:r>
                    </a:p>
                    <a:p>
                      <a:pPr algn="just"/>
                      <a:r>
                        <a:rPr lang="ru-RU" sz="13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   2) </a:t>
                      </a:r>
                      <a:r>
                        <a:rPr lang="ru-RU" sz="13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ООО «Елена» </a:t>
                      </a:r>
                      <a:r>
                        <a:rPr lang="ru-RU" sz="13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основано в 1993 году, основной вид деятельности добыча декоративного и</a:t>
                      </a:r>
                      <a:r>
                        <a:rPr lang="ru-RU" sz="13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3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строительного камня, известняка, гипса, мела и сланцев; количество работающих 60 человек.</a:t>
                      </a:r>
                    </a:p>
                    <a:p>
                      <a:pPr algn="just"/>
                      <a:r>
                        <a:rPr lang="ru-RU" sz="13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   3) </a:t>
                      </a:r>
                      <a:r>
                        <a:rPr lang="ru-RU" sz="13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ОАО «Новокаолиновый ГОК» </a:t>
                      </a:r>
                      <a:r>
                        <a:rPr lang="ru-RU" sz="13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основан с 1941 года, основной вид деятельности добыча  глины, каолина,</a:t>
                      </a:r>
                      <a:r>
                        <a:rPr lang="ru-RU" sz="13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3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строительного камня (мрамор), </a:t>
                      </a:r>
                      <a:r>
                        <a:rPr lang="ru-RU" sz="13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продукция предприятия находит широкое применение в производстве автотракторных шин, резинотехнических изделий, полимеров, пластмасс, строительной</a:t>
                      </a:r>
                      <a:r>
                        <a:rPr lang="ru-RU" sz="130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3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керамики, лакокрасок, бумажной и машиностроительной промышленности,</a:t>
                      </a:r>
                      <a:r>
                        <a:rPr lang="ru-RU" sz="130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количество работающих 285 человек.</a:t>
                      </a:r>
                      <a:endParaRPr lang="ru-RU" sz="13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7421" name="Рисунок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285875"/>
            <a:ext cx="3313113" cy="236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2" name="Рисунок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4165600"/>
            <a:ext cx="3357563" cy="223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3" name="Picture 7" descr="gerb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313" y="206375"/>
            <a:ext cx="811212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867556" y="6356350"/>
            <a:ext cx="2133600" cy="365125"/>
          </a:xfrm>
        </p:spPr>
        <p:txBody>
          <a:bodyPr/>
          <a:lstStyle/>
          <a:p>
            <a:pPr>
              <a:defRPr/>
            </a:pPr>
            <a:fld id="{A536FAD3-D5CD-4F52-B489-7AD589CE3C6A}" type="slidenum">
              <a:rPr lang="ru-RU" sz="16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5</a:t>
            </a:fld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07950" y="71438"/>
          <a:ext cx="8928992" cy="66437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64364"/>
                <a:gridCol w="5464628"/>
              </a:tblGrid>
              <a:tr h="597656">
                <a:tc gridSpan="2"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i="0" dirty="0" smtClean="0">
                          <a:latin typeface="Times New Roman" pitchFamily="18" charset="0"/>
                          <a:cs typeface="Times New Roman" pitchFamily="18" charset="0"/>
                        </a:rPr>
                        <a:t>Раздел </a:t>
                      </a:r>
                      <a:r>
                        <a:rPr lang="en-US" sz="1600" i="0" dirty="0" smtClean="0">
                          <a:latin typeface="Times New Roman" pitchFamily="18" charset="0"/>
                          <a:cs typeface="Times New Roman" pitchFamily="18" charset="0"/>
                        </a:rPr>
                        <a:t>II. </a:t>
                      </a:r>
                      <a:r>
                        <a:rPr lang="ru-RU" sz="1600" i="0" dirty="0" smtClean="0">
                          <a:latin typeface="Times New Roman" pitchFamily="18" charset="0"/>
                          <a:cs typeface="Times New Roman" pitchFamily="18" charset="0"/>
                        </a:rPr>
                        <a:t>Основные направления стратегического развития</a:t>
                      </a: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i="0" dirty="0" smtClean="0">
                          <a:latin typeface="Times New Roman" pitchFamily="18" charset="0"/>
                          <a:cs typeface="Times New Roman" pitchFamily="18" charset="0"/>
                        </a:rPr>
                        <a:t>Карталинского муниципального района</a:t>
                      </a:r>
                      <a:endParaRPr lang="ru-RU" sz="16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6011"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i="0" dirty="0" smtClean="0">
                          <a:latin typeface="Times New Roman" pitchFamily="18" charset="0"/>
                          <a:cs typeface="Times New Roman" pitchFamily="18" charset="0"/>
                        </a:rPr>
                        <a:t>Сельское хозяйство</a:t>
                      </a:r>
                      <a:endParaRPr lang="ru-RU" sz="16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7000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  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35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    В сельском хозяйстве Карталинского муниципального района работают 9 коллективных хозяйств, 87 КФХ, среднегодовая численность работников 397</a:t>
                      </a:r>
                      <a:r>
                        <a:rPr lang="ru-RU" sz="1350" b="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5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человек. </a:t>
                      </a:r>
                    </a:p>
                    <a:p>
                      <a:pPr algn="just"/>
                      <a:r>
                        <a:rPr lang="ru-RU" sz="135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    С 2012</a:t>
                      </a:r>
                      <a:r>
                        <a:rPr lang="ru-RU" sz="1350" b="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года по 2016 год создано 35 новых КФХ.</a:t>
                      </a:r>
                    </a:p>
                    <a:p>
                      <a:pPr algn="just"/>
                      <a:r>
                        <a:rPr lang="ru-RU" sz="1350" b="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    </a:t>
                      </a:r>
                      <a:r>
                        <a:rPr lang="ru-RU" sz="135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 2015 году хозяйствами всех категорий произведено продукции сельского хозяйства на общую сумму 2710,7 млн. руб., в том числе: </a:t>
                      </a:r>
                    </a:p>
                    <a:p>
                      <a:pPr algn="just"/>
                      <a:r>
                        <a:rPr lang="ru-RU" sz="135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     – растениеводство - 58,6% в общем объеме произведенной продукции (1588,0 млн. руб.); </a:t>
                      </a:r>
                    </a:p>
                    <a:p>
                      <a:pPr algn="just"/>
                      <a:r>
                        <a:rPr lang="ru-RU" sz="1350" b="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     – </a:t>
                      </a:r>
                      <a:r>
                        <a:rPr lang="ru-RU" sz="135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животноводство – 41,4% (1122,7 млн. руб.). </a:t>
                      </a:r>
                    </a:p>
                    <a:p>
                      <a:pPr algn="just"/>
                      <a:r>
                        <a:rPr lang="ru-RU" sz="135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    За 2016 год произведено</a:t>
                      </a:r>
                      <a:r>
                        <a:rPr lang="ru-RU" sz="1350" b="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продукции на общую сумму 2895,0 млн. руб. или 106,8 % к уровню 2015 года.</a:t>
                      </a:r>
                      <a:endParaRPr lang="ru-RU" sz="1350" b="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ru-RU" sz="135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   Доля обрабатываемой пашни в 2016 году составила 127,6 тыс. га или 89,6% от общей площади. Валовой сбор зерновых и зернобобовых культур – 98,1 тыс. т или 108,3 % к уровню 2015 года.</a:t>
                      </a:r>
                    </a:p>
                    <a:p>
                      <a:pPr algn="just"/>
                      <a:r>
                        <a:rPr lang="ru-RU" sz="135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   Средняя урожайность зерновых – 13,2 </a:t>
                      </a:r>
                      <a:r>
                        <a:rPr lang="ru-RU" sz="1350" b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ц</a:t>
                      </a:r>
                      <a:r>
                        <a:rPr lang="ru-RU" sz="135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/га, что на 3,9 % выше 2015 года (2015 год – 12,7 </a:t>
                      </a:r>
                      <a:r>
                        <a:rPr lang="ru-RU" sz="1350" b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ц</a:t>
                      </a:r>
                      <a:r>
                        <a:rPr lang="ru-RU" sz="135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/га). Впервые был посеян лен на семена.</a:t>
                      </a:r>
                    </a:p>
                    <a:p>
                      <a:pPr algn="just"/>
                      <a:r>
                        <a:rPr lang="ru-RU" sz="1350" b="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   </a:t>
                      </a:r>
                      <a:r>
                        <a:rPr lang="ru-RU" sz="135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 рамках МП «Устойчивое развитие сельских территорий Карталинского муниципального района Челябинской области на 2014 – 2020 годы» в 2016 году получили возможность газифицироваться 155 </a:t>
                      </a:r>
                      <a:r>
                        <a:rPr lang="ru-RU" sz="1350" b="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семей в п. </a:t>
                      </a:r>
                      <a:r>
                        <a:rPr lang="ru-RU" sz="1350" b="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Еленинка</a:t>
                      </a:r>
                      <a:r>
                        <a:rPr lang="ru-RU" sz="1350" b="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Карталинского района. Протяжённость газовых сетей 6,2 км. Общая сумма затрат 13,0 млн. руб. (ФБ – 3,1 млн. руб., ОБ – 8,6 млн. руб., МБ – 1,3 млн. руб.).</a:t>
                      </a:r>
                    </a:p>
                    <a:p>
                      <a:pPr algn="just"/>
                      <a:r>
                        <a:rPr lang="ru-RU" sz="1350" b="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    Две семьи (в т. ч. одна многодетная семья) стоят в очереди на улучшение жилищных условий в рамках ФЦП «Устойчивое развитие сельских территорий на 2014 – 2017 годы и на период до 2020 года». </a:t>
                      </a:r>
                      <a:endParaRPr lang="ru-RU" sz="1350" b="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8445" name="Picture 7" descr="gerb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" y="142875"/>
            <a:ext cx="811213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6" name="Picture 2" descr="E:\IMG000369В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3735388"/>
            <a:ext cx="3130550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7" name="Рисунок 6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50" y="1214438"/>
            <a:ext cx="313055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867556" y="6356350"/>
            <a:ext cx="2133600" cy="365125"/>
          </a:xfrm>
        </p:spPr>
        <p:txBody>
          <a:bodyPr/>
          <a:lstStyle/>
          <a:p>
            <a:pPr>
              <a:defRPr/>
            </a:pPr>
            <a:fld id="{A536FAD3-D5CD-4F52-B489-7AD589CE3C6A}" type="slidenum">
              <a:rPr lang="ru-RU" sz="16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6</a:t>
            </a:fld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07950" y="115888"/>
          <a:ext cx="8928992" cy="658169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928992"/>
              </a:tblGrid>
              <a:tr h="311972"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i="0" dirty="0" smtClean="0">
                          <a:latin typeface="Times New Roman" pitchFamily="18" charset="0"/>
                          <a:cs typeface="Times New Roman" pitchFamily="18" charset="0"/>
                        </a:rPr>
                        <a:t>Раздел </a:t>
                      </a:r>
                      <a:r>
                        <a:rPr lang="en-US" sz="1200" i="0" dirty="0" smtClean="0">
                          <a:latin typeface="Times New Roman" pitchFamily="18" charset="0"/>
                          <a:cs typeface="Times New Roman" pitchFamily="18" charset="0"/>
                        </a:rPr>
                        <a:t>II. </a:t>
                      </a:r>
                      <a:r>
                        <a:rPr lang="ru-RU" sz="1200" i="0" dirty="0" smtClean="0">
                          <a:latin typeface="Times New Roman" pitchFamily="18" charset="0"/>
                          <a:cs typeface="Times New Roman" pitchFamily="18" charset="0"/>
                        </a:rPr>
                        <a:t>Основные направления стратегического развития Карталинского муниципального района</a:t>
                      </a:r>
                      <a:endParaRPr lang="ru-RU" sz="12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352">
                <a:tc>
                  <a:txBody>
                    <a:bodyPr/>
                    <a:lstStyle/>
                    <a:p>
                      <a:pPr algn="ctr"/>
                      <a:r>
                        <a:rPr lang="ru-RU" sz="1200" i="0" dirty="0" smtClean="0">
                          <a:latin typeface="Times New Roman" pitchFamily="18" charset="0"/>
                          <a:cs typeface="Times New Roman" pitchFamily="18" charset="0"/>
                        </a:rPr>
                        <a:t>Сельское хозяйство</a:t>
                      </a:r>
                      <a:endParaRPr lang="ru-RU" sz="12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77372">
                <a:tc>
                  <a:txBody>
                    <a:bodyPr/>
                    <a:lstStyle/>
                    <a:p>
                      <a:pPr algn="ctr"/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Государственная поддержка </a:t>
                      </a:r>
                      <a:r>
                        <a:rPr lang="ru-RU" sz="11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сельхозтоваропроизводителей</a:t>
                      </a:r>
                      <a:endParaRPr lang="ru-RU" sz="1100" b="1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endParaRPr lang="ru-RU" sz="900" b="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endParaRPr lang="ru-RU" sz="900" b="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endParaRPr lang="ru-RU" sz="900" b="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endParaRPr lang="ru-RU" sz="900" b="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endParaRPr lang="ru-RU" sz="900" b="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endParaRPr lang="ru-RU" sz="900" b="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endParaRPr lang="ru-RU" sz="900" b="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endParaRPr lang="ru-RU" sz="900" b="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endParaRPr lang="ru-RU" sz="900" b="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endParaRPr lang="ru-RU" sz="900" b="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endParaRPr lang="ru-RU" sz="900" b="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endParaRPr lang="ru-RU" sz="900" b="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endParaRPr lang="ru-RU" sz="900" b="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endParaRPr lang="ru-RU" sz="900" b="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endParaRPr lang="ru-RU" sz="900" b="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endParaRPr lang="ru-RU" sz="900" b="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85750" y="965200"/>
          <a:ext cx="8572500" cy="2963292"/>
        </p:xfrm>
        <a:graphic>
          <a:graphicData uri="http://schemas.openxmlformats.org/drawingml/2006/table">
            <a:tbl>
              <a:tblPr/>
              <a:tblGrid>
                <a:gridCol w="2017713"/>
                <a:gridCol w="503237"/>
                <a:gridCol w="806450"/>
                <a:gridCol w="511175"/>
                <a:gridCol w="619125"/>
                <a:gridCol w="457200"/>
                <a:gridCol w="531813"/>
                <a:gridCol w="536575"/>
                <a:gridCol w="534987"/>
                <a:gridCol w="447675"/>
                <a:gridCol w="534988"/>
                <a:gridCol w="446087"/>
                <a:gridCol w="625475"/>
              </a:tblGrid>
              <a:tr h="34925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Государственная поддержка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3788" marR="537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2012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3788" marR="537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2013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3788" marR="5378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2014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3788" marR="5378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2015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3788" marR="5378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2016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3788" marR="5378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2012–2016 годы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3788" marR="5378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84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Ед.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3788" marR="537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Млн. руб.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3788" marR="5378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Ед.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3788" marR="5378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Млн. руб.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3788" marR="5378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Ед.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3788" marR="5378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Млн. руб.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3788" marR="5378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Ед.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3788" marR="5378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Млн. руб.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3788" marR="5378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Ед.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3788" marR="5378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Млн. руб.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3788" marR="5378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Ед.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3788" marR="5378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Млн. руб.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3788" marR="5378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2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3788" marR="537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3788" marR="537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116,1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3788" marR="5378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3788" marR="5378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96,4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3788" marR="5378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3788" marR="5378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92,3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3788" marR="5378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3788" marR="5378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69,2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3788" marR="5378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3788" marR="5378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80,5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3788" marR="5378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305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3788" marR="5378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454,5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3788" marR="5378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9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том числе: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3788" marR="537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3788" marR="537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3788" marR="537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3788" marR="537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3788" marR="537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3788" marR="537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3788" marR="537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3788" marR="537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3788" marR="537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3788" marR="537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3788" marR="537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3788" marR="537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3788" marR="537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7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Грант для начинающих фермеров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3788" marR="537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3788" marR="537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3,0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3788" marR="537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3788" marR="537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2,0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3788" marR="537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3788" marR="537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3788" marR="537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3788" marR="537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5,9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3788" marR="537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3788" marR="537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2,9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3788" marR="537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3788" marR="537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14,8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3788" marR="537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5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Грант на развитие семейных животноводческих ферм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3788" marR="5378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3788" marR="5378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3788" marR="5378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3788" marR="5378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5,8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3788" marR="5378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3788" marR="5378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3788" marR="5378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3788" marR="5378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2,9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3788" marR="5378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3788" marR="5378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3788" marR="5378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3788" marR="5378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8,7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3788" marR="5378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3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Субсидия на возмещение затрат МП "Поддержка малого и среднего предпринимательства"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3788" marR="5378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3788" marR="5378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1,2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3788" marR="5378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3788" marR="5378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2,9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3788" marR="5378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3788" marR="5378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2,3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3788" marR="5378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3788" marR="5378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1,5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3788" marR="5378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3788" marR="5378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5,4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3788" marR="5378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3788" marR="5378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13,3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3788" marR="5378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85750" y="4479925"/>
          <a:ext cx="8572500" cy="1757363"/>
        </p:xfrm>
        <a:graphic>
          <a:graphicData uri="http://schemas.openxmlformats.org/drawingml/2006/table">
            <a:tbl>
              <a:tblPr/>
              <a:tblGrid>
                <a:gridCol w="3811588"/>
                <a:gridCol w="900112"/>
                <a:gridCol w="773113"/>
                <a:gridCol w="771525"/>
                <a:gridCol w="771525"/>
                <a:gridCol w="773112"/>
                <a:gridCol w="771525"/>
              </a:tblGrid>
              <a:tr h="322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Показатели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1761" marR="6176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Ед. изм.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1761" marR="6176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2012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1761" marR="6176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2013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1761" marR="6176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2014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1761" marR="6176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2015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1761" marR="6176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2016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1761" marR="6176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Продукция сельского хозяйства (в факт. ценах)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1761" marR="6176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млн.руб.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1761" marR="6176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1618,1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1761" marR="6176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1651,2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1761" marR="6176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1913,9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1761" marR="6176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2710,7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1761" marR="6176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2895,0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1761" marR="6176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3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Продукция растениеводства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1761" marR="6176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млн.руб.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1761" marR="6176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613,4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1761" marR="6176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686,9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1761" marR="6176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894,3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1761" marR="6176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1588,0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1761" marR="6176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**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1761" marR="6176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3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Продукция животноводства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1761" marR="6176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млн.руб.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1761" marR="6176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1004,7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1761" marR="6176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964,3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1761" marR="6176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1020,0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1761" marR="6176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1122,7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1761" marR="6176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**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1761" marR="6176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Валовой сбор зерна (в весе после доработки)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1761" marR="6176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тыс.т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1761" marR="6176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18,7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1761" marR="6176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28,9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1761" marR="6176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38,9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1761" marR="6176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90,6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1761" marR="6176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98,1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1761" marR="6176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3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Урожайность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1761" marR="6176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ц/га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1761" marR="6176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5,2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1761" marR="6176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6,9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1761" marR="6176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7,4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1761" marR="6176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12,7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1761" marR="6176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13,2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1761" marR="6176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3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Скот и птица на убой в живом весе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1761" marR="6176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тыс.т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1761" marR="6176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3,9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1761" marR="6176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3,8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1761" marR="6176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3,7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1761" marR="6176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3,4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1761" marR="6176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3,5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1761" marR="6176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3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Молоко, всего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1761" marR="6176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тыс.т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1761" marR="6176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17,4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1761" marR="6176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17,6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1761" marR="6176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16,7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1761" marR="6176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15,9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1761" marR="6176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16,5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1761" marR="6176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9675" name="TextBox 6"/>
          <p:cNvSpPr txBox="1">
            <a:spLocks noChangeArrowheads="1"/>
          </p:cNvSpPr>
          <p:nvPr/>
        </p:nvSpPr>
        <p:spPr bwMode="auto">
          <a:xfrm>
            <a:off x="214313" y="3929063"/>
            <a:ext cx="8643937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100">
                <a:latin typeface="Times New Roman" pitchFamily="18" charset="0"/>
                <a:cs typeface="Times New Roman" pitchFamily="18" charset="0"/>
              </a:rPr>
              <a:t>В 2016 г. 70 сельхозтоваропроизводителей, в т. ч. 2 вновь созданных КФХ, получили государственную поддержку в сумме 80,5 млн. руб.</a:t>
            </a:r>
            <a:endParaRPr lang="ru-RU">
              <a:latin typeface="Calibri" pitchFamily="34" charset="0"/>
            </a:endParaRPr>
          </a:p>
        </p:txBody>
      </p:sp>
      <p:sp>
        <p:nvSpPr>
          <p:cNvPr id="19676" name="TextBox 7"/>
          <p:cNvSpPr txBox="1">
            <a:spLocks noChangeArrowheads="1"/>
          </p:cNvSpPr>
          <p:nvPr/>
        </p:nvSpPr>
        <p:spPr bwMode="auto">
          <a:xfrm>
            <a:off x="3071813" y="4238625"/>
            <a:ext cx="356235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100" b="1">
                <a:latin typeface="Times New Roman" pitchFamily="18" charset="0"/>
                <a:cs typeface="Times New Roman" pitchFamily="18" charset="0"/>
              </a:rPr>
              <a:t>Основные показатели сельского хозяйства</a:t>
            </a:r>
            <a:endParaRPr lang="ru-RU" b="1">
              <a:latin typeface="Calibri" pitchFamily="34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796118" y="6356350"/>
            <a:ext cx="2133600" cy="365125"/>
          </a:xfrm>
        </p:spPr>
        <p:txBody>
          <a:bodyPr/>
          <a:lstStyle/>
          <a:p>
            <a:pPr>
              <a:defRPr/>
            </a:pPr>
            <a:fld id="{A536FAD3-D5CD-4F52-B489-7AD589CE3C6A}" type="slidenum">
              <a:rPr lang="ru-RU" sz="16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7</a:t>
            </a:fld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07950" y="115888"/>
          <a:ext cx="8928992" cy="659851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44416"/>
                <a:gridCol w="5184576"/>
              </a:tblGrid>
              <a:tr h="627016">
                <a:tc gridSpan="2"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i="0" dirty="0" smtClean="0">
                          <a:latin typeface="Times New Roman" pitchFamily="18" charset="0"/>
                          <a:cs typeface="Times New Roman" pitchFamily="18" charset="0"/>
                        </a:rPr>
                        <a:t>Раздел </a:t>
                      </a:r>
                      <a:r>
                        <a:rPr lang="en-US" sz="1600" i="0" dirty="0" smtClean="0">
                          <a:latin typeface="Times New Roman" pitchFamily="18" charset="0"/>
                          <a:cs typeface="Times New Roman" pitchFamily="18" charset="0"/>
                        </a:rPr>
                        <a:t>II. </a:t>
                      </a:r>
                      <a:r>
                        <a:rPr lang="ru-RU" sz="1600" i="0" dirty="0" smtClean="0">
                          <a:latin typeface="Times New Roman" pitchFamily="18" charset="0"/>
                          <a:cs typeface="Times New Roman" pitchFamily="18" charset="0"/>
                        </a:rPr>
                        <a:t>Основные направления стратегического развития</a:t>
                      </a: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i="0" dirty="0" smtClean="0">
                          <a:latin typeface="Times New Roman" pitchFamily="18" charset="0"/>
                          <a:cs typeface="Times New Roman" pitchFamily="18" charset="0"/>
                        </a:rPr>
                        <a:t>Карталинского муниципального района</a:t>
                      </a:r>
                      <a:endParaRPr lang="ru-RU" sz="16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1711"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i="0" dirty="0" smtClean="0">
                          <a:latin typeface="Times New Roman" pitchFamily="18" charset="0"/>
                          <a:cs typeface="Times New Roman" pitchFamily="18" charset="0"/>
                        </a:rPr>
                        <a:t>Малый бизнес</a:t>
                      </a:r>
                      <a:endParaRPr lang="ru-RU" sz="16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19789">
                <a:tc>
                  <a:txBody>
                    <a:bodyPr/>
                    <a:lstStyle/>
                    <a:p>
                      <a:pPr algn="ctr"/>
                      <a:endParaRPr lang="ru-RU" sz="16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      В  районе в течение 5 лет реализуется муниципальная программа «Поддержка развития малого и среднего предпринимательства». В рамках реализации мер финансовой поддержки за счет средств местного, федерального бюджетов в 2016 году предоставлена субсидия субъектам малого и среднего предпринимательства.</a:t>
                      </a:r>
                      <a:endParaRPr lang="ru-RU" sz="1400" b="1" i="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just"/>
                      <a:r>
                        <a:rPr lang="ru-RU" sz="1400" b="1" i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      </a:t>
                      </a:r>
                      <a:r>
                        <a:rPr lang="ru-RU" sz="140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Общая сумма финансовой поддержки составила – 5,6 млн. рублей (в том числе 1,0 млн. рублей</a:t>
                      </a:r>
                      <a:r>
                        <a:rPr lang="ru-RU" sz="1400" i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за счёт </a:t>
                      </a:r>
                      <a:r>
                        <a:rPr lang="ru-RU" sz="140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МБ, 4,6 млн. рублей за счёт ФБ), что в 2,4 раза больше показателя 2015 года.</a:t>
                      </a:r>
                    </a:p>
                    <a:p>
                      <a:pPr algn="just"/>
                      <a:r>
                        <a:rPr lang="ru-RU" sz="140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      Максимальный размер субсидии одному субъекту малого и среднего предпринимательства составил 1 миллион рублей. Количество получателей в текущем году – 10 СМСП  (из них 9 – </a:t>
                      </a:r>
                      <a:r>
                        <a:rPr lang="ru-RU" sz="1400" i="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сельхозтоваропроизводителей</a:t>
                      </a:r>
                      <a:r>
                        <a:rPr lang="ru-RU" sz="140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;  1– в сфере ЖКХ).</a:t>
                      </a:r>
                    </a:p>
                    <a:p>
                      <a:pPr algn="just"/>
                      <a:r>
                        <a:rPr lang="ru-RU" sz="140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      По итогам областного конкурса 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</a:t>
                      </a:r>
                      <a:r>
                        <a:rPr lang="ru-RU" sz="140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Лучший городской округ (муниципальный район) Челябинской области по развитию малого и среднего предпринимательства» в 2015 году Карталинский муниципальный район занял – 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III место.</a:t>
                      </a:r>
                      <a:endParaRPr lang="ru-RU" sz="1400" i="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just"/>
                      <a:r>
                        <a:rPr lang="ru-RU" sz="140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     </a:t>
                      </a:r>
                      <a:r>
                        <a:rPr lang="ru-RU" sz="1400" i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Разработана «дорожная карта»  по внедрению успешных</a:t>
                      </a:r>
                      <a:r>
                        <a:rPr lang="ru-RU" sz="1400" i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практик, направленных на развитие и поддержку малого и среднего предпринимательства Карталинского муниципального района (в которую включены 10 обязательных Практик).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0493" name="TextBox 10"/>
          <p:cNvSpPr txBox="1">
            <a:spLocks noChangeArrowheads="1"/>
          </p:cNvSpPr>
          <p:nvPr/>
        </p:nvSpPr>
        <p:spPr bwMode="auto">
          <a:xfrm>
            <a:off x="469900" y="1071563"/>
            <a:ext cx="3316288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500" b="1">
                <a:latin typeface="Times New Roman" pitchFamily="18" charset="0"/>
                <a:cs typeface="Times New Roman" pitchFamily="18" charset="0"/>
              </a:rPr>
              <a:t>Финансовая поддержка СМСП (2016 год), млн.руб.</a:t>
            </a:r>
          </a:p>
        </p:txBody>
      </p:sp>
      <p:graphicFrame>
        <p:nvGraphicFramePr>
          <p:cNvPr id="12" name="Диаграмма 11"/>
          <p:cNvGraphicFramePr/>
          <p:nvPr/>
        </p:nvGraphicFramePr>
        <p:xfrm>
          <a:off x="142844" y="1500174"/>
          <a:ext cx="3786182" cy="29289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Диаграмма 12"/>
          <p:cNvGraphicFramePr/>
          <p:nvPr/>
        </p:nvGraphicFramePr>
        <p:xfrm>
          <a:off x="285720" y="4500570"/>
          <a:ext cx="3571900" cy="23574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5" name="Прямая со стрелкой 14"/>
          <p:cNvCxnSpPr/>
          <p:nvPr/>
        </p:nvCxnSpPr>
        <p:spPr>
          <a:xfrm flipV="1">
            <a:off x="1785938" y="5500688"/>
            <a:ext cx="1214437" cy="42862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497" name="Picture 7" descr="gerb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313" y="206375"/>
            <a:ext cx="811212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867556" y="6356350"/>
            <a:ext cx="2133600" cy="365125"/>
          </a:xfrm>
        </p:spPr>
        <p:txBody>
          <a:bodyPr/>
          <a:lstStyle/>
          <a:p>
            <a:pPr>
              <a:defRPr/>
            </a:pPr>
            <a:fld id="{A536FAD3-D5CD-4F52-B489-7AD589CE3C6A}" type="slidenum">
              <a:rPr lang="ru-RU" sz="16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8</a:t>
            </a:fld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07950" y="115888"/>
          <a:ext cx="8928992" cy="659851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44416"/>
                <a:gridCol w="5184576"/>
              </a:tblGrid>
              <a:tr h="627016">
                <a:tc gridSpan="2"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i="0" dirty="0" smtClean="0">
                          <a:latin typeface="Times New Roman" pitchFamily="18" charset="0"/>
                          <a:cs typeface="Times New Roman" pitchFamily="18" charset="0"/>
                        </a:rPr>
                        <a:t>Раздел </a:t>
                      </a:r>
                      <a:r>
                        <a:rPr lang="en-US" sz="1600" i="0" dirty="0" smtClean="0">
                          <a:latin typeface="Times New Roman" pitchFamily="18" charset="0"/>
                          <a:cs typeface="Times New Roman" pitchFamily="18" charset="0"/>
                        </a:rPr>
                        <a:t>II. </a:t>
                      </a:r>
                      <a:r>
                        <a:rPr lang="ru-RU" sz="1600" i="0" dirty="0" smtClean="0">
                          <a:latin typeface="Times New Roman" pitchFamily="18" charset="0"/>
                          <a:cs typeface="Times New Roman" pitchFamily="18" charset="0"/>
                        </a:rPr>
                        <a:t>Основные направления стратегического развития</a:t>
                      </a: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i="0" dirty="0" smtClean="0">
                          <a:latin typeface="Times New Roman" pitchFamily="18" charset="0"/>
                          <a:cs typeface="Times New Roman" pitchFamily="18" charset="0"/>
                        </a:rPr>
                        <a:t>Карталинского муниципального района</a:t>
                      </a:r>
                      <a:endParaRPr lang="ru-RU" sz="16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1711"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i="0" dirty="0" smtClean="0">
                          <a:latin typeface="Times New Roman" pitchFamily="18" charset="0"/>
                          <a:cs typeface="Times New Roman" pitchFamily="18" charset="0"/>
                        </a:rPr>
                        <a:t>Строительство и инфраструктура</a:t>
                      </a:r>
                      <a:endParaRPr lang="ru-RU" sz="16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19789">
                <a:tc>
                  <a:txBody>
                    <a:bodyPr/>
                    <a:lstStyle/>
                    <a:p>
                      <a:pPr algn="ctr"/>
                      <a:endParaRPr lang="ru-RU" sz="16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 счет развития и модернизации объектов коммунальной инфраструктуры в 2016 г. реализованы следующие мероприятия:</a:t>
                      </a:r>
                    </a:p>
                    <a:p>
                      <a:pPr marL="342900" indent="-342900" algn="just">
                        <a:buAutoNum type="arabicPeriod"/>
                      </a:pPr>
                      <a:r>
                        <a:rPr lang="ru-RU" sz="1400" i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</a:t>
                      </a:r>
                      <a:r>
                        <a:rPr lang="ru-RU" sz="140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троительство газовых сетей     протяженностью –</a:t>
                      </a:r>
                      <a:r>
                        <a:rPr lang="ru-RU" sz="1400" i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14,5</a:t>
                      </a:r>
                      <a:r>
                        <a:rPr lang="ru-RU" sz="140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км.  на сумму  29,9 млн. руб. (ФБ – 3,1 млн. руб., ОБ – 24,7</a:t>
                      </a:r>
                      <a:r>
                        <a:rPr lang="ru-RU" sz="1400" i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млн. руб.</a:t>
                      </a:r>
                      <a:r>
                        <a:rPr lang="ru-RU" sz="140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; МБ – 2,1</a:t>
                      </a:r>
                      <a:r>
                        <a:rPr lang="ru-RU" sz="1400" i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млн. руб.).</a:t>
                      </a:r>
                    </a:p>
                    <a:p>
                      <a:pPr marL="342900" indent="-342900" algn="just">
                        <a:buAutoNum type="arabicPeriod"/>
                      </a:pPr>
                      <a:r>
                        <a:rPr lang="ru-RU" sz="140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Капитальный ремонт 7,8 км. сетей водоснабжения  на сумму 9,796 млн. руб. (ОБ – 8,996 млн. руб.; МБ – 0,8 млн. руб.).</a:t>
                      </a:r>
                    </a:p>
                    <a:p>
                      <a:pPr marL="342900" indent="-342900" algn="just">
                        <a:buAutoNum type="arabicPeriod"/>
                      </a:pPr>
                      <a:r>
                        <a:rPr lang="ru-RU" sz="140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Капитальный ремонт 2,08 км. сетей теплоснабжения на сумму 10,685 млн. руб. ( ОБ – 8,2 млн. руб., МБ – 0,285 млн. руб., ВБ – 2,2 млн. руб.).</a:t>
                      </a:r>
                    </a:p>
                    <a:p>
                      <a:pPr marL="342900" indent="-342900" algn="just">
                        <a:buNone/>
                      </a:pPr>
                      <a:r>
                        <a:rPr lang="ru-RU" sz="140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результате  проведённых мероприятий уровень газификации  достиг  показателя</a:t>
                      </a:r>
                      <a:r>
                        <a:rPr lang="ru-RU" sz="1400" i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в </a:t>
                      </a:r>
                      <a:r>
                        <a:rPr lang="ru-RU" sz="140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69,77 % </a:t>
                      </a:r>
                    </a:p>
                    <a:p>
                      <a:pPr marL="342900" marR="0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Произведён ремонт автодороги протяжённостью 1,1 км. в п. Варшавка,</a:t>
                      </a:r>
                      <a:r>
                        <a:rPr lang="ru-RU" sz="1400" i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ул. Центральная на общую сумму 8,2 млн. руб. (ОБ</a:t>
                      </a:r>
                      <a:r>
                        <a:rPr lang="ru-RU" sz="1400" i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– 7,0 млн. руб., МБ – 1,2 млн. руб.).</a:t>
                      </a:r>
                      <a:endParaRPr lang="ru-RU" sz="1400" i="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just"/>
                      <a:r>
                        <a:rPr lang="ru-RU" sz="140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 В рамках муниципальной программы «Приобретение производственной базы для муниципального образования Карталинский муниципальный район на 2016 год» приобретена  производственная база «</a:t>
                      </a:r>
                      <a:r>
                        <a:rPr lang="ru-RU" sz="1400" i="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Агрогаз</a:t>
                      </a:r>
                      <a:r>
                        <a:rPr lang="ru-RU" sz="140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».</a:t>
                      </a:r>
                    </a:p>
                    <a:p>
                      <a:pPr algn="just"/>
                      <a:r>
                        <a:rPr lang="ru-RU" sz="1400" i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  </a:t>
                      </a:r>
                      <a:r>
                        <a:rPr lang="ru-RU" sz="140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Производственная база расположена практически в центре города на  земельном участке, площадью 3,9 га, имеет в своем составе 35 объектов, в том числе: административное здание (площадь</a:t>
                      </a:r>
                      <a:r>
                        <a:rPr lang="ru-RU" sz="1400" i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374,9 м²), котельная, нежилое здание административно-бытового корпуса (столовая, гостиница на 40 мест), теплицы, гаражные и ремонтные боксы.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1517" name="Рисунок 7"/>
          <p:cNvPicPr>
            <a:picLocks noChangeAspect="1"/>
          </p:cNvPicPr>
          <p:nvPr/>
        </p:nvPicPr>
        <p:blipFill>
          <a:blip r:embed="rId2" cstate="print"/>
          <a:srcRect r="11108"/>
          <a:stretch>
            <a:fillRect/>
          </a:stretch>
        </p:blipFill>
        <p:spPr bwMode="auto">
          <a:xfrm>
            <a:off x="250825" y="1285875"/>
            <a:ext cx="3319463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8" name="Рисунок 8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3878263"/>
            <a:ext cx="3319463" cy="218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9" name="Picture 7" descr="gerb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313" y="206375"/>
            <a:ext cx="811212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867556" y="6356350"/>
            <a:ext cx="2133600" cy="365125"/>
          </a:xfrm>
        </p:spPr>
        <p:txBody>
          <a:bodyPr/>
          <a:lstStyle/>
          <a:p>
            <a:pPr>
              <a:defRPr/>
            </a:pPr>
            <a:fld id="{A536FAD3-D5CD-4F52-B489-7AD589CE3C6A}" type="slidenum">
              <a:rPr lang="ru-RU" sz="16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9</a:t>
            </a:fld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2050</TotalTime>
  <Words>4864</Words>
  <Application>Microsoft Office PowerPoint</Application>
  <PresentationFormat>Экран (4:3)</PresentationFormat>
  <Paragraphs>1504</Paragraphs>
  <Slides>28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</dc:creator>
  <cp:lastModifiedBy>Пользователь</cp:lastModifiedBy>
  <cp:revision>555</cp:revision>
  <cp:lastPrinted>2016-10-26T09:33:52Z</cp:lastPrinted>
  <dcterms:created xsi:type="dcterms:W3CDTF">2016-10-25T04:21:44Z</dcterms:created>
  <dcterms:modified xsi:type="dcterms:W3CDTF">2017-05-31T10:38:07Z</dcterms:modified>
</cp:coreProperties>
</file>