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96" r:id="rId13"/>
    <p:sldId id="297" r:id="rId14"/>
    <p:sldId id="298" r:id="rId15"/>
    <p:sldId id="299" r:id="rId16"/>
    <p:sldId id="288" r:id="rId17"/>
    <p:sldId id="278" r:id="rId18"/>
    <p:sldId id="269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8A8A2"/>
    <a:srgbClr val="F37065"/>
    <a:srgbClr val="4D4D4D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06.04.2018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06.04.2018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06.04.2018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06.04.2018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06.04.2018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06.04.2018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06.04.2018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005707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36  месяцев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т.д.).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или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Для юридических лиц и ИП, получивших 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01909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</a:p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60  месяцев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т.д.) в соответствии с Бизнес-планом, сформированном при помощи сервиса на портале Бизнес-навигатор МСП.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Для юридических лиц и ИП, сформировавших Бизнес-план при помощи сервиса на портале Бизнес-навигатор МСП:</a:t>
            </a: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447079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8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412776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101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296154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151487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149080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" y="4550315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32" y="4471062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03" y="3307903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00070" y="33555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25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1016" y="4512688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210137"/>
              </p:ext>
            </p:extLst>
          </p:nvPr>
        </p:nvGraphicFramePr>
        <p:xfrm>
          <a:off x="251520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7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468681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8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5640" y="1232173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1671" y="2817529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293096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4365104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" y="4691924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48" y="4687086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76" y="3163887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99743" y="321151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500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9008" y="4654297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/>
        </p:blipFill>
        <p:spPr>
          <a:xfrm>
            <a:off x="266700" y="1215230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811318"/>
              </p:ext>
            </p:extLst>
          </p:nvPr>
        </p:nvGraphicFramePr>
        <p:xfrm>
          <a:off x="251520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0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4841865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8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-2738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 </a:t>
            </a:r>
            <a:b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344561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893316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520153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520153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1" y="4918981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8" y="4842135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239674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287306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500 млн рублей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168" y="4881354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/>
          <a:stretch/>
        </p:blipFill>
        <p:spPr>
          <a:xfrm>
            <a:off x="162191" y="1268760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565943"/>
              </p:ext>
            </p:extLst>
          </p:nvPr>
        </p:nvGraphicFramePr>
        <p:xfrm>
          <a:off x="179512" y="404664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5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4758824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8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73366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416569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965324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448145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43711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9" y="484697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6" y="4759094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311682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35931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500 млн рублей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2176" y="480934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/>
          <a:stretch/>
        </p:blipFill>
        <p:spPr>
          <a:xfrm>
            <a:off x="95250" y="1268760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732575"/>
              </p:ext>
            </p:extLst>
          </p:nvPr>
        </p:nvGraphicFramePr>
        <p:xfrm>
          <a:off x="107504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97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824544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условий гарантийного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продукта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конкурсной документации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Благодарим</a:t>
            </a:r>
            <a:br>
              <a:rPr lang="ru-RU" dirty="0"/>
            </a:br>
            <a:r>
              <a:rPr lang="ru-RU" dirty="0"/>
              <a:t>за внимание!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предпринимательства» (АО «МСП Банк»)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br>
              <a:rPr lang="ru-RU" sz="1400" dirty="0"/>
            </a:br>
            <a:br>
              <a:rPr lang="ru-RU" sz="1400" dirty="0"/>
            </a:br>
            <a:r>
              <a:rPr lang="ru-RU" sz="1800" u="sng" dirty="0">
                <a:solidFill>
                  <a:srgbClr val="0072BC"/>
                </a:solidFill>
              </a:rPr>
              <a:t>www.mspbank.ru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>
                <a:latin typeface="Arial" pitchFamily="34" charset="0"/>
                <a:cs typeface="Arial" pitchFamily="34" charset="0"/>
              </a:rPr>
              <a:t>О Банке</a:t>
            </a: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58098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(включая выплату заработной платы и пр. платежи, за исключением уплаты налогов и сборов).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05908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2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(включая выплату заработной платы и пр. платежи, за исключением уплаты налогов и сборов).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36 месяцев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>
                <a:latin typeface="Arial" pitchFamily="34" charset="0"/>
                <a:cs typeface="Arial" pitchFamily="34" charset="0"/>
              </a:rPr>
              <a:t>Продукты Банка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5480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могут быть направлены на приобретение основных средств (не менее 70% от совокупной величины кредита) и на покрытие текущих расходов, в том числе финансирование оборотного капитала (не более 30% от величины кредита).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60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6560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84 месяцев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могут быть направлены на приобретение основных средств (не менее 70% от совокупной величины кредита) и на покрытие текущих расходов, в том числе финансирование оборотного капитала (не более 30% от величины кредита).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541365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законов №44-ФЗ и №223-ФЗ.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36 месяцев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срока действия контракта, увеличенного на 90 дней.</a:t>
            </a: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31606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сельскохозяйственных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кооперативов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284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10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12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0074" y="266885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1*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41947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84 месяцев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8,9%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100898"/>
            <a:ext cx="809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* Кредитный продукт реализуется исключительно при соответствии субъекта МСП и кредитной сделки программе Минсельхоза России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*При субсидировании процентной ставки по программам Минсельхоза РФ процентная ставка составит от 1 до 5%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контракта. 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12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3374" y="4797153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9,6%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36712"/>
            <a:ext cx="4721339" cy="3136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*При субсидировании процентной ставки по программам Минсельхоза РФ процентная ставка составит от 1 до 5%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898" y="306896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0257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0,1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661248"/>
            <a:ext cx="703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не более 12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 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7649" y="3420452"/>
            <a:ext cx="3634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включительно – от 10,1%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67335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      - приобретение, реконструкция, модернизация, ремонт основных средств;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      - строительство зданий и сооружений производственного назначения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1788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другие платежи, за исключением уплаты налогов и сборов).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12 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10,1%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или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Для юридических лиц и ИП, получивших 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2039</Words>
  <Application>Microsoft Office PowerPoint</Application>
  <PresentationFormat>Экран (4:3)</PresentationFormat>
  <Paragraphs>347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прямого кредитования для ДФО</vt:lpstr>
      <vt:lpstr>Продукты прямого кредитования для ДФО</vt:lpstr>
      <vt:lpstr>Продукты прямого кредитования для ДФО  </vt:lpstr>
      <vt:lpstr>Продукты прямого кредитования для ДФО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Чернова Ольга Александровна</cp:lastModifiedBy>
  <cp:revision>137</cp:revision>
  <cp:lastPrinted>2017-11-27T08:27:26Z</cp:lastPrinted>
  <dcterms:created xsi:type="dcterms:W3CDTF">2017-08-03T13:00:25Z</dcterms:created>
  <dcterms:modified xsi:type="dcterms:W3CDTF">2018-04-06T06:43:10Z</dcterms:modified>
</cp:coreProperties>
</file>