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192"/>
  </p:notesMasterIdLst>
  <p:sldIdLst>
    <p:sldId id="1276" r:id="rId2"/>
    <p:sldId id="2259" r:id="rId3"/>
    <p:sldId id="1945" r:id="rId4"/>
    <p:sldId id="2513" r:id="rId5"/>
    <p:sldId id="2629" r:id="rId6"/>
    <p:sldId id="2630" r:id="rId7"/>
    <p:sldId id="2515" r:id="rId8"/>
    <p:sldId id="2516" r:id="rId9"/>
    <p:sldId id="2520" r:id="rId10"/>
    <p:sldId id="2540" r:id="rId11"/>
    <p:sldId id="2541" r:id="rId12"/>
    <p:sldId id="2518" r:id="rId13"/>
    <p:sldId id="2542" r:id="rId14"/>
    <p:sldId id="2543" r:id="rId15"/>
    <p:sldId id="2521" r:id="rId16"/>
    <p:sldId id="2544" r:id="rId17"/>
    <p:sldId id="2545" r:id="rId18"/>
    <p:sldId id="2517" r:id="rId19"/>
    <p:sldId id="2519" r:id="rId20"/>
    <p:sldId id="2522" r:id="rId21"/>
    <p:sldId id="2631" r:id="rId22"/>
    <p:sldId id="2632" r:id="rId23"/>
    <p:sldId id="2633" r:id="rId24"/>
    <p:sldId id="2634" r:id="rId25"/>
    <p:sldId id="2635" r:id="rId26"/>
    <p:sldId id="2636" r:id="rId27"/>
    <p:sldId id="2637" r:id="rId28"/>
    <p:sldId id="2638" r:id="rId29"/>
    <p:sldId id="2639" r:id="rId30"/>
    <p:sldId id="2653" r:id="rId31"/>
    <p:sldId id="2642" r:id="rId32"/>
    <p:sldId id="2643" r:id="rId33"/>
    <p:sldId id="2644" r:id="rId34"/>
    <p:sldId id="2812" r:id="rId35"/>
    <p:sldId id="2813" r:id="rId36"/>
    <p:sldId id="2815" r:id="rId37"/>
    <p:sldId id="2816" r:id="rId38"/>
    <p:sldId id="2645" r:id="rId39"/>
    <p:sldId id="2646" r:id="rId40"/>
    <p:sldId id="2647" r:id="rId41"/>
    <p:sldId id="2651" r:id="rId42"/>
    <p:sldId id="2652" r:id="rId43"/>
    <p:sldId id="2655" r:id="rId44"/>
    <p:sldId id="2656" r:id="rId45"/>
    <p:sldId id="2657" r:id="rId46"/>
    <p:sldId id="2658" r:id="rId47"/>
    <p:sldId id="2659" r:id="rId48"/>
    <p:sldId id="2675" r:id="rId49"/>
    <p:sldId id="2770" r:id="rId50"/>
    <p:sldId id="2809" r:id="rId51"/>
    <p:sldId id="2810" r:id="rId52"/>
    <p:sldId id="2771" r:id="rId53"/>
    <p:sldId id="2772" r:id="rId54"/>
    <p:sldId id="2773" r:id="rId55"/>
    <p:sldId id="2774" r:id="rId56"/>
    <p:sldId id="2775" r:id="rId57"/>
    <p:sldId id="2776" r:id="rId58"/>
    <p:sldId id="2777" r:id="rId59"/>
    <p:sldId id="2778" r:id="rId60"/>
    <p:sldId id="2779" r:id="rId61"/>
    <p:sldId id="2780" r:id="rId62"/>
    <p:sldId id="2781" r:id="rId63"/>
    <p:sldId id="2782" r:id="rId64"/>
    <p:sldId id="2783" r:id="rId65"/>
    <p:sldId id="2784" r:id="rId66"/>
    <p:sldId id="2686" r:id="rId67"/>
    <p:sldId id="2689" r:id="rId68"/>
    <p:sldId id="2690" r:id="rId69"/>
    <p:sldId id="2691" r:id="rId70"/>
    <p:sldId id="2692" r:id="rId71"/>
    <p:sldId id="2785" r:id="rId72"/>
    <p:sldId id="2786" r:id="rId73"/>
    <p:sldId id="2787" r:id="rId74"/>
    <p:sldId id="2698" r:id="rId75"/>
    <p:sldId id="2699" r:id="rId76"/>
    <p:sldId id="2788" r:id="rId77"/>
    <p:sldId id="2789" r:id="rId78"/>
    <p:sldId id="2790" r:id="rId79"/>
    <p:sldId id="2791" r:id="rId80"/>
    <p:sldId id="2792" r:id="rId81"/>
    <p:sldId id="2793" r:id="rId82"/>
    <p:sldId id="2794" r:id="rId83"/>
    <p:sldId id="2795" r:id="rId84"/>
    <p:sldId id="2811" r:id="rId85"/>
    <p:sldId id="2706" r:id="rId86"/>
    <p:sldId id="2707" r:id="rId87"/>
    <p:sldId id="2708" r:id="rId88"/>
    <p:sldId id="2709" r:id="rId89"/>
    <p:sldId id="2710" r:id="rId90"/>
    <p:sldId id="2711" r:id="rId91"/>
    <p:sldId id="2712" r:id="rId92"/>
    <p:sldId id="2713" r:id="rId93"/>
    <p:sldId id="2714" r:id="rId94"/>
    <p:sldId id="2817" r:id="rId95"/>
    <p:sldId id="2715" r:id="rId96"/>
    <p:sldId id="2716" r:id="rId97"/>
    <p:sldId id="2717" r:id="rId98"/>
    <p:sldId id="2718" r:id="rId99"/>
    <p:sldId id="2730" r:id="rId100"/>
    <p:sldId id="2731" r:id="rId101"/>
    <p:sldId id="2732" r:id="rId102"/>
    <p:sldId id="2733" r:id="rId103"/>
    <p:sldId id="2734" r:id="rId104"/>
    <p:sldId id="2735" r:id="rId105"/>
    <p:sldId id="2736" r:id="rId106"/>
    <p:sldId id="2737" r:id="rId107"/>
    <p:sldId id="2738" r:id="rId108"/>
    <p:sldId id="2739" r:id="rId109"/>
    <p:sldId id="2740" r:id="rId110"/>
    <p:sldId id="2741" r:id="rId111"/>
    <p:sldId id="2742" r:id="rId112"/>
    <p:sldId id="2814" r:id="rId113"/>
    <p:sldId id="2743" r:id="rId114"/>
    <p:sldId id="2744" r:id="rId115"/>
    <p:sldId id="2745" r:id="rId116"/>
    <p:sldId id="2746" r:id="rId117"/>
    <p:sldId id="2747" r:id="rId118"/>
    <p:sldId id="2748" r:id="rId119"/>
    <p:sldId id="2749" r:id="rId120"/>
    <p:sldId id="2750" r:id="rId121"/>
    <p:sldId id="2751" r:id="rId122"/>
    <p:sldId id="2752" r:id="rId123"/>
    <p:sldId id="2753" r:id="rId124"/>
    <p:sldId id="2754" r:id="rId125"/>
    <p:sldId id="2755" r:id="rId126"/>
    <p:sldId id="2756" r:id="rId127"/>
    <p:sldId id="2757" r:id="rId128"/>
    <p:sldId id="2758" r:id="rId129"/>
    <p:sldId id="2759" r:id="rId130"/>
    <p:sldId id="2760" r:id="rId131"/>
    <p:sldId id="2761" r:id="rId132"/>
    <p:sldId id="2762" r:id="rId133"/>
    <p:sldId id="2763" r:id="rId134"/>
    <p:sldId id="2764" r:id="rId135"/>
    <p:sldId id="2765" r:id="rId136"/>
    <p:sldId id="2766" r:id="rId137"/>
    <p:sldId id="2767" r:id="rId138"/>
    <p:sldId id="2768" r:id="rId139"/>
    <p:sldId id="2769" r:id="rId140"/>
    <p:sldId id="2796" r:id="rId141"/>
    <p:sldId id="2797" r:id="rId142"/>
    <p:sldId id="2798" r:id="rId143"/>
    <p:sldId id="2799" r:id="rId144"/>
    <p:sldId id="2800" r:id="rId145"/>
    <p:sldId id="2801" r:id="rId146"/>
    <p:sldId id="2802" r:id="rId147"/>
    <p:sldId id="2803" r:id="rId148"/>
    <p:sldId id="2804" r:id="rId149"/>
    <p:sldId id="2805" r:id="rId150"/>
    <p:sldId id="2806" r:id="rId151"/>
    <p:sldId id="2807" r:id="rId152"/>
    <p:sldId id="2808" r:id="rId153"/>
    <p:sldId id="2546" r:id="rId154"/>
    <p:sldId id="2523" r:id="rId155"/>
    <p:sldId id="2548" r:id="rId156"/>
    <p:sldId id="2547" r:id="rId157"/>
    <p:sldId id="2524" r:id="rId158"/>
    <p:sldId id="2549" r:id="rId159"/>
    <p:sldId id="2550" r:id="rId160"/>
    <p:sldId id="2553" r:id="rId161"/>
    <p:sldId id="2551" r:id="rId162"/>
    <p:sldId id="2554" r:id="rId163"/>
    <p:sldId id="2552" r:id="rId164"/>
    <p:sldId id="2608" r:id="rId165"/>
    <p:sldId id="2609" r:id="rId166"/>
    <p:sldId id="2610" r:id="rId167"/>
    <p:sldId id="2500" r:id="rId168"/>
    <p:sldId id="2501" r:id="rId169"/>
    <p:sldId id="2502" r:id="rId170"/>
    <p:sldId id="2503" r:id="rId171"/>
    <p:sldId id="2504" r:id="rId172"/>
    <p:sldId id="2505" r:id="rId173"/>
    <p:sldId id="2506" r:id="rId174"/>
    <p:sldId id="2321" r:id="rId175"/>
    <p:sldId id="2475" r:id="rId176"/>
    <p:sldId id="2322" r:id="rId177"/>
    <p:sldId id="2335" r:id="rId178"/>
    <p:sldId id="2260" r:id="rId179"/>
    <p:sldId id="2261" r:id="rId180"/>
    <p:sldId id="2262" r:id="rId181"/>
    <p:sldId id="2263" r:id="rId182"/>
    <p:sldId id="2264" r:id="rId183"/>
    <p:sldId id="2265" r:id="rId184"/>
    <p:sldId id="2266" r:id="rId185"/>
    <p:sldId id="2267" r:id="rId186"/>
    <p:sldId id="2270" r:id="rId187"/>
    <p:sldId id="2304" r:id="rId188"/>
    <p:sldId id="2305" r:id="rId189"/>
    <p:sldId id="2307" r:id="rId190"/>
    <p:sldId id="2308" r:id="rId19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a:srgbClr val="FF0000"/>
    <a:srgbClr val="00FF00"/>
    <a:srgbClr val="A2ACB8"/>
    <a:srgbClr val="B9CDE5"/>
    <a:srgbClr val="BEC9D5"/>
    <a:srgbClr val="FF33CC"/>
    <a:srgbClr val="ACB2BE"/>
    <a:srgbClr val="ADB3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Светлый стиль 3 - акцент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DF18680-E054-41AD-8BC1-D1AEF772440D}" styleName="Средний стиль 2 — акцент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9CF1AB2-1976-4502-BF36-3FF5EA218861}" styleName="Средний стиль 4 — акцент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2838BEF-8BB2-4498-84A7-C5851F593DF1}" styleName="Средний стиль 4 — акцент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3B4B98B0-60AC-42C2-AFA5-B58CD77FA1E5}" styleName="Светлый стиль 1 — акцент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D5ABB26-0587-4C30-8999-92F81FD0307C}" styleName="Нет стиля, нет сетки">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5758FB7-9AC5-4552-8A53-C91805E547FA}" styleName="Стиль из темы 1 - акцент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5FD0F851-EC5A-4D38-B0AD-8093EC10F338}" styleName="Светлый стиль 1 — акцент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6" autoAdjust="0"/>
    <p:restoredTop sz="93515" autoAdjust="0"/>
  </p:normalViewPr>
  <p:slideViewPr>
    <p:cSldViewPr>
      <p:cViewPr varScale="1">
        <p:scale>
          <a:sx n="65" d="100"/>
          <a:sy n="65" d="100"/>
        </p:scale>
        <p:origin x="1269" y="3"/>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slide" Target="slides/slide153.xml"/><Relationship Id="rId159" Type="http://schemas.openxmlformats.org/officeDocument/2006/relationships/slide" Target="slides/slide158.xml"/><Relationship Id="rId175" Type="http://schemas.openxmlformats.org/officeDocument/2006/relationships/slide" Target="slides/slide174.xml"/><Relationship Id="rId170" Type="http://schemas.openxmlformats.org/officeDocument/2006/relationships/slide" Target="slides/slide169.xml"/><Relationship Id="rId191" Type="http://schemas.openxmlformats.org/officeDocument/2006/relationships/slide" Target="slides/slide190.xml"/><Relationship Id="rId196" Type="http://schemas.openxmlformats.org/officeDocument/2006/relationships/tableStyles" Target="tableStyle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slide" Target="slides/slide159.xml"/><Relationship Id="rId165" Type="http://schemas.openxmlformats.org/officeDocument/2006/relationships/slide" Target="slides/slide164.xml"/><Relationship Id="rId181" Type="http://schemas.openxmlformats.org/officeDocument/2006/relationships/slide" Target="slides/slide180.xml"/><Relationship Id="rId186" Type="http://schemas.openxmlformats.org/officeDocument/2006/relationships/slide" Target="slides/slide185.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71" Type="http://schemas.openxmlformats.org/officeDocument/2006/relationships/slide" Target="slides/slide170.xml"/><Relationship Id="rId176" Type="http://schemas.openxmlformats.org/officeDocument/2006/relationships/slide" Target="slides/slide175.xml"/><Relationship Id="rId192" Type="http://schemas.openxmlformats.org/officeDocument/2006/relationships/notesMaster" Target="notesMasters/notesMaster1.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slide" Target="slides/slide165.xml"/><Relationship Id="rId182" Type="http://schemas.openxmlformats.org/officeDocument/2006/relationships/slide" Target="slides/slide181.xml"/><Relationship Id="rId187" Type="http://schemas.openxmlformats.org/officeDocument/2006/relationships/slide" Target="slides/slide186.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77" Type="http://schemas.openxmlformats.org/officeDocument/2006/relationships/slide" Target="slides/slide176.xml"/><Relationship Id="rId172" Type="http://schemas.openxmlformats.org/officeDocument/2006/relationships/slide" Target="slides/slide171.xml"/><Relationship Id="rId193" Type="http://schemas.openxmlformats.org/officeDocument/2006/relationships/presProps" Target="presProps.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slide" Target="slides/slide182.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theme" Target="theme/theme1.xml"/><Relationship Id="rId190" Type="http://schemas.openxmlformats.org/officeDocument/2006/relationships/slide" Target="slides/slide189.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6" Type="http://schemas.openxmlformats.org/officeDocument/2006/relationships/slide" Target="slides/slide2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D389B73-9CF9-41EC-8FD4-8933639E3855}" type="datetimeFigureOut">
              <a:rPr lang="ru-RU" smtClean="0"/>
              <a:t>16.03.2021</a:t>
            </a:fld>
            <a:endParaRPr lang="ru-RU"/>
          </a:p>
        </p:txBody>
      </p:sp>
      <p:sp>
        <p:nvSpPr>
          <p:cNvPr id="4" name="Образ слайда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9F45339-3A34-450A-AA12-ADF92C70C3F2}" type="slidenum">
              <a:rPr lang="ru-RU" smtClean="0"/>
              <a:t>‹#›</a:t>
            </a:fld>
            <a:endParaRPr lang="ru-RU"/>
          </a:p>
        </p:txBody>
      </p:sp>
    </p:spTree>
    <p:extLst>
      <p:ext uri="{BB962C8B-B14F-4D97-AF65-F5344CB8AC3E}">
        <p14:creationId xmlns:p14="http://schemas.microsoft.com/office/powerpoint/2010/main" val="29856313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B9F45339-3A34-450A-AA12-ADF92C70C3F2}" type="slidenum">
              <a:rPr lang="ru-RU" smtClean="0"/>
              <a:t>49</a:t>
            </a:fld>
            <a:endParaRPr lang="ru-RU"/>
          </a:p>
        </p:txBody>
      </p:sp>
    </p:spTree>
    <p:extLst>
      <p:ext uri="{BB962C8B-B14F-4D97-AF65-F5344CB8AC3E}">
        <p14:creationId xmlns:p14="http://schemas.microsoft.com/office/powerpoint/2010/main" val="36196981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B9F45339-3A34-450A-AA12-ADF92C70C3F2}" type="slidenum">
              <a:rPr lang="ru-RU" smtClean="0"/>
              <a:t>151</a:t>
            </a:fld>
            <a:endParaRPr lang="ru-RU"/>
          </a:p>
        </p:txBody>
      </p:sp>
    </p:spTree>
    <p:extLst>
      <p:ext uri="{BB962C8B-B14F-4D97-AF65-F5344CB8AC3E}">
        <p14:creationId xmlns:p14="http://schemas.microsoft.com/office/powerpoint/2010/main" val="19528400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B9F45339-3A34-450A-AA12-ADF92C70C3F2}" type="slidenum">
              <a:rPr lang="ru-RU" smtClean="0"/>
              <a:t>164</a:t>
            </a:fld>
            <a:endParaRPr lang="ru-RU"/>
          </a:p>
        </p:txBody>
      </p:sp>
    </p:spTree>
    <p:extLst>
      <p:ext uri="{BB962C8B-B14F-4D97-AF65-F5344CB8AC3E}">
        <p14:creationId xmlns:p14="http://schemas.microsoft.com/office/powerpoint/2010/main" val="16302479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B9F45339-3A34-450A-AA12-ADF92C70C3F2}" type="slidenum">
              <a:rPr lang="ru-RU" smtClean="0"/>
              <a:t>177</a:t>
            </a:fld>
            <a:endParaRPr lang="ru-RU"/>
          </a:p>
        </p:txBody>
      </p:sp>
    </p:spTree>
    <p:extLst>
      <p:ext uri="{BB962C8B-B14F-4D97-AF65-F5344CB8AC3E}">
        <p14:creationId xmlns:p14="http://schemas.microsoft.com/office/powerpoint/2010/main" val="18930526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B9F45339-3A34-450A-AA12-ADF92C70C3F2}" type="slidenum">
              <a:rPr lang="ru-RU" smtClean="0"/>
              <a:t>71</a:t>
            </a:fld>
            <a:endParaRPr lang="ru-RU"/>
          </a:p>
        </p:txBody>
      </p:sp>
    </p:spTree>
    <p:extLst>
      <p:ext uri="{BB962C8B-B14F-4D97-AF65-F5344CB8AC3E}">
        <p14:creationId xmlns:p14="http://schemas.microsoft.com/office/powerpoint/2010/main" val="5523508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B9F45339-3A34-450A-AA12-ADF92C70C3F2}" type="slidenum">
              <a:rPr lang="ru-RU" smtClean="0"/>
              <a:t>74</a:t>
            </a:fld>
            <a:endParaRPr lang="ru-RU"/>
          </a:p>
        </p:txBody>
      </p:sp>
    </p:spTree>
    <p:extLst>
      <p:ext uri="{BB962C8B-B14F-4D97-AF65-F5344CB8AC3E}">
        <p14:creationId xmlns:p14="http://schemas.microsoft.com/office/powerpoint/2010/main" val="23557534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B9F45339-3A34-450A-AA12-ADF92C70C3F2}" type="slidenum">
              <a:rPr lang="ru-RU" smtClean="0"/>
              <a:t>75</a:t>
            </a:fld>
            <a:endParaRPr lang="ru-RU"/>
          </a:p>
        </p:txBody>
      </p:sp>
    </p:spTree>
    <p:extLst>
      <p:ext uri="{BB962C8B-B14F-4D97-AF65-F5344CB8AC3E}">
        <p14:creationId xmlns:p14="http://schemas.microsoft.com/office/powerpoint/2010/main" val="30410564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B9F45339-3A34-450A-AA12-ADF92C70C3F2}" type="slidenum">
              <a:rPr lang="ru-RU" smtClean="0"/>
              <a:t>82</a:t>
            </a:fld>
            <a:endParaRPr lang="ru-RU"/>
          </a:p>
        </p:txBody>
      </p:sp>
    </p:spTree>
    <p:extLst>
      <p:ext uri="{BB962C8B-B14F-4D97-AF65-F5344CB8AC3E}">
        <p14:creationId xmlns:p14="http://schemas.microsoft.com/office/powerpoint/2010/main" val="22356453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B9F45339-3A34-450A-AA12-ADF92C70C3F2}" type="slidenum">
              <a:rPr lang="ru-RU" smtClean="0"/>
              <a:t>101</a:t>
            </a:fld>
            <a:endParaRPr lang="ru-RU"/>
          </a:p>
        </p:txBody>
      </p:sp>
    </p:spTree>
    <p:extLst>
      <p:ext uri="{BB962C8B-B14F-4D97-AF65-F5344CB8AC3E}">
        <p14:creationId xmlns:p14="http://schemas.microsoft.com/office/powerpoint/2010/main" val="5193917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B9F45339-3A34-450A-AA12-ADF92C70C3F2}" type="slidenum">
              <a:rPr lang="ru-RU" smtClean="0"/>
              <a:t>102</a:t>
            </a:fld>
            <a:endParaRPr lang="ru-RU"/>
          </a:p>
        </p:txBody>
      </p:sp>
    </p:spTree>
    <p:extLst>
      <p:ext uri="{BB962C8B-B14F-4D97-AF65-F5344CB8AC3E}">
        <p14:creationId xmlns:p14="http://schemas.microsoft.com/office/powerpoint/2010/main" val="17506748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B9F45339-3A34-450A-AA12-ADF92C70C3F2}" type="slidenum">
              <a:rPr lang="ru-RU" smtClean="0"/>
              <a:t>113</a:t>
            </a:fld>
            <a:endParaRPr lang="ru-RU"/>
          </a:p>
        </p:txBody>
      </p:sp>
    </p:spTree>
    <p:extLst>
      <p:ext uri="{BB962C8B-B14F-4D97-AF65-F5344CB8AC3E}">
        <p14:creationId xmlns:p14="http://schemas.microsoft.com/office/powerpoint/2010/main" val="29583326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B9F45339-3A34-450A-AA12-ADF92C70C3F2}" type="slidenum">
              <a:rPr lang="ru-RU" smtClean="0"/>
              <a:t>114</a:t>
            </a:fld>
            <a:endParaRPr lang="ru-RU"/>
          </a:p>
        </p:txBody>
      </p:sp>
    </p:spTree>
    <p:extLst>
      <p:ext uri="{BB962C8B-B14F-4D97-AF65-F5344CB8AC3E}">
        <p14:creationId xmlns:p14="http://schemas.microsoft.com/office/powerpoint/2010/main" val="34886428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EC016EE-5070-4EA4-AAB5-AB05993519B5}" type="datetimeFigureOut">
              <a:rPr lang="ru-RU" smtClean="0"/>
              <a:pPr/>
              <a:t>16.03.2021</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67A186E8-BAF5-4F98-8528-73DA10FA51BF}" type="slidenum">
              <a:rPr lang="ru-RU" smtClean="0"/>
              <a:pPr/>
              <a:t>‹#›</a:t>
            </a:fld>
            <a:endParaRPr lang="ru-R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EC016EE-5070-4EA4-AAB5-AB05993519B5}" type="datetimeFigureOut">
              <a:rPr lang="ru-RU" smtClean="0"/>
              <a:pPr/>
              <a:t>16.03.2021</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67A186E8-BAF5-4F98-8528-73DA10FA51BF}" type="slidenum">
              <a:rPr lang="ru-RU" smtClean="0"/>
              <a:pPr/>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EC016EE-5070-4EA4-AAB5-AB05993519B5}" type="datetimeFigureOut">
              <a:rPr lang="ru-RU" smtClean="0"/>
              <a:pPr/>
              <a:t>16.03.2021</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67A186E8-BAF5-4F98-8528-73DA10FA51BF}" type="slidenum">
              <a:rPr lang="ru-RU" smtClean="0"/>
              <a:pPr/>
              <a:t>‹#›</a:t>
            </a:fld>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EC016EE-5070-4EA4-AAB5-AB05993519B5}" type="datetimeFigureOut">
              <a:rPr lang="ru-RU" smtClean="0"/>
              <a:pPr/>
              <a:t>16.03.2021</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67A186E8-BAF5-4F98-8528-73DA10FA51BF}" type="slidenum">
              <a:rPr lang="ru-RU" smtClean="0"/>
              <a:pPr/>
              <a:t>‹#›</a:t>
            </a:fld>
            <a:endParaRPr lang="ru-R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EC016EE-5070-4EA4-AAB5-AB05993519B5}" type="datetimeFigureOut">
              <a:rPr lang="ru-RU" smtClean="0"/>
              <a:pPr/>
              <a:t>16.03.2021</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67A186E8-BAF5-4F98-8528-73DA10FA51BF}" type="slidenum">
              <a:rPr lang="ru-RU" smtClean="0"/>
              <a:pPr/>
              <a:t>‹#›</a:t>
            </a:fld>
            <a:endParaRPr lang="ru-R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EC016EE-5070-4EA4-AAB5-AB05993519B5}" type="datetimeFigureOut">
              <a:rPr lang="ru-RU" smtClean="0"/>
              <a:pPr/>
              <a:t>16.03.2021</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67A186E8-BAF5-4F98-8528-73DA10FA51BF}" type="slidenum">
              <a:rPr lang="ru-RU" smtClean="0"/>
              <a:pPr/>
              <a:t>‹#›</a:t>
            </a:fld>
            <a:endParaRPr lang="ru-R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EC016EE-5070-4EA4-AAB5-AB05993519B5}" type="datetimeFigureOut">
              <a:rPr lang="ru-RU" smtClean="0"/>
              <a:pPr/>
              <a:t>16.03.2021</a:t>
            </a:fld>
            <a:endParaRPr lang="ru-RU" dirty="0"/>
          </a:p>
        </p:txBody>
      </p:sp>
      <p:sp>
        <p:nvSpPr>
          <p:cNvPr id="8" name="Нижний колонтитул 7"/>
          <p:cNvSpPr>
            <a:spLocks noGrp="1"/>
          </p:cNvSpPr>
          <p:nvPr>
            <p:ph type="ftr" sz="quarter" idx="11"/>
          </p:nvPr>
        </p:nvSpPr>
        <p:spPr/>
        <p:txBody>
          <a:bodyPr/>
          <a:lstStyle/>
          <a:p>
            <a:endParaRPr lang="ru-RU" dirty="0"/>
          </a:p>
        </p:txBody>
      </p:sp>
      <p:sp>
        <p:nvSpPr>
          <p:cNvPr id="9" name="Номер слайда 8"/>
          <p:cNvSpPr>
            <a:spLocks noGrp="1"/>
          </p:cNvSpPr>
          <p:nvPr>
            <p:ph type="sldNum" sz="quarter" idx="12"/>
          </p:nvPr>
        </p:nvSpPr>
        <p:spPr/>
        <p:txBody>
          <a:bodyPr/>
          <a:lstStyle/>
          <a:p>
            <a:fld id="{67A186E8-BAF5-4F98-8528-73DA10FA51BF}" type="slidenum">
              <a:rPr lang="ru-RU" smtClean="0"/>
              <a:pPr/>
              <a:t>‹#›</a:t>
            </a:fld>
            <a:endParaRPr lang="ru-R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EC016EE-5070-4EA4-AAB5-AB05993519B5}" type="datetimeFigureOut">
              <a:rPr lang="ru-RU" smtClean="0"/>
              <a:pPr/>
              <a:t>16.03.2021</a:t>
            </a:fld>
            <a:endParaRPr lang="ru-RU" dirty="0"/>
          </a:p>
        </p:txBody>
      </p:sp>
      <p:sp>
        <p:nvSpPr>
          <p:cNvPr id="4" name="Нижний колонтитул 3"/>
          <p:cNvSpPr>
            <a:spLocks noGrp="1"/>
          </p:cNvSpPr>
          <p:nvPr>
            <p:ph type="ftr" sz="quarter" idx="11"/>
          </p:nvPr>
        </p:nvSpPr>
        <p:spPr/>
        <p:txBody>
          <a:bodyPr/>
          <a:lstStyle/>
          <a:p>
            <a:endParaRPr lang="ru-RU" dirty="0"/>
          </a:p>
        </p:txBody>
      </p:sp>
      <p:sp>
        <p:nvSpPr>
          <p:cNvPr id="5" name="Номер слайда 4"/>
          <p:cNvSpPr>
            <a:spLocks noGrp="1"/>
          </p:cNvSpPr>
          <p:nvPr>
            <p:ph type="sldNum" sz="quarter" idx="12"/>
          </p:nvPr>
        </p:nvSpPr>
        <p:spPr/>
        <p:txBody>
          <a:bodyPr/>
          <a:lstStyle/>
          <a:p>
            <a:fld id="{67A186E8-BAF5-4F98-8528-73DA10FA51BF}" type="slidenum">
              <a:rPr lang="ru-RU" smtClean="0"/>
              <a:pPr/>
              <a:t>‹#›</a:t>
            </a:fld>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EC016EE-5070-4EA4-AAB5-AB05993519B5}" type="datetimeFigureOut">
              <a:rPr lang="ru-RU" smtClean="0"/>
              <a:pPr/>
              <a:t>16.03.2021</a:t>
            </a:fld>
            <a:endParaRPr lang="ru-RU" dirty="0"/>
          </a:p>
        </p:txBody>
      </p:sp>
      <p:sp>
        <p:nvSpPr>
          <p:cNvPr id="3" name="Нижний колонтитул 2"/>
          <p:cNvSpPr>
            <a:spLocks noGrp="1"/>
          </p:cNvSpPr>
          <p:nvPr>
            <p:ph type="ftr" sz="quarter" idx="11"/>
          </p:nvPr>
        </p:nvSpPr>
        <p:spPr/>
        <p:txBody>
          <a:bodyPr/>
          <a:lstStyle/>
          <a:p>
            <a:endParaRPr lang="ru-RU" dirty="0"/>
          </a:p>
        </p:txBody>
      </p:sp>
      <p:sp>
        <p:nvSpPr>
          <p:cNvPr id="4" name="Номер слайда 3"/>
          <p:cNvSpPr>
            <a:spLocks noGrp="1"/>
          </p:cNvSpPr>
          <p:nvPr>
            <p:ph type="sldNum" sz="quarter" idx="12"/>
          </p:nvPr>
        </p:nvSpPr>
        <p:spPr/>
        <p:txBody>
          <a:bodyPr/>
          <a:lstStyle/>
          <a:p>
            <a:fld id="{67A186E8-BAF5-4F98-8528-73DA10FA51BF}" type="slidenum">
              <a:rPr lang="ru-RU" smtClean="0"/>
              <a:pPr/>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EC016EE-5070-4EA4-AAB5-AB05993519B5}" type="datetimeFigureOut">
              <a:rPr lang="ru-RU" smtClean="0"/>
              <a:pPr/>
              <a:t>16.03.2021</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67A186E8-BAF5-4F98-8528-73DA10FA51BF}" type="slidenum">
              <a:rPr lang="ru-RU" smtClean="0"/>
              <a:pPr/>
              <a:t>‹#›</a:t>
            </a:fld>
            <a:endParaRPr lang="ru-R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dirty="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EC016EE-5070-4EA4-AAB5-AB05993519B5}" type="datetimeFigureOut">
              <a:rPr lang="ru-RU" smtClean="0"/>
              <a:pPr/>
              <a:t>16.03.2021</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67A186E8-BAF5-4F98-8528-73DA10FA51BF}" type="slidenum">
              <a:rPr lang="ru-RU" smtClean="0"/>
              <a:pPr/>
              <a:t>‹#›</a:t>
            </a:fld>
            <a:endParaRPr lang="ru-R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C016EE-5070-4EA4-AAB5-AB05993519B5}" type="datetimeFigureOut">
              <a:rPr lang="ru-RU" smtClean="0"/>
              <a:pPr/>
              <a:t>16.03.2021</a:t>
            </a:fld>
            <a:endParaRPr lang="ru-RU" dirty="0"/>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dirty="0"/>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A186E8-BAF5-4F98-8528-73DA10FA51BF}" type="slidenum">
              <a:rPr lang="ru-RU" smtClean="0"/>
              <a:pPr/>
              <a:t>‹#›</a:t>
            </a:fld>
            <a:endParaRPr lang="ru-RU" dirty="0"/>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3" Type="http://schemas.openxmlformats.org/officeDocument/2006/relationships/hyperlink" Target="http://docs.cntd.ru/document/1200084711" TargetMode="External"/><Relationship Id="rId2" Type="http://schemas.openxmlformats.org/officeDocument/2006/relationships/hyperlink" Target="http://docs.cntd.ru/document/456054197" TargetMode="Externa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2" Type="http://schemas.openxmlformats.org/officeDocument/2006/relationships/hyperlink" Target="https://dokipedia.ru/document/5181545?pid=71" TargetMode="External"/><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hyperlink" Target="https://pkk.rosreestr.ru/#/search" TargetMode="Externa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8" Type="http://schemas.openxmlformats.org/officeDocument/2006/relationships/hyperlink" Target="http://old.donland.ru/O-regione/Priroda/OOPT/?pageid=77086#ob" TargetMode="External"/><Relationship Id="rId3" Type="http://schemas.openxmlformats.org/officeDocument/2006/relationships/hyperlink" Target="http://old.donland.ru/O-regione/Priroda/OOPT/?pageid=77086#cim" TargetMode="External"/><Relationship Id="rId7" Type="http://schemas.openxmlformats.org/officeDocument/2006/relationships/hyperlink" Target="http://old.donland.ru/O-regione/Priroda/OOPT/?pageid=77086#land" TargetMode="External"/><Relationship Id="rId2" Type="http://schemas.openxmlformats.org/officeDocument/2006/relationships/hyperlink" Target="http://old.donland.ru/O-regione/Priroda/OOPT/?pageid=77086#rost" TargetMode="External"/><Relationship Id="rId1" Type="http://schemas.openxmlformats.org/officeDocument/2006/relationships/slideLayout" Target="../slideLayouts/slideLayout2.xml"/><Relationship Id="rId6" Type="http://schemas.openxmlformats.org/officeDocument/2006/relationships/hyperlink" Target="http://old.donland.ru/O-regione/Priroda/OOPT/?pageid=77086#donskoy" TargetMode="External"/><Relationship Id="rId5" Type="http://schemas.openxmlformats.org/officeDocument/2006/relationships/hyperlink" Target="http://old.donland.ru/O-regione/Priroda/OOPT/?pageid=77086#lev" TargetMode="External"/><Relationship Id="rId4" Type="http://schemas.openxmlformats.org/officeDocument/2006/relationships/hyperlink" Target="http://old.donland.ru/O-regione/Priroda/OOPT/?pageid=77086#gor" TargetMode="External"/><Relationship Id="rId9" Type="http://schemas.openxmlformats.org/officeDocument/2006/relationships/hyperlink" Target="http://old.donland.ru/O-regione/Priroda/OOPT/?pageid=77086#ter" TargetMode="External"/></Relationships>
</file>

<file path=ppt/slides/_rels/slide142.xml.rels><?xml version="1.0" encoding="UTF-8" standalone="yes"?>
<Relationships xmlns="http://schemas.openxmlformats.org/package/2006/relationships"><Relationship Id="rId3" Type="http://schemas.openxmlformats.org/officeDocument/2006/relationships/hyperlink" Target="https://uraloved.ru/goroda-i-sela/permskiy-krai/cherdyn" TargetMode="External"/><Relationship Id="rId2" Type="http://schemas.openxmlformats.org/officeDocument/2006/relationships/hyperlink" Target="https://uraloved.ru/mesta/permskiy-krai/visherskij-zapovednik" TargetMode="External"/><Relationship Id="rId1" Type="http://schemas.openxmlformats.org/officeDocument/2006/relationships/slideLayout" Target="../slideLayouts/slideLayout2.xml"/><Relationship Id="rId6" Type="http://schemas.openxmlformats.org/officeDocument/2006/relationships/hyperlink" Target="https://uraloved.ru/goroda-i-sela/permskiy-krai/krasnovishersk" TargetMode="External"/><Relationship Id="rId5" Type="http://schemas.openxmlformats.org/officeDocument/2006/relationships/hyperlink" Target="https://uraloved.ru/goroda-i-sela/permskiy-krai/gorod-chusovoy" TargetMode="External"/><Relationship Id="rId4" Type="http://schemas.openxmlformats.org/officeDocument/2006/relationships/hyperlink" Target="https://uraloved.ru/goroda-i-sela/permskiy-krai/solikamsk-i-ego-dostoprimechatelnosti" TargetMode="External"/></Relationships>
</file>

<file path=ppt/slides/_rels/slide143.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3" Type="http://schemas.openxmlformats.org/officeDocument/2006/relationships/hyperlink" Target="#Par45"/><Relationship Id="rId2" Type="http://schemas.openxmlformats.org/officeDocument/2006/relationships/hyperlink" Target="#Par41"/><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s://login.consultant.ru/link/?rnd=C953F52B10D9744CDBECE2FBF1B6AC98&amp;req=doc&amp;base=ARB&amp;n=563993&amp;dst=100012&amp;fld=134&amp;REFFIELD=134&amp;REFDST=100014&amp;REFDOC=318873&amp;REFBASE=LAW&amp;stat=refcode%3D10881;dstident%3D100012;index%3D23&amp;date=06.03.2021&amp;demo=2" TargetMode="External"/><Relationship Id="rId2" Type="http://schemas.openxmlformats.org/officeDocument/2006/relationships/hyperlink" Target="https://login.consultant.ru/link/?rnd=C953F52B10D9744CDBECE2FBF1B6AC98&amp;req=doc&amp;base=LAW&amp;n=148719&amp;dst=100017&amp;fld=134&amp;REFFIELD=134&amp;REFDST=100008&amp;REFDOC=318873&amp;REFBASE=LAW&amp;stat=refcode%3D10881;dstident%3D100017;index%3D15&amp;date=06.03.2021&amp;demo=2" TargetMode="External"/><Relationship Id="rId1" Type="http://schemas.openxmlformats.org/officeDocument/2006/relationships/slideLayout" Target="../slideLayouts/slideLayout2.xml"/><Relationship Id="rId5" Type="http://schemas.openxmlformats.org/officeDocument/2006/relationships/hyperlink" Target="https://login.consultant.ru/link/?rnd=C953F52B10D9744CDBECE2FBF1B6AC98&amp;req=doc&amp;base=ARB&amp;n=551602&amp;dst=100012&amp;fld=134&amp;REFFIELD=134&amp;REFDST=100016&amp;REFDOC=318873&amp;REFBASE=LAW&amp;stat=refcode%3D10881;dstident%3D100012;index%3D25&amp;date=06.03.2021&amp;demo=2" TargetMode="External"/><Relationship Id="rId4" Type="http://schemas.openxmlformats.org/officeDocument/2006/relationships/hyperlink" Target="https://login.consultant.ru/link/?rnd=C953F52B10D9744CDBECE2FBF1B6AC98&amp;req=doc&amp;base=ARB&amp;n=554243&amp;dst=100012&amp;fld=134&amp;REFFIELD=134&amp;REFDST=100015&amp;REFDOC=318873&amp;REFBASE=LAW&amp;stat=refcode%3D10881;dstident%3D100012;index%3D24&amp;date=06.03.2021&amp;demo=2" TargetMode="Externa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8" Type="http://schemas.openxmlformats.org/officeDocument/2006/relationships/image" Target="../media/image7.wmf"/><Relationship Id="rId13" Type="http://schemas.openxmlformats.org/officeDocument/2006/relationships/image" Target="../media/image12.wmf"/><Relationship Id="rId18" Type="http://schemas.openxmlformats.org/officeDocument/2006/relationships/image" Target="../media/image17.wmf"/><Relationship Id="rId3" Type="http://schemas.openxmlformats.org/officeDocument/2006/relationships/image" Target="../media/image2.wmf"/><Relationship Id="rId7" Type="http://schemas.openxmlformats.org/officeDocument/2006/relationships/image" Target="../media/image6.wmf"/><Relationship Id="rId12" Type="http://schemas.openxmlformats.org/officeDocument/2006/relationships/image" Target="../media/image11.wmf"/><Relationship Id="rId17" Type="http://schemas.openxmlformats.org/officeDocument/2006/relationships/image" Target="../media/image16.wmf"/><Relationship Id="rId2" Type="http://schemas.openxmlformats.org/officeDocument/2006/relationships/image" Target="../media/image1.wmf"/><Relationship Id="rId16" Type="http://schemas.openxmlformats.org/officeDocument/2006/relationships/image" Target="../media/image15.wmf"/><Relationship Id="rId1" Type="http://schemas.openxmlformats.org/officeDocument/2006/relationships/slideLayout" Target="../slideLayouts/slideLayout2.xml"/><Relationship Id="rId6" Type="http://schemas.openxmlformats.org/officeDocument/2006/relationships/image" Target="../media/image5.wmf"/><Relationship Id="rId11" Type="http://schemas.openxmlformats.org/officeDocument/2006/relationships/image" Target="../media/image10.wmf"/><Relationship Id="rId5" Type="http://schemas.openxmlformats.org/officeDocument/2006/relationships/image" Target="../media/image4.wmf"/><Relationship Id="rId15" Type="http://schemas.openxmlformats.org/officeDocument/2006/relationships/image" Target="../media/image14.wmf"/><Relationship Id="rId10" Type="http://schemas.openxmlformats.org/officeDocument/2006/relationships/image" Target="../media/image9.wmf"/><Relationship Id="rId4" Type="http://schemas.openxmlformats.org/officeDocument/2006/relationships/image" Target="../media/image3.wmf"/><Relationship Id="rId9" Type="http://schemas.openxmlformats.org/officeDocument/2006/relationships/image" Target="../media/image8.wmf"/><Relationship Id="rId14" Type="http://schemas.openxmlformats.org/officeDocument/2006/relationships/image" Target="../media/image13.wmf"/></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6381328"/>
          </a:xfrm>
        </p:spPr>
        <p:txBody>
          <a:bodyPr>
            <a:noAutofit/>
          </a:bodyPr>
          <a:lstStyle/>
          <a:p>
            <a:r>
              <a:rPr lang="ru-RU" sz="4000" dirty="0" smtClean="0">
                <a:solidFill>
                  <a:schemeClr val="tx2">
                    <a:lumMod val="60000"/>
                    <a:lumOff val="40000"/>
                  </a:schemeClr>
                </a:solidFill>
                <a:latin typeface="Comic Sans MS" panose="030F0702030302020204" pitchFamily="66" charset="0"/>
              </a:rPr>
              <a:t/>
            </a:r>
            <a:br>
              <a:rPr lang="ru-RU" sz="4000" dirty="0" smtClean="0">
                <a:solidFill>
                  <a:schemeClr val="tx2">
                    <a:lumMod val="60000"/>
                    <a:lumOff val="40000"/>
                  </a:schemeClr>
                </a:solidFill>
                <a:latin typeface="Comic Sans MS" panose="030F0702030302020204" pitchFamily="66" charset="0"/>
              </a:rPr>
            </a:br>
            <a:r>
              <a:rPr lang="ru-RU" sz="4000" dirty="0" smtClean="0">
                <a:solidFill>
                  <a:schemeClr val="tx2">
                    <a:lumMod val="60000"/>
                    <a:lumOff val="40000"/>
                  </a:schemeClr>
                </a:solidFill>
                <a:latin typeface="Comic Sans MS" panose="030F0702030302020204" pitchFamily="66" charset="0"/>
              </a:rPr>
              <a:t/>
            </a:r>
            <a:br>
              <a:rPr lang="ru-RU" sz="4000" dirty="0" smtClean="0">
                <a:solidFill>
                  <a:schemeClr val="tx2">
                    <a:lumMod val="60000"/>
                    <a:lumOff val="40000"/>
                  </a:schemeClr>
                </a:solidFill>
                <a:latin typeface="Comic Sans MS" panose="030F0702030302020204" pitchFamily="66" charset="0"/>
              </a:rPr>
            </a:br>
            <a:r>
              <a:rPr lang="ru-RU" sz="4000" dirty="0">
                <a:solidFill>
                  <a:schemeClr val="tx2">
                    <a:lumMod val="60000"/>
                    <a:lumOff val="40000"/>
                  </a:schemeClr>
                </a:solidFill>
                <a:latin typeface="Comic Sans MS" panose="030F0702030302020204" pitchFamily="66" charset="0"/>
              </a:rPr>
              <a:t/>
            </a:r>
            <a:br>
              <a:rPr lang="ru-RU" sz="4000" dirty="0">
                <a:solidFill>
                  <a:schemeClr val="tx2">
                    <a:lumMod val="60000"/>
                    <a:lumOff val="40000"/>
                  </a:schemeClr>
                </a:solidFill>
                <a:latin typeface="Comic Sans MS" panose="030F0702030302020204" pitchFamily="66" charset="0"/>
              </a:rPr>
            </a:br>
            <a:r>
              <a:rPr lang="ru-RU" sz="4000" dirty="0" smtClean="0">
                <a:solidFill>
                  <a:schemeClr val="tx2">
                    <a:lumMod val="60000"/>
                    <a:lumOff val="40000"/>
                  </a:schemeClr>
                </a:solidFill>
                <a:latin typeface="Comic Sans MS" panose="030F0702030302020204" pitchFamily="66" charset="0"/>
              </a:rPr>
              <a:t/>
            </a:r>
            <a:br>
              <a:rPr lang="ru-RU" sz="4000" dirty="0" smtClean="0">
                <a:solidFill>
                  <a:schemeClr val="tx2">
                    <a:lumMod val="60000"/>
                    <a:lumOff val="40000"/>
                  </a:schemeClr>
                </a:solidFill>
                <a:latin typeface="Comic Sans MS" panose="030F0702030302020204" pitchFamily="66" charset="0"/>
              </a:rPr>
            </a:br>
            <a:r>
              <a:rPr lang="ru-RU" sz="4000" dirty="0">
                <a:solidFill>
                  <a:schemeClr val="tx2">
                    <a:lumMod val="60000"/>
                    <a:lumOff val="40000"/>
                  </a:schemeClr>
                </a:solidFill>
                <a:latin typeface="Comic Sans MS" panose="030F0702030302020204" pitchFamily="66" charset="0"/>
              </a:rPr>
              <a:t>ЗЕМЕЛЬНЫЕ И ГРАДОСТРОИТЕЛЬНЫЕ </a:t>
            </a:r>
            <a:r>
              <a:rPr lang="ru-RU" sz="4000" dirty="0" smtClean="0">
                <a:solidFill>
                  <a:schemeClr val="tx2">
                    <a:lumMod val="60000"/>
                    <a:lumOff val="40000"/>
                  </a:schemeClr>
                </a:solidFill>
                <a:latin typeface="Comic Sans MS" panose="030F0702030302020204" pitchFamily="66" charset="0"/>
              </a:rPr>
              <a:t/>
            </a:r>
            <a:br>
              <a:rPr lang="ru-RU" sz="4000" dirty="0" smtClean="0">
                <a:solidFill>
                  <a:schemeClr val="tx2">
                    <a:lumMod val="60000"/>
                    <a:lumOff val="40000"/>
                  </a:schemeClr>
                </a:solidFill>
                <a:latin typeface="Comic Sans MS" panose="030F0702030302020204" pitchFamily="66" charset="0"/>
              </a:rPr>
            </a:br>
            <a:r>
              <a:rPr lang="ru-RU" sz="4000" dirty="0" smtClean="0">
                <a:solidFill>
                  <a:schemeClr val="tx2">
                    <a:lumMod val="60000"/>
                    <a:lumOff val="40000"/>
                  </a:schemeClr>
                </a:solidFill>
                <a:latin typeface="Comic Sans MS" panose="030F0702030302020204" pitchFamily="66" charset="0"/>
              </a:rPr>
              <a:t>отношения </a:t>
            </a:r>
            <a:r>
              <a:rPr lang="ru-RU" sz="4000" dirty="0">
                <a:solidFill>
                  <a:schemeClr val="tx2">
                    <a:lumMod val="60000"/>
                    <a:lumOff val="40000"/>
                  </a:schemeClr>
                </a:solidFill>
                <a:latin typeface="Comic Sans MS" panose="030F0702030302020204" pitchFamily="66" charset="0"/>
              </a:rPr>
              <a:t>в 2021 году: </a:t>
            </a:r>
            <a:r>
              <a:rPr lang="ru-RU" sz="4000" dirty="0" smtClean="0">
                <a:solidFill>
                  <a:schemeClr val="tx2">
                    <a:lumMod val="60000"/>
                    <a:lumOff val="40000"/>
                  </a:schemeClr>
                </a:solidFill>
                <a:latin typeface="Comic Sans MS" panose="030F0702030302020204" pitchFamily="66" charset="0"/>
              </a:rPr>
              <a:t/>
            </a:r>
            <a:br>
              <a:rPr lang="ru-RU" sz="4000" dirty="0" smtClean="0">
                <a:solidFill>
                  <a:schemeClr val="tx2">
                    <a:lumMod val="60000"/>
                    <a:lumOff val="40000"/>
                  </a:schemeClr>
                </a:solidFill>
                <a:latin typeface="Comic Sans MS" panose="030F0702030302020204" pitchFamily="66" charset="0"/>
              </a:rPr>
            </a:br>
            <a:r>
              <a:rPr lang="ru-RU" sz="4000" dirty="0">
                <a:solidFill>
                  <a:schemeClr val="tx2">
                    <a:lumMod val="60000"/>
                    <a:lumOff val="40000"/>
                  </a:schemeClr>
                </a:solidFill>
                <a:latin typeface="Comic Sans MS" panose="030F0702030302020204" pitchFamily="66" charset="0"/>
              </a:rPr>
              <a:t/>
            </a:r>
            <a:br>
              <a:rPr lang="ru-RU" sz="4000" dirty="0">
                <a:solidFill>
                  <a:schemeClr val="tx2">
                    <a:lumMod val="60000"/>
                    <a:lumOff val="40000"/>
                  </a:schemeClr>
                </a:solidFill>
                <a:latin typeface="Comic Sans MS" panose="030F0702030302020204" pitchFamily="66" charset="0"/>
              </a:rPr>
            </a:br>
            <a:r>
              <a:rPr lang="ru-RU" sz="4000" dirty="0">
                <a:solidFill>
                  <a:schemeClr val="tx2">
                    <a:lumMod val="60000"/>
                    <a:lumOff val="40000"/>
                  </a:schemeClr>
                </a:solidFill>
                <a:latin typeface="Comic Sans MS" panose="030F0702030302020204" pitchFamily="66" charset="0"/>
              </a:rPr>
              <a:t>новые требования к выявлению и формированию земельных участков и </a:t>
            </a:r>
            <a:br>
              <a:rPr lang="ru-RU" sz="4000" dirty="0">
                <a:solidFill>
                  <a:schemeClr val="tx2">
                    <a:lumMod val="60000"/>
                    <a:lumOff val="40000"/>
                  </a:schemeClr>
                </a:solidFill>
                <a:latin typeface="Comic Sans MS" panose="030F0702030302020204" pitchFamily="66" charset="0"/>
              </a:rPr>
            </a:br>
            <a:r>
              <a:rPr lang="ru-RU" sz="4000" dirty="0">
                <a:solidFill>
                  <a:schemeClr val="tx2">
                    <a:lumMod val="60000"/>
                    <a:lumOff val="40000"/>
                  </a:schemeClr>
                </a:solidFill>
                <a:latin typeface="Comic Sans MS" panose="030F0702030302020204" pitchFamily="66" charset="0"/>
              </a:rPr>
              <a:t>оформления разрешительной документации в строительстве</a:t>
            </a:r>
            <a:br>
              <a:rPr lang="ru-RU" sz="4000" dirty="0">
                <a:solidFill>
                  <a:schemeClr val="tx2">
                    <a:lumMod val="60000"/>
                    <a:lumOff val="40000"/>
                  </a:schemeClr>
                </a:solidFill>
                <a:latin typeface="Comic Sans MS" panose="030F0702030302020204" pitchFamily="66" charset="0"/>
              </a:rPr>
            </a:br>
            <a:r>
              <a:rPr lang="ru-RU" sz="5400" dirty="0">
                <a:solidFill>
                  <a:schemeClr val="tx2">
                    <a:lumMod val="60000"/>
                    <a:lumOff val="40000"/>
                  </a:schemeClr>
                </a:solidFill>
                <a:latin typeface="Comic Sans MS" panose="030F0702030302020204" pitchFamily="66" charset="0"/>
              </a:rPr>
              <a:t/>
            </a:r>
            <a:br>
              <a:rPr lang="ru-RU" sz="5400" dirty="0">
                <a:solidFill>
                  <a:schemeClr val="tx2">
                    <a:lumMod val="60000"/>
                    <a:lumOff val="40000"/>
                  </a:schemeClr>
                </a:solidFill>
                <a:latin typeface="Comic Sans MS" panose="030F0702030302020204" pitchFamily="66" charset="0"/>
              </a:rPr>
            </a:br>
            <a:r>
              <a:rPr lang="ru-RU" dirty="0">
                <a:solidFill>
                  <a:schemeClr val="tx2">
                    <a:lumMod val="60000"/>
                    <a:lumOff val="40000"/>
                  </a:schemeClr>
                </a:solidFill>
                <a:latin typeface="Comic Sans MS" panose="030F0702030302020204" pitchFamily="66" charset="0"/>
              </a:rPr>
              <a:t/>
            </a:r>
            <a:br>
              <a:rPr lang="ru-RU" dirty="0">
                <a:solidFill>
                  <a:schemeClr val="tx2">
                    <a:lumMod val="60000"/>
                    <a:lumOff val="40000"/>
                  </a:schemeClr>
                </a:solidFill>
                <a:latin typeface="Comic Sans MS" panose="030F0702030302020204" pitchFamily="66" charset="0"/>
              </a:rPr>
            </a:br>
            <a:r>
              <a:rPr lang="ru-RU" dirty="0" smtClean="0">
                <a:solidFill>
                  <a:schemeClr val="tx2">
                    <a:lumMod val="60000"/>
                    <a:lumOff val="40000"/>
                  </a:schemeClr>
                </a:solidFill>
                <a:latin typeface="Comic Sans MS" panose="030F0702030302020204" pitchFamily="66" charset="0"/>
              </a:rPr>
              <a:t/>
            </a:r>
            <a:br>
              <a:rPr lang="ru-RU" dirty="0" smtClean="0">
                <a:solidFill>
                  <a:schemeClr val="tx2">
                    <a:lumMod val="60000"/>
                    <a:lumOff val="40000"/>
                  </a:schemeClr>
                </a:solidFill>
                <a:latin typeface="Comic Sans MS" panose="030F0702030302020204" pitchFamily="66" charset="0"/>
              </a:rPr>
            </a:br>
            <a:r>
              <a:rPr lang="ru-RU" sz="1800" dirty="0">
                <a:solidFill>
                  <a:schemeClr val="tx2">
                    <a:lumMod val="60000"/>
                    <a:lumOff val="40000"/>
                  </a:schemeClr>
                </a:solidFill>
                <a:latin typeface="Comic Sans MS" panose="030F0702030302020204" pitchFamily="66" charset="0"/>
              </a:rPr>
              <a:t/>
            </a:r>
            <a:br>
              <a:rPr lang="ru-RU" sz="1800" dirty="0">
                <a:solidFill>
                  <a:schemeClr val="tx2">
                    <a:lumMod val="60000"/>
                    <a:lumOff val="40000"/>
                  </a:schemeClr>
                </a:solidFill>
                <a:latin typeface="Comic Sans MS" panose="030F0702030302020204" pitchFamily="66" charset="0"/>
              </a:rPr>
            </a:br>
            <a:r>
              <a:rPr lang="ru-RU" sz="1800" dirty="0">
                <a:solidFill>
                  <a:schemeClr val="tx2">
                    <a:lumMod val="60000"/>
                    <a:lumOff val="40000"/>
                  </a:schemeClr>
                </a:solidFill>
                <a:latin typeface="Comic Sans MS" panose="030F0702030302020204" pitchFamily="66" charset="0"/>
              </a:rPr>
              <a:t> </a:t>
            </a:r>
          </a:p>
        </p:txBody>
      </p:sp>
      <p:sp>
        <p:nvSpPr>
          <p:cNvPr id="3" name="Объект 2"/>
          <p:cNvSpPr>
            <a:spLocks noGrp="1"/>
          </p:cNvSpPr>
          <p:nvPr>
            <p:ph idx="1"/>
          </p:nvPr>
        </p:nvSpPr>
        <p:spPr>
          <a:xfrm>
            <a:off x="0" y="6669360"/>
            <a:ext cx="9144000" cy="188640"/>
          </a:xfrm>
        </p:spPr>
        <p:txBody>
          <a:bodyPr>
            <a:normAutofit fontScale="25000" lnSpcReduction="20000"/>
          </a:bodyPr>
          <a:lstStyle/>
          <a:p>
            <a:endParaRPr lang="ru-RU" sz="2400" b="1" dirty="0"/>
          </a:p>
        </p:txBody>
      </p:sp>
    </p:spTree>
    <p:extLst>
      <p:ext uri="{BB962C8B-B14F-4D97-AF65-F5344CB8AC3E}">
        <p14:creationId xmlns:p14="http://schemas.microsoft.com/office/powerpoint/2010/main" val="27799655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404664"/>
          </a:xfrm>
        </p:spPr>
        <p:txBody>
          <a:bodyPr>
            <a:noAutofit/>
          </a:bodyPr>
          <a:lstStyle/>
          <a:p>
            <a:r>
              <a:rPr lang="ru-RU" sz="2000" b="1" dirty="0" smtClean="0">
                <a:solidFill>
                  <a:schemeClr val="tx2">
                    <a:lumMod val="60000"/>
                    <a:lumOff val="40000"/>
                  </a:schemeClr>
                </a:solidFill>
                <a:latin typeface="Comic Sans MS" panose="030F0702030302020204" pitchFamily="66" charset="0"/>
              </a:rPr>
              <a:t>ТЕХНОЛОГИЯ исполнения полномочий (ст.69.1 </a:t>
            </a:r>
            <a:r>
              <a:rPr lang="ru-RU" sz="2000" b="1" dirty="0" err="1" smtClean="0">
                <a:solidFill>
                  <a:schemeClr val="tx2">
                    <a:lumMod val="60000"/>
                    <a:lumOff val="40000"/>
                  </a:schemeClr>
                </a:solidFill>
                <a:latin typeface="Comic Sans MS" panose="030F0702030302020204" pitchFamily="66" charset="0"/>
              </a:rPr>
              <a:t>фз</a:t>
            </a:r>
            <a:r>
              <a:rPr lang="ru-RU" sz="2000" b="1" dirty="0" smtClean="0">
                <a:solidFill>
                  <a:schemeClr val="tx2">
                    <a:lumMod val="60000"/>
                    <a:lumOff val="40000"/>
                  </a:schemeClr>
                </a:solidFill>
                <a:latin typeface="Comic Sans MS" panose="030F0702030302020204" pitchFamily="66" charset="0"/>
              </a:rPr>
              <a:t> 218)</a:t>
            </a:r>
            <a:endParaRPr lang="ru-RU" sz="2800" b="1" dirty="0">
              <a:solidFill>
                <a:srgbClr val="C00000"/>
              </a:solidFill>
              <a:latin typeface="Comic Sans MS" panose="030F0702030302020204" pitchFamily="66" charset="0"/>
            </a:endParaRPr>
          </a:p>
        </p:txBody>
      </p:sp>
      <p:sp>
        <p:nvSpPr>
          <p:cNvPr id="3" name="Объект 2"/>
          <p:cNvSpPr>
            <a:spLocks noGrp="1"/>
          </p:cNvSpPr>
          <p:nvPr>
            <p:ph idx="1"/>
          </p:nvPr>
        </p:nvSpPr>
        <p:spPr>
          <a:xfrm>
            <a:off x="0" y="404664"/>
            <a:ext cx="9144000" cy="6453336"/>
          </a:xfrm>
        </p:spPr>
        <p:txBody>
          <a:bodyPr>
            <a:noAutofit/>
          </a:bodyPr>
          <a:lstStyle/>
          <a:p>
            <a:pPr algn="just">
              <a:buAutoNum type="arabicParenR"/>
            </a:pPr>
            <a:r>
              <a:rPr lang="ru-RU" sz="1600" b="1" dirty="0" smtClean="0"/>
              <a:t>ПРОВЕДЕНИЕ АНАЛИЗА</a:t>
            </a:r>
            <a:r>
              <a:rPr lang="ru-RU" sz="1600" dirty="0" smtClean="0"/>
              <a:t> сведений</a:t>
            </a:r>
            <a:r>
              <a:rPr lang="ru-RU" sz="1600" dirty="0"/>
              <a:t>, в </a:t>
            </a:r>
            <a:r>
              <a:rPr lang="ru-RU" sz="1600" dirty="0" err="1" smtClean="0"/>
              <a:t>тч</a:t>
            </a:r>
            <a:r>
              <a:rPr lang="ru-RU" sz="1600" dirty="0" smtClean="0"/>
              <a:t> о </a:t>
            </a:r>
            <a:r>
              <a:rPr lang="ru-RU" sz="1600" dirty="0"/>
              <a:t>правообладателях ранее учтенных объектов недвижимости, содержащихся </a:t>
            </a:r>
            <a:r>
              <a:rPr lang="ru-RU" sz="1600" u="sng" dirty="0"/>
              <a:t>в документах, находящихся в архивах и (или) в распоряжении</a:t>
            </a:r>
            <a:r>
              <a:rPr lang="ru-RU" sz="1600" dirty="0"/>
              <a:t> уполномоченных органов, осуществляющих данные мероприятия</a:t>
            </a:r>
            <a:r>
              <a:rPr lang="ru-RU" sz="1600" dirty="0" smtClean="0"/>
              <a:t>;</a:t>
            </a:r>
          </a:p>
          <a:p>
            <a:pPr algn="just">
              <a:buAutoNum type="arabicParenR"/>
            </a:pPr>
            <a:endParaRPr lang="ru-RU" sz="1100" dirty="0"/>
          </a:p>
          <a:p>
            <a:pPr marL="0" indent="0">
              <a:buNone/>
            </a:pPr>
            <a:r>
              <a:rPr lang="ru-RU" sz="1600" dirty="0"/>
              <a:t>2) </a:t>
            </a:r>
            <a:r>
              <a:rPr lang="ru-RU" sz="1600" b="1" u="sng" dirty="0" smtClean="0"/>
              <a:t>НАПРАВЛЕНИЕ ЗАПРОСА</a:t>
            </a:r>
          </a:p>
          <a:p>
            <a:pPr marL="0" indent="0">
              <a:buNone/>
            </a:pPr>
            <a:r>
              <a:rPr lang="ru-RU" sz="1600" u="sng" dirty="0" smtClean="0"/>
              <a:t> </a:t>
            </a:r>
            <a:r>
              <a:rPr lang="ru-RU" sz="1600" dirty="0" smtClean="0"/>
              <a:t>   </a:t>
            </a:r>
            <a:endParaRPr lang="ru-RU" sz="1000" dirty="0" smtClean="0"/>
          </a:p>
          <a:p>
            <a:pPr marL="0" indent="0" algn="just">
              <a:buNone/>
            </a:pPr>
            <a:r>
              <a:rPr lang="ru-RU" sz="1600" dirty="0" smtClean="0"/>
              <a:t>3</a:t>
            </a:r>
            <a:r>
              <a:rPr lang="ru-RU" sz="1600" dirty="0"/>
              <a:t>) </a:t>
            </a:r>
            <a:r>
              <a:rPr lang="ru-RU" sz="1600" b="1" u="sng" dirty="0" smtClean="0"/>
              <a:t>ОПУБЛИКОВАНИЕ</a:t>
            </a:r>
            <a:r>
              <a:rPr lang="ru-RU" sz="1600" dirty="0" smtClean="0"/>
              <a:t>  </a:t>
            </a:r>
            <a:r>
              <a:rPr lang="ru-RU" sz="1600" b="1" dirty="0"/>
              <a:t>сообщения </a:t>
            </a:r>
            <a:r>
              <a:rPr lang="ru-RU" sz="1800" b="1" dirty="0">
                <a:solidFill>
                  <a:srgbClr val="FF0000"/>
                </a:solidFill>
              </a:rPr>
              <a:t>о способах и порядке</a:t>
            </a:r>
            <a:r>
              <a:rPr lang="ru-RU" sz="1800" dirty="0">
                <a:solidFill>
                  <a:srgbClr val="FF0000"/>
                </a:solidFill>
              </a:rPr>
              <a:t> </a:t>
            </a:r>
            <a:r>
              <a:rPr lang="ru-RU" sz="1800" u="sng" dirty="0">
                <a:solidFill>
                  <a:srgbClr val="FF0000"/>
                </a:solidFill>
              </a:rPr>
              <a:t>предоставления</a:t>
            </a:r>
            <a:r>
              <a:rPr lang="ru-RU" sz="1800" dirty="0">
                <a:solidFill>
                  <a:srgbClr val="FF0000"/>
                </a:solidFill>
              </a:rPr>
              <a:t> </a:t>
            </a:r>
            <a:r>
              <a:rPr lang="ru-RU" sz="1600" dirty="0"/>
              <a:t>в уполномоченные органы </a:t>
            </a:r>
            <a:r>
              <a:rPr lang="ru-RU" sz="1600" u="sng" dirty="0">
                <a:solidFill>
                  <a:srgbClr val="FF0000"/>
                </a:solidFill>
              </a:rPr>
              <a:t>сведений</a:t>
            </a:r>
            <a:r>
              <a:rPr lang="ru-RU" sz="1600" dirty="0"/>
              <a:t> </a:t>
            </a:r>
            <a:r>
              <a:rPr lang="ru-RU" sz="1600" u="sng" dirty="0">
                <a:solidFill>
                  <a:srgbClr val="FF0000"/>
                </a:solidFill>
              </a:rPr>
              <a:t>о правообладателях </a:t>
            </a:r>
            <a:r>
              <a:rPr lang="ru-RU" sz="1600" u="sng" dirty="0"/>
              <a:t>ранее учтенных объектов недвижимости</a:t>
            </a:r>
            <a:r>
              <a:rPr lang="ru-RU" sz="1600" dirty="0"/>
              <a:t> </a:t>
            </a:r>
            <a:r>
              <a:rPr lang="ru-RU" sz="1600" b="1" u="sng" dirty="0">
                <a:solidFill>
                  <a:srgbClr val="FF0000"/>
                </a:solidFill>
              </a:rPr>
              <a:t>такими правообладателями</a:t>
            </a:r>
            <a:r>
              <a:rPr lang="ru-RU" sz="1600" dirty="0"/>
              <a:t>, </a:t>
            </a:r>
            <a:r>
              <a:rPr lang="ru-RU" sz="1600" u="sng" dirty="0"/>
              <a:t>в </a:t>
            </a:r>
            <a:r>
              <a:rPr lang="ru-RU" sz="1600" u="sng" dirty="0" err="1" smtClean="0"/>
              <a:t>тч</a:t>
            </a:r>
            <a:r>
              <a:rPr lang="ru-RU" sz="1600" u="sng" dirty="0" smtClean="0"/>
              <a:t> </a:t>
            </a:r>
            <a:r>
              <a:rPr lang="ru-RU" sz="1600" dirty="0" smtClean="0"/>
              <a:t>о </a:t>
            </a:r>
            <a:r>
              <a:rPr lang="ru-RU" sz="1600" dirty="0"/>
              <a:t>порядке предоставления </a:t>
            </a:r>
            <a:r>
              <a:rPr lang="ru-RU" sz="1600" dirty="0" smtClean="0"/>
              <a:t>(</a:t>
            </a:r>
            <a:r>
              <a:rPr lang="ru-RU" sz="1600" b="1" dirty="0" smtClean="0"/>
              <a:t>!!</a:t>
            </a:r>
            <a:r>
              <a:rPr lang="ru-RU" sz="1600" dirty="0" smtClean="0"/>
              <a:t>) </a:t>
            </a:r>
            <a:r>
              <a:rPr lang="ru-RU" sz="1600" b="1" dirty="0" smtClean="0">
                <a:solidFill>
                  <a:srgbClr val="C00000"/>
                </a:solidFill>
              </a:rPr>
              <a:t>ЛЮБЫМИ ЗАИНТЕРЕСОВАННЫМИ ЛИЦАМИ </a:t>
            </a:r>
            <a:r>
              <a:rPr lang="ru-RU" sz="1600" dirty="0" smtClean="0"/>
              <a:t>сведений </a:t>
            </a:r>
            <a:r>
              <a:rPr lang="ru-RU" sz="1600" dirty="0"/>
              <a:t>о почтовом адресе и (или) адресе электронной почты для связи с </a:t>
            </a:r>
            <a:r>
              <a:rPr lang="ru-RU" sz="1600" dirty="0" smtClean="0"/>
              <a:t>ними. </a:t>
            </a:r>
          </a:p>
          <a:p>
            <a:pPr algn="just">
              <a:buFontTx/>
              <a:buChar char="-"/>
            </a:pPr>
            <a:r>
              <a:rPr lang="ru-RU" sz="1600" dirty="0" smtClean="0"/>
              <a:t>в </a:t>
            </a:r>
            <a:r>
              <a:rPr lang="ru-RU" sz="1600" dirty="0"/>
              <a:t>порядке, установленном для официального опубликования (обнародования) </a:t>
            </a:r>
            <a:r>
              <a:rPr lang="ru-RU" sz="1600" dirty="0" smtClean="0"/>
              <a:t>МПА</a:t>
            </a:r>
          </a:p>
          <a:p>
            <a:pPr algn="just">
              <a:buFontTx/>
              <a:buChar char="-"/>
            </a:pPr>
            <a:r>
              <a:rPr lang="ru-RU" sz="1600" dirty="0" smtClean="0"/>
              <a:t>размещение </a:t>
            </a:r>
            <a:r>
              <a:rPr lang="ru-RU" sz="1600" dirty="0"/>
              <a:t>в </a:t>
            </a:r>
            <a:r>
              <a:rPr lang="ru-RU" sz="1600" dirty="0" smtClean="0"/>
              <a:t>сети </a:t>
            </a:r>
            <a:r>
              <a:rPr lang="ru-RU" sz="1600" u="sng" dirty="0"/>
              <a:t>"Интернет</a:t>
            </a:r>
            <a:r>
              <a:rPr lang="ru-RU" sz="1600" dirty="0"/>
              <a:t>" на официальном сайте уполномоченного органа </a:t>
            </a:r>
            <a:endParaRPr lang="ru-RU" sz="1600" dirty="0" smtClean="0"/>
          </a:p>
          <a:p>
            <a:pPr>
              <a:buFontTx/>
              <a:buChar char="-"/>
            </a:pPr>
            <a:r>
              <a:rPr lang="ru-RU" sz="1600" u="sng" dirty="0" smtClean="0"/>
              <a:t>на </a:t>
            </a:r>
            <a:r>
              <a:rPr lang="ru-RU" sz="1600" u="sng" dirty="0"/>
              <a:t>информационных щитах</a:t>
            </a:r>
            <a:r>
              <a:rPr lang="ru-RU" sz="1600" dirty="0"/>
              <a:t> в границах населенного пункта, на территории которого расположены ранее учтенные объекты недвижимости, </a:t>
            </a:r>
            <a:r>
              <a:rPr lang="ru-RU" sz="1600" u="sng" dirty="0"/>
              <a:t>либо на иной территории</a:t>
            </a:r>
            <a:r>
              <a:rPr lang="ru-RU" sz="1600" dirty="0"/>
              <a:t>, расположенной за границами населенного пункта (в случае проведения работ по выявлению правообладателей ранее учтенных объектов недвижимости </a:t>
            </a:r>
            <a:r>
              <a:rPr lang="ru-RU" sz="1800" b="1" u="sng" dirty="0" smtClean="0">
                <a:solidFill>
                  <a:srgbClr val="C00000"/>
                </a:solidFill>
              </a:rPr>
              <a:t>За Границами Населенного Пункта</a:t>
            </a:r>
            <a:r>
              <a:rPr lang="ru-RU" sz="1600" dirty="0" smtClean="0"/>
              <a:t>).</a:t>
            </a:r>
          </a:p>
          <a:p>
            <a:pPr marL="0" indent="0" algn="just">
              <a:buNone/>
            </a:pPr>
            <a:endParaRPr lang="ru-RU" sz="1050" dirty="0" smtClean="0"/>
          </a:p>
          <a:p>
            <a:pPr marL="0" indent="0" algn="just">
              <a:buNone/>
            </a:pPr>
            <a:r>
              <a:rPr lang="ru-RU" sz="1200" i="1" dirty="0" smtClean="0"/>
              <a:t>(часть 3 ст 69.1) </a:t>
            </a:r>
            <a:r>
              <a:rPr lang="ru-RU" sz="1600" b="1" dirty="0" smtClean="0"/>
              <a:t>Сведения</a:t>
            </a:r>
            <a:r>
              <a:rPr lang="ru-RU" sz="1600" dirty="0" smtClean="0"/>
              <a:t> </a:t>
            </a:r>
            <a:r>
              <a:rPr lang="ru-RU" sz="1600" dirty="0"/>
              <a:t>о </a:t>
            </a:r>
            <a:r>
              <a:rPr lang="ru-RU" sz="1600" dirty="0" smtClean="0"/>
              <a:t>правообладателях </a:t>
            </a:r>
            <a:r>
              <a:rPr lang="ru-RU" sz="1600" dirty="0"/>
              <a:t>ранее учтенных объектов недвижимости, в </a:t>
            </a:r>
            <a:r>
              <a:rPr lang="ru-RU" sz="1600" dirty="0" err="1" smtClean="0"/>
              <a:t>тч</a:t>
            </a:r>
            <a:r>
              <a:rPr lang="ru-RU" sz="1600" dirty="0" smtClean="0"/>
              <a:t> необходимые документы </a:t>
            </a:r>
            <a:r>
              <a:rPr lang="ru-RU" sz="1600" b="1" dirty="0" smtClean="0"/>
              <a:t>МОГУТ БЫТЬ ПРЕДСТАВЛЕНЫ</a:t>
            </a:r>
            <a:r>
              <a:rPr lang="ru-RU" sz="1600" dirty="0" smtClean="0"/>
              <a:t> в </a:t>
            </a:r>
            <a:r>
              <a:rPr lang="ru-RU" sz="1600" dirty="0"/>
              <a:t>уполномоченные органы </a:t>
            </a:r>
            <a:r>
              <a:rPr lang="ru-RU" sz="1600" b="1" u="sng" dirty="0" smtClean="0">
                <a:solidFill>
                  <a:srgbClr val="C00000"/>
                </a:solidFill>
              </a:rPr>
              <a:t>ПРАВООБЛАДАТЕЛЯМИ</a:t>
            </a:r>
            <a:r>
              <a:rPr lang="ru-RU" sz="1600" b="1" dirty="0" smtClean="0"/>
              <a:t> </a:t>
            </a:r>
            <a:r>
              <a:rPr lang="ru-RU" sz="1600" b="1" dirty="0"/>
              <a:t>таких объектов </a:t>
            </a:r>
            <a:r>
              <a:rPr lang="ru-RU" sz="1600" b="1" dirty="0" smtClean="0"/>
              <a:t>недвижимости</a:t>
            </a:r>
            <a:r>
              <a:rPr lang="ru-RU" sz="1600" dirty="0" smtClean="0"/>
              <a:t> </a:t>
            </a:r>
            <a:r>
              <a:rPr lang="ru-RU" sz="1600" b="1" u="sng" dirty="0" smtClean="0">
                <a:solidFill>
                  <a:srgbClr val="C00000"/>
                </a:solidFill>
              </a:rPr>
              <a:t>ЛИБО ИНЫМИ ЛИЦАМИ</a:t>
            </a:r>
            <a:r>
              <a:rPr lang="ru-RU" sz="1600" b="1" dirty="0" smtClean="0"/>
              <a:t>. </a:t>
            </a:r>
            <a:r>
              <a:rPr lang="ru-RU" sz="1600" dirty="0" smtClean="0"/>
              <a:t>При </a:t>
            </a:r>
            <a:r>
              <a:rPr lang="ru-RU" sz="1600" dirty="0"/>
              <a:t>предоставлении </a:t>
            </a:r>
            <a:r>
              <a:rPr lang="ru-RU" sz="1600" u="sng" dirty="0"/>
              <a:t>заинтересованными лицами</a:t>
            </a:r>
            <a:r>
              <a:rPr lang="ru-RU" sz="1600" dirty="0"/>
              <a:t> сведений о почтовом адресе и (или) адресе электронной почты для связи с ними в уполномоченный </a:t>
            </a:r>
            <a:r>
              <a:rPr lang="ru-RU" sz="1600" b="1" dirty="0"/>
              <a:t>орган </a:t>
            </a:r>
            <a:r>
              <a:rPr lang="ru-RU" sz="1600" b="1" u="sng" dirty="0"/>
              <a:t>одновременно </a:t>
            </a:r>
            <a:r>
              <a:rPr lang="ru-RU" sz="1600" b="1" u="sng" dirty="0" smtClean="0"/>
              <a:t>Должны Быть ПРЕДСТАВЛЕНЫ</a:t>
            </a:r>
            <a:r>
              <a:rPr lang="ru-RU" sz="1600" dirty="0" smtClean="0"/>
              <a:t>:</a:t>
            </a:r>
          </a:p>
          <a:p>
            <a:pPr algn="just">
              <a:buFontTx/>
              <a:buChar char="-"/>
            </a:pPr>
            <a:r>
              <a:rPr lang="ru-RU" sz="1600" dirty="0" smtClean="0"/>
              <a:t>реквизиты </a:t>
            </a:r>
            <a:r>
              <a:rPr lang="ru-RU" sz="1600" dirty="0"/>
              <a:t>документа, удостоверяющего </a:t>
            </a:r>
            <a:r>
              <a:rPr lang="ru-RU" sz="1600" dirty="0" smtClean="0"/>
              <a:t>личность (</a:t>
            </a:r>
            <a:r>
              <a:rPr lang="ru-RU" sz="1600" b="1" dirty="0" smtClean="0">
                <a:solidFill>
                  <a:srgbClr val="C00000"/>
                </a:solidFill>
              </a:rPr>
              <a:t>ПАСПОРТА</a:t>
            </a:r>
            <a:r>
              <a:rPr lang="ru-RU" sz="1600" dirty="0" smtClean="0"/>
              <a:t>), </a:t>
            </a:r>
            <a:r>
              <a:rPr lang="ru-RU" sz="1600" dirty="0"/>
              <a:t>а также </a:t>
            </a:r>
            <a:r>
              <a:rPr lang="ru-RU" sz="1600" dirty="0" smtClean="0"/>
              <a:t>сведения </a:t>
            </a:r>
            <a:r>
              <a:rPr lang="ru-RU" sz="1600" dirty="0"/>
              <a:t>о </a:t>
            </a:r>
            <a:r>
              <a:rPr lang="ru-RU" sz="1600" b="1" dirty="0" smtClean="0">
                <a:solidFill>
                  <a:srgbClr val="C00000"/>
                </a:solidFill>
              </a:rPr>
              <a:t>СНИЛС</a:t>
            </a:r>
            <a:endParaRPr lang="ru-RU" sz="1600" dirty="0"/>
          </a:p>
          <a:p>
            <a:pPr marL="0" indent="0">
              <a:buNone/>
            </a:pPr>
            <a:endParaRPr lang="ru-RU" sz="1600" dirty="0"/>
          </a:p>
        </p:txBody>
      </p:sp>
      <p:sp>
        <p:nvSpPr>
          <p:cNvPr id="4" name="Стрелка вправо 3"/>
          <p:cNvSpPr/>
          <p:nvPr/>
        </p:nvSpPr>
        <p:spPr>
          <a:xfrm>
            <a:off x="2843808" y="1484784"/>
            <a:ext cx="3528392" cy="216024"/>
          </a:xfrm>
          <a:prstGeom prst="rightArrow">
            <a:avLst/>
          </a:prstGeom>
        </p:spPr>
        <p:style>
          <a:lnRef idx="3">
            <a:schemeClr val="lt1"/>
          </a:lnRef>
          <a:fillRef idx="1">
            <a:schemeClr val="accent5"/>
          </a:fillRef>
          <a:effectRef idx="1">
            <a:schemeClr val="accent5"/>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3778052523"/>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1412776"/>
          </a:xfrm>
        </p:spPr>
        <p:txBody>
          <a:bodyPr>
            <a:noAutofit/>
          </a:bodyPr>
          <a:lstStyle/>
          <a:p>
            <a:r>
              <a:rPr lang="ru-RU" sz="2000" b="1" dirty="0" smtClean="0">
                <a:solidFill>
                  <a:schemeClr val="tx2">
                    <a:lumMod val="60000"/>
                    <a:lumOff val="40000"/>
                  </a:schemeClr>
                </a:solidFill>
                <a:latin typeface="Comic Sans MS" panose="030F0702030302020204" pitchFamily="66" charset="0"/>
              </a:rPr>
              <a:t/>
            </a:r>
            <a:br>
              <a:rPr lang="ru-RU" sz="2000" b="1" dirty="0" smtClean="0">
                <a:solidFill>
                  <a:schemeClr val="tx2">
                    <a:lumMod val="60000"/>
                    <a:lumOff val="40000"/>
                  </a:schemeClr>
                </a:solidFill>
                <a:latin typeface="Comic Sans MS" panose="030F0702030302020204" pitchFamily="66" charset="0"/>
              </a:rPr>
            </a:br>
            <a:r>
              <a:rPr lang="ru-RU" sz="2000" b="1" dirty="0" smtClean="0">
                <a:solidFill>
                  <a:schemeClr val="tx2">
                    <a:lumMod val="60000"/>
                    <a:lumOff val="40000"/>
                  </a:schemeClr>
                </a:solidFill>
                <a:latin typeface="Comic Sans MS" panose="030F0702030302020204" pitchFamily="66" charset="0"/>
              </a:rPr>
              <a:t/>
            </a:r>
            <a:br>
              <a:rPr lang="ru-RU" sz="2000" b="1" dirty="0" smtClean="0">
                <a:solidFill>
                  <a:schemeClr val="tx2">
                    <a:lumMod val="60000"/>
                    <a:lumOff val="40000"/>
                  </a:schemeClr>
                </a:solidFill>
                <a:latin typeface="Comic Sans MS" panose="030F0702030302020204" pitchFamily="66" charset="0"/>
              </a:rPr>
            </a:br>
            <a:r>
              <a:rPr lang="ru-RU" sz="2000" b="1" dirty="0" smtClean="0">
                <a:solidFill>
                  <a:schemeClr val="tx2">
                    <a:lumMod val="60000"/>
                    <a:lumOff val="40000"/>
                  </a:schemeClr>
                </a:solidFill>
                <a:latin typeface="Comic Sans MS" panose="030F0702030302020204" pitchFamily="66" charset="0"/>
              </a:rPr>
              <a:t>ПРИКАЗ </a:t>
            </a:r>
            <a:r>
              <a:rPr lang="ru-RU" sz="2000" b="1" dirty="0">
                <a:solidFill>
                  <a:schemeClr val="tx2">
                    <a:lumMod val="60000"/>
                    <a:lumOff val="40000"/>
                  </a:schemeClr>
                </a:solidFill>
                <a:latin typeface="Comic Sans MS" panose="030F0702030302020204" pitchFamily="66" charset="0"/>
              </a:rPr>
              <a:t>Минстроя </a:t>
            </a:r>
            <a:r>
              <a:rPr lang="ru-RU" sz="2000" b="1" dirty="0" smtClean="0">
                <a:solidFill>
                  <a:schemeClr val="tx2">
                    <a:lumMod val="60000"/>
                    <a:lumOff val="40000"/>
                  </a:schemeClr>
                </a:solidFill>
                <a:latin typeface="Comic Sans MS" panose="030F0702030302020204" pitchFamily="66" charset="0"/>
              </a:rPr>
              <a:t>России  </a:t>
            </a:r>
            <a:r>
              <a:rPr lang="ru-RU" sz="2000" b="1" dirty="0" smtClean="0">
                <a:solidFill>
                  <a:srgbClr val="FF0000"/>
                </a:solidFill>
                <a:latin typeface="Comic Sans MS" panose="030F0702030302020204" pitchFamily="66" charset="0"/>
              </a:rPr>
              <a:t>от </a:t>
            </a:r>
            <a:r>
              <a:rPr lang="ru-RU" sz="2000" b="1" dirty="0">
                <a:solidFill>
                  <a:srgbClr val="FF0000"/>
                </a:solidFill>
                <a:latin typeface="Comic Sans MS" panose="030F0702030302020204" pitchFamily="66" charset="0"/>
              </a:rPr>
              <a:t>29 апреля 2020 г. N 237/</a:t>
            </a:r>
            <a:r>
              <a:rPr lang="ru-RU" sz="2000" b="1" dirty="0" err="1">
                <a:solidFill>
                  <a:srgbClr val="FF0000"/>
                </a:solidFill>
                <a:latin typeface="Comic Sans MS" panose="030F0702030302020204" pitchFamily="66" charset="0"/>
              </a:rPr>
              <a:t>пр</a:t>
            </a:r>
            <a:r>
              <a:rPr lang="ru-RU" sz="2000" b="1" dirty="0">
                <a:solidFill>
                  <a:srgbClr val="FF0000"/>
                </a:solidFill>
                <a:latin typeface="Comic Sans MS" panose="030F0702030302020204" pitchFamily="66" charset="0"/>
              </a:rPr>
              <a:t/>
            </a:r>
            <a:br>
              <a:rPr lang="ru-RU" sz="2000" b="1" dirty="0">
                <a:solidFill>
                  <a:srgbClr val="FF0000"/>
                </a:solidFill>
                <a:latin typeface="Comic Sans MS" panose="030F0702030302020204" pitchFamily="66" charset="0"/>
              </a:rPr>
            </a:br>
            <a:r>
              <a:rPr lang="ru-RU" sz="2000" b="1" dirty="0">
                <a:solidFill>
                  <a:schemeClr val="tx2">
                    <a:lumMod val="60000"/>
                    <a:lumOff val="40000"/>
                  </a:schemeClr>
                </a:solidFill>
                <a:latin typeface="Comic Sans MS" panose="030F0702030302020204" pitchFamily="66" charset="0"/>
              </a:rPr>
              <a:t>ОБ УТВЕРЖДЕНИИ УСЛОВИЙ</a:t>
            </a:r>
            <a:br>
              <a:rPr lang="ru-RU" sz="2000" b="1" dirty="0">
                <a:solidFill>
                  <a:schemeClr val="tx2">
                    <a:lumMod val="60000"/>
                    <a:lumOff val="40000"/>
                  </a:schemeClr>
                </a:solidFill>
                <a:latin typeface="Comic Sans MS" panose="030F0702030302020204" pitchFamily="66" charset="0"/>
              </a:rPr>
            </a:br>
            <a:r>
              <a:rPr lang="ru-RU" sz="2000" b="1" dirty="0">
                <a:solidFill>
                  <a:srgbClr val="C00000"/>
                </a:solidFill>
                <a:latin typeface="Comic Sans MS" panose="030F0702030302020204" pitchFamily="66" charset="0"/>
              </a:rPr>
              <a:t>ОТНЕСЕНИЯ ЖИЛЫХ ПОМЕЩЕНИЙ К </a:t>
            </a:r>
            <a:r>
              <a:rPr lang="ru-RU" sz="2200" b="1" dirty="0">
                <a:solidFill>
                  <a:srgbClr val="C00000"/>
                </a:solidFill>
                <a:latin typeface="Comic Sans MS" panose="030F0702030302020204" pitchFamily="66" charset="0"/>
              </a:rPr>
              <a:t>СТАНДАРТНОМУ </a:t>
            </a:r>
            <a:r>
              <a:rPr lang="ru-RU" sz="2200" b="1" dirty="0" smtClean="0">
                <a:solidFill>
                  <a:srgbClr val="C00000"/>
                </a:solidFill>
                <a:latin typeface="Comic Sans MS" panose="030F0702030302020204" pitchFamily="66" charset="0"/>
              </a:rPr>
              <a:t>ЖИЛЬЮ</a:t>
            </a:r>
            <a:br>
              <a:rPr lang="ru-RU" sz="2200" b="1" dirty="0" smtClean="0">
                <a:solidFill>
                  <a:srgbClr val="C00000"/>
                </a:solidFill>
                <a:latin typeface="Comic Sans MS" panose="030F0702030302020204" pitchFamily="66" charset="0"/>
              </a:rPr>
            </a:br>
            <a:r>
              <a:rPr lang="ru-RU" sz="1800" dirty="0"/>
              <a:t>(взамен приказа от 14 ноября 2016 г. N </a:t>
            </a:r>
            <a:r>
              <a:rPr lang="ru-RU" sz="1800" dirty="0" smtClean="0"/>
              <a:t>800/</a:t>
            </a:r>
            <a:r>
              <a:rPr lang="ru-RU" sz="1800" dirty="0" err="1" smtClean="0"/>
              <a:t>пр</a:t>
            </a:r>
            <a:r>
              <a:rPr lang="ru-RU" sz="1800" dirty="0" smtClean="0"/>
              <a:t>)</a:t>
            </a:r>
            <a:r>
              <a:rPr lang="ru-RU" sz="1800" dirty="0"/>
              <a:t/>
            </a:r>
            <a:br>
              <a:rPr lang="ru-RU" sz="1800" dirty="0"/>
            </a:br>
            <a:r>
              <a:rPr lang="ru-RU" sz="1800" b="1" dirty="0"/>
              <a:t/>
            </a:r>
            <a:br>
              <a:rPr lang="ru-RU" sz="1800" b="1" dirty="0"/>
            </a:br>
            <a:endParaRPr lang="ru-RU" sz="1800" b="1" dirty="0">
              <a:solidFill>
                <a:schemeClr val="tx2">
                  <a:lumMod val="60000"/>
                  <a:lumOff val="40000"/>
                </a:schemeClr>
              </a:solidFill>
              <a:latin typeface="Comic Sans MS" panose="030F0702030302020204" pitchFamily="66" charset="0"/>
            </a:endParaRPr>
          </a:p>
        </p:txBody>
      </p:sp>
      <p:sp>
        <p:nvSpPr>
          <p:cNvPr id="3" name="Объект 2"/>
          <p:cNvSpPr>
            <a:spLocks noGrp="1"/>
          </p:cNvSpPr>
          <p:nvPr>
            <p:ph idx="1"/>
          </p:nvPr>
        </p:nvSpPr>
        <p:spPr>
          <a:xfrm>
            <a:off x="0" y="1052736"/>
            <a:ext cx="9144000" cy="5805264"/>
          </a:xfrm>
        </p:spPr>
        <p:txBody>
          <a:bodyPr>
            <a:normAutofit fontScale="77500" lnSpcReduction="20000"/>
          </a:bodyPr>
          <a:lstStyle/>
          <a:p>
            <a:pPr marL="0" indent="0" algn="ctr">
              <a:buNone/>
            </a:pPr>
            <a:endParaRPr lang="ru-RU" sz="2000" dirty="0" smtClean="0"/>
          </a:p>
          <a:p>
            <a:pPr marL="0" indent="0" algn="ctr">
              <a:buNone/>
            </a:pPr>
            <a:endParaRPr lang="ru-RU" sz="2000" dirty="0" smtClean="0"/>
          </a:p>
          <a:p>
            <a:pPr marL="0" indent="0" algn="ctr">
              <a:buNone/>
            </a:pPr>
            <a:r>
              <a:rPr lang="ru-RU" sz="2000" dirty="0" smtClean="0"/>
              <a:t>Жилые </a:t>
            </a:r>
            <a:r>
              <a:rPr lang="ru-RU" sz="2000" dirty="0"/>
              <a:t>помещения относятся к стандартному жилью </a:t>
            </a:r>
            <a:r>
              <a:rPr lang="ru-RU" sz="2000" u="sng" dirty="0"/>
              <a:t>при соблюдении следующих условий</a:t>
            </a:r>
            <a:r>
              <a:rPr lang="ru-RU" sz="2000" dirty="0"/>
              <a:t>.</a:t>
            </a:r>
          </a:p>
          <a:p>
            <a:pPr marL="0" indent="0">
              <a:buNone/>
            </a:pPr>
            <a:r>
              <a:rPr lang="ru-RU" sz="2000" dirty="0" smtClean="0"/>
              <a:t>1) Является объектом </a:t>
            </a:r>
            <a:r>
              <a:rPr lang="ru-RU" sz="2000" b="1" dirty="0" smtClean="0">
                <a:solidFill>
                  <a:srgbClr val="FF0000"/>
                </a:solidFill>
              </a:rPr>
              <a:t>ИНДИВИДУАЛЬНОГО ЖИЛИЩНОГО СТРОИТЕЛЬСТВА</a:t>
            </a:r>
            <a:r>
              <a:rPr lang="ru-RU" sz="2000" dirty="0" smtClean="0">
                <a:solidFill>
                  <a:srgbClr val="FF0000"/>
                </a:solidFill>
              </a:rPr>
              <a:t> </a:t>
            </a:r>
            <a:r>
              <a:rPr lang="ru-RU" sz="2000" dirty="0"/>
              <a:t>площадью </a:t>
            </a:r>
            <a:r>
              <a:rPr lang="ru-RU" sz="2400" b="1" u="sng" dirty="0">
                <a:solidFill>
                  <a:srgbClr val="FF0000"/>
                </a:solidFill>
              </a:rPr>
              <a:t>не более </a:t>
            </a:r>
            <a:r>
              <a:rPr lang="ru-RU" sz="2400" b="1" u="sng" dirty="0" smtClean="0">
                <a:solidFill>
                  <a:srgbClr val="FF0000"/>
                </a:solidFill>
              </a:rPr>
              <a:t>   </a:t>
            </a:r>
          </a:p>
          <a:p>
            <a:pPr marL="0" indent="0">
              <a:buNone/>
            </a:pPr>
            <a:r>
              <a:rPr lang="ru-RU" sz="2400" b="1" u="sng" dirty="0">
                <a:solidFill>
                  <a:srgbClr val="FF0000"/>
                </a:solidFill>
              </a:rPr>
              <a:t> </a:t>
            </a:r>
            <a:r>
              <a:rPr lang="ru-RU" sz="2400" b="1" u="sng" dirty="0" smtClean="0">
                <a:solidFill>
                  <a:srgbClr val="FF0000"/>
                </a:solidFill>
              </a:rPr>
              <a:t> 150 </a:t>
            </a:r>
            <a:r>
              <a:rPr lang="ru-RU" sz="2400" b="1" u="sng" dirty="0">
                <a:solidFill>
                  <a:srgbClr val="FF0000"/>
                </a:solidFill>
              </a:rPr>
              <a:t>кв. </a:t>
            </a:r>
            <a:r>
              <a:rPr lang="ru-RU" sz="2400" b="1" u="sng" dirty="0" smtClean="0">
                <a:solidFill>
                  <a:srgbClr val="FF0000"/>
                </a:solidFill>
              </a:rPr>
              <a:t>м</a:t>
            </a:r>
            <a:r>
              <a:rPr lang="ru-RU" sz="2100" b="1" dirty="0" smtClean="0">
                <a:solidFill>
                  <a:srgbClr val="FF0000"/>
                </a:solidFill>
              </a:rPr>
              <a:t>, </a:t>
            </a:r>
            <a:r>
              <a:rPr lang="ru-RU" sz="1400" u="sng" dirty="0"/>
              <a:t>(было </a:t>
            </a:r>
            <a:r>
              <a:rPr lang="ru-RU" sz="1600" b="1" u="sng" dirty="0"/>
              <a:t>200</a:t>
            </a:r>
            <a:r>
              <a:rPr lang="ru-RU" sz="1400" u="sng" dirty="0"/>
              <a:t>м</a:t>
            </a:r>
            <a:r>
              <a:rPr lang="ru-RU" sz="1400" dirty="0" smtClean="0"/>
              <a:t>) </a:t>
            </a:r>
            <a:r>
              <a:rPr lang="ru-RU" sz="2000" dirty="0" smtClean="0"/>
              <a:t>расположенным </a:t>
            </a:r>
            <a:r>
              <a:rPr lang="ru-RU" sz="2000" dirty="0"/>
              <a:t>на </a:t>
            </a:r>
            <a:r>
              <a:rPr lang="ru-RU" sz="2100" b="1" dirty="0">
                <a:solidFill>
                  <a:srgbClr val="FF0000"/>
                </a:solidFill>
              </a:rPr>
              <a:t>земельном участке площадью не более 1500 кв. м;</a:t>
            </a:r>
          </a:p>
          <a:p>
            <a:pPr marL="0" indent="0">
              <a:buNone/>
            </a:pPr>
            <a:r>
              <a:rPr lang="ru-RU" sz="2000" dirty="0" smtClean="0"/>
              <a:t>2) </a:t>
            </a:r>
            <a:r>
              <a:rPr lang="ru-RU" sz="2100" b="1" dirty="0" smtClean="0">
                <a:solidFill>
                  <a:srgbClr val="FF0000"/>
                </a:solidFill>
              </a:rPr>
              <a:t>БЛОКОМ </a:t>
            </a:r>
            <a:r>
              <a:rPr lang="ru-RU" sz="2100" b="1" dirty="0">
                <a:solidFill>
                  <a:srgbClr val="FF0000"/>
                </a:solidFill>
              </a:rPr>
              <a:t>площадью не более 130 кв</a:t>
            </a:r>
            <a:r>
              <a:rPr lang="ru-RU" sz="2000" dirty="0"/>
              <a:t>. </a:t>
            </a:r>
            <a:r>
              <a:rPr lang="ru-RU" sz="1300" dirty="0" smtClean="0"/>
              <a:t>м (</a:t>
            </a:r>
            <a:r>
              <a:rPr lang="ru-RU" sz="1400" dirty="0" smtClean="0"/>
              <a:t>было200</a:t>
            </a:r>
            <a:r>
              <a:rPr lang="ru-RU" sz="1300" dirty="0" smtClean="0"/>
              <a:t>),</a:t>
            </a:r>
            <a:r>
              <a:rPr lang="ru-RU" sz="2100" dirty="0" smtClean="0"/>
              <a:t> </a:t>
            </a:r>
            <a:r>
              <a:rPr lang="ru-RU" sz="1400" dirty="0"/>
              <a:t>входящим в состав жилого дома блокированной застройки;</a:t>
            </a:r>
            <a:endParaRPr lang="ru-RU" sz="2000" dirty="0"/>
          </a:p>
          <a:p>
            <a:pPr marL="0" indent="0">
              <a:buNone/>
            </a:pPr>
            <a:r>
              <a:rPr lang="ru-RU" sz="2000" dirty="0" smtClean="0"/>
              <a:t>3) </a:t>
            </a:r>
            <a:r>
              <a:rPr lang="ru-RU" sz="2100" b="1" dirty="0" smtClean="0">
                <a:solidFill>
                  <a:srgbClr val="FF0000"/>
                </a:solidFill>
              </a:rPr>
              <a:t>КВАРТИРОЙ</a:t>
            </a:r>
            <a:r>
              <a:rPr lang="ru-RU" sz="2000" dirty="0" smtClean="0"/>
              <a:t>, </a:t>
            </a:r>
            <a:r>
              <a:rPr lang="ru-RU" sz="2000" b="1" dirty="0" smtClean="0"/>
              <a:t>Общая Площадь  </a:t>
            </a:r>
            <a:r>
              <a:rPr lang="ru-RU" sz="1900" i="1" dirty="0" smtClean="0"/>
              <a:t>(нет соотношения общей и жилой) </a:t>
            </a:r>
            <a:r>
              <a:rPr lang="ru-RU" sz="2000" dirty="0" smtClean="0"/>
              <a:t>которой </a:t>
            </a:r>
            <a:r>
              <a:rPr lang="ru-RU" sz="2000" dirty="0"/>
              <a:t>составляет </a:t>
            </a:r>
            <a:r>
              <a:rPr lang="ru-RU" sz="2100" b="1" dirty="0">
                <a:solidFill>
                  <a:srgbClr val="FF0000"/>
                </a:solidFill>
              </a:rPr>
              <a:t>не </a:t>
            </a:r>
            <a:r>
              <a:rPr lang="ru-RU" sz="2100" b="1" dirty="0" smtClean="0">
                <a:solidFill>
                  <a:srgbClr val="FF0000"/>
                </a:solidFill>
              </a:rPr>
              <a:t> </a:t>
            </a:r>
          </a:p>
          <a:p>
            <a:pPr marL="0" indent="0">
              <a:buNone/>
            </a:pPr>
            <a:r>
              <a:rPr lang="ru-RU" sz="2100" b="1" dirty="0">
                <a:solidFill>
                  <a:srgbClr val="FF0000"/>
                </a:solidFill>
              </a:rPr>
              <a:t> </a:t>
            </a:r>
            <a:r>
              <a:rPr lang="ru-RU" sz="2100" b="1" dirty="0" smtClean="0">
                <a:solidFill>
                  <a:srgbClr val="FF0000"/>
                </a:solidFill>
              </a:rPr>
              <a:t>   более 100 </a:t>
            </a:r>
            <a:r>
              <a:rPr lang="ru-RU" sz="2100" b="1" dirty="0">
                <a:solidFill>
                  <a:srgbClr val="FF0000"/>
                </a:solidFill>
              </a:rPr>
              <a:t>кв. </a:t>
            </a:r>
            <a:r>
              <a:rPr lang="ru-RU" sz="2100" b="1" dirty="0" smtClean="0">
                <a:solidFill>
                  <a:srgbClr val="FF0000"/>
                </a:solidFill>
              </a:rPr>
              <a:t>м</a:t>
            </a:r>
            <a:r>
              <a:rPr lang="ru-RU" sz="1900" dirty="0" smtClean="0"/>
              <a:t>. (было от </a:t>
            </a:r>
            <a:r>
              <a:rPr lang="ru-RU" sz="1900" b="1" dirty="0" smtClean="0"/>
              <a:t>20 до 150 </a:t>
            </a:r>
            <a:r>
              <a:rPr lang="ru-RU" sz="1900" dirty="0" smtClean="0"/>
              <a:t>м)</a:t>
            </a:r>
          </a:p>
          <a:p>
            <a:pPr marL="0" indent="0">
              <a:buNone/>
            </a:pPr>
            <a:endParaRPr lang="ru-RU" sz="1900" dirty="0"/>
          </a:p>
          <a:p>
            <a:pPr marL="0" indent="0" algn="ctr">
              <a:buNone/>
            </a:pPr>
            <a:r>
              <a:rPr lang="ru-RU" sz="2400" b="1" dirty="0" smtClean="0"/>
              <a:t>ВНУТРЕННЯЯ ОТДЕЛКА</a:t>
            </a:r>
            <a:r>
              <a:rPr lang="ru-RU" sz="2000" b="1" dirty="0" smtClean="0"/>
              <a:t> </a:t>
            </a:r>
            <a:r>
              <a:rPr lang="ru-RU" sz="2000" b="1" u="sng" dirty="0" smtClean="0"/>
              <a:t>одновременно</a:t>
            </a:r>
            <a:r>
              <a:rPr lang="ru-RU" sz="2000" dirty="0" smtClean="0"/>
              <a:t> </a:t>
            </a:r>
            <a:r>
              <a:rPr lang="ru-RU" sz="2000" dirty="0"/>
              <a:t>соответствует следующим требованиям:</a:t>
            </a:r>
          </a:p>
          <a:p>
            <a:pPr marL="0" indent="0">
              <a:buNone/>
            </a:pPr>
            <a:r>
              <a:rPr lang="ru-RU" sz="2000" dirty="0"/>
              <a:t>а) установлены </a:t>
            </a:r>
            <a:r>
              <a:rPr lang="ru-RU" sz="2000" u="sng" dirty="0"/>
              <a:t>металлическая входная </a:t>
            </a:r>
            <a:r>
              <a:rPr lang="ru-RU" sz="2000" u="sng" dirty="0" smtClean="0"/>
              <a:t>дверь (</a:t>
            </a:r>
            <a:r>
              <a:rPr lang="ru-RU" sz="2000" b="1" u="sng" dirty="0" smtClean="0"/>
              <a:t>не было</a:t>
            </a:r>
            <a:r>
              <a:rPr lang="ru-RU" sz="2000" u="sng" dirty="0" smtClean="0"/>
              <a:t>)</a:t>
            </a:r>
            <a:r>
              <a:rPr lang="ru-RU" sz="2000" dirty="0" smtClean="0"/>
              <a:t> </a:t>
            </a:r>
            <a:r>
              <a:rPr lang="ru-RU" sz="2000" dirty="0"/>
              <a:t>и межкомнатные двери с фурнитурой;</a:t>
            </a:r>
          </a:p>
          <a:p>
            <a:pPr marL="0" indent="0">
              <a:buNone/>
            </a:pPr>
            <a:r>
              <a:rPr lang="ru-RU" sz="2000" dirty="0"/>
              <a:t>б) установлены оконные блоки </a:t>
            </a:r>
            <a:r>
              <a:rPr lang="ru-RU" sz="2000" u="sng" dirty="0"/>
              <a:t>с подоконной доской</a:t>
            </a:r>
            <a:r>
              <a:rPr lang="ru-RU" sz="2000" dirty="0"/>
              <a:t>;</a:t>
            </a:r>
          </a:p>
          <a:p>
            <a:pPr marL="0" indent="0">
              <a:buNone/>
            </a:pPr>
            <a:r>
              <a:rPr lang="ru-RU" sz="2000" dirty="0"/>
              <a:t>в) поверхности стен или перегородок выровнены и </a:t>
            </a:r>
            <a:r>
              <a:rPr lang="ru-RU" sz="2000" u="sng" dirty="0"/>
              <a:t>окрашены либо оклеены </a:t>
            </a:r>
            <a:r>
              <a:rPr lang="ru-RU" sz="2000" u="sng" dirty="0" smtClean="0"/>
              <a:t>обоями (</a:t>
            </a:r>
            <a:r>
              <a:rPr lang="ru-RU" sz="2000" b="1" u="sng" dirty="0" smtClean="0"/>
              <a:t>не было</a:t>
            </a:r>
            <a:r>
              <a:rPr lang="ru-RU" sz="2000" u="sng" dirty="0" smtClean="0"/>
              <a:t>)</a:t>
            </a:r>
            <a:r>
              <a:rPr lang="ru-RU" sz="2000" dirty="0" smtClean="0"/>
              <a:t>;</a:t>
            </a:r>
            <a:endParaRPr lang="ru-RU" sz="2000" dirty="0"/>
          </a:p>
          <a:p>
            <a:pPr marL="0" indent="0">
              <a:buNone/>
            </a:pPr>
            <a:r>
              <a:rPr lang="ru-RU" sz="2000" dirty="0"/>
              <a:t>г) поверхность потолков выровнена и окрашена либо на нее установлены подвесные потолочные конструкции или натяжные системы. При этом поверхность потолков санитарных узлов должна быть выполнена из влагостойкого материала;</a:t>
            </a:r>
          </a:p>
          <a:p>
            <a:pPr marL="0" indent="0">
              <a:buNone/>
            </a:pPr>
            <a:r>
              <a:rPr lang="ru-RU" sz="2000" dirty="0"/>
              <a:t>д) поверхность </a:t>
            </a:r>
            <a:r>
              <a:rPr lang="ru-RU" sz="2000" u="sng" dirty="0"/>
              <a:t>пола</a:t>
            </a:r>
            <a:r>
              <a:rPr lang="ru-RU" sz="2000" dirty="0"/>
              <a:t> выровнена, </a:t>
            </a:r>
            <a:r>
              <a:rPr lang="ru-RU" sz="2000" u="sng" dirty="0"/>
              <a:t>имеет напольное покрытие</a:t>
            </a:r>
            <a:r>
              <a:rPr lang="ru-RU" sz="2000" dirty="0"/>
              <a:t>. На полу санитарных узлов выполнены выравнивающая стяжка, гидроизоляция, </a:t>
            </a:r>
            <a:r>
              <a:rPr lang="ru-RU" sz="2000" u="sng" dirty="0"/>
              <a:t>покрытие керамической </a:t>
            </a:r>
            <a:r>
              <a:rPr lang="ru-RU" sz="2000" u="sng" dirty="0" smtClean="0"/>
              <a:t>плиткой </a:t>
            </a:r>
            <a:r>
              <a:rPr lang="ru-RU" sz="1900" dirty="0" smtClean="0"/>
              <a:t>(не было);</a:t>
            </a:r>
            <a:endParaRPr lang="ru-RU" sz="1900" dirty="0"/>
          </a:p>
          <a:p>
            <a:pPr marL="0" indent="0">
              <a:buNone/>
            </a:pPr>
            <a:r>
              <a:rPr lang="ru-RU" sz="2000" dirty="0"/>
              <a:t>е) в санитарных узлах обеспечена гидроизоляция, </a:t>
            </a:r>
            <a:r>
              <a:rPr lang="ru-RU" sz="2000" u="sng" dirty="0"/>
              <a:t>установлена сантехника и смесители</a:t>
            </a:r>
            <a:r>
              <a:rPr lang="ru-RU" sz="2000" dirty="0"/>
              <a:t>, </a:t>
            </a:r>
            <a:r>
              <a:rPr lang="ru-RU" sz="2000" u="sng" dirty="0"/>
              <a:t>осветительные приборы</a:t>
            </a:r>
            <a:r>
              <a:rPr lang="ru-RU" sz="2000" dirty="0"/>
              <a:t>, вентиляционные решетки и ревизионные люки;</a:t>
            </a:r>
          </a:p>
          <a:p>
            <a:pPr marL="0" indent="0">
              <a:buNone/>
            </a:pPr>
            <a:r>
              <a:rPr lang="ru-RU" sz="2000" dirty="0"/>
              <a:t>ж) в кухне (</a:t>
            </a:r>
            <a:r>
              <a:rPr lang="ru-RU" sz="2000" u="sng" dirty="0">
                <a:solidFill>
                  <a:srgbClr val="FF0000"/>
                </a:solidFill>
              </a:rPr>
              <a:t>в том числе </a:t>
            </a:r>
            <a:r>
              <a:rPr lang="ru-RU" sz="2000" b="1" u="sng" dirty="0" smtClean="0">
                <a:solidFill>
                  <a:srgbClr val="FF0000"/>
                </a:solidFill>
              </a:rPr>
              <a:t>ОБЪЕДИНЕННОЙ</a:t>
            </a:r>
            <a:r>
              <a:rPr lang="ru-RU" sz="2000" u="sng" dirty="0" smtClean="0">
                <a:solidFill>
                  <a:srgbClr val="FF0000"/>
                </a:solidFill>
              </a:rPr>
              <a:t> </a:t>
            </a:r>
            <a:r>
              <a:rPr lang="ru-RU" sz="2000" u="sng" dirty="0">
                <a:solidFill>
                  <a:srgbClr val="FF0000"/>
                </a:solidFill>
              </a:rPr>
              <a:t>с жилой комнатой</a:t>
            </a:r>
            <a:r>
              <a:rPr lang="ru-RU" sz="2000" dirty="0"/>
              <a:t>, а также в кухне-нише) установлены </a:t>
            </a:r>
            <a:r>
              <a:rPr lang="ru-RU" sz="2000" u="sng" dirty="0"/>
              <a:t>мойка и тумба под мойку, плита </a:t>
            </a:r>
            <a:r>
              <a:rPr lang="ru-RU" sz="2000" dirty="0"/>
              <a:t>(или варочная панель и духовой шкаф), вентиляционная решетка.</a:t>
            </a:r>
          </a:p>
          <a:p>
            <a:pPr marL="0" indent="0">
              <a:buNone/>
            </a:pPr>
            <a:endParaRPr lang="ru-RU" sz="1900" dirty="0">
              <a:solidFill>
                <a:srgbClr val="C00000"/>
              </a:solidFill>
            </a:endParaRPr>
          </a:p>
          <a:p>
            <a:pPr marL="0" indent="0">
              <a:buNone/>
            </a:pPr>
            <a:endParaRPr lang="ru-RU" sz="1900" dirty="0" smtClean="0">
              <a:solidFill>
                <a:srgbClr val="C00000"/>
              </a:solidFill>
            </a:endParaRPr>
          </a:p>
          <a:p>
            <a:pPr marL="0" indent="0">
              <a:buNone/>
            </a:pPr>
            <a:endParaRPr lang="ru-RU" sz="1900" dirty="0">
              <a:solidFill>
                <a:srgbClr val="C00000"/>
              </a:solidFill>
            </a:endParaRPr>
          </a:p>
          <a:p>
            <a:pPr marL="0" indent="0">
              <a:buNone/>
            </a:pPr>
            <a:endParaRPr lang="ru-RU" sz="1500" dirty="0" smtClean="0">
              <a:solidFill>
                <a:srgbClr val="C00000"/>
              </a:solidFill>
            </a:endParaRPr>
          </a:p>
          <a:p>
            <a:pPr marL="400050" lvl="1" indent="0">
              <a:buNone/>
            </a:pPr>
            <a:endParaRPr lang="ru-RU" sz="1500" dirty="0" smtClean="0">
              <a:solidFill>
                <a:srgbClr val="C00000"/>
              </a:solidFill>
            </a:endParaRPr>
          </a:p>
          <a:p>
            <a:pPr marL="400050" lvl="1" indent="0">
              <a:buNone/>
            </a:pPr>
            <a:endParaRPr lang="ru-RU" sz="1500" dirty="0" smtClean="0">
              <a:solidFill>
                <a:srgbClr val="C00000"/>
              </a:solidFill>
            </a:endParaRPr>
          </a:p>
          <a:p>
            <a:pPr marL="457200" indent="-457200">
              <a:buAutoNum type="arabicPeriod"/>
            </a:pPr>
            <a:endParaRPr lang="ru-RU" sz="1900" dirty="0" smtClean="0">
              <a:solidFill>
                <a:srgbClr val="C00000"/>
              </a:solidFill>
            </a:endParaRPr>
          </a:p>
          <a:p>
            <a:pPr marL="457200" indent="-457200">
              <a:buAutoNum type="arabicPeriod"/>
            </a:pPr>
            <a:endParaRPr lang="ru-RU" sz="1900" b="1" dirty="0" smtClean="0">
              <a:solidFill>
                <a:srgbClr val="FF0000"/>
              </a:solidFill>
            </a:endParaRPr>
          </a:p>
          <a:p>
            <a:pPr marL="457200" indent="-457200">
              <a:buAutoNum type="arabicPeriod"/>
            </a:pPr>
            <a:endParaRPr lang="ru-RU" sz="1900" b="1" dirty="0" smtClean="0">
              <a:solidFill>
                <a:srgbClr val="FF0000"/>
              </a:solidFill>
            </a:endParaRPr>
          </a:p>
          <a:p>
            <a:pPr marL="457200" indent="-457200">
              <a:buAutoNum type="arabicPeriod"/>
            </a:pPr>
            <a:endParaRPr lang="ru-RU" sz="1900" b="1" dirty="0" smtClean="0">
              <a:solidFill>
                <a:srgbClr val="FF0000"/>
              </a:solidFill>
            </a:endParaRPr>
          </a:p>
          <a:p>
            <a:pPr marL="457200" indent="-457200" algn="just">
              <a:buAutoNum type="arabicPeriod"/>
            </a:pPr>
            <a:endParaRPr lang="ru-RU" sz="1900" b="1" dirty="0" smtClean="0">
              <a:solidFill>
                <a:srgbClr val="FF0000"/>
              </a:solidFill>
            </a:endParaRPr>
          </a:p>
        </p:txBody>
      </p:sp>
    </p:spTree>
    <p:extLst>
      <p:ext uri="{BB962C8B-B14F-4D97-AF65-F5344CB8AC3E}">
        <p14:creationId xmlns:p14="http://schemas.microsoft.com/office/powerpoint/2010/main" val="2867748331"/>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476672"/>
          </a:xfrm>
        </p:spPr>
        <p:txBody>
          <a:bodyPr>
            <a:noAutofit/>
          </a:bodyPr>
          <a:lstStyle/>
          <a:p>
            <a:r>
              <a:rPr lang="ru-RU" sz="3200" b="1" dirty="0" smtClean="0">
                <a:solidFill>
                  <a:schemeClr val="tx2">
                    <a:lumMod val="60000"/>
                    <a:lumOff val="40000"/>
                  </a:schemeClr>
                </a:solidFill>
                <a:latin typeface="Comic Sans MS" panose="030F0702030302020204" pitchFamily="66" charset="0"/>
              </a:rPr>
              <a:t>Многоквартирные дома </a:t>
            </a:r>
            <a:r>
              <a:rPr lang="ru-RU" sz="2000" b="1" dirty="0">
                <a:solidFill>
                  <a:srgbClr val="FF0000"/>
                </a:solidFill>
              </a:rPr>
              <a:t>(ФЗ 267-ФЗ от </a:t>
            </a:r>
            <a:r>
              <a:rPr lang="ru-RU" sz="2000" b="1" dirty="0" smtClean="0">
                <a:solidFill>
                  <a:srgbClr val="FF0000"/>
                </a:solidFill>
              </a:rPr>
              <a:t>02.08.2019)</a:t>
            </a:r>
            <a:endParaRPr lang="ru-RU" sz="3200" b="1" dirty="0" smtClean="0">
              <a:solidFill>
                <a:srgbClr val="FF0000"/>
              </a:solidFill>
              <a:latin typeface="Comic Sans MS" pitchFamily="66" charset="0"/>
              <a:ea typeface="+mn-ea"/>
              <a:cs typeface="+mn-cs"/>
            </a:endParaRPr>
          </a:p>
        </p:txBody>
      </p:sp>
      <p:sp>
        <p:nvSpPr>
          <p:cNvPr id="3" name="Содержимое 2"/>
          <p:cNvSpPr>
            <a:spLocks noGrp="1"/>
          </p:cNvSpPr>
          <p:nvPr>
            <p:ph idx="1"/>
          </p:nvPr>
        </p:nvSpPr>
        <p:spPr>
          <a:xfrm>
            <a:off x="0" y="476672"/>
            <a:ext cx="9144000" cy="6381328"/>
          </a:xfrm>
        </p:spPr>
        <p:txBody>
          <a:bodyPr>
            <a:normAutofit/>
          </a:bodyPr>
          <a:lstStyle/>
          <a:p>
            <a:pPr marL="0" indent="0" algn="ctr">
              <a:buNone/>
            </a:pPr>
            <a:r>
              <a:rPr lang="ru-RU" sz="2000" dirty="0" smtClean="0"/>
              <a:t>Изменения в </a:t>
            </a:r>
            <a:r>
              <a:rPr lang="ru-RU" sz="2000" b="1" dirty="0" smtClean="0">
                <a:solidFill>
                  <a:srgbClr val="FF0000"/>
                </a:solidFill>
              </a:rPr>
              <a:t>статье 16  ФЗ </a:t>
            </a:r>
            <a:r>
              <a:rPr lang="ru-RU" sz="2000" dirty="0" smtClean="0">
                <a:solidFill>
                  <a:srgbClr val="FF0000"/>
                </a:solidFill>
              </a:rPr>
              <a:t>«О введении в действие Жилищного кодекса РФ» </a:t>
            </a:r>
            <a:r>
              <a:rPr lang="ru-RU" sz="2000" dirty="0" smtClean="0"/>
              <a:t>Слово «сформирован» заменили на слово «образован» </a:t>
            </a:r>
            <a:r>
              <a:rPr lang="ru-RU" sz="1600" dirty="0" smtClean="0"/>
              <a:t>(земельный участок под МКД)</a:t>
            </a:r>
          </a:p>
          <a:p>
            <a:pPr marL="0" indent="0" algn="just">
              <a:buNone/>
            </a:pPr>
            <a:endParaRPr lang="ru-RU" sz="1600" dirty="0" smtClean="0"/>
          </a:p>
          <a:p>
            <a:pPr marL="0" indent="0" algn="ctr">
              <a:buNone/>
            </a:pPr>
            <a:endParaRPr lang="ru-RU" sz="2000" b="1" i="1" dirty="0"/>
          </a:p>
          <a:p>
            <a:pPr marL="0" indent="0" algn="just">
              <a:buNone/>
            </a:pPr>
            <a:endParaRPr lang="ru-RU" sz="2000" dirty="0" smtClean="0"/>
          </a:p>
          <a:p>
            <a:pPr marL="0" indent="0" algn="just">
              <a:buNone/>
            </a:pPr>
            <a:endParaRPr lang="ru-RU" sz="2000" b="1" i="1" dirty="0"/>
          </a:p>
        </p:txBody>
      </p:sp>
      <p:graphicFrame>
        <p:nvGraphicFramePr>
          <p:cNvPr id="4" name="Таблица 3"/>
          <p:cNvGraphicFramePr>
            <a:graphicFrameLocks noGrp="1"/>
          </p:cNvGraphicFramePr>
          <p:nvPr>
            <p:extLst/>
          </p:nvPr>
        </p:nvGraphicFramePr>
        <p:xfrm>
          <a:off x="0" y="1196752"/>
          <a:ext cx="9144000" cy="5600288"/>
        </p:xfrm>
        <a:graphic>
          <a:graphicData uri="http://schemas.openxmlformats.org/drawingml/2006/table">
            <a:tbl>
              <a:tblPr firstRow="1" bandRow="1">
                <a:tableStyleId>{5C22544A-7EE6-4342-B048-85BDC9FD1C3A}</a:tableStyleId>
              </a:tblPr>
              <a:tblGrid>
                <a:gridCol w="3059832"/>
                <a:gridCol w="6084168"/>
              </a:tblGrid>
              <a:tr h="384592">
                <a:tc>
                  <a:txBody>
                    <a:bodyPr/>
                    <a:lstStyle/>
                    <a:p>
                      <a:pPr algn="ctr"/>
                      <a:r>
                        <a:rPr lang="ru-RU" dirty="0" smtClean="0"/>
                        <a:t>ПРЕЖНЯЯ РЕДАКЦИЯ Ч. 4</a:t>
                      </a:r>
                      <a:endParaRPr lang="ru-RU" dirty="0"/>
                    </a:p>
                  </a:txBody>
                  <a:tcPr/>
                </a:tc>
                <a:tc>
                  <a:txBody>
                    <a:bodyPr/>
                    <a:lstStyle/>
                    <a:p>
                      <a:pPr algn="ctr"/>
                      <a:r>
                        <a:rPr lang="ru-RU" dirty="0" smtClean="0"/>
                        <a:t>НОВАЯ РЕДАКЦИЯ ЧАСТИ 4 СТАТЬИ 16</a:t>
                      </a:r>
                      <a:endParaRPr lang="ru-RU" dirty="0"/>
                    </a:p>
                  </a:txBody>
                  <a:tcPr/>
                </a:tc>
              </a:tr>
              <a:tr h="521569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800" b="0" kern="1200" dirty="0" smtClean="0">
                          <a:solidFill>
                            <a:schemeClr val="dk1"/>
                          </a:solidFill>
                          <a:effectLst/>
                          <a:latin typeface="+mn-lt"/>
                          <a:ea typeface="+mn-ea"/>
                          <a:cs typeface="+mn-cs"/>
                        </a:rPr>
                        <a:t>4. </a:t>
                      </a:r>
                      <a:r>
                        <a:rPr lang="ru-RU" sz="1800" b="0" u="sng" kern="1200" dirty="0" smtClean="0">
                          <a:solidFill>
                            <a:schemeClr val="dk1"/>
                          </a:solidFill>
                          <a:effectLst/>
                          <a:latin typeface="+mn-lt"/>
                          <a:ea typeface="+mn-ea"/>
                          <a:cs typeface="+mn-cs"/>
                        </a:rPr>
                        <a:t>Формирование земельного</a:t>
                      </a:r>
                      <a:r>
                        <a:rPr lang="ru-RU" sz="1800" b="0" kern="1200" dirty="0" smtClean="0">
                          <a:solidFill>
                            <a:schemeClr val="dk1"/>
                          </a:solidFill>
                          <a:effectLst/>
                          <a:latin typeface="+mn-lt"/>
                          <a:ea typeface="+mn-ea"/>
                          <a:cs typeface="+mn-cs"/>
                        </a:rPr>
                        <a:t> участка, на котором </a:t>
                      </a:r>
                      <a:r>
                        <a:rPr lang="ru-RU" sz="1800" b="0" kern="1200" dirty="0" smtClean="0">
                          <a:solidFill>
                            <a:srgbClr val="FF0000"/>
                          </a:solidFill>
                          <a:effectLst/>
                          <a:latin typeface="+mn-lt"/>
                          <a:ea typeface="+mn-ea"/>
                          <a:cs typeface="+mn-cs"/>
                        </a:rPr>
                        <a:t>расположен многоквартирный дом</a:t>
                      </a:r>
                      <a:r>
                        <a:rPr lang="ru-RU" sz="1800" b="0" kern="1200" dirty="0" smtClean="0">
                          <a:solidFill>
                            <a:schemeClr val="dk1"/>
                          </a:solidFill>
                          <a:effectLst/>
                          <a:latin typeface="+mn-lt"/>
                          <a:ea typeface="+mn-ea"/>
                          <a:cs typeface="+mn-cs"/>
                        </a:rPr>
                        <a:t>, </a:t>
                      </a:r>
                      <a:r>
                        <a:rPr lang="ru-RU" sz="1800" b="1" i="0" u="sng" kern="1200" dirty="0" smtClean="0">
                          <a:solidFill>
                            <a:srgbClr val="FF0000"/>
                          </a:solidFill>
                          <a:effectLst/>
                          <a:latin typeface="+mn-lt"/>
                          <a:ea typeface="+mn-ea"/>
                          <a:cs typeface="+mn-cs"/>
                        </a:rPr>
                        <a:t>ОСУЩЕСТВЛЯЕТСЯ </a:t>
                      </a:r>
                      <a:r>
                        <a:rPr lang="ru-RU" sz="1800" b="0" u="sng" kern="1200" dirty="0" smtClean="0">
                          <a:solidFill>
                            <a:schemeClr val="dk1"/>
                          </a:solidFill>
                          <a:effectLst/>
                          <a:latin typeface="+mn-lt"/>
                          <a:ea typeface="+mn-ea"/>
                          <a:cs typeface="+mn-cs"/>
                        </a:rPr>
                        <a:t>органами </a:t>
                      </a:r>
                      <a:r>
                        <a:rPr lang="ru-RU" sz="1800" b="0" kern="1200" dirty="0" smtClean="0">
                          <a:solidFill>
                            <a:schemeClr val="dk1"/>
                          </a:solidFill>
                          <a:effectLst/>
                          <a:latin typeface="+mn-lt"/>
                          <a:ea typeface="+mn-ea"/>
                          <a:cs typeface="+mn-cs"/>
                        </a:rPr>
                        <a:t>государственной власти или органами местного самоуправления</a:t>
                      </a:r>
                    </a:p>
                    <a:p>
                      <a:endParaRPr lang="ru-RU" dirty="0"/>
                    </a:p>
                  </a:txBody>
                  <a:tcPr/>
                </a:tc>
                <a:tc>
                  <a:txBody>
                    <a:bodyPr/>
                    <a:lstStyle/>
                    <a:p>
                      <a:pPr algn="just"/>
                      <a:r>
                        <a:rPr lang="ru-RU" sz="1800" kern="1200" dirty="0" smtClean="0">
                          <a:solidFill>
                            <a:schemeClr val="dk1"/>
                          </a:solidFill>
                          <a:effectLst/>
                          <a:latin typeface="+mn-lt"/>
                          <a:ea typeface="+mn-ea"/>
                          <a:cs typeface="+mn-cs"/>
                        </a:rPr>
                        <a:t>4. </a:t>
                      </a:r>
                      <a:r>
                        <a:rPr lang="ru-RU" sz="1800" b="1" kern="1200" dirty="0" smtClean="0">
                          <a:solidFill>
                            <a:srgbClr val="FF0000"/>
                          </a:solidFill>
                          <a:effectLst/>
                          <a:latin typeface="+mn-lt"/>
                          <a:ea typeface="+mn-ea"/>
                          <a:cs typeface="+mn-cs"/>
                        </a:rPr>
                        <a:t>Образование</a:t>
                      </a:r>
                      <a:r>
                        <a:rPr lang="ru-RU" sz="1800" b="0" kern="1200" dirty="0" smtClean="0">
                          <a:solidFill>
                            <a:schemeClr val="dk1"/>
                          </a:solidFill>
                          <a:effectLst/>
                          <a:latin typeface="+mn-lt"/>
                          <a:ea typeface="+mn-ea"/>
                          <a:cs typeface="+mn-cs"/>
                        </a:rPr>
                        <a:t> земельного участка, на котором расположен </a:t>
                      </a:r>
                      <a:r>
                        <a:rPr lang="ru-RU" sz="1800" b="0" kern="1200" dirty="0" smtClean="0">
                          <a:solidFill>
                            <a:srgbClr val="FF0000"/>
                          </a:solidFill>
                          <a:effectLst/>
                          <a:latin typeface="+mn-lt"/>
                          <a:ea typeface="+mn-ea"/>
                          <a:cs typeface="+mn-cs"/>
                        </a:rPr>
                        <a:t>многоквартирный дом  </a:t>
                      </a:r>
                      <a:r>
                        <a:rPr lang="ru-RU" sz="2000" b="1" u="sng" kern="1200" dirty="0" smtClean="0">
                          <a:solidFill>
                            <a:srgbClr val="FF0000"/>
                          </a:solidFill>
                          <a:effectLst/>
                          <a:latin typeface="+mn-lt"/>
                          <a:ea typeface="+mn-ea"/>
                          <a:cs typeface="+mn-cs"/>
                        </a:rPr>
                        <a:t>И ИНЫЕ </a:t>
                      </a:r>
                      <a:r>
                        <a:rPr lang="ru-RU" sz="1800" b="0" u="sng" kern="1200" dirty="0" smtClean="0">
                          <a:solidFill>
                            <a:srgbClr val="FF0000"/>
                          </a:solidFill>
                          <a:effectLst/>
                          <a:latin typeface="+mn-lt"/>
                          <a:ea typeface="+mn-ea"/>
                          <a:cs typeface="+mn-cs"/>
                        </a:rPr>
                        <a:t>входящие в состав такого дома </a:t>
                      </a:r>
                      <a:r>
                        <a:rPr lang="ru-RU" sz="1800" b="1" u="sng" kern="1200" dirty="0" smtClean="0">
                          <a:solidFill>
                            <a:srgbClr val="FF0000"/>
                          </a:solidFill>
                          <a:effectLst/>
                          <a:latin typeface="+mn-lt"/>
                          <a:ea typeface="+mn-ea"/>
                          <a:cs typeface="+mn-cs"/>
                        </a:rPr>
                        <a:t>объекты недвижимого</a:t>
                      </a:r>
                      <a:r>
                        <a:rPr lang="ru-RU" sz="1800" b="0" u="sng" kern="1200" dirty="0" smtClean="0">
                          <a:solidFill>
                            <a:srgbClr val="FF0000"/>
                          </a:solidFill>
                          <a:effectLst/>
                          <a:latin typeface="+mn-lt"/>
                          <a:ea typeface="+mn-ea"/>
                          <a:cs typeface="+mn-cs"/>
                        </a:rPr>
                        <a:t> имущества</a:t>
                      </a:r>
                      <a:r>
                        <a:rPr lang="ru-RU" sz="1800" b="0" kern="1200" dirty="0" smtClean="0">
                          <a:solidFill>
                            <a:schemeClr val="dk1"/>
                          </a:solidFill>
                          <a:effectLst/>
                          <a:latin typeface="+mn-lt"/>
                          <a:ea typeface="+mn-ea"/>
                          <a:cs typeface="+mn-cs"/>
                        </a:rPr>
                        <a:t>, </a:t>
                      </a:r>
                      <a:r>
                        <a:rPr lang="ru-RU" sz="2000" b="1" i="0" u="sng" kern="1200" dirty="0" smtClean="0">
                          <a:solidFill>
                            <a:schemeClr val="dk1"/>
                          </a:solidFill>
                          <a:effectLst/>
                          <a:latin typeface="+mn-lt"/>
                          <a:ea typeface="+mn-ea"/>
                          <a:cs typeface="+mn-cs"/>
                        </a:rPr>
                        <a:t>ЯВЛЯЕТСЯ ОБЯЗАННОСТЬЮ</a:t>
                      </a:r>
                      <a:r>
                        <a:rPr lang="ru-RU" sz="2000" b="1" i="0" u="none" kern="1200" dirty="0" smtClean="0">
                          <a:solidFill>
                            <a:schemeClr val="dk1"/>
                          </a:solidFill>
                          <a:effectLst/>
                          <a:latin typeface="+mn-lt"/>
                          <a:ea typeface="+mn-ea"/>
                          <a:cs typeface="+mn-cs"/>
                        </a:rPr>
                        <a:t> </a:t>
                      </a:r>
                      <a:r>
                        <a:rPr lang="ru-RU" sz="1800" b="0" kern="1200" dirty="0" smtClean="0">
                          <a:solidFill>
                            <a:schemeClr val="dk1"/>
                          </a:solidFill>
                          <a:effectLst/>
                          <a:latin typeface="+mn-lt"/>
                          <a:ea typeface="+mn-ea"/>
                          <a:cs typeface="+mn-cs"/>
                        </a:rPr>
                        <a:t>органов государственной власти или органов местного самоуправления. </a:t>
                      </a:r>
                    </a:p>
                    <a:p>
                      <a:pPr algn="just"/>
                      <a:r>
                        <a:rPr lang="ru-RU" sz="1800" b="0" kern="1200" dirty="0" smtClean="0">
                          <a:solidFill>
                            <a:schemeClr val="dk1"/>
                          </a:solidFill>
                          <a:effectLst/>
                          <a:latin typeface="+mn-lt"/>
                          <a:ea typeface="+mn-ea"/>
                          <a:cs typeface="+mn-cs"/>
                        </a:rPr>
                        <a:t>В целях образования такого ЗУ </a:t>
                      </a:r>
                      <a:r>
                        <a:rPr lang="ru-RU" sz="1600" b="0" kern="1200" dirty="0" smtClean="0">
                          <a:solidFill>
                            <a:schemeClr val="dk1"/>
                          </a:solidFill>
                          <a:effectLst/>
                          <a:latin typeface="+mn-lt"/>
                          <a:ea typeface="+mn-ea"/>
                          <a:cs typeface="+mn-cs"/>
                        </a:rPr>
                        <a:t>уполномоченными органами гос. власти или </a:t>
                      </a:r>
                      <a:r>
                        <a:rPr lang="ru-RU" sz="1800" b="0" kern="1200" dirty="0" smtClean="0">
                          <a:solidFill>
                            <a:schemeClr val="dk1"/>
                          </a:solidFill>
                          <a:effectLst/>
                          <a:latin typeface="+mn-lt"/>
                          <a:ea typeface="+mn-ea"/>
                          <a:cs typeface="+mn-cs"/>
                        </a:rPr>
                        <a:t>ОМСУ </a:t>
                      </a:r>
                      <a:r>
                        <a:rPr lang="ru-RU" sz="1800" b="1" kern="1200" dirty="0" smtClean="0">
                          <a:solidFill>
                            <a:schemeClr val="dk1"/>
                          </a:solidFill>
                          <a:effectLst/>
                          <a:latin typeface="+mn-lt"/>
                          <a:ea typeface="+mn-ea"/>
                          <a:cs typeface="+mn-cs"/>
                        </a:rPr>
                        <a:t>совершаются</a:t>
                      </a:r>
                      <a:r>
                        <a:rPr lang="ru-RU" sz="1800" b="0" kern="1200" dirty="0" smtClean="0">
                          <a:solidFill>
                            <a:schemeClr val="dk1"/>
                          </a:solidFill>
                          <a:effectLst/>
                          <a:latin typeface="+mn-lt"/>
                          <a:ea typeface="+mn-ea"/>
                          <a:cs typeface="+mn-cs"/>
                        </a:rPr>
                        <a:t> </a:t>
                      </a:r>
                      <a:r>
                        <a:rPr lang="ru-RU" sz="1800" b="1" u="sng" kern="1200" dirty="0" smtClean="0">
                          <a:solidFill>
                            <a:schemeClr val="dk1"/>
                          </a:solidFill>
                          <a:effectLst/>
                          <a:latin typeface="+mn-lt"/>
                          <a:ea typeface="+mn-ea"/>
                          <a:cs typeface="+mn-cs"/>
                        </a:rPr>
                        <a:t>все необходимые действия,</a:t>
                      </a:r>
                      <a:r>
                        <a:rPr lang="ru-RU" sz="1800" b="0" u="sng" kern="1200" dirty="0" smtClean="0">
                          <a:solidFill>
                            <a:schemeClr val="dk1"/>
                          </a:solidFill>
                          <a:effectLst/>
                          <a:latin typeface="+mn-lt"/>
                          <a:ea typeface="+mn-ea"/>
                          <a:cs typeface="+mn-cs"/>
                        </a:rPr>
                        <a:t> предусмотренные законом</a:t>
                      </a:r>
                      <a:r>
                        <a:rPr lang="ru-RU" sz="1800" b="0" kern="1200" dirty="0" smtClean="0">
                          <a:solidFill>
                            <a:schemeClr val="dk1"/>
                          </a:solidFill>
                          <a:effectLst/>
                          <a:latin typeface="+mn-lt"/>
                          <a:ea typeface="+mn-ea"/>
                          <a:cs typeface="+mn-cs"/>
                        </a:rPr>
                        <a:t>, </a:t>
                      </a:r>
                      <a:r>
                        <a:rPr lang="ru-RU" sz="1600" b="0" kern="1200" dirty="0" smtClean="0">
                          <a:solidFill>
                            <a:schemeClr val="dk1"/>
                          </a:solidFill>
                          <a:effectLst/>
                          <a:latin typeface="+mn-lt"/>
                          <a:ea typeface="+mn-ea"/>
                          <a:cs typeface="+mn-cs"/>
                        </a:rPr>
                        <a:t>в </a:t>
                      </a:r>
                      <a:r>
                        <a:rPr lang="ru-RU" sz="1600" b="0" kern="1200" dirty="0" err="1" smtClean="0">
                          <a:solidFill>
                            <a:schemeClr val="dk1"/>
                          </a:solidFill>
                          <a:effectLst/>
                          <a:latin typeface="+mn-lt"/>
                          <a:ea typeface="+mn-ea"/>
                          <a:cs typeface="+mn-cs"/>
                        </a:rPr>
                        <a:t>тч</a:t>
                      </a:r>
                      <a:r>
                        <a:rPr lang="ru-RU" sz="1600" b="0" kern="1200" dirty="0" smtClean="0">
                          <a:solidFill>
                            <a:schemeClr val="dk1"/>
                          </a:solidFill>
                          <a:effectLst/>
                          <a:latin typeface="+mn-lt"/>
                          <a:ea typeface="+mn-ea"/>
                          <a:cs typeface="+mn-cs"/>
                        </a:rPr>
                        <a:t>:</a:t>
                      </a:r>
                      <a:endParaRPr lang="ru-RU" sz="2400" b="0" kern="1200" dirty="0" smtClean="0">
                        <a:solidFill>
                          <a:schemeClr val="dk1"/>
                        </a:solidFill>
                        <a:effectLst/>
                        <a:latin typeface="+mn-lt"/>
                        <a:ea typeface="+mn-ea"/>
                        <a:cs typeface="+mn-cs"/>
                      </a:endParaRPr>
                    </a:p>
                    <a:p>
                      <a:pPr algn="just"/>
                      <a:r>
                        <a:rPr lang="ru-RU" sz="1800" b="0" kern="1200" dirty="0" smtClean="0">
                          <a:solidFill>
                            <a:schemeClr val="dk1"/>
                          </a:solidFill>
                          <a:effectLst/>
                          <a:latin typeface="+mn-lt"/>
                          <a:ea typeface="+mn-ea"/>
                          <a:cs typeface="+mn-cs"/>
                        </a:rPr>
                        <a:t> - утверждение </a:t>
                      </a:r>
                      <a:r>
                        <a:rPr lang="ru-RU" sz="1800" b="0" i="1" kern="1200" dirty="0" smtClean="0">
                          <a:solidFill>
                            <a:schemeClr val="dk1"/>
                          </a:solidFill>
                          <a:effectLst/>
                          <a:latin typeface="+mn-lt"/>
                          <a:ea typeface="+mn-ea"/>
                          <a:cs typeface="+mn-cs"/>
                        </a:rPr>
                        <a:t>проекта межевания </a:t>
                      </a:r>
                      <a:r>
                        <a:rPr lang="ru-RU" sz="1800" b="0" kern="1200" dirty="0" smtClean="0">
                          <a:solidFill>
                            <a:schemeClr val="dk1"/>
                          </a:solidFill>
                          <a:effectLst/>
                          <a:latin typeface="+mn-lt"/>
                          <a:ea typeface="+mn-ea"/>
                          <a:cs typeface="+mn-cs"/>
                        </a:rPr>
                        <a:t>территории, </a:t>
                      </a:r>
                    </a:p>
                    <a:p>
                      <a:pPr algn="just"/>
                      <a:r>
                        <a:rPr lang="ru-RU" sz="1800" b="0" kern="1200" dirty="0" smtClean="0">
                          <a:solidFill>
                            <a:schemeClr val="dk1"/>
                          </a:solidFill>
                          <a:effectLst/>
                          <a:latin typeface="+mn-lt"/>
                          <a:ea typeface="+mn-ea"/>
                          <a:cs typeface="+mn-cs"/>
                        </a:rPr>
                        <a:t>- подготовка </a:t>
                      </a:r>
                      <a:r>
                        <a:rPr lang="ru-RU" sz="1800" b="0" i="1" kern="1200" dirty="0" smtClean="0">
                          <a:solidFill>
                            <a:schemeClr val="dk1"/>
                          </a:solidFill>
                          <a:effectLst/>
                          <a:latin typeface="+mn-lt"/>
                          <a:ea typeface="+mn-ea"/>
                          <a:cs typeface="+mn-cs"/>
                        </a:rPr>
                        <a:t>межевого плана</a:t>
                      </a:r>
                      <a:r>
                        <a:rPr lang="ru-RU" sz="1800" b="0" kern="1200" dirty="0" smtClean="0">
                          <a:solidFill>
                            <a:schemeClr val="dk1"/>
                          </a:solidFill>
                          <a:effectLst/>
                          <a:latin typeface="+mn-lt"/>
                          <a:ea typeface="+mn-ea"/>
                          <a:cs typeface="+mn-cs"/>
                        </a:rPr>
                        <a:t> земельного участка,</a:t>
                      </a:r>
                    </a:p>
                    <a:p>
                      <a:pPr algn="just"/>
                      <a:r>
                        <a:rPr lang="ru-RU" sz="1800" b="0" kern="1200" dirty="0" smtClean="0">
                          <a:solidFill>
                            <a:schemeClr val="dk1"/>
                          </a:solidFill>
                          <a:effectLst/>
                          <a:latin typeface="+mn-lt"/>
                          <a:ea typeface="+mn-ea"/>
                          <a:cs typeface="+mn-cs"/>
                        </a:rPr>
                        <a:t>- обращение </a:t>
                      </a:r>
                      <a:r>
                        <a:rPr lang="ru-RU" sz="1800" b="0" i="1" u="sng" kern="1200" dirty="0" smtClean="0">
                          <a:solidFill>
                            <a:schemeClr val="dk1"/>
                          </a:solidFill>
                          <a:effectLst/>
                          <a:latin typeface="+mn-lt"/>
                          <a:ea typeface="+mn-ea"/>
                          <a:cs typeface="+mn-cs"/>
                        </a:rPr>
                        <a:t>с заявлением</a:t>
                      </a:r>
                      <a:r>
                        <a:rPr lang="ru-RU" sz="1800" b="0" i="1" kern="1200" dirty="0" smtClean="0">
                          <a:solidFill>
                            <a:schemeClr val="dk1"/>
                          </a:solidFill>
                          <a:effectLst/>
                          <a:latin typeface="+mn-lt"/>
                          <a:ea typeface="+mn-ea"/>
                          <a:cs typeface="+mn-cs"/>
                        </a:rPr>
                        <a:t> </a:t>
                      </a:r>
                      <a:r>
                        <a:rPr lang="ru-RU" sz="1800" b="0" kern="1200" dirty="0" smtClean="0">
                          <a:solidFill>
                            <a:schemeClr val="dk1"/>
                          </a:solidFill>
                          <a:effectLst/>
                          <a:latin typeface="+mn-lt"/>
                          <a:ea typeface="+mn-ea"/>
                          <a:cs typeface="+mn-cs"/>
                        </a:rPr>
                        <a:t>о гос. кадастровом учете в отношении такого ЗУ в орган регистрации прав, </a:t>
                      </a:r>
                    </a:p>
                    <a:p>
                      <a:pPr algn="just"/>
                      <a:r>
                        <a:rPr lang="ru-RU" sz="1800" b="0" kern="1200" dirty="0" smtClean="0">
                          <a:solidFill>
                            <a:schemeClr val="dk1"/>
                          </a:solidFill>
                          <a:effectLst/>
                          <a:latin typeface="+mn-lt"/>
                          <a:ea typeface="+mn-ea"/>
                          <a:cs typeface="+mn-cs"/>
                        </a:rPr>
                        <a:t>- в случае приостановления осуществления гос. кадастрового учета по этому заявлению, указанными органами обеспечивается </a:t>
                      </a:r>
                      <a:r>
                        <a:rPr lang="ru-RU" sz="1800" b="0" i="1" u="sng" kern="1200" dirty="0" smtClean="0">
                          <a:solidFill>
                            <a:schemeClr val="dk1"/>
                          </a:solidFill>
                          <a:effectLst/>
                          <a:latin typeface="+mn-lt"/>
                          <a:ea typeface="+mn-ea"/>
                          <a:cs typeface="+mn-cs"/>
                        </a:rPr>
                        <a:t>устранение причин</a:t>
                      </a:r>
                      <a:r>
                        <a:rPr lang="ru-RU" sz="1800" b="0" kern="1200" dirty="0" smtClean="0">
                          <a:solidFill>
                            <a:schemeClr val="dk1"/>
                          </a:solidFill>
                          <a:effectLst/>
                          <a:latin typeface="+mn-lt"/>
                          <a:ea typeface="+mn-ea"/>
                          <a:cs typeface="+mn-cs"/>
                        </a:rPr>
                        <a:t>, препятствующих осуществлению гос. кадастрового учета</a:t>
                      </a:r>
                    </a:p>
                    <a:p>
                      <a:pPr algn="l"/>
                      <a:endParaRPr lang="ru-RU" b="0" dirty="0" smtClean="0"/>
                    </a:p>
                    <a:p>
                      <a:pPr algn="l"/>
                      <a:r>
                        <a:rPr lang="ru-RU" b="0" dirty="0" smtClean="0"/>
                        <a:t>+ </a:t>
                      </a:r>
                      <a:r>
                        <a:rPr lang="ru-RU" b="0" dirty="0" smtClean="0">
                          <a:solidFill>
                            <a:srgbClr val="FF0000"/>
                          </a:solidFill>
                        </a:rPr>
                        <a:t>2 новых пункта </a:t>
                      </a:r>
                      <a:r>
                        <a:rPr lang="ru-RU" b="0" dirty="0" smtClean="0"/>
                        <a:t>(4.1 и 4.2)       </a:t>
                      </a:r>
                      <a:endParaRPr lang="ru-RU" b="0" dirty="0"/>
                    </a:p>
                  </a:txBody>
                  <a:tcPr/>
                </a:tc>
              </a:tr>
            </a:tbl>
          </a:graphicData>
        </a:graphic>
      </p:graphicFrame>
      <p:sp>
        <p:nvSpPr>
          <p:cNvPr id="5" name="Стрелка вниз 4"/>
          <p:cNvSpPr/>
          <p:nvPr/>
        </p:nvSpPr>
        <p:spPr>
          <a:xfrm>
            <a:off x="6084168" y="6381328"/>
            <a:ext cx="2376264" cy="260648"/>
          </a:xfrm>
          <a:prstGeom prst="downArrow">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1866302504"/>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45719"/>
          </a:xfrm>
        </p:spPr>
        <p:txBody>
          <a:bodyPr>
            <a:normAutofit fontScale="90000"/>
          </a:bodyPr>
          <a:lstStyle/>
          <a:p>
            <a:r>
              <a:rPr lang="ru-RU" sz="4000" b="1" dirty="0" smtClean="0">
                <a:solidFill>
                  <a:schemeClr val="accent5">
                    <a:lumMod val="75000"/>
                  </a:schemeClr>
                </a:solidFill>
                <a:latin typeface="Comic Sans MS" pitchFamily="66" charset="0"/>
                <a:ea typeface="+mn-ea"/>
                <a:cs typeface="+mn-cs"/>
              </a:rPr>
              <a:t> </a:t>
            </a:r>
            <a:endParaRPr lang="ru-RU" b="1" dirty="0" smtClean="0">
              <a:solidFill>
                <a:schemeClr val="accent5">
                  <a:lumMod val="75000"/>
                </a:schemeClr>
              </a:solidFill>
              <a:latin typeface="Comic Sans MS" pitchFamily="66" charset="0"/>
              <a:ea typeface="+mn-ea"/>
              <a:cs typeface="+mn-cs"/>
            </a:endParaRPr>
          </a:p>
        </p:txBody>
      </p:sp>
      <p:sp>
        <p:nvSpPr>
          <p:cNvPr id="3" name="Содержимое 2"/>
          <p:cNvSpPr>
            <a:spLocks noGrp="1"/>
          </p:cNvSpPr>
          <p:nvPr>
            <p:ph idx="1"/>
          </p:nvPr>
        </p:nvSpPr>
        <p:spPr>
          <a:xfrm>
            <a:off x="0" y="0"/>
            <a:ext cx="9144000" cy="6872748"/>
          </a:xfrm>
        </p:spPr>
        <p:txBody>
          <a:bodyPr>
            <a:normAutofit fontScale="92500" lnSpcReduction="20000"/>
          </a:bodyPr>
          <a:lstStyle/>
          <a:p>
            <a:pPr marL="0" indent="0" algn="ctr">
              <a:buNone/>
            </a:pPr>
            <a:endParaRPr lang="ru-RU" sz="2000" dirty="0" smtClean="0"/>
          </a:p>
          <a:p>
            <a:pPr marL="0" indent="0" algn="just">
              <a:buNone/>
            </a:pPr>
            <a:endParaRPr lang="ru-RU" sz="2000" dirty="0" smtClean="0"/>
          </a:p>
          <a:p>
            <a:pPr marL="0" indent="0" algn="just">
              <a:buNone/>
            </a:pPr>
            <a:r>
              <a:rPr lang="en-US" sz="2400" b="1" i="1" dirty="0">
                <a:solidFill>
                  <a:srgbClr val="FF0000"/>
                </a:solidFill>
              </a:rPr>
              <a:t>NEW</a:t>
            </a:r>
            <a:r>
              <a:rPr lang="en-US" sz="2400" dirty="0" smtClean="0"/>
              <a:t> </a:t>
            </a:r>
            <a:r>
              <a:rPr lang="ru-RU" sz="2400" dirty="0" smtClean="0"/>
              <a:t>4</a:t>
            </a:r>
            <a:r>
              <a:rPr lang="ru-RU" sz="2400" baseline="30000" dirty="0" smtClean="0"/>
              <a:t>1</a:t>
            </a:r>
            <a:r>
              <a:rPr lang="ru-RU" sz="2400" dirty="0"/>
              <a:t>. </a:t>
            </a:r>
            <a:r>
              <a:rPr lang="ru-RU" sz="2400" b="1" dirty="0" smtClean="0"/>
              <a:t>ОБРАЗОВАНИЕ</a:t>
            </a:r>
            <a:r>
              <a:rPr lang="ru-RU" sz="2400" dirty="0" smtClean="0"/>
              <a:t> земельных </a:t>
            </a:r>
            <a:r>
              <a:rPr lang="ru-RU" sz="2400" dirty="0"/>
              <a:t>участков, на которых расположены многоквартирные дома и иные входящие в состав таких домов объекты недвижимого имущества, </a:t>
            </a:r>
            <a:r>
              <a:rPr lang="ru-RU" sz="2400" b="1" dirty="0"/>
              <a:t>осуществляется</a:t>
            </a:r>
            <a:r>
              <a:rPr lang="ru-RU" sz="2400" dirty="0"/>
              <a:t> органами государственной власти или органами местного самоуправления </a:t>
            </a:r>
            <a:r>
              <a:rPr lang="ru-RU" sz="2400" b="1" dirty="0"/>
              <a:t>также</a:t>
            </a:r>
            <a:r>
              <a:rPr lang="ru-RU" sz="2400" dirty="0"/>
              <a:t> </a:t>
            </a:r>
            <a:r>
              <a:rPr lang="ru-RU" sz="2400" b="1" u="sng" dirty="0" smtClean="0">
                <a:solidFill>
                  <a:srgbClr val="FF0000"/>
                </a:solidFill>
              </a:rPr>
              <a:t>ПРИ ОТСУТСТВИИ ОБРАЩЕНИЯ</a:t>
            </a:r>
            <a:r>
              <a:rPr lang="ru-RU" sz="2400" b="1" i="1" u="sng" dirty="0" smtClean="0">
                <a:solidFill>
                  <a:srgbClr val="FF0000"/>
                </a:solidFill>
              </a:rPr>
              <a:t> </a:t>
            </a:r>
            <a:r>
              <a:rPr lang="ru-RU" sz="2400" b="1" u="sng" dirty="0" smtClean="0">
                <a:solidFill>
                  <a:srgbClr val="FF0000"/>
                </a:solidFill>
              </a:rPr>
              <a:t>собственников </a:t>
            </a:r>
            <a:r>
              <a:rPr lang="ru-RU" sz="2400" b="1" u="sng" dirty="0">
                <a:solidFill>
                  <a:srgbClr val="FF0000"/>
                </a:solidFill>
              </a:rPr>
              <a:t>помещений</a:t>
            </a:r>
            <a:r>
              <a:rPr lang="ru-RU" sz="2400" dirty="0"/>
              <a:t> в соответствующем многоквартирном доме, в том числе в ходе выполнения комплексных кадастровых работ. </a:t>
            </a:r>
          </a:p>
          <a:p>
            <a:pPr marL="0" indent="0" algn="just">
              <a:buNone/>
            </a:pPr>
            <a:endParaRPr lang="ru-RU" sz="1200" dirty="0" smtClean="0"/>
          </a:p>
          <a:p>
            <a:pPr marL="0" indent="0" algn="ctr">
              <a:buNone/>
            </a:pPr>
            <a:r>
              <a:rPr lang="ru-RU" sz="1900" i="1" dirty="0" smtClean="0"/>
              <a:t>Информирование о формировании земельного участка:</a:t>
            </a:r>
          </a:p>
          <a:p>
            <a:pPr marL="0" indent="0" algn="just">
              <a:buNone/>
            </a:pPr>
            <a:r>
              <a:rPr lang="en-US" sz="2400" b="1" i="1" dirty="0" smtClean="0">
                <a:solidFill>
                  <a:srgbClr val="FF0000"/>
                </a:solidFill>
              </a:rPr>
              <a:t>NEW</a:t>
            </a:r>
            <a:r>
              <a:rPr lang="en-US" sz="2400" b="1" dirty="0" smtClean="0">
                <a:solidFill>
                  <a:srgbClr val="FF0000"/>
                </a:solidFill>
              </a:rPr>
              <a:t> </a:t>
            </a:r>
            <a:r>
              <a:rPr lang="ru-RU" sz="2400" b="1" dirty="0" smtClean="0">
                <a:solidFill>
                  <a:srgbClr val="FF0000"/>
                </a:solidFill>
              </a:rPr>
              <a:t>!!!!</a:t>
            </a:r>
            <a:r>
              <a:rPr lang="ru-RU" sz="2400" dirty="0" smtClean="0">
                <a:solidFill>
                  <a:srgbClr val="FF0000"/>
                </a:solidFill>
              </a:rPr>
              <a:t> </a:t>
            </a:r>
            <a:r>
              <a:rPr lang="ru-RU" sz="2400" dirty="0" smtClean="0"/>
              <a:t>4</a:t>
            </a:r>
            <a:r>
              <a:rPr lang="ru-RU" sz="2400" baseline="30000" dirty="0" smtClean="0"/>
              <a:t>2</a:t>
            </a:r>
            <a:r>
              <a:rPr lang="ru-RU" sz="2400" dirty="0"/>
              <a:t>. </a:t>
            </a:r>
            <a:r>
              <a:rPr lang="ru-RU" sz="2400" b="1" dirty="0">
                <a:solidFill>
                  <a:srgbClr val="FF0000"/>
                </a:solidFill>
              </a:rPr>
              <a:t>О </a:t>
            </a:r>
            <a:r>
              <a:rPr lang="ru-RU" sz="2400" b="1" dirty="0" smtClean="0">
                <a:solidFill>
                  <a:srgbClr val="FF0000"/>
                </a:solidFill>
              </a:rPr>
              <a:t>НАЧАЛЕ </a:t>
            </a:r>
            <a:r>
              <a:rPr lang="ru-RU" sz="2400" b="1" dirty="0">
                <a:solidFill>
                  <a:srgbClr val="FF0000"/>
                </a:solidFill>
              </a:rPr>
              <a:t>действий</a:t>
            </a:r>
            <a:r>
              <a:rPr lang="ru-RU" sz="2400" b="1" dirty="0"/>
              <a:t> по образованию </a:t>
            </a:r>
            <a:r>
              <a:rPr lang="ru-RU" sz="2400" dirty="0" smtClean="0"/>
              <a:t>ЗУ </a:t>
            </a:r>
            <a:r>
              <a:rPr lang="ru-RU" sz="2400" i="1" dirty="0" smtClean="0"/>
              <a:t>уполномоченный</a:t>
            </a:r>
            <a:r>
              <a:rPr lang="ru-RU" sz="2400" dirty="0" smtClean="0"/>
              <a:t> </a:t>
            </a:r>
            <a:r>
              <a:rPr lang="ru-RU" sz="2400" dirty="0"/>
              <a:t>орган </a:t>
            </a:r>
            <a:r>
              <a:rPr lang="ru-RU" sz="2400" dirty="0" smtClean="0"/>
              <a:t>гос. </a:t>
            </a:r>
            <a:r>
              <a:rPr lang="ru-RU" sz="2400" dirty="0"/>
              <a:t>власти или орган местного самоуправления </a:t>
            </a:r>
            <a:r>
              <a:rPr lang="ru-RU" sz="2400" b="1" u="sng" dirty="0">
                <a:solidFill>
                  <a:srgbClr val="FF0000"/>
                </a:solidFill>
              </a:rPr>
              <a:t>не позднее чем через </a:t>
            </a:r>
            <a:r>
              <a:rPr lang="ru-RU" sz="2400" b="1" u="sng" dirty="0" smtClean="0">
                <a:solidFill>
                  <a:srgbClr val="FF0000"/>
                </a:solidFill>
              </a:rPr>
              <a:t>5 </a:t>
            </a:r>
            <a:r>
              <a:rPr lang="ru-RU" sz="2400" b="1" u="sng" dirty="0">
                <a:solidFill>
                  <a:srgbClr val="FF0000"/>
                </a:solidFill>
              </a:rPr>
              <a:t>рабочих дней</a:t>
            </a:r>
            <a:r>
              <a:rPr lang="ru-RU" sz="2400" b="1" u="sng" dirty="0"/>
              <a:t> после принятия соответствующего решения</a:t>
            </a:r>
            <a:r>
              <a:rPr lang="ru-RU" sz="2400" dirty="0"/>
              <a:t>, </a:t>
            </a:r>
            <a:r>
              <a:rPr lang="ru-RU" sz="2400" b="1" dirty="0"/>
              <a:t>уведомляет</a:t>
            </a:r>
            <a:r>
              <a:rPr lang="ru-RU" sz="2400" dirty="0"/>
              <a:t> собственников помещений в </a:t>
            </a:r>
            <a:r>
              <a:rPr lang="ru-RU" sz="2400" dirty="0" smtClean="0"/>
              <a:t>МКД, </a:t>
            </a:r>
            <a:r>
              <a:rPr lang="ru-RU" sz="2400" dirty="0"/>
              <a:t>под которым образуется земельный участок, в том числе </a:t>
            </a:r>
            <a:r>
              <a:rPr lang="ru-RU" sz="2400" b="1" dirty="0" smtClean="0"/>
              <a:t>ПУТЕМ РАЗМЕЩЕНИЯ</a:t>
            </a:r>
            <a:r>
              <a:rPr lang="ru-RU" sz="2400" dirty="0" smtClean="0"/>
              <a:t> </a:t>
            </a:r>
            <a:r>
              <a:rPr lang="ru-RU" sz="2400" dirty="0"/>
              <a:t>или обеспечения размещения </a:t>
            </a:r>
            <a:r>
              <a:rPr lang="ru-RU" sz="2400" b="1" dirty="0" smtClean="0">
                <a:solidFill>
                  <a:srgbClr val="FF0000"/>
                </a:solidFill>
              </a:rPr>
              <a:t>ИЗВЕЩЕНИЯ</a:t>
            </a:r>
            <a:r>
              <a:rPr lang="ru-RU" sz="2400" dirty="0" smtClean="0"/>
              <a:t>, </a:t>
            </a:r>
            <a:r>
              <a:rPr lang="ru-RU" sz="2400" dirty="0"/>
              <a:t>содержащего информацию </a:t>
            </a:r>
            <a:r>
              <a:rPr lang="ru-RU" sz="2400" dirty="0" smtClean="0"/>
              <a:t>о:</a:t>
            </a:r>
          </a:p>
          <a:p>
            <a:pPr algn="just">
              <a:buFontTx/>
              <a:buChar char="-"/>
            </a:pPr>
            <a:r>
              <a:rPr lang="ru-RU" sz="2400" u="sng" dirty="0" smtClean="0"/>
              <a:t>начале</a:t>
            </a:r>
            <a:r>
              <a:rPr lang="ru-RU" sz="2400" dirty="0" smtClean="0"/>
              <a:t> </a:t>
            </a:r>
            <a:r>
              <a:rPr lang="ru-RU" sz="2400" dirty="0"/>
              <a:t>действий по формированию земельного участка, </a:t>
            </a:r>
            <a:endParaRPr lang="ru-RU" sz="2400" dirty="0" smtClean="0"/>
          </a:p>
          <a:p>
            <a:pPr algn="just">
              <a:buFontTx/>
              <a:buChar char="-"/>
            </a:pPr>
            <a:r>
              <a:rPr lang="ru-RU" sz="2400" dirty="0" smtClean="0"/>
              <a:t>планируемых </a:t>
            </a:r>
            <a:r>
              <a:rPr lang="ru-RU" sz="2400" u="sng" dirty="0"/>
              <a:t>этапах и сроках</a:t>
            </a:r>
            <a:r>
              <a:rPr lang="ru-RU" sz="2400" dirty="0"/>
              <a:t> осуществления соответствующих действий, </a:t>
            </a:r>
            <a:endParaRPr lang="ru-RU" sz="2400" dirty="0" smtClean="0"/>
          </a:p>
          <a:p>
            <a:pPr marL="0" indent="0" algn="just">
              <a:buNone/>
            </a:pPr>
            <a:r>
              <a:rPr lang="ru-RU" sz="2400" b="1" dirty="0" smtClean="0">
                <a:solidFill>
                  <a:srgbClr val="FF0000"/>
                </a:solidFill>
              </a:rPr>
              <a:t>на </a:t>
            </a:r>
            <a:r>
              <a:rPr lang="ru-RU" sz="2400" b="1" dirty="0">
                <a:solidFill>
                  <a:srgbClr val="FF0000"/>
                </a:solidFill>
              </a:rPr>
              <a:t>информационных щитах</a:t>
            </a:r>
            <a:r>
              <a:rPr lang="ru-RU" sz="2400" dirty="0"/>
              <a:t>, расположенных по месту нахождения соответствующего </a:t>
            </a:r>
            <a:r>
              <a:rPr lang="ru-RU" sz="2400" dirty="0" smtClean="0"/>
              <a:t>МКД, </a:t>
            </a:r>
            <a:r>
              <a:rPr lang="ru-RU" sz="2400" dirty="0"/>
              <a:t>а также </a:t>
            </a:r>
            <a:r>
              <a:rPr lang="ru-RU" sz="2400" b="1" dirty="0">
                <a:solidFill>
                  <a:srgbClr val="FF0000"/>
                </a:solidFill>
              </a:rPr>
              <a:t>на официальном сайте </a:t>
            </a:r>
            <a:r>
              <a:rPr lang="ru-RU" sz="2400" dirty="0" smtClean="0"/>
              <a:t>в сети </a:t>
            </a:r>
            <a:r>
              <a:rPr lang="ru-RU" sz="2400" dirty="0"/>
              <a:t>«Интернет»</a:t>
            </a:r>
            <a:endParaRPr lang="ru-RU" sz="2400" dirty="0" smtClean="0"/>
          </a:p>
          <a:p>
            <a:pPr marL="0" indent="0" algn="ctr">
              <a:buNone/>
            </a:pPr>
            <a:endParaRPr lang="ru-RU" sz="2000" i="1" dirty="0" smtClean="0"/>
          </a:p>
          <a:p>
            <a:pPr marL="0" indent="0" algn="ctr">
              <a:buNone/>
            </a:pPr>
            <a:endParaRPr lang="ru-RU" sz="2000" b="1" i="1" dirty="0"/>
          </a:p>
          <a:p>
            <a:pPr marL="0" indent="0" algn="just">
              <a:buNone/>
            </a:pPr>
            <a:endParaRPr lang="ru-RU" sz="2000" dirty="0" smtClean="0"/>
          </a:p>
          <a:p>
            <a:pPr marL="0" indent="0" algn="just">
              <a:buNone/>
            </a:pPr>
            <a:endParaRPr lang="ru-RU" sz="2000" b="1" i="1" dirty="0"/>
          </a:p>
        </p:txBody>
      </p:sp>
      <p:sp>
        <p:nvSpPr>
          <p:cNvPr id="4" name="Стрелка вниз 3"/>
          <p:cNvSpPr/>
          <p:nvPr/>
        </p:nvSpPr>
        <p:spPr>
          <a:xfrm>
            <a:off x="2483768" y="116632"/>
            <a:ext cx="3816424" cy="288032"/>
          </a:xfrm>
          <a:prstGeom prst="downArrow">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3046804518"/>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6597352"/>
          </a:xfrm>
        </p:spPr>
        <p:txBody>
          <a:bodyPr>
            <a:noAutofit/>
          </a:bodyPr>
          <a:lstStyle/>
          <a:p>
            <a:r>
              <a:rPr lang="ru-RU" sz="2800" b="1" dirty="0" smtClean="0">
                <a:solidFill>
                  <a:schemeClr val="tx2">
                    <a:lumMod val="60000"/>
                    <a:lumOff val="40000"/>
                  </a:schemeClr>
                </a:solidFill>
                <a:latin typeface="Comic Sans MS" panose="030F0702030302020204" pitchFamily="66" charset="0"/>
              </a:rPr>
              <a:t/>
            </a:r>
            <a:br>
              <a:rPr lang="ru-RU" sz="2800" b="1" dirty="0" smtClean="0">
                <a:solidFill>
                  <a:schemeClr val="tx2">
                    <a:lumMod val="60000"/>
                    <a:lumOff val="40000"/>
                  </a:schemeClr>
                </a:solidFill>
                <a:latin typeface="Comic Sans MS" panose="030F0702030302020204" pitchFamily="66" charset="0"/>
              </a:rPr>
            </a:br>
            <a:r>
              <a:rPr lang="ru-RU" sz="2800" b="1" dirty="0" smtClean="0">
                <a:solidFill>
                  <a:schemeClr val="tx2">
                    <a:lumMod val="60000"/>
                    <a:lumOff val="40000"/>
                  </a:schemeClr>
                </a:solidFill>
                <a:latin typeface="Comic Sans MS" panose="030F0702030302020204" pitchFamily="66" charset="0"/>
              </a:rPr>
              <a:t>использование Сводов Правил при строительстве и территориальном планировании</a:t>
            </a:r>
            <a:br>
              <a:rPr lang="ru-RU" sz="2800" b="1" dirty="0" smtClean="0">
                <a:solidFill>
                  <a:schemeClr val="tx2">
                    <a:lumMod val="60000"/>
                    <a:lumOff val="40000"/>
                  </a:schemeClr>
                </a:solidFill>
                <a:latin typeface="Comic Sans MS" panose="030F0702030302020204" pitchFamily="66" charset="0"/>
              </a:rPr>
            </a:br>
            <a:r>
              <a:rPr lang="ru-RU" sz="2800" b="1" dirty="0">
                <a:solidFill>
                  <a:schemeClr val="tx2">
                    <a:lumMod val="60000"/>
                    <a:lumOff val="40000"/>
                  </a:schemeClr>
                </a:solidFill>
                <a:latin typeface="Comic Sans MS" panose="030F0702030302020204" pitchFamily="66" charset="0"/>
              </a:rPr>
              <a:t/>
            </a:r>
            <a:br>
              <a:rPr lang="ru-RU" sz="2800" b="1" dirty="0">
                <a:solidFill>
                  <a:schemeClr val="tx2">
                    <a:lumMod val="60000"/>
                    <a:lumOff val="40000"/>
                  </a:schemeClr>
                </a:solidFill>
                <a:latin typeface="Comic Sans MS" panose="030F0702030302020204" pitchFamily="66" charset="0"/>
              </a:rPr>
            </a:br>
            <a:r>
              <a:rPr lang="ru-RU" sz="2800" b="1" dirty="0" smtClean="0">
                <a:solidFill>
                  <a:schemeClr val="tx2">
                    <a:lumMod val="60000"/>
                    <a:lumOff val="40000"/>
                  </a:schemeClr>
                </a:solidFill>
                <a:latin typeface="Comic Sans MS" panose="030F0702030302020204" pitchFamily="66" charset="0"/>
              </a:rPr>
              <a:t>Перечень </a:t>
            </a:r>
            <a:r>
              <a:rPr lang="ru-RU" sz="2800" b="1" dirty="0">
                <a:solidFill>
                  <a:schemeClr val="tx2">
                    <a:lumMod val="60000"/>
                    <a:lumOff val="40000"/>
                  </a:schemeClr>
                </a:solidFill>
                <a:latin typeface="Comic Sans MS" panose="030F0702030302020204" pitchFamily="66" charset="0"/>
              </a:rPr>
              <a:t>национальных стандартов и сводов правил (частей таких стандартов и сводов правил), в результате применения которых на обязательной основе обеспечивается соблюдение требований Федерального закона "Технический регламент о безопасности зданий и сооружений"</a:t>
            </a:r>
            <a:br>
              <a:rPr lang="ru-RU" sz="2800" b="1" dirty="0">
                <a:solidFill>
                  <a:schemeClr val="tx2">
                    <a:lumMod val="60000"/>
                    <a:lumOff val="40000"/>
                  </a:schemeClr>
                </a:solidFill>
                <a:latin typeface="Comic Sans MS" panose="030F0702030302020204" pitchFamily="66" charset="0"/>
              </a:rPr>
            </a:br>
            <a:r>
              <a:rPr lang="ru-RU" sz="2800" b="1" dirty="0">
                <a:solidFill>
                  <a:schemeClr val="tx2">
                    <a:lumMod val="60000"/>
                    <a:lumOff val="40000"/>
                  </a:schemeClr>
                </a:solidFill>
                <a:latin typeface="Comic Sans MS" panose="030F0702030302020204" pitchFamily="66" charset="0"/>
              </a:rPr>
              <a:t/>
            </a:r>
            <a:br>
              <a:rPr lang="ru-RU" sz="2800" b="1" dirty="0">
                <a:solidFill>
                  <a:schemeClr val="tx2">
                    <a:lumMod val="60000"/>
                    <a:lumOff val="40000"/>
                  </a:schemeClr>
                </a:solidFill>
                <a:latin typeface="Comic Sans MS" panose="030F0702030302020204" pitchFamily="66" charset="0"/>
              </a:rPr>
            </a:br>
            <a:r>
              <a:rPr lang="ru-RU" sz="2800" b="1" dirty="0" smtClean="0">
                <a:solidFill>
                  <a:schemeClr val="tx2">
                    <a:lumMod val="60000"/>
                    <a:lumOff val="40000"/>
                  </a:schemeClr>
                </a:solidFill>
                <a:latin typeface="Comic Sans MS" panose="030F0702030302020204" pitchFamily="66" charset="0"/>
              </a:rPr>
              <a:t>постановление Правительства РФ</a:t>
            </a:r>
            <a:br>
              <a:rPr lang="ru-RU" sz="2800" b="1" dirty="0" smtClean="0">
                <a:solidFill>
                  <a:schemeClr val="tx2">
                    <a:lumMod val="60000"/>
                    <a:lumOff val="40000"/>
                  </a:schemeClr>
                </a:solidFill>
                <a:latin typeface="Comic Sans MS" panose="030F0702030302020204" pitchFamily="66" charset="0"/>
              </a:rPr>
            </a:br>
            <a:r>
              <a:rPr lang="ru-RU" sz="2800" b="1" dirty="0">
                <a:solidFill>
                  <a:srgbClr val="C00000"/>
                </a:solidFill>
              </a:rPr>
              <a:t>от 4 июля 2020 г. N 985</a:t>
            </a:r>
            <a:br>
              <a:rPr lang="ru-RU" sz="2800" b="1" dirty="0">
                <a:solidFill>
                  <a:srgbClr val="C00000"/>
                </a:solidFill>
              </a:rPr>
            </a:br>
            <a:r>
              <a:rPr lang="ru-RU" sz="2800" b="1" dirty="0"/>
              <a:t/>
            </a:r>
            <a:br>
              <a:rPr lang="ru-RU" sz="2800" b="1" dirty="0"/>
            </a:br>
            <a:r>
              <a:rPr lang="ru-RU" sz="2800" b="1" dirty="0" smtClean="0"/>
              <a:t>с </a:t>
            </a:r>
            <a:r>
              <a:rPr lang="ru-RU" sz="2400" b="1" dirty="0" smtClean="0"/>
              <a:t>1 августа 2020 г </a:t>
            </a:r>
            <a:r>
              <a:rPr lang="ru-RU" sz="2400" i="1" dirty="0" smtClean="0"/>
              <a:t>количество </a:t>
            </a:r>
            <a:r>
              <a:rPr lang="ru-RU" sz="2400" i="1" dirty="0"/>
              <a:t>обязательных требований, предъявляемых к безопасности зданий и сооружений, </a:t>
            </a:r>
            <a:r>
              <a:rPr lang="ru-RU" sz="2400" b="1" i="1" dirty="0" smtClean="0"/>
              <a:t>сократилось </a:t>
            </a:r>
            <a:r>
              <a:rPr lang="ru-RU" sz="2400" b="1" i="1" dirty="0"/>
              <a:t>на 30</a:t>
            </a:r>
            <a:r>
              <a:rPr lang="ru-RU" sz="2400" b="1" i="1" dirty="0" smtClean="0"/>
              <a:t>%</a:t>
            </a:r>
            <a:r>
              <a:rPr lang="ru-RU" sz="2400" dirty="0"/>
              <a:t/>
            </a:r>
            <a:br>
              <a:rPr lang="ru-RU" sz="2400" dirty="0"/>
            </a:br>
            <a:endParaRPr lang="ru-RU" sz="2800" b="1" dirty="0">
              <a:solidFill>
                <a:schemeClr val="tx2">
                  <a:lumMod val="60000"/>
                  <a:lumOff val="40000"/>
                </a:schemeClr>
              </a:solidFill>
              <a:latin typeface="Comic Sans MS" panose="030F0702030302020204" pitchFamily="66" charset="0"/>
            </a:endParaRPr>
          </a:p>
        </p:txBody>
      </p:sp>
      <p:sp>
        <p:nvSpPr>
          <p:cNvPr id="3" name="Объект 2"/>
          <p:cNvSpPr>
            <a:spLocks noGrp="1"/>
          </p:cNvSpPr>
          <p:nvPr>
            <p:ph idx="1"/>
          </p:nvPr>
        </p:nvSpPr>
        <p:spPr>
          <a:xfrm>
            <a:off x="0" y="6525344"/>
            <a:ext cx="9144000" cy="332656"/>
          </a:xfrm>
        </p:spPr>
        <p:txBody>
          <a:bodyPr>
            <a:normAutofit lnSpcReduction="10000"/>
          </a:bodyPr>
          <a:lstStyle/>
          <a:p>
            <a:pPr marL="0" indent="0" algn="just" fontAlgn="base">
              <a:buNone/>
            </a:pPr>
            <a:endParaRPr lang="ru-RU" sz="1600" i="1" dirty="0"/>
          </a:p>
          <a:p>
            <a:pPr algn="just" fontAlgn="base"/>
            <a:endParaRPr lang="ru-RU" sz="1600" i="1" dirty="0"/>
          </a:p>
          <a:p>
            <a:pPr algn="just"/>
            <a:endParaRPr lang="ru-RU" sz="1400" i="1" dirty="0" smtClean="0"/>
          </a:p>
          <a:p>
            <a:pPr marL="0" lvl="0" indent="0">
              <a:buNone/>
            </a:pPr>
            <a:endParaRPr lang="ru-RU" sz="6400" dirty="0"/>
          </a:p>
          <a:p>
            <a:pPr marL="0" lvl="0" indent="0" algn="just">
              <a:buNone/>
            </a:pPr>
            <a:endParaRPr lang="ru-RU" sz="4000" dirty="0"/>
          </a:p>
          <a:p>
            <a:pPr lvl="0" algn="just"/>
            <a:endParaRPr lang="ru-RU" sz="6400" dirty="0"/>
          </a:p>
        </p:txBody>
      </p:sp>
    </p:spTree>
    <p:extLst>
      <p:ext uri="{BB962C8B-B14F-4D97-AF65-F5344CB8AC3E}">
        <p14:creationId xmlns:p14="http://schemas.microsoft.com/office/powerpoint/2010/main" val="2378170555"/>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692696"/>
          </a:xfrm>
        </p:spPr>
        <p:txBody>
          <a:bodyPr>
            <a:noAutofit/>
          </a:bodyPr>
          <a:lstStyle/>
          <a:p>
            <a:r>
              <a:rPr lang="ru-RU" sz="1800" dirty="0" smtClean="0"/>
              <a:t/>
            </a:r>
            <a:br>
              <a:rPr lang="ru-RU" sz="1800" dirty="0" smtClean="0"/>
            </a:br>
            <a:r>
              <a:rPr lang="ru-RU" sz="2000" dirty="0" smtClean="0">
                <a:solidFill>
                  <a:srgbClr val="C00000"/>
                </a:solidFill>
              </a:rPr>
              <a:t>СП </a:t>
            </a:r>
            <a:r>
              <a:rPr lang="ru-RU" sz="2000" dirty="0">
                <a:solidFill>
                  <a:srgbClr val="C00000"/>
                </a:solidFill>
              </a:rPr>
              <a:t>32.13330.2016 "СНиП 2.07.01-</a:t>
            </a:r>
            <a:r>
              <a:rPr lang="ru-RU" sz="2000" b="1" u="sng" dirty="0">
                <a:solidFill>
                  <a:srgbClr val="C00000"/>
                </a:solidFill>
              </a:rPr>
              <a:t>89</a:t>
            </a:r>
            <a:r>
              <a:rPr lang="ru-RU" sz="2000" dirty="0">
                <a:solidFill>
                  <a:srgbClr val="C00000"/>
                </a:solidFill>
              </a:rPr>
              <a:t>* "</a:t>
            </a:r>
            <a:r>
              <a:rPr lang="ru-RU" sz="2000" b="1" dirty="0">
                <a:solidFill>
                  <a:srgbClr val="C00000"/>
                </a:solidFill>
              </a:rPr>
              <a:t>Градостроительство. Планировка и застройка городских и сельских поселений</a:t>
            </a:r>
            <a:r>
              <a:rPr lang="ru-RU" sz="2000" dirty="0" smtClean="0">
                <a:solidFill>
                  <a:srgbClr val="C00000"/>
                </a:solidFill>
              </a:rPr>
              <a:t>"</a:t>
            </a:r>
            <a:endParaRPr lang="ru-RU" sz="2000" b="1" dirty="0">
              <a:solidFill>
                <a:srgbClr val="C00000"/>
              </a:solidFill>
              <a:latin typeface="Comic Sans MS" panose="030F0702030302020204" pitchFamily="66" charset="0"/>
            </a:endParaRPr>
          </a:p>
        </p:txBody>
      </p:sp>
      <p:sp>
        <p:nvSpPr>
          <p:cNvPr id="3" name="Объект 2"/>
          <p:cNvSpPr>
            <a:spLocks noGrp="1"/>
          </p:cNvSpPr>
          <p:nvPr>
            <p:ph idx="1"/>
          </p:nvPr>
        </p:nvSpPr>
        <p:spPr>
          <a:xfrm>
            <a:off x="26388" y="692696"/>
            <a:ext cx="9144000" cy="6237312"/>
          </a:xfrm>
        </p:spPr>
        <p:txBody>
          <a:bodyPr>
            <a:normAutofit/>
          </a:bodyPr>
          <a:lstStyle/>
          <a:p>
            <a:pPr marL="0" indent="0">
              <a:buNone/>
            </a:pPr>
            <a:endParaRPr lang="ru-RU" sz="1900" dirty="0">
              <a:solidFill>
                <a:srgbClr val="C00000"/>
              </a:solidFill>
            </a:endParaRPr>
          </a:p>
          <a:p>
            <a:pPr marL="0" indent="0">
              <a:buNone/>
            </a:pPr>
            <a:endParaRPr lang="ru-RU" sz="1900" dirty="0" smtClean="0">
              <a:solidFill>
                <a:srgbClr val="C00000"/>
              </a:solidFill>
            </a:endParaRPr>
          </a:p>
          <a:p>
            <a:pPr>
              <a:buFont typeface="Wingdings" panose="05000000000000000000" pitchFamily="2" charset="2"/>
              <a:buChar char="v"/>
            </a:pPr>
            <a:endParaRPr lang="ru-RU" sz="1900" dirty="0">
              <a:solidFill>
                <a:srgbClr val="C00000"/>
              </a:solidFill>
            </a:endParaRPr>
          </a:p>
          <a:p>
            <a:pPr marL="0" indent="0">
              <a:buNone/>
            </a:pPr>
            <a:endParaRPr lang="ru-RU" sz="1500" dirty="0" smtClean="0">
              <a:solidFill>
                <a:srgbClr val="C00000"/>
              </a:solidFill>
            </a:endParaRPr>
          </a:p>
          <a:p>
            <a:pPr marL="400050" lvl="1" indent="0">
              <a:buNone/>
            </a:pPr>
            <a:endParaRPr lang="ru-RU" sz="1500" dirty="0" smtClean="0">
              <a:solidFill>
                <a:srgbClr val="C00000"/>
              </a:solidFill>
            </a:endParaRPr>
          </a:p>
          <a:p>
            <a:pPr marL="400050" lvl="1" indent="0">
              <a:buNone/>
            </a:pPr>
            <a:endParaRPr lang="ru-RU" sz="1500" dirty="0" smtClean="0">
              <a:solidFill>
                <a:srgbClr val="C00000"/>
              </a:solidFill>
            </a:endParaRPr>
          </a:p>
          <a:p>
            <a:pPr marL="457200" indent="-457200">
              <a:buAutoNum type="arabicPeriod"/>
            </a:pPr>
            <a:endParaRPr lang="ru-RU" sz="1900" dirty="0" smtClean="0">
              <a:solidFill>
                <a:srgbClr val="C00000"/>
              </a:solidFill>
            </a:endParaRPr>
          </a:p>
          <a:p>
            <a:pPr marL="457200" indent="-457200">
              <a:buAutoNum type="arabicPeriod"/>
            </a:pPr>
            <a:endParaRPr lang="ru-RU" sz="1900" b="1" dirty="0" smtClean="0">
              <a:solidFill>
                <a:srgbClr val="FF0000"/>
              </a:solidFill>
            </a:endParaRPr>
          </a:p>
          <a:p>
            <a:pPr marL="457200" indent="-457200">
              <a:buAutoNum type="arabicPeriod"/>
            </a:pPr>
            <a:endParaRPr lang="ru-RU" sz="1900" b="1" dirty="0" smtClean="0">
              <a:solidFill>
                <a:srgbClr val="FF0000"/>
              </a:solidFill>
            </a:endParaRPr>
          </a:p>
          <a:p>
            <a:pPr marL="457200" indent="-457200">
              <a:buAutoNum type="arabicPeriod"/>
            </a:pPr>
            <a:endParaRPr lang="ru-RU" sz="1900" b="1" dirty="0" smtClean="0">
              <a:solidFill>
                <a:srgbClr val="FF0000"/>
              </a:solidFill>
            </a:endParaRPr>
          </a:p>
          <a:p>
            <a:pPr marL="457200" indent="-457200" algn="just">
              <a:buAutoNum type="arabicPeriod"/>
            </a:pPr>
            <a:endParaRPr lang="ru-RU" sz="1900" b="1" dirty="0" smtClean="0">
              <a:solidFill>
                <a:srgbClr val="FF0000"/>
              </a:solidFill>
            </a:endParaRPr>
          </a:p>
        </p:txBody>
      </p:sp>
      <p:graphicFrame>
        <p:nvGraphicFramePr>
          <p:cNvPr id="4" name="Таблица 3"/>
          <p:cNvGraphicFramePr>
            <a:graphicFrameLocks noGrp="1"/>
          </p:cNvGraphicFramePr>
          <p:nvPr>
            <p:extLst/>
          </p:nvPr>
        </p:nvGraphicFramePr>
        <p:xfrm>
          <a:off x="26388" y="908720"/>
          <a:ext cx="9117611" cy="6054725"/>
        </p:xfrm>
        <a:graphic>
          <a:graphicData uri="http://schemas.openxmlformats.org/drawingml/2006/table">
            <a:tbl>
              <a:tblPr firstRow="1" firstCol="1" bandRow="1">
                <a:tableStyleId>{5C22544A-7EE6-4342-B048-85BDC9FD1C3A}</a:tableStyleId>
              </a:tblPr>
              <a:tblGrid>
                <a:gridCol w="3753524"/>
                <a:gridCol w="5364087"/>
              </a:tblGrid>
              <a:tr h="242014">
                <a:tc>
                  <a:txBody>
                    <a:bodyPr/>
                    <a:lstStyle/>
                    <a:p>
                      <a:pPr algn="ctr">
                        <a:lnSpc>
                          <a:spcPct val="107000"/>
                        </a:lnSpc>
                        <a:spcAft>
                          <a:spcPts val="0"/>
                        </a:spcAft>
                      </a:pPr>
                      <a:r>
                        <a:rPr lang="ru-RU" sz="1800" dirty="0">
                          <a:solidFill>
                            <a:srgbClr val="C00000"/>
                          </a:solidFill>
                          <a:effectLst/>
                        </a:rPr>
                        <a:t>было</a:t>
                      </a:r>
                      <a:endParaRPr lang="ru-RU" sz="2400" dirty="0">
                        <a:solidFill>
                          <a:srgbClr val="C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800" dirty="0">
                          <a:solidFill>
                            <a:srgbClr val="C00000"/>
                          </a:solidFill>
                          <a:effectLst/>
                        </a:rPr>
                        <a:t>стало</a:t>
                      </a:r>
                      <a:endParaRPr lang="ru-RU" sz="2400" dirty="0">
                        <a:solidFill>
                          <a:srgbClr val="C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5518626">
                <a:tc>
                  <a:txBody>
                    <a:bodyPr/>
                    <a:lstStyle/>
                    <a:p>
                      <a:pPr indent="342900" algn="just">
                        <a:lnSpc>
                          <a:spcPct val="107000"/>
                        </a:lnSpc>
                        <a:spcAft>
                          <a:spcPts val="0"/>
                        </a:spcAft>
                      </a:pPr>
                      <a:r>
                        <a:rPr lang="ru-RU" sz="1600" b="0" kern="1200" dirty="0" smtClean="0">
                          <a:solidFill>
                            <a:schemeClr val="dk1"/>
                          </a:solidFill>
                          <a:effectLst/>
                          <a:latin typeface="+mn-lt"/>
                          <a:ea typeface="+mn-ea"/>
                          <a:cs typeface="+mn-cs"/>
                        </a:rPr>
                        <a:t>30. СП 42.13330.2011 "СНиП 2.07.01-89* "Градостроительство. Планировка и застройка городских и сельских поселений". </a:t>
                      </a:r>
                    </a:p>
                    <a:p>
                      <a:pPr algn="just">
                        <a:lnSpc>
                          <a:spcPct val="107000"/>
                        </a:lnSpc>
                        <a:spcAft>
                          <a:spcPts val="0"/>
                        </a:spcAft>
                      </a:pPr>
                      <a:r>
                        <a:rPr lang="ru-RU" sz="1600" b="0" kern="1200" dirty="0" smtClean="0">
                          <a:solidFill>
                            <a:schemeClr val="dk1"/>
                          </a:solidFill>
                          <a:effectLst/>
                          <a:latin typeface="+mn-lt"/>
                          <a:ea typeface="+mn-ea"/>
                          <a:cs typeface="+mn-cs"/>
                        </a:rPr>
                        <a:t>Разделы 1 (пункт 1.1), </a:t>
                      </a:r>
                    </a:p>
                    <a:p>
                      <a:pPr algn="just">
                        <a:lnSpc>
                          <a:spcPct val="107000"/>
                        </a:lnSpc>
                        <a:spcAft>
                          <a:spcPts val="0"/>
                        </a:spcAft>
                      </a:pPr>
                      <a:r>
                        <a:rPr lang="ru-RU" sz="1600" b="0" kern="1200" dirty="0" smtClean="0">
                          <a:solidFill>
                            <a:schemeClr val="dk1"/>
                          </a:solidFill>
                          <a:effectLst/>
                          <a:latin typeface="+mn-lt"/>
                          <a:ea typeface="+mn-ea"/>
                          <a:cs typeface="+mn-cs"/>
                        </a:rPr>
                        <a:t> </a:t>
                      </a:r>
                    </a:p>
                    <a:p>
                      <a:pPr algn="just">
                        <a:lnSpc>
                          <a:spcPct val="107000"/>
                        </a:lnSpc>
                        <a:spcAft>
                          <a:spcPts val="0"/>
                        </a:spcAft>
                      </a:pPr>
                      <a:r>
                        <a:rPr lang="ru-RU" sz="1600" b="0" kern="1200" dirty="0" smtClean="0">
                          <a:solidFill>
                            <a:schemeClr val="dk1"/>
                          </a:solidFill>
                          <a:effectLst/>
                          <a:latin typeface="+mn-lt"/>
                          <a:ea typeface="+mn-ea"/>
                          <a:cs typeface="+mn-cs"/>
                        </a:rPr>
                        <a:t>4, </a:t>
                      </a:r>
                    </a:p>
                    <a:p>
                      <a:pPr algn="just">
                        <a:lnSpc>
                          <a:spcPct val="107000"/>
                        </a:lnSpc>
                        <a:spcAft>
                          <a:spcPts val="0"/>
                        </a:spcAft>
                      </a:pPr>
                      <a:r>
                        <a:rPr lang="ru-RU" sz="1600" b="0" kern="1200" dirty="0" smtClean="0">
                          <a:solidFill>
                            <a:schemeClr val="dk1"/>
                          </a:solidFill>
                          <a:effectLst/>
                          <a:latin typeface="+mn-lt"/>
                          <a:ea typeface="+mn-ea"/>
                          <a:cs typeface="+mn-cs"/>
                        </a:rPr>
                        <a:t>5 (за исключением пунктов 5.4, 5.7), </a:t>
                      </a:r>
                    </a:p>
                    <a:p>
                      <a:pPr algn="just">
                        <a:lnSpc>
                          <a:spcPct val="107000"/>
                        </a:lnSpc>
                        <a:spcAft>
                          <a:spcPts val="0"/>
                        </a:spcAft>
                      </a:pPr>
                      <a:r>
                        <a:rPr lang="ru-RU" sz="1600" b="0" kern="1200" dirty="0" smtClean="0">
                          <a:solidFill>
                            <a:schemeClr val="dk1"/>
                          </a:solidFill>
                          <a:effectLst/>
                          <a:latin typeface="+mn-lt"/>
                          <a:ea typeface="+mn-ea"/>
                          <a:cs typeface="+mn-cs"/>
                        </a:rPr>
                        <a:t>6 (за исключением пункта 6.3), </a:t>
                      </a:r>
                    </a:p>
                    <a:p>
                      <a:pPr algn="just">
                        <a:lnSpc>
                          <a:spcPct val="107000"/>
                        </a:lnSpc>
                        <a:spcAft>
                          <a:spcPts val="0"/>
                        </a:spcAft>
                      </a:pPr>
                      <a:r>
                        <a:rPr lang="ru-RU" sz="1600" b="0" kern="1200" dirty="0" smtClean="0">
                          <a:solidFill>
                            <a:schemeClr val="dk1"/>
                          </a:solidFill>
                          <a:effectLst/>
                          <a:latin typeface="+mn-lt"/>
                          <a:ea typeface="+mn-ea"/>
                          <a:cs typeface="+mn-cs"/>
                        </a:rPr>
                        <a:t> </a:t>
                      </a:r>
                    </a:p>
                    <a:p>
                      <a:pPr algn="just">
                        <a:lnSpc>
                          <a:spcPct val="107000"/>
                        </a:lnSpc>
                        <a:spcAft>
                          <a:spcPts val="0"/>
                        </a:spcAft>
                      </a:pPr>
                      <a:r>
                        <a:rPr lang="ru-RU" sz="1600" b="0" kern="1200" dirty="0" smtClean="0">
                          <a:solidFill>
                            <a:schemeClr val="dk1"/>
                          </a:solidFill>
                          <a:effectLst/>
                          <a:latin typeface="+mn-lt"/>
                          <a:ea typeface="+mn-ea"/>
                          <a:cs typeface="+mn-cs"/>
                        </a:rPr>
                        <a:t>8 (пункты 8.2 - 8.6, </a:t>
                      </a:r>
                      <a:r>
                        <a:rPr lang="ru-RU" sz="1600" b="0" kern="1200" dirty="0" smtClean="0">
                          <a:solidFill>
                            <a:srgbClr val="C00000"/>
                          </a:solidFill>
                          <a:effectLst/>
                          <a:latin typeface="+mn-lt"/>
                          <a:ea typeface="+mn-ea"/>
                          <a:cs typeface="+mn-cs"/>
                        </a:rPr>
                        <a:t>8.8, </a:t>
                      </a:r>
                      <a:r>
                        <a:rPr lang="ru-RU" sz="1600" b="0" kern="1200" dirty="0" smtClean="0">
                          <a:solidFill>
                            <a:schemeClr val="dk1"/>
                          </a:solidFill>
                          <a:effectLst/>
                          <a:latin typeface="+mn-lt"/>
                          <a:ea typeface="+mn-ea"/>
                          <a:cs typeface="+mn-cs"/>
                        </a:rPr>
                        <a:t>8.9, 8.12 - 8.20, 8.24 - 8.26), </a:t>
                      </a:r>
                    </a:p>
                    <a:p>
                      <a:pPr algn="just">
                        <a:lnSpc>
                          <a:spcPct val="107000"/>
                        </a:lnSpc>
                        <a:spcAft>
                          <a:spcPts val="0"/>
                        </a:spcAft>
                      </a:pPr>
                      <a:r>
                        <a:rPr lang="ru-RU" sz="1600" b="0" kern="1200" dirty="0" smtClean="0">
                          <a:solidFill>
                            <a:schemeClr val="dk1"/>
                          </a:solidFill>
                          <a:effectLst/>
                          <a:latin typeface="+mn-lt"/>
                          <a:ea typeface="+mn-ea"/>
                          <a:cs typeface="+mn-cs"/>
                        </a:rPr>
                        <a:t>9, </a:t>
                      </a:r>
                    </a:p>
                    <a:p>
                      <a:pPr algn="just">
                        <a:lnSpc>
                          <a:spcPct val="107000"/>
                        </a:lnSpc>
                        <a:spcAft>
                          <a:spcPts val="0"/>
                        </a:spcAft>
                      </a:pPr>
                      <a:r>
                        <a:rPr lang="ru-RU" sz="1600" b="0" kern="1200" dirty="0" smtClean="0">
                          <a:solidFill>
                            <a:schemeClr val="dk1"/>
                          </a:solidFill>
                          <a:effectLst/>
                          <a:latin typeface="+mn-lt"/>
                          <a:ea typeface="+mn-ea"/>
                          <a:cs typeface="+mn-cs"/>
                        </a:rPr>
                        <a:t>10 (пункты </a:t>
                      </a:r>
                      <a:r>
                        <a:rPr lang="ru-RU" sz="1600" b="0" kern="1200" dirty="0" smtClean="0">
                          <a:solidFill>
                            <a:srgbClr val="C00000"/>
                          </a:solidFill>
                          <a:effectLst/>
                          <a:latin typeface="+mn-lt"/>
                          <a:ea typeface="+mn-ea"/>
                          <a:cs typeface="+mn-cs"/>
                        </a:rPr>
                        <a:t>10.1 - 10.5</a:t>
                      </a:r>
                      <a:r>
                        <a:rPr lang="ru-RU" sz="1600" b="0" kern="1200" dirty="0" smtClean="0">
                          <a:solidFill>
                            <a:schemeClr val="dk1"/>
                          </a:solidFill>
                          <a:effectLst/>
                          <a:latin typeface="+mn-lt"/>
                          <a:ea typeface="+mn-ea"/>
                          <a:cs typeface="+mn-cs"/>
                        </a:rPr>
                        <a:t>), </a:t>
                      </a:r>
                    </a:p>
                    <a:p>
                      <a:pPr algn="just">
                        <a:lnSpc>
                          <a:spcPct val="107000"/>
                        </a:lnSpc>
                        <a:spcAft>
                          <a:spcPts val="0"/>
                        </a:spcAft>
                      </a:pPr>
                      <a:r>
                        <a:rPr lang="ru-RU" sz="1600" b="0" kern="1200" dirty="0" smtClean="0">
                          <a:solidFill>
                            <a:schemeClr val="dk1"/>
                          </a:solidFill>
                          <a:effectLst/>
                          <a:latin typeface="+mn-lt"/>
                          <a:ea typeface="+mn-ea"/>
                          <a:cs typeface="+mn-cs"/>
                        </a:rPr>
                        <a:t>11 (пункты </a:t>
                      </a:r>
                      <a:r>
                        <a:rPr lang="ru-RU" sz="1600" b="0" kern="1200" dirty="0" smtClean="0">
                          <a:solidFill>
                            <a:srgbClr val="C00000"/>
                          </a:solidFill>
                          <a:effectLst/>
                          <a:latin typeface="+mn-lt"/>
                          <a:ea typeface="+mn-ea"/>
                          <a:cs typeface="+mn-cs"/>
                        </a:rPr>
                        <a:t>11.1 - 11.24, 11.25 </a:t>
                      </a:r>
                      <a:r>
                        <a:rPr lang="ru-RU" sz="1600" b="0" kern="1200" dirty="0" smtClean="0">
                          <a:solidFill>
                            <a:schemeClr val="dk1"/>
                          </a:solidFill>
                          <a:effectLst/>
                          <a:latin typeface="+mn-lt"/>
                          <a:ea typeface="+mn-ea"/>
                          <a:cs typeface="+mn-cs"/>
                        </a:rPr>
                        <a:t>(таблица 10, за исключением примечания 4), 11.26, 11.27), </a:t>
                      </a:r>
                    </a:p>
                    <a:p>
                      <a:pPr algn="just">
                        <a:lnSpc>
                          <a:spcPct val="107000"/>
                        </a:lnSpc>
                        <a:spcAft>
                          <a:spcPts val="0"/>
                        </a:spcAft>
                      </a:pPr>
                      <a:r>
                        <a:rPr lang="ru-RU" sz="1600" b="0" kern="1200" dirty="0" smtClean="0">
                          <a:solidFill>
                            <a:schemeClr val="dk1"/>
                          </a:solidFill>
                          <a:effectLst/>
                          <a:latin typeface="+mn-lt"/>
                          <a:ea typeface="+mn-ea"/>
                          <a:cs typeface="+mn-cs"/>
                        </a:rPr>
                        <a:t> </a:t>
                      </a:r>
                    </a:p>
                    <a:p>
                      <a:pPr algn="just">
                        <a:lnSpc>
                          <a:spcPct val="107000"/>
                        </a:lnSpc>
                        <a:spcAft>
                          <a:spcPts val="0"/>
                        </a:spcAft>
                      </a:pPr>
                      <a:r>
                        <a:rPr lang="ru-RU" sz="1600" b="0" kern="1200" dirty="0" smtClean="0">
                          <a:solidFill>
                            <a:schemeClr val="dk1"/>
                          </a:solidFill>
                          <a:effectLst/>
                          <a:latin typeface="+mn-lt"/>
                          <a:ea typeface="+mn-ea"/>
                          <a:cs typeface="+mn-cs"/>
                        </a:rPr>
                        <a:t>12 (за исключением пункта 12.33), </a:t>
                      </a:r>
                    </a:p>
                    <a:p>
                      <a:pPr algn="just">
                        <a:lnSpc>
                          <a:spcPct val="107000"/>
                        </a:lnSpc>
                        <a:spcAft>
                          <a:spcPts val="0"/>
                        </a:spcAft>
                      </a:pPr>
                      <a:r>
                        <a:rPr lang="ru-RU" sz="1600" b="0" kern="1200" dirty="0" smtClean="0">
                          <a:solidFill>
                            <a:schemeClr val="dk1"/>
                          </a:solidFill>
                          <a:effectLst/>
                          <a:latin typeface="+mn-lt"/>
                          <a:ea typeface="+mn-ea"/>
                          <a:cs typeface="+mn-cs"/>
                        </a:rPr>
                        <a:t> </a:t>
                      </a:r>
                    </a:p>
                    <a:p>
                      <a:pPr marL="0" algn="just" defTabSz="914400" rtl="0" eaLnBrk="1" latinLnBrk="0" hangingPunct="1">
                        <a:lnSpc>
                          <a:spcPct val="107000"/>
                        </a:lnSpc>
                        <a:spcAft>
                          <a:spcPts val="0"/>
                        </a:spcAft>
                      </a:pPr>
                      <a:r>
                        <a:rPr lang="ru-RU" sz="1600" b="0" kern="1200" dirty="0" smtClean="0">
                          <a:solidFill>
                            <a:schemeClr val="dk1"/>
                          </a:solidFill>
                          <a:effectLst/>
                          <a:latin typeface="+mn-lt"/>
                          <a:ea typeface="+mn-ea"/>
                          <a:cs typeface="+mn-cs"/>
                        </a:rPr>
                        <a:t>13, </a:t>
                      </a:r>
                    </a:p>
                    <a:p>
                      <a:pPr marL="0" algn="just" defTabSz="914400" rtl="0" eaLnBrk="1" latinLnBrk="0" hangingPunct="1">
                        <a:lnSpc>
                          <a:spcPct val="107000"/>
                        </a:lnSpc>
                        <a:spcAft>
                          <a:spcPts val="0"/>
                        </a:spcAft>
                      </a:pPr>
                      <a:r>
                        <a:rPr lang="ru-RU" sz="1600" b="0" kern="1200" dirty="0" smtClean="0">
                          <a:solidFill>
                            <a:schemeClr val="dk1"/>
                          </a:solidFill>
                          <a:effectLst/>
                          <a:latin typeface="+mn-lt"/>
                          <a:ea typeface="+mn-ea"/>
                          <a:cs typeface="+mn-cs"/>
                        </a:rPr>
                        <a:t>14.</a:t>
                      </a:r>
                      <a:endParaRPr lang="ru-RU" sz="1600" b="0" kern="1200" dirty="0">
                        <a:solidFill>
                          <a:schemeClr val="dk1"/>
                        </a:solidFill>
                        <a:effectLst/>
                        <a:latin typeface="+mn-lt"/>
                        <a:ea typeface="+mn-ea"/>
                        <a:cs typeface="+mn-cs"/>
                      </a:endParaRPr>
                    </a:p>
                  </a:txBody>
                  <a:tcPr marL="68580" marR="68580" marT="0" marB="0">
                    <a:solidFill>
                      <a:schemeClr val="tx2">
                        <a:lumMod val="20000"/>
                        <a:lumOff val="80000"/>
                      </a:schemeClr>
                    </a:solidFill>
                  </a:tcPr>
                </a:tc>
                <a:tc>
                  <a:txBody>
                    <a:bodyPr/>
                    <a:lstStyle/>
                    <a:p>
                      <a:pPr indent="342900" algn="just">
                        <a:lnSpc>
                          <a:spcPct val="107000"/>
                        </a:lnSpc>
                        <a:spcAft>
                          <a:spcPts val="0"/>
                        </a:spcAft>
                      </a:pPr>
                      <a:r>
                        <a:rPr lang="ru-RU" sz="1600" b="1" dirty="0">
                          <a:effectLst/>
                        </a:rPr>
                        <a:t>32.13330.2016 "СНиП 2.07.01-89* "Градостроительство. Планировка и застройка городских и сельских поселений". </a:t>
                      </a:r>
                      <a:endParaRPr lang="ru-RU" sz="1400" b="1" dirty="0">
                        <a:effectLst/>
                      </a:endParaRPr>
                    </a:p>
                    <a:p>
                      <a:pPr indent="342900" algn="just">
                        <a:lnSpc>
                          <a:spcPct val="107000"/>
                        </a:lnSpc>
                        <a:spcAft>
                          <a:spcPts val="0"/>
                        </a:spcAft>
                      </a:pPr>
                      <a:r>
                        <a:rPr lang="ru-RU" sz="1600" dirty="0">
                          <a:effectLst/>
                        </a:rPr>
                        <a:t> </a:t>
                      </a:r>
                      <a:endParaRPr lang="ru-RU" sz="1400" dirty="0">
                        <a:effectLst/>
                      </a:endParaRPr>
                    </a:p>
                    <a:p>
                      <a:pPr algn="just">
                        <a:lnSpc>
                          <a:spcPct val="107000"/>
                        </a:lnSpc>
                        <a:spcAft>
                          <a:spcPts val="0"/>
                        </a:spcAft>
                      </a:pPr>
                      <a:r>
                        <a:rPr lang="ru-RU" sz="1600" dirty="0" smtClean="0">
                          <a:effectLst/>
                        </a:rPr>
                        <a:t>Разделы </a:t>
                      </a:r>
                      <a:r>
                        <a:rPr lang="ru-RU" sz="1600" dirty="0">
                          <a:effectLst/>
                        </a:rPr>
                        <a:t>1 (пункт 1.1), </a:t>
                      </a:r>
                      <a:endParaRPr lang="ru-RU" sz="1400" dirty="0">
                        <a:effectLst/>
                      </a:endParaRPr>
                    </a:p>
                    <a:p>
                      <a:pPr algn="just">
                        <a:lnSpc>
                          <a:spcPct val="107000"/>
                        </a:lnSpc>
                        <a:spcAft>
                          <a:spcPts val="0"/>
                        </a:spcAft>
                      </a:pPr>
                      <a:r>
                        <a:rPr lang="ru-RU" sz="1600" dirty="0">
                          <a:solidFill>
                            <a:srgbClr val="C00000"/>
                          </a:solidFill>
                          <a:effectLst/>
                        </a:rPr>
                        <a:t>3 (пункт 3.37) – требование ранее было </a:t>
                      </a:r>
                      <a:r>
                        <a:rPr lang="ru-RU" sz="1600" dirty="0" err="1">
                          <a:solidFill>
                            <a:srgbClr val="C00000"/>
                          </a:solidFill>
                          <a:effectLst/>
                        </a:rPr>
                        <a:t>искл</a:t>
                      </a:r>
                      <a:r>
                        <a:rPr lang="ru-RU" sz="1600" dirty="0">
                          <a:solidFill>
                            <a:srgbClr val="C00000"/>
                          </a:solidFill>
                          <a:effectLst/>
                        </a:rPr>
                        <a:t>. </a:t>
                      </a:r>
                      <a:r>
                        <a:rPr lang="ru-RU" sz="1600" b="1" dirty="0">
                          <a:solidFill>
                            <a:srgbClr val="C00000"/>
                          </a:solidFill>
                          <a:effectLst/>
                        </a:rPr>
                        <a:t>Вернули !, </a:t>
                      </a:r>
                      <a:endParaRPr lang="ru-RU" sz="1400" b="1" dirty="0">
                        <a:solidFill>
                          <a:srgbClr val="C00000"/>
                        </a:solidFill>
                        <a:effectLst/>
                      </a:endParaRPr>
                    </a:p>
                    <a:p>
                      <a:pPr algn="just">
                        <a:lnSpc>
                          <a:spcPct val="107000"/>
                        </a:lnSpc>
                        <a:spcAft>
                          <a:spcPts val="0"/>
                        </a:spcAft>
                      </a:pPr>
                      <a:r>
                        <a:rPr lang="ru-RU" sz="1600" dirty="0">
                          <a:effectLst/>
                        </a:rPr>
                        <a:t>4 (</a:t>
                      </a:r>
                      <a:r>
                        <a:rPr lang="ru-RU" sz="1600" dirty="0">
                          <a:solidFill>
                            <a:srgbClr val="C00000"/>
                          </a:solidFill>
                          <a:effectLst/>
                        </a:rPr>
                        <a:t>за исключением пункта 4.16</a:t>
                      </a:r>
                      <a:r>
                        <a:rPr lang="ru-RU" sz="1600" dirty="0">
                          <a:effectLst/>
                        </a:rPr>
                        <a:t>), </a:t>
                      </a:r>
                      <a:endParaRPr lang="ru-RU" sz="1400" dirty="0">
                        <a:effectLst/>
                      </a:endParaRPr>
                    </a:p>
                    <a:p>
                      <a:pPr algn="just">
                        <a:lnSpc>
                          <a:spcPct val="107000"/>
                        </a:lnSpc>
                        <a:spcAft>
                          <a:spcPts val="0"/>
                        </a:spcAft>
                      </a:pPr>
                      <a:r>
                        <a:rPr lang="ru-RU" sz="1600" dirty="0">
                          <a:effectLst/>
                        </a:rPr>
                        <a:t>5 (за исключением пунктов </a:t>
                      </a:r>
                      <a:r>
                        <a:rPr lang="ru-RU" sz="1600" dirty="0">
                          <a:solidFill>
                            <a:srgbClr val="C00000"/>
                          </a:solidFill>
                          <a:effectLst/>
                        </a:rPr>
                        <a:t>5.1, 5.2</a:t>
                      </a:r>
                      <a:r>
                        <a:rPr lang="ru-RU" sz="1600" dirty="0">
                          <a:effectLst/>
                        </a:rPr>
                        <a:t>, 5.4, </a:t>
                      </a:r>
                      <a:r>
                        <a:rPr lang="ru-RU" sz="1600" dirty="0">
                          <a:solidFill>
                            <a:srgbClr val="C00000"/>
                          </a:solidFill>
                          <a:effectLst/>
                        </a:rPr>
                        <a:t>5.5</a:t>
                      </a:r>
                      <a:r>
                        <a:rPr lang="ru-RU" sz="1600" dirty="0">
                          <a:effectLst/>
                        </a:rPr>
                        <a:t>, 5.7, </a:t>
                      </a:r>
                      <a:r>
                        <a:rPr lang="ru-RU" sz="1600" dirty="0">
                          <a:solidFill>
                            <a:srgbClr val="C00000"/>
                          </a:solidFill>
                          <a:effectLst/>
                        </a:rPr>
                        <a:t>5.8</a:t>
                      </a:r>
                      <a:r>
                        <a:rPr lang="ru-RU" sz="1600" dirty="0">
                          <a:effectLst/>
                        </a:rPr>
                        <a:t>), </a:t>
                      </a:r>
                      <a:endParaRPr lang="ru-RU" sz="1400" dirty="0">
                        <a:effectLst/>
                      </a:endParaRPr>
                    </a:p>
                    <a:p>
                      <a:pPr algn="just">
                        <a:lnSpc>
                          <a:spcPct val="107000"/>
                        </a:lnSpc>
                        <a:spcAft>
                          <a:spcPts val="0"/>
                        </a:spcAft>
                      </a:pPr>
                      <a:r>
                        <a:rPr lang="ru-RU" sz="1600" dirty="0">
                          <a:effectLst/>
                        </a:rPr>
                        <a:t>6 (за исключением пунктов 6.3, </a:t>
                      </a:r>
                      <a:r>
                        <a:rPr lang="ru-RU" sz="1600" dirty="0">
                          <a:solidFill>
                            <a:srgbClr val="C00000"/>
                          </a:solidFill>
                          <a:effectLst/>
                        </a:rPr>
                        <a:t>6.4, 6.6, 6.7), </a:t>
                      </a:r>
                      <a:endParaRPr lang="ru-RU" sz="1400" dirty="0">
                        <a:solidFill>
                          <a:srgbClr val="C00000"/>
                        </a:solidFill>
                        <a:effectLst/>
                      </a:endParaRPr>
                    </a:p>
                    <a:p>
                      <a:pPr algn="just">
                        <a:lnSpc>
                          <a:spcPct val="107000"/>
                        </a:lnSpc>
                        <a:spcAft>
                          <a:spcPts val="0"/>
                        </a:spcAft>
                      </a:pPr>
                      <a:r>
                        <a:rPr lang="ru-RU" sz="1600" dirty="0">
                          <a:solidFill>
                            <a:srgbClr val="C00000"/>
                          </a:solidFill>
                          <a:effectLst/>
                        </a:rPr>
                        <a:t>7 (</a:t>
                      </a:r>
                      <a:r>
                        <a:rPr lang="ru-RU" sz="1800" b="1" u="sng" dirty="0">
                          <a:solidFill>
                            <a:srgbClr val="FF0000"/>
                          </a:solidFill>
                          <a:effectLst/>
                        </a:rPr>
                        <a:t>пункты 7.1</a:t>
                      </a:r>
                      <a:r>
                        <a:rPr lang="ru-RU" sz="1600" b="1" u="sng" dirty="0">
                          <a:solidFill>
                            <a:srgbClr val="FF0000"/>
                          </a:solidFill>
                          <a:effectLst/>
                        </a:rPr>
                        <a:t>, 7.5</a:t>
                      </a:r>
                      <a:r>
                        <a:rPr lang="ru-RU" sz="1600" dirty="0">
                          <a:solidFill>
                            <a:srgbClr val="C00000"/>
                          </a:solidFill>
                          <a:effectLst/>
                        </a:rPr>
                        <a:t>), требование ранее было </a:t>
                      </a:r>
                      <a:r>
                        <a:rPr lang="ru-RU" sz="1600" dirty="0" err="1">
                          <a:solidFill>
                            <a:srgbClr val="C00000"/>
                          </a:solidFill>
                          <a:effectLst/>
                        </a:rPr>
                        <a:t>искл</a:t>
                      </a:r>
                      <a:r>
                        <a:rPr lang="ru-RU" sz="1600" dirty="0">
                          <a:solidFill>
                            <a:srgbClr val="C00000"/>
                          </a:solidFill>
                          <a:effectLst/>
                        </a:rPr>
                        <a:t>. </a:t>
                      </a:r>
                      <a:r>
                        <a:rPr lang="ru-RU" sz="1600" b="1" dirty="0">
                          <a:solidFill>
                            <a:srgbClr val="FF0000"/>
                          </a:solidFill>
                          <a:effectLst/>
                        </a:rPr>
                        <a:t>Вернули </a:t>
                      </a:r>
                      <a:endParaRPr lang="ru-RU" sz="1400" b="1" dirty="0">
                        <a:solidFill>
                          <a:srgbClr val="C00000"/>
                        </a:solidFill>
                        <a:effectLst/>
                      </a:endParaRPr>
                    </a:p>
                    <a:p>
                      <a:pPr algn="just">
                        <a:lnSpc>
                          <a:spcPct val="107000"/>
                        </a:lnSpc>
                        <a:spcAft>
                          <a:spcPts val="0"/>
                        </a:spcAft>
                      </a:pPr>
                      <a:r>
                        <a:rPr lang="ru-RU" sz="1600" dirty="0">
                          <a:effectLst/>
                        </a:rPr>
                        <a:t>8 (пункты </a:t>
                      </a:r>
                      <a:r>
                        <a:rPr lang="ru-RU" sz="1600" dirty="0">
                          <a:solidFill>
                            <a:srgbClr val="C00000"/>
                          </a:solidFill>
                          <a:effectLst/>
                        </a:rPr>
                        <a:t>8.3 - </a:t>
                      </a:r>
                      <a:r>
                        <a:rPr lang="ru-RU" sz="1600" dirty="0">
                          <a:effectLst/>
                        </a:rPr>
                        <a:t>8.6, 8.9, 8.12 - 8.15, 8.18 - 8.21, 8.24, 8.26), </a:t>
                      </a:r>
                      <a:endParaRPr lang="ru-RU" sz="1400" dirty="0">
                        <a:effectLst/>
                      </a:endParaRPr>
                    </a:p>
                    <a:p>
                      <a:pPr algn="just">
                        <a:lnSpc>
                          <a:spcPct val="107000"/>
                        </a:lnSpc>
                        <a:spcAft>
                          <a:spcPts val="0"/>
                        </a:spcAft>
                      </a:pPr>
                      <a:r>
                        <a:rPr lang="ru-RU" sz="1600" dirty="0">
                          <a:effectLst/>
                        </a:rPr>
                        <a:t> </a:t>
                      </a:r>
                      <a:endParaRPr lang="ru-RU" sz="1400" dirty="0">
                        <a:effectLst/>
                      </a:endParaRPr>
                    </a:p>
                    <a:p>
                      <a:pPr algn="just">
                        <a:lnSpc>
                          <a:spcPct val="107000"/>
                        </a:lnSpc>
                        <a:spcAft>
                          <a:spcPts val="0"/>
                        </a:spcAft>
                      </a:pPr>
                      <a:r>
                        <a:rPr lang="ru-RU" sz="1600" dirty="0">
                          <a:effectLst/>
                        </a:rPr>
                        <a:t>9 </a:t>
                      </a:r>
                      <a:r>
                        <a:rPr lang="ru-RU" sz="1600" dirty="0">
                          <a:solidFill>
                            <a:srgbClr val="C00000"/>
                          </a:solidFill>
                          <a:effectLst/>
                        </a:rPr>
                        <a:t>(за исключением пунктов 9.18, 9.26</a:t>
                      </a:r>
                      <a:r>
                        <a:rPr lang="ru-RU" sz="1600" dirty="0">
                          <a:effectLst/>
                        </a:rPr>
                        <a:t>), </a:t>
                      </a:r>
                      <a:endParaRPr lang="ru-RU" sz="1400" dirty="0">
                        <a:effectLst/>
                      </a:endParaRPr>
                    </a:p>
                    <a:p>
                      <a:pPr algn="just">
                        <a:lnSpc>
                          <a:spcPct val="107000"/>
                        </a:lnSpc>
                        <a:spcAft>
                          <a:spcPts val="0"/>
                        </a:spcAft>
                      </a:pPr>
                      <a:r>
                        <a:rPr lang="ru-RU" sz="1600" dirty="0">
                          <a:effectLst/>
                        </a:rPr>
                        <a:t>10 (пункты 10.2, 10.3), </a:t>
                      </a:r>
                      <a:endParaRPr lang="ru-RU" sz="1400" dirty="0">
                        <a:effectLst/>
                      </a:endParaRPr>
                    </a:p>
                    <a:p>
                      <a:pPr algn="just">
                        <a:lnSpc>
                          <a:spcPct val="107000"/>
                        </a:lnSpc>
                        <a:spcAft>
                          <a:spcPts val="0"/>
                        </a:spcAft>
                      </a:pPr>
                      <a:r>
                        <a:rPr lang="ru-RU" sz="1600" dirty="0">
                          <a:effectLst/>
                        </a:rPr>
                        <a:t>11 (пункты 11.1, 11.4 - 11.6, 11.7, 11.9 - 11.11, 11.12 (абзац третий), 11.14, 11.16, 11.17, 11.21 - 11.27, 11.29, 11.34 - 11.36, 11.38, 11.39, 11.40, 11.41), </a:t>
                      </a:r>
                      <a:endParaRPr lang="ru-RU" sz="1400" dirty="0">
                        <a:effectLst/>
                      </a:endParaRPr>
                    </a:p>
                    <a:p>
                      <a:pPr algn="just">
                        <a:lnSpc>
                          <a:spcPct val="107000"/>
                        </a:lnSpc>
                        <a:spcAft>
                          <a:spcPts val="0"/>
                        </a:spcAft>
                      </a:pPr>
                      <a:endParaRPr lang="ru-RU" sz="1600" dirty="0" smtClean="0">
                        <a:effectLst/>
                      </a:endParaRPr>
                    </a:p>
                    <a:p>
                      <a:pPr algn="just">
                        <a:lnSpc>
                          <a:spcPct val="107000"/>
                        </a:lnSpc>
                        <a:spcAft>
                          <a:spcPts val="0"/>
                        </a:spcAft>
                      </a:pPr>
                      <a:r>
                        <a:rPr lang="ru-RU" sz="1600" dirty="0" smtClean="0">
                          <a:effectLst/>
                        </a:rPr>
                        <a:t>12 </a:t>
                      </a:r>
                      <a:r>
                        <a:rPr lang="ru-RU" sz="1600" dirty="0">
                          <a:effectLst/>
                        </a:rPr>
                        <a:t>(за исключением пунктов </a:t>
                      </a:r>
                      <a:r>
                        <a:rPr lang="ru-RU" sz="1600" b="1" dirty="0">
                          <a:solidFill>
                            <a:srgbClr val="C00000"/>
                          </a:solidFill>
                          <a:effectLst/>
                        </a:rPr>
                        <a:t>12.3, 12.11, 12.12, 12.19, 12.22</a:t>
                      </a:r>
                      <a:r>
                        <a:rPr lang="ru-RU" sz="1600" dirty="0">
                          <a:effectLst/>
                        </a:rPr>
                        <a:t>, 12.33 - 12.37), </a:t>
                      </a:r>
                      <a:endParaRPr lang="ru-RU" sz="1400" dirty="0">
                        <a:effectLst/>
                      </a:endParaRPr>
                    </a:p>
                    <a:p>
                      <a:pPr algn="just">
                        <a:lnSpc>
                          <a:spcPct val="107000"/>
                        </a:lnSpc>
                        <a:spcAft>
                          <a:spcPts val="0"/>
                        </a:spcAft>
                      </a:pPr>
                      <a:r>
                        <a:rPr lang="ru-RU" sz="1600" dirty="0">
                          <a:effectLst/>
                        </a:rPr>
                        <a:t>13 </a:t>
                      </a:r>
                      <a:r>
                        <a:rPr lang="ru-RU" sz="1600" dirty="0">
                          <a:solidFill>
                            <a:srgbClr val="C00000"/>
                          </a:solidFill>
                          <a:effectLst/>
                        </a:rPr>
                        <a:t>(за исключением пунктов 13.3, 13.8),</a:t>
                      </a:r>
                      <a:r>
                        <a:rPr lang="ru-RU" sz="1600" dirty="0">
                          <a:effectLst/>
                        </a:rPr>
                        <a:t> </a:t>
                      </a:r>
                      <a:endParaRPr lang="ru-RU" sz="1400" dirty="0">
                        <a:effectLst/>
                      </a:endParaRPr>
                    </a:p>
                    <a:p>
                      <a:pPr algn="just">
                        <a:lnSpc>
                          <a:spcPct val="107000"/>
                        </a:lnSpc>
                        <a:spcAft>
                          <a:spcPts val="0"/>
                        </a:spcAft>
                      </a:pPr>
                      <a:r>
                        <a:rPr lang="ru-RU" sz="1600" dirty="0">
                          <a:effectLst/>
                        </a:rPr>
                        <a:t>14 </a:t>
                      </a:r>
                      <a:r>
                        <a:rPr lang="ru-RU" sz="1600" dirty="0">
                          <a:solidFill>
                            <a:srgbClr val="C00000"/>
                          </a:solidFill>
                          <a:effectLst/>
                        </a:rPr>
                        <a:t>(за исключением пунктов 14.4, 14.5, 14.10, 14.12, 14.13).</a:t>
                      </a:r>
                      <a:endParaRPr lang="ru-RU" sz="1400" dirty="0">
                        <a:solidFill>
                          <a:srgbClr val="C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solidFill>
                      <a:schemeClr val="tx2">
                        <a:lumMod val="20000"/>
                        <a:lumOff val="80000"/>
                      </a:schemeClr>
                    </a:solidFill>
                  </a:tcPr>
                </a:tc>
              </a:tr>
            </a:tbl>
          </a:graphicData>
        </a:graphic>
      </p:graphicFrame>
    </p:spTree>
    <p:extLst>
      <p:ext uri="{BB962C8B-B14F-4D97-AF65-F5344CB8AC3E}">
        <p14:creationId xmlns:p14="http://schemas.microsoft.com/office/powerpoint/2010/main" val="1139646560"/>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404664"/>
          </a:xfrm>
        </p:spPr>
        <p:txBody>
          <a:bodyPr>
            <a:noAutofit/>
          </a:bodyPr>
          <a:lstStyle/>
          <a:p>
            <a:r>
              <a:rPr lang="ru-RU" sz="2400" b="1" dirty="0" smtClean="0">
                <a:solidFill>
                  <a:srgbClr val="C00000"/>
                </a:solidFill>
                <a:latin typeface="Comic Sans MS" panose="030F0702030302020204" pitchFamily="66" charset="0"/>
              </a:rPr>
              <a:t>Что вернули</a:t>
            </a:r>
            <a:endParaRPr lang="ru-RU" sz="2400" b="1" dirty="0">
              <a:solidFill>
                <a:srgbClr val="C00000"/>
              </a:solidFill>
              <a:latin typeface="Comic Sans MS" panose="030F0702030302020204" pitchFamily="66" charset="0"/>
            </a:endParaRPr>
          </a:p>
        </p:txBody>
      </p:sp>
      <p:sp>
        <p:nvSpPr>
          <p:cNvPr id="3" name="Объект 2"/>
          <p:cNvSpPr>
            <a:spLocks noGrp="1"/>
          </p:cNvSpPr>
          <p:nvPr>
            <p:ph idx="1"/>
          </p:nvPr>
        </p:nvSpPr>
        <p:spPr>
          <a:xfrm>
            <a:off x="26388" y="404664"/>
            <a:ext cx="9144000" cy="6525344"/>
          </a:xfrm>
        </p:spPr>
        <p:txBody>
          <a:bodyPr>
            <a:normAutofit fontScale="92500" lnSpcReduction="10000"/>
          </a:bodyPr>
          <a:lstStyle/>
          <a:p>
            <a:pPr marL="0" indent="0" algn="just">
              <a:buNone/>
            </a:pPr>
            <a:endParaRPr lang="ru-RU" sz="2200" b="1" dirty="0" smtClean="0">
              <a:solidFill>
                <a:srgbClr val="C00000"/>
              </a:solidFill>
            </a:endParaRPr>
          </a:p>
          <a:p>
            <a:pPr marL="0" indent="0" algn="just">
              <a:buNone/>
            </a:pPr>
            <a:r>
              <a:rPr lang="ru-RU" sz="2200" b="1" dirty="0" smtClean="0">
                <a:solidFill>
                  <a:srgbClr val="C00000"/>
                </a:solidFill>
              </a:rPr>
              <a:t>7.1</a:t>
            </a:r>
            <a:r>
              <a:rPr lang="ru-RU" sz="2000" dirty="0" smtClean="0"/>
              <a:t>  </a:t>
            </a:r>
            <a:r>
              <a:rPr lang="ru-RU" sz="2000" b="1" dirty="0" smtClean="0"/>
              <a:t>Расстояния </a:t>
            </a:r>
            <a:r>
              <a:rPr lang="ru-RU" sz="2000" b="1" dirty="0"/>
              <a:t>между жилыми зданиями</a:t>
            </a:r>
            <a:r>
              <a:rPr lang="ru-RU" sz="2000" dirty="0"/>
              <a:t>, </a:t>
            </a:r>
            <a:r>
              <a:rPr lang="ru-RU" sz="2000" b="1" dirty="0"/>
              <a:t>жилыми и общественными</a:t>
            </a:r>
            <a:r>
              <a:rPr lang="ru-RU" sz="2000" dirty="0"/>
              <a:t>, а также производственными зданиями </a:t>
            </a:r>
            <a:r>
              <a:rPr lang="ru-RU" sz="2000" u="sng" dirty="0"/>
              <a:t>следует принимать </a:t>
            </a:r>
            <a:r>
              <a:rPr lang="ru-RU" sz="2000" b="1" u="sng" dirty="0"/>
              <a:t>на основе расчетов инсоляции </a:t>
            </a:r>
            <a:r>
              <a:rPr lang="ru-RU" sz="2000" b="1" dirty="0"/>
              <a:t>и освещенности </a:t>
            </a:r>
            <a:r>
              <a:rPr lang="ru-RU" sz="2000" dirty="0"/>
              <a:t>в соответствии с требованиями, приведенными в разделе 14, нормами освещенности, приведенными в </a:t>
            </a:r>
            <a:r>
              <a:rPr lang="ru-RU" sz="2000" u="sng" dirty="0">
                <a:hlinkClick r:id="rId2"/>
              </a:rPr>
              <a:t>СП 52.13330</a:t>
            </a:r>
            <a:r>
              <a:rPr lang="ru-RU" sz="2000" dirty="0"/>
              <a:t>, а также в соответствии с противопожарными требованиями, приведенными в разделе 15.</a:t>
            </a:r>
            <a:br>
              <a:rPr lang="ru-RU" sz="2000" dirty="0"/>
            </a:br>
            <a:r>
              <a:rPr lang="ru-RU" sz="2000" dirty="0" smtClean="0"/>
              <a:t>	</a:t>
            </a:r>
          </a:p>
          <a:p>
            <a:pPr marL="0" indent="0" algn="just">
              <a:buNone/>
            </a:pPr>
            <a:r>
              <a:rPr lang="ru-RU" sz="2000" dirty="0" smtClean="0">
                <a:solidFill>
                  <a:srgbClr val="C00000"/>
                </a:solidFill>
              </a:rPr>
              <a:t>Между </a:t>
            </a:r>
            <a:r>
              <a:rPr lang="ru-RU" sz="2000" b="1" u="sng" dirty="0">
                <a:solidFill>
                  <a:srgbClr val="C00000"/>
                </a:solidFill>
              </a:rPr>
              <a:t>длинными сторонами жилых зданий </a:t>
            </a:r>
            <a:r>
              <a:rPr lang="ru-RU" sz="2000" dirty="0">
                <a:solidFill>
                  <a:srgbClr val="C00000"/>
                </a:solidFill>
              </a:rPr>
              <a:t>следует принимать расстояния (бытовые разрывы): для жилых зданий высотой </a:t>
            </a:r>
            <a:r>
              <a:rPr lang="ru-RU" sz="2000" u="sng" dirty="0">
                <a:solidFill>
                  <a:srgbClr val="C00000"/>
                </a:solidFill>
              </a:rPr>
              <a:t>два-три этажа</a:t>
            </a:r>
            <a:r>
              <a:rPr lang="ru-RU" sz="2000" dirty="0">
                <a:solidFill>
                  <a:srgbClr val="C00000"/>
                </a:solidFill>
              </a:rPr>
              <a:t> - </a:t>
            </a:r>
            <a:r>
              <a:rPr lang="ru-RU" sz="2400" b="1" dirty="0">
                <a:solidFill>
                  <a:srgbClr val="C00000"/>
                </a:solidFill>
              </a:rPr>
              <a:t>не менее 15 м</a:t>
            </a:r>
            <a:r>
              <a:rPr lang="ru-RU" sz="2000" dirty="0">
                <a:solidFill>
                  <a:srgbClr val="C00000"/>
                </a:solidFill>
              </a:rPr>
              <a:t>; четыре этажа - </a:t>
            </a:r>
            <a:r>
              <a:rPr lang="ru-RU" sz="2000" u="sng" dirty="0">
                <a:solidFill>
                  <a:srgbClr val="C00000"/>
                </a:solidFill>
              </a:rPr>
              <a:t>не менее 20 м</a:t>
            </a:r>
            <a:r>
              <a:rPr lang="ru-RU" sz="2000" dirty="0">
                <a:solidFill>
                  <a:srgbClr val="C00000"/>
                </a:solidFill>
              </a:rPr>
              <a:t>; </a:t>
            </a:r>
            <a:endParaRPr lang="ru-RU" sz="2000" dirty="0" smtClean="0">
              <a:solidFill>
                <a:srgbClr val="C00000"/>
              </a:solidFill>
            </a:endParaRPr>
          </a:p>
          <a:p>
            <a:pPr marL="0" indent="0" algn="just">
              <a:buNone/>
            </a:pPr>
            <a:r>
              <a:rPr lang="ru-RU" sz="2000" dirty="0" smtClean="0">
                <a:solidFill>
                  <a:srgbClr val="C00000"/>
                </a:solidFill>
              </a:rPr>
              <a:t>между </a:t>
            </a:r>
            <a:r>
              <a:rPr lang="ru-RU" sz="2000" dirty="0">
                <a:solidFill>
                  <a:srgbClr val="C00000"/>
                </a:solidFill>
              </a:rPr>
              <a:t>длинными сторонами и торцами этих же зданий с окнами из жилых комнат - не менее 10 м. </a:t>
            </a:r>
            <a:r>
              <a:rPr lang="ru-RU" sz="2000" dirty="0"/>
              <a:t>В условиях реконструкции и других сложных градостроительных условиях </a:t>
            </a:r>
            <a:r>
              <a:rPr lang="ru-RU" sz="2000" u="sng" dirty="0"/>
              <a:t>указанные расстояния </a:t>
            </a:r>
            <a:r>
              <a:rPr lang="ru-RU" sz="2000" b="1" u="sng" dirty="0"/>
              <a:t>могут быть сокращены</a:t>
            </a:r>
            <a:r>
              <a:rPr lang="ru-RU" sz="2000" u="sng" dirty="0"/>
              <a:t> </a:t>
            </a:r>
            <a:r>
              <a:rPr lang="ru-RU" sz="2000" dirty="0"/>
              <a:t>при соблюдении норм инсоляции, освещенности и противопожарных требований, а также при обеспечении </a:t>
            </a:r>
            <a:r>
              <a:rPr lang="ru-RU" sz="2000" dirty="0" err="1"/>
              <a:t>непросматриваемости</a:t>
            </a:r>
            <a:r>
              <a:rPr lang="ru-RU" sz="2000" dirty="0"/>
              <a:t> жилых помещений (комнат и кухонь) из окна в окно. </a:t>
            </a:r>
          </a:p>
          <a:p>
            <a:pPr marL="0" indent="0" algn="just">
              <a:buNone/>
            </a:pPr>
            <a:r>
              <a:rPr lang="ru-RU" sz="2000" dirty="0" smtClean="0"/>
              <a:t>	</a:t>
            </a:r>
          </a:p>
          <a:p>
            <a:pPr marL="0" indent="0" algn="just">
              <a:buNone/>
            </a:pPr>
            <a:r>
              <a:rPr lang="ru-RU" sz="2000" dirty="0" smtClean="0">
                <a:solidFill>
                  <a:srgbClr val="C00000"/>
                </a:solidFill>
              </a:rPr>
              <a:t>В </a:t>
            </a:r>
            <a:r>
              <a:rPr lang="ru-RU" sz="2000" dirty="0">
                <a:solidFill>
                  <a:srgbClr val="C00000"/>
                </a:solidFill>
              </a:rPr>
              <a:t>районах </a:t>
            </a:r>
            <a:r>
              <a:rPr lang="ru-RU" sz="2000" b="1" dirty="0" smtClean="0">
                <a:solidFill>
                  <a:srgbClr val="C00000"/>
                </a:solidFill>
              </a:rPr>
              <a:t>Садоводства</a:t>
            </a:r>
            <a:r>
              <a:rPr lang="ru-RU" sz="2000" dirty="0" smtClean="0">
                <a:solidFill>
                  <a:srgbClr val="C00000"/>
                </a:solidFill>
              </a:rPr>
              <a:t> </a:t>
            </a:r>
            <a:r>
              <a:rPr lang="ru-RU" sz="2000" dirty="0" smtClean="0"/>
              <a:t>расстояния </a:t>
            </a:r>
            <a:r>
              <a:rPr lang="ru-RU" sz="2000" dirty="0"/>
              <a:t>от жилых строений и хозяйственных построек </a:t>
            </a:r>
            <a:r>
              <a:rPr lang="ru-RU" sz="2000" u="sng" dirty="0"/>
              <a:t>до границ соседнего участка следует принимать</a:t>
            </a:r>
            <a:r>
              <a:rPr lang="ru-RU" sz="2000" dirty="0"/>
              <a:t> в соответствии с </a:t>
            </a:r>
            <a:r>
              <a:rPr lang="ru-RU" sz="2000" u="sng" dirty="0">
                <a:hlinkClick r:id="rId3"/>
              </a:rPr>
              <a:t>СП 53.13330</a:t>
            </a:r>
            <a:r>
              <a:rPr lang="ru-RU" sz="2000" dirty="0"/>
              <a:t>. </a:t>
            </a:r>
            <a:r>
              <a:rPr lang="ru-RU" sz="2000" dirty="0" smtClean="0"/>
              <a:t>(</a:t>
            </a:r>
            <a:r>
              <a:rPr lang="ru-RU" sz="2000" b="1" dirty="0" smtClean="0">
                <a:solidFill>
                  <a:srgbClr val="C00000"/>
                </a:solidFill>
              </a:rPr>
              <a:t>минимум 6 и максимум 15 м</a:t>
            </a:r>
            <a:r>
              <a:rPr lang="ru-RU" sz="2000" b="1" dirty="0" smtClean="0"/>
              <a:t> </a:t>
            </a:r>
            <a:r>
              <a:rPr lang="ru-RU" sz="2000" dirty="0" smtClean="0"/>
              <a:t>– в зависимости от материала; от красной линии – 5 м).</a:t>
            </a:r>
          </a:p>
          <a:p>
            <a:pPr marL="0" indent="0" algn="just">
              <a:buNone/>
            </a:pPr>
            <a:r>
              <a:rPr lang="ru-RU" sz="2000" dirty="0"/>
              <a:t/>
            </a:r>
            <a:br>
              <a:rPr lang="ru-RU" sz="2000" dirty="0"/>
            </a:br>
            <a:endParaRPr lang="ru-RU" sz="1900" dirty="0" smtClean="0">
              <a:solidFill>
                <a:srgbClr val="C00000"/>
              </a:solidFill>
            </a:endParaRPr>
          </a:p>
          <a:p>
            <a:pPr>
              <a:buFont typeface="Wingdings" panose="05000000000000000000" pitchFamily="2" charset="2"/>
              <a:buChar char="v"/>
            </a:pPr>
            <a:endParaRPr lang="ru-RU" sz="1900" dirty="0">
              <a:solidFill>
                <a:srgbClr val="C00000"/>
              </a:solidFill>
            </a:endParaRPr>
          </a:p>
          <a:p>
            <a:pPr>
              <a:buFont typeface="Wingdings" panose="05000000000000000000" pitchFamily="2" charset="2"/>
              <a:buChar char="v"/>
            </a:pPr>
            <a:endParaRPr lang="ru-RU" sz="1500" dirty="0" smtClean="0">
              <a:solidFill>
                <a:srgbClr val="C00000"/>
              </a:solidFill>
            </a:endParaRPr>
          </a:p>
          <a:p>
            <a:pPr marL="400050" lvl="1" indent="0">
              <a:buNone/>
            </a:pPr>
            <a:endParaRPr lang="ru-RU" sz="1500" dirty="0" smtClean="0">
              <a:solidFill>
                <a:srgbClr val="C00000"/>
              </a:solidFill>
            </a:endParaRPr>
          </a:p>
          <a:p>
            <a:pPr marL="400050" lvl="1" indent="0">
              <a:buNone/>
            </a:pPr>
            <a:endParaRPr lang="ru-RU" sz="1500" dirty="0" smtClean="0">
              <a:solidFill>
                <a:srgbClr val="C00000"/>
              </a:solidFill>
            </a:endParaRPr>
          </a:p>
          <a:p>
            <a:pPr marL="457200" indent="-457200">
              <a:buAutoNum type="arabicPeriod"/>
            </a:pPr>
            <a:endParaRPr lang="ru-RU" sz="1900" dirty="0" smtClean="0">
              <a:solidFill>
                <a:srgbClr val="C00000"/>
              </a:solidFill>
            </a:endParaRPr>
          </a:p>
          <a:p>
            <a:pPr marL="457200" indent="-457200">
              <a:buAutoNum type="arabicPeriod"/>
            </a:pPr>
            <a:endParaRPr lang="ru-RU" sz="1900" b="1" dirty="0" smtClean="0">
              <a:solidFill>
                <a:srgbClr val="FF0000"/>
              </a:solidFill>
            </a:endParaRPr>
          </a:p>
          <a:p>
            <a:pPr marL="457200" indent="-457200">
              <a:buAutoNum type="arabicPeriod"/>
            </a:pPr>
            <a:endParaRPr lang="ru-RU" sz="1900" b="1" dirty="0" smtClean="0">
              <a:solidFill>
                <a:srgbClr val="FF0000"/>
              </a:solidFill>
            </a:endParaRPr>
          </a:p>
          <a:p>
            <a:pPr marL="457200" indent="-457200">
              <a:buAutoNum type="arabicPeriod"/>
            </a:pPr>
            <a:endParaRPr lang="ru-RU" sz="1900" b="1" dirty="0" smtClean="0">
              <a:solidFill>
                <a:srgbClr val="FF0000"/>
              </a:solidFill>
            </a:endParaRPr>
          </a:p>
          <a:p>
            <a:pPr marL="457200" indent="-457200" algn="just">
              <a:buAutoNum type="arabicPeriod"/>
            </a:pPr>
            <a:endParaRPr lang="ru-RU" sz="1900" b="1" dirty="0" smtClean="0">
              <a:solidFill>
                <a:srgbClr val="FF0000"/>
              </a:solidFill>
            </a:endParaRPr>
          </a:p>
        </p:txBody>
      </p:sp>
    </p:spTree>
    <p:extLst>
      <p:ext uri="{BB962C8B-B14F-4D97-AF65-F5344CB8AC3E}">
        <p14:creationId xmlns:p14="http://schemas.microsoft.com/office/powerpoint/2010/main" val="808202096"/>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404664"/>
          </a:xfrm>
        </p:spPr>
        <p:txBody>
          <a:bodyPr>
            <a:noAutofit/>
          </a:bodyPr>
          <a:lstStyle/>
          <a:p>
            <a:r>
              <a:rPr lang="ru-RU" sz="1800" b="1" dirty="0" smtClean="0">
                <a:solidFill>
                  <a:srgbClr val="C00000"/>
                </a:solidFill>
                <a:latin typeface="Comic Sans MS" panose="030F0702030302020204" pitchFamily="66" charset="0"/>
              </a:rPr>
              <a:t>Что вернули </a:t>
            </a:r>
            <a:endParaRPr lang="ru-RU" sz="1800" b="1" dirty="0">
              <a:solidFill>
                <a:srgbClr val="C00000"/>
              </a:solidFill>
              <a:latin typeface="Comic Sans MS" panose="030F0702030302020204" pitchFamily="66" charset="0"/>
            </a:endParaRPr>
          </a:p>
        </p:txBody>
      </p:sp>
      <p:sp>
        <p:nvSpPr>
          <p:cNvPr id="3" name="Объект 2"/>
          <p:cNvSpPr>
            <a:spLocks noGrp="1"/>
          </p:cNvSpPr>
          <p:nvPr>
            <p:ph idx="1"/>
          </p:nvPr>
        </p:nvSpPr>
        <p:spPr>
          <a:xfrm>
            <a:off x="26388" y="548680"/>
            <a:ext cx="9144000" cy="6381328"/>
          </a:xfrm>
        </p:spPr>
        <p:txBody>
          <a:bodyPr>
            <a:normAutofit lnSpcReduction="10000"/>
          </a:bodyPr>
          <a:lstStyle/>
          <a:p>
            <a:pPr marL="0" indent="0" algn="just">
              <a:buNone/>
            </a:pPr>
            <a:r>
              <a:rPr lang="ru-RU" sz="1900" dirty="0" smtClean="0">
                <a:solidFill>
                  <a:srgbClr val="C00000"/>
                </a:solidFill>
              </a:rPr>
              <a:t>	</a:t>
            </a:r>
            <a:r>
              <a:rPr lang="ru-RU" sz="1800" dirty="0"/>
              <a:t>Расстояния </a:t>
            </a:r>
            <a:r>
              <a:rPr lang="ru-RU" sz="1800" b="1" dirty="0">
                <a:solidFill>
                  <a:srgbClr val="C00000"/>
                </a:solidFill>
              </a:rPr>
              <a:t>от окон </a:t>
            </a:r>
            <a:r>
              <a:rPr lang="ru-RU" sz="1800" dirty="0">
                <a:solidFill>
                  <a:srgbClr val="C00000"/>
                </a:solidFill>
              </a:rPr>
              <a:t>жилых помещений </a:t>
            </a:r>
            <a:r>
              <a:rPr lang="ru-RU" sz="1800" dirty="0"/>
              <a:t>(комнат, кухонь и веранд) </a:t>
            </a:r>
            <a:r>
              <a:rPr lang="ru-RU" sz="1800" b="1" dirty="0" smtClean="0">
                <a:solidFill>
                  <a:srgbClr val="C00000"/>
                </a:solidFill>
              </a:rPr>
              <a:t>ДОМОВ ИНДИВИДУАЛЬНОЙ ЗАСТРОЙКИ </a:t>
            </a:r>
            <a:r>
              <a:rPr lang="ru-RU" sz="1800" b="1" dirty="0"/>
              <a:t>до стен домов и хозяйственных построек </a:t>
            </a:r>
            <a:r>
              <a:rPr lang="ru-RU" sz="1800" dirty="0"/>
              <a:t>(сарая, гаража, бани), расположенных </a:t>
            </a:r>
            <a:r>
              <a:rPr lang="ru-RU" sz="1800" b="1" u="sng" dirty="0"/>
              <a:t>на соседних земельных участках</a:t>
            </a:r>
            <a:r>
              <a:rPr lang="ru-RU" sz="1800" dirty="0"/>
              <a:t>, должны быть </a:t>
            </a:r>
            <a:r>
              <a:rPr lang="ru-RU" sz="2000" b="1" dirty="0">
                <a:solidFill>
                  <a:srgbClr val="C00000"/>
                </a:solidFill>
              </a:rPr>
              <a:t>не менее 6 м. </a:t>
            </a:r>
            <a:r>
              <a:rPr lang="ru-RU" sz="1800" dirty="0"/>
              <a:t>Расстояние от границ участка должно быть не менее, м: </a:t>
            </a:r>
            <a:endParaRPr lang="ru-RU" sz="1800" dirty="0" smtClean="0"/>
          </a:p>
          <a:p>
            <a:pPr marL="0" indent="0" algn="just">
              <a:buNone/>
            </a:pPr>
            <a:r>
              <a:rPr lang="ru-RU" sz="1800" dirty="0" smtClean="0">
                <a:solidFill>
                  <a:srgbClr val="C00000"/>
                </a:solidFill>
              </a:rPr>
              <a:t>до </a:t>
            </a:r>
            <a:r>
              <a:rPr lang="ru-RU" sz="1800" dirty="0">
                <a:solidFill>
                  <a:srgbClr val="C00000"/>
                </a:solidFill>
              </a:rPr>
              <a:t>стены жилого дома - 3; до хозяйственных построек - 1. </a:t>
            </a:r>
            <a:endParaRPr lang="ru-RU" sz="1800" dirty="0" smtClean="0">
              <a:solidFill>
                <a:srgbClr val="C00000"/>
              </a:solidFill>
            </a:endParaRPr>
          </a:p>
          <a:p>
            <a:pPr marL="0" indent="0" algn="just">
              <a:buNone/>
            </a:pPr>
            <a:r>
              <a:rPr lang="ru-RU" sz="1800" dirty="0" smtClean="0"/>
              <a:t>При </a:t>
            </a:r>
            <a:r>
              <a:rPr lang="ru-RU" sz="1800" dirty="0"/>
              <a:t>отсутствии централизованной канализации расстояние от туалета до стен ближайшего дома необходимо принимать не менее 12 м, до источника водоснабжения (колодца) - не менее 25 м.</a:t>
            </a:r>
            <a:endParaRPr lang="ru-RU" sz="1800" dirty="0">
              <a:solidFill>
                <a:srgbClr val="C00000"/>
              </a:solidFill>
            </a:endParaRPr>
          </a:p>
          <a:p>
            <a:pPr marL="0" indent="0" algn="just">
              <a:buNone/>
            </a:pPr>
            <a:endParaRPr lang="ru-RU" sz="1900" dirty="0" smtClean="0">
              <a:solidFill>
                <a:srgbClr val="C00000"/>
              </a:solidFill>
            </a:endParaRPr>
          </a:p>
          <a:p>
            <a:pPr marL="0" indent="0" algn="just">
              <a:buNone/>
            </a:pPr>
            <a:r>
              <a:rPr lang="ru-RU" sz="2000" b="1" dirty="0" smtClean="0">
                <a:solidFill>
                  <a:srgbClr val="C00000"/>
                </a:solidFill>
              </a:rPr>
              <a:t>7.5</a:t>
            </a:r>
            <a:r>
              <a:rPr lang="ru-RU" sz="2000" dirty="0" smtClean="0">
                <a:solidFill>
                  <a:srgbClr val="C00000"/>
                </a:solidFill>
              </a:rPr>
              <a:t> </a:t>
            </a:r>
            <a:r>
              <a:rPr lang="ru-RU" sz="2000" dirty="0"/>
              <a:t>В микрорайонах (</a:t>
            </a:r>
            <a:r>
              <a:rPr lang="ru-RU" sz="2000" b="1" dirty="0"/>
              <a:t>кварталах) жилых зон </a:t>
            </a:r>
            <a:r>
              <a:rPr lang="ru-RU" sz="2000" dirty="0"/>
              <a:t>необходимо предусматривать </a:t>
            </a:r>
            <a:r>
              <a:rPr lang="ru-RU" sz="2000" u="sng" dirty="0"/>
              <a:t>размещение </a:t>
            </a:r>
            <a:r>
              <a:rPr lang="ru-RU" sz="2000" b="1" u="sng" dirty="0">
                <a:solidFill>
                  <a:srgbClr val="C00000"/>
                </a:solidFill>
              </a:rPr>
              <a:t>площадок общего пользования</a:t>
            </a:r>
            <a:r>
              <a:rPr lang="ru-RU" sz="2000" b="1" dirty="0">
                <a:solidFill>
                  <a:srgbClr val="C00000"/>
                </a:solidFill>
              </a:rPr>
              <a:t> </a:t>
            </a:r>
            <a:r>
              <a:rPr lang="ru-RU" sz="2000" dirty="0"/>
              <a:t>различного назначения с учетом демографического состава населения, типа застройки, природно-климатических и других местных условий. </a:t>
            </a:r>
            <a:endParaRPr lang="ru-RU" sz="2000" dirty="0" smtClean="0"/>
          </a:p>
          <a:p>
            <a:pPr marL="0" indent="0" algn="just">
              <a:buNone/>
            </a:pPr>
            <a:r>
              <a:rPr lang="ru-RU" sz="2000" dirty="0" smtClean="0"/>
              <a:t>Состав </a:t>
            </a:r>
            <a:r>
              <a:rPr lang="ru-RU" sz="2000" dirty="0"/>
              <a:t>площадок и размеры их территории </a:t>
            </a:r>
            <a:r>
              <a:rPr lang="ru-RU" sz="2000" b="1" dirty="0"/>
              <a:t>должны определяться региональными (местными) нормативами градостроительного проектирования или правилами застройки</a:t>
            </a:r>
            <a:r>
              <a:rPr lang="ru-RU" sz="2000" dirty="0"/>
              <a:t>. </a:t>
            </a:r>
            <a:endParaRPr lang="ru-RU" sz="2000" dirty="0" smtClean="0"/>
          </a:p>
          <a:p>
            <a:pPr marL="0" indent="0" algn="just">
              <a:buNone/>
            </a:pPr>
            <a:r>
              <a:rPr lang="ru-RU" sz="2000" dirty="0" smtClean="0"/>
              <a:t>При </a:t>
            </a:r>
            <a:r>
              <a:rPr lang="ru-RU" sz="2000" dirty="0"/>
              <a:t>этом </a:t>
            </a:r>
            <a:r>
              <a:rPr lang="ru-RU" sz="2000" u="sng" dirty="0">
                <a:solidFill>
                  <a:srgbClr val="C00000"/>
                </a:solidFill>
              </a:rPr>
              <a:t>общая площадь территории, занимаемой детскими игровыми </a:t>
            </a:r>
            <a:r>
              <a:rPr lang="ru-RU" sz="2000" dirty="0">
                <a:solidFill>
                  <a:srgbClr val="C00000"/>
                </a:solidFill>
              </a:rPr>
              <a:t>площадками</a:t>
            </a:r>
            <a:r>
              <a:rPr lang="ru-RU" sz="2000" dirty="0"/>
              <a:t>, отдыха и занятий физкультурой взрослого населения, должна быть </a:t>
            </a:r>
            <a:r>
              <a:rPr lang="ru-RU" sz="2000" b="1" u="sng" dirty="0" smtClean="0">
                <a:solidFill>
                  <a:srgbClr val="C00000"/>
                </a:solidFill>
              </a:rPr>
              <a:t>Не Менее 10</a:t>
            </a:r>
            <a:r>
              <a:rPr lang="ru-RU" sz="2000" b="1" u="sng" dirty="0">
                <a:solidFill>
                  <a:srgbClr val="C00000"/>
                </a:solidFill>
              </a:rPr>
              <a:t>% общей площади микрорайона </a:t>
            </a:r>
            <a:r>
              <a:rPr lang="ru-RU" sz="2000" u="sng" dirty="0"/>
              <a:t>(квартала) жилой зоны </a:t>
            </a:r>
            <a:r>
              <a:rPr lang="ru-RU" sz="2000" dirty="0"/>
              <a:t>и быть доступной для МГН</a:t>
            </a:r>
            <a:r>
              <a:rPr lang="ru-RU" sz="2000" dirty="0" smtClean="0"/>
              <a:t>.</a:t>
            </a:r>
          </a:p>
          <a:p>
            <a:pPr marL="0" indent="0" algn="just">
              <a:buNone/>
            </a:pPr>
            <a:r>
              <a:rPr lang="ru-RU" sz="2000" dirty="0" smtClean="0"/>
              <a:t>Размещение </a:t>
            </a:r>
            <a:r>
              <a:rPr lang="ru-RU" sz="2000" dirty="0"/>
              <a:t>площадок необходимо предусматривать </a:t>
            </a:r>
            <a:r>
              <a:rPr lang="ru-RU" sz="2000" b="1" dirty="0"/>
              <a:t>на расстоянии от окон жилых и общественных зданий, м, не </a:t>
            </a:r>
            <a:r>
              <a:rPr lang="ru-RU" sz="2000" b="1" dirty="0" smtClean="0"/>
              <a:t>менее</a:t>
            </a:r>
            <a:r>
              <a:rPr lang="ru-RU" sz="2000" b="1" dirty="0"/>
              <a:t> </a:t>
            </a:r>
            <a:r>
              <a:rPr lang="ru-RU" sz="2000" b="1" dirty="0" smtClean="0"/>
              <a:t>12 метров.</a:t>
            </a:r>
            <a:endParaRPr lang="ru-RU" sz="2000" b="1" dirty="0"/>
          </a:p>
          <a:p>
            <a:pPr>
              <a:buFont typeface="Wingdings" panose="05000000000000000000" pitchFamily="2" charset="2"/>
              <a:buChar char="v"/>
            </a:pPr>
            <a:endParaRPr lang="ru-RU" sz="1900" dirty="0">
              <a:solidFill>
                <a:srgbClr val="C00000"/>
              </a:solidFill>
            </a:endParaRPr>
          </a:p>
          <a:p>
            <a:pPr>
              <a:buFont typeface="Wingdings" panose="05000000000000000000" pitchFamily="2" charset="2"/>
              <a:buChar char="v"/>
            </a:pPr>
            <a:endParaRPr lang="ru-RU" sz="1500" dirty="0" smtClean="0">
              <a:solidFill>
                <a:srgbClr val="C00000"/>
              </a:solidFill>
            </a:endParaRPr>
          </a:p>
          <a:p>
            <a:pPr marL="400050" lvl="1" indent="0">
              <a:buNone/>
            </a:pPr>
            <a:endParaRPr lang="ru-RU" sz="1500" dirty="0" smtClean="0">
              <a:solidFill>
                <a:srgbClr val="C00000"/>
              </a:solidFill>
            </a:endParaRPr>
          </a:p>
          <a:p>
            <a:pPr marL="400050" lvl="1" indent="0">
              <a:buNone/>
            </a:pPr>
            <a:endParaRPr lang="ru-RU" sz="1500" dirty="0" smtClean="0">
              <a:solidFill>
                <a:srgbClr val="C00000"/>
              </a:solidFill>
            </a:endParaRPr>
          </a:p>
          <a:p>
            <a:pPr marL="457200" indent="-457200">
              <a:buAutoNum type="arabicPeriod"/>
            </a:pPr>
            <a:endParaRPr lang="ru-RU" sz="1900" dirty="0" smtClean="0">
              <a:solidFill>
                <a:srgbClr val="C00000"/>
              </a:solidFill>
            </a:endParaRPr>
          </a:p>
          <a:p>
            <a:pPr marL="457200" indent="-457200">
              <a:buAutoNum type="arabicPeriod"/>
            </a:pPr>
            <a:endParaRPr lang="ru-RU" sz="1900" b="1" dirty="0" smtClean="0">
              <a:solidFill>
                <a:srgbClr val="FF0000"/>
              </a:solidFill>
            </a:endParaRPr>
          </a:p>
          <a:p>
            <a:pPr marL="457200" indent="-457200">
              <a:buAutoNum type="arabicPeriod"/>
            </a:pPr>
            <a:endParaRPr lang="ru-RU" sz="1900" b="1" dirty="0" smtClean="0">
              <a:solidFill>
                <a:srgbClr val="FF0000"/>
              </a:solidFill>
            </a:endParaRPr>
          </a:p>
          <a:p>
            <a:pPr marL="457200" indent="-457200">
              <a:buAutoNum type="arabicPeriod"/>
            </a:pPr>
            <a:endParaRPr lang="ru-RU" sz="1900" b="1" dirty="0" smtClean="0">
              <a:solidFill>
                <a:srgbClr val="FF0000"/>
              </a:solidFill>
            </a:endParaRPr>
          </a:p>
          <a:p>
            <a:pPr marL="457200" indent="-457200" algn="just">
              <a:buAutoNum type="arabicPeriod"/>
            </a:pPr>
            <a:endParaRPr lang="ru-RU" sz="1900" b="1" dirty="0" smtClean="0">
              <a:solidFill>
                <a:srgbClr val="FF0000"/>
              </a:solidFill>
            </a:endParaRPr>
          </a:p>
        </p:txBody>
      </p:sp>
    </p:spTree>
    <p:extLst>
      <p:ext uri="{BB962C8B-B14F-4D97-AF65-F5344CB8AC3E}">
        <p14:creationId xmlns:p14="http://schemas.microsoft.com/office/powerpoint/2010/main" val="1841197784"/>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260648"/>
          </a:xfrm>
        </p:spPr>
        <p:txBody>
          <a:bodyPr>
            <a:noAutofit/>
          </a:bodyPr>
          <a:lstStyle/>
          <a:p>
            <a:r>
              <a:rPr lang="ru-RU" sz="2400" b="1" dirty="0" smtClean="0">
                <a:solidFill>
                  <a:srgbClr val="C00000"/>
                </a:solidFill>
                <a:latin typeface="Comic Sans MS" panose="030F0702030302020204" pitchFamily="66" charset="0"/>
              </a:rPr>
              <a:t>Исключили из </a:t>
            </a:r>
            <a:r>
              <a:rPr lang="ru-RU" sz="1600" dirty="0">
                <a:solidFill>
                  <a:srgbClr val="C00000"/>
                </a:solidFill>
              </a:rPr>
              <a:t>СП 32.13330.2016 "СНиП 2.07.01-</a:t>
            </a:r>
            <a:r>
              <a:rPr lang="ru-RU" sz="1600" b="1" u="sng" dirty="0">
                <a:solidFill>
                  <a:srgbClr val="C00000"/>
                </a:solidFill>
              </a:rPr>
              <a:t>89</a:t>
            </a:r>
            <a:r>
              <a:rPr lang="ru-RU" sz="1600" dirty="0">
                <a:solidFill>
                  <a:srgbClr val="C00000"/>
                </a:solidFill>
              </a:rPr>
              <a:t>* "</a:t>
            </a:r>
            <a:r>
              <a:rPr lang="ru-RU" sz="1600" b="1" dirty="0">
                <a:solidFill>
                  <a:srgbClr val="C00000"/>
                </a:solidFill>
              </a:rPr>
              <a:t>Градостроительство</a:t>
            </a:r>
            <a:r>
              <a:rPr lang="ru-RU" sz="1600" b="1" dirty="0" smtClean="0">
                <a:solidFill>
                  <a:srgbClr val="C00000"/>
                </a:solidFill>
                <a:latin typeface="Comic Sans MS" panose="030F0702030302020204" pitchFamily="66" charset="0"/>
              </a:rPr>
              <a:t> </a:t>
            </a:r>
            <a:endParaRPr lang="ru-RU" sz="1600" b="1" dirty="0">
              <a:solidFill>
                <a:srgbClr val="C00000"/>
              </a:solidFill>
              <a:latin typeface="Comic Sans MS" panose="030F0702030302020204" pitchFamily="66" charset="0"/>
            </a:endParaRPr>
          </a:p>
        </p:txBody>
      </p:sp>
      <p:sp>
        <p:nvSpPr>
          <p:cNvPr id="3" name="Объект 2"/>
          <p:cNvSpPr>
            <a:spLocks noGrp="1"/>
          </p:cNvSpPr>
          <p:nvPr>
            <p:ph idx="1"/>
          </p:nvPr>
        </p:nvSpPr>
        <p:spPr>
          <a:xfrm>
            <a:off x="26388" y="260648"/>
            <a:ext cx="9144000" cy="6669360"/>
          </a:xfrm>
        </p:spPr>
        <p:txBody>
          <a:bodyPr>
            <a:normAutofit fontScale="85000" lnSpcReduction="20000"/>
          </a:bodyPr>
          <a:lstStyle/>
          <a:p>
            <a:pPr marL="0" indent="0">
              <a:buNone/>
            </a:pPr>
            <a:r>
              <a:rPr lang="ru-RU" sz="2000" b="1" dirty="0"/>
              <a:t>4.16</a:t>
            </a:r>
            <a:r>
              <a:rPr lang="ru-RU" sz="2000" dirty="0"/>
              <a:t> В </a:t>
            </a:r>
            <a:r>
              <a:rPr lang="ru-RU" sz="2000" dirty="0" smtClean="0"/>
              <a:t>крупных </a:t>
            </a:r>
            <a:r>
              <a:rPr lang="ru-RU" sz="2000" dirty="0"/>
              <a:t>городах необходимо предусматривать </a:t>
            </a:r>
            <a:r>
              <a:rPr lang="ru-RU" sz="2000" u="sng" dirty="0">
                <a:solidFill>
                  <a:srgbClr val="C00000"/>
                </a:solidFill>
              </a:rPr>
              <a:t>комплексное использование </a:t>
            </a:r>
            <a:r>
              <a:rPr lang="ru-RU" sz="2000" b="1" u="sng" dirty="0" smtClean="0">
                <a:solidFill>
                  <a:srgbClr val="C00000"/>
                </a:solidFill>
              </a:rPr>
              <a:t>Подземного Пространства</a:t>
            </a:r>
            <a:r>
              <a:rPr lang="ru-RU" sz="2000" b="1" dirty="0" smtClean="0">
                <a:solidFill>
                  <a:srgbClr val="C00000"/>
                </a:solidFill>
              </a:rPr>
              <a:t> </a:t>
            </a:r>
            <a:r>
              <a:rPr lang="ru-RU" sz="2000" dirty="0" smtClean="0"/>
              <a:t>для </a:t>
            </a:r>
            <a:r>
              <a:rPr lang="ru-RU" sz="2000" dirty="0"/>
              <a:t>размещения в нем сооружений транспорта, предприятий торговли, общественного питания и </a:t>
            </a:r>
            <a:r>
              <a:rPr lang="ru-RU" sz="2000" dirty="0" smtClean="0"/>
              <a:t>КБО</a:t>
            </a:r>
            <a:endParaRPr lang="ru-RU" sz="500" dirty="0">
              <a:solidFill>
                <a:srgbClr val="C00000"/>
              </a:solidFill>
            </a:endParaRPr>
          </a:p>
          <a:p>
            <a:pPr marL="0" indent="0">
              <a:buNone/>
            </a:pPr>
            <a:r>
              <a:rPr lang="ru-RU" sz="2000" b="1" dirty="0"/>
              <a:t>5.8. </a:t>
            </a:r>
            <a:r>
              <a:rPr lang="ru-RU" sz="2000" b="1" dirty="0">
                <a:solidFill>
                  <a:srgbClr val="C00000"/>
                </a:solidFill>
              </a:rPr>
              <a:t>При </a:t>
            </a:r>
            <a:r>
              <a:rPr lang="ru-RU" sz="2000" b="1" u="sng" dirty="0">
                <a:solidFill>
                  <a:srgbClr val="C00000"/>
                </a:solidFill>
              </a:rPr>
              <a:t>реконструкции</a:t>
            </a:r>
            <a:r>
              <a:rPr lang="ru-RU" sz="2000" b="1" dirty="0">
                <a:solidFill>
                  <a:srgbClr val="C00000"/>
                </a:solidFill>
              </a:rPr>
              <a:t> </a:t>
            </a:r>
            <a:r>
              <a:rPr lang="ru-RU" sz="2000" b="1" dirty="0" smtClean="0">
                <a:solidFill>
                  <a:srgbClr val="C00000"/>
                </a:solidFill>
              </a:rPr>
              <a:t>ЖИЛОЙ ЗАСТРОЙКИ   </a:t>
            </a:r>
            <a:r>
              <a:rPr lang="ru-RU" sz="2000" b="1" u="sng" dirty="0" smtClean="0">
                <a:solidFill>
                  <a:srgbClr val="C00000"/>
                </a:solidFill>
              </a:rPr>
              <a:t>ДОЛЖНА БЫТЬ СОХРАНЕНА</a:t>
            </a:r>
            <a:r>
              <a:rPr lang="ru-RU" sz="2000" b="1" dirty="0" smtClean="0">
                <a:solidFill>
                  <a:srgbClr val="C00000"/>
                </a:solidFill>
              </a:rPr>
              <a:t> и </a:t>
            </a:r>
            <a:r>
              <a:rPr lang="ru-RU" sz="2000" b="1" dirty="0">
                <a:solidFill>
                  <a:srgbClr val="C00000"/>
                </a:solidFill>
              </a:rPr>
              <a:t>модернизирована существующая капитальная жилая и общественная застройка</a:t>
            </a:r>
            <a:r>
              <a:rPr lang="ru-RU" sz="2000" dirty="0"/>
              <a:t>. </a:t>
            </a:r>
            <a:endParaRPr lang="ru-RU" sz="2000" dirty="0" smtClean="0"/>
          </a:p>
          <a:p>
            <a:pPr marL="0" indent="0">
              <a:buNone/>
            </a:pPr>
            <a:r>
              <a:rPr lang="ru-RU" sz="2000" b="1" dirty="0"/>
              <a:t>6.4</a:t>
            </a:r>
            <a:r>
              <a:rPr lang="ru-RU" sz="2000" dirty="0"/>
              <a:t> В составе общегородской многофункциональной зоны </a:t>
            </a:r>
            <a:r>
              <a:rPr lang="ru-RU" sz="2000" b="1" dirty="0"/>
              <a:t>выделяются: ядро общегородского центра</a:t>
            </a:r>
            <a:r>
              <a:rPr lang="ru-RU" sz="2000" dirty="0"/>
              <a:t>; </a:t>
            </a:r>
            <a:r>
              <a:rPr lang="ru-RU" sz="2000" b="1" dirty="0"/>
              <a:t>зона исторической </a:t>
            </a:r>
            <a:r>
              <a:rPr lang="ru-RU" sz="2000" b="1" dirty="0" smtClean="0"/>
              <a:t>застройки</a:t>
            </a:r>
            <a:r>
              <a:rPr lang="ru-RU" sz="2000" dirty="0"/>
              <a:t> </a:t>
            </a:r>
            <a:r>
              <a:rPr lang="ru-RU" sz="2000" dirty="0" smtClean="0"/>
              <a:t> При </a:t>
            </a:r>
            <a:r>
              <a:rPr lang="ru-RU" sz="2000" dirty="0"/>
              <a:t>этом необходимо </a:t>
            </a:r>
            <a:r>
              <a:rPr lang="ru-RU" sz="2000" b="1" dirty="0" smtClean="0">
                <a:solidFill>
                  <a:srgbClr val="C00000"/>
                </a:solidFill>
              </a:rPr>
              <a:t>сохранять наряду </a:t>
            </a:r>
            <a:r>
              <a:rPr lang="ru-RU" sz="2000" b="1" dirty="0">
                <a:solidFill>
                  <a:srgbClr val="C00000"/>
                </a:solidFill>
              </a:rPr>
              <a:t>с общественной исторической застройкой жилую </a:t>
            </a:r>
            <a:r>
              <a:rPr lang="ru-RU" sz="2000" b="1" dirty="0" smtClean="0">
                <a:solidFill>
                  <a:srgbClr val="C00000"/>
                </a:solidFill>
              </a:rPr>
              <a:t>застройку</a:t>
            </a:r>
            <a:r>
              <a:rPr lang="ru-RU" sz="2000" dirty="0" smtClean="0"/>
              <a:t>.</a:t>
            </a:r>
          </a:p>
          <a:p>
            <a:pPr marL="0" indent="0">
              <a:buNone/>
            </a:pPr>
            <a:r>
              <a:rPr lang="ru-RU" sz="2000" b="1" dirty="0" smtClean="0"/>
              <a:t>8.15</a:t>
            </a:r>
            <a:r>
              <a:rPr lang="ru-RU" sz="2000" dirty="0" smtClean="0"/>
              <a:t> </a:t>
            </a:r>
            <a:r>
              <a:rPr lang="ru-RU" sz="2000" dirty="0"/>
              <a:t>Производственные </a:t>
            </a:r>
            <a:r>
              <a:rPr lang="ru-RU" sz="2000" dirty="0">
                <a:solidFill>
                  <a:srgbClr val="C00000"/>
                </a:solidFill>
              </a:rPr>
              <a:t>зоны сельских поселений </a:t>
            </a:r>
            <a:r>
              <a:rPr lang="ru-RU" sz="2000" b="1" dirty="0" smtClean="0">
                <a:solidFill>
                  <a:srgbClr val="C00000"/>
                </a:solidFill>
              </a:rPr>
              <a:t>НЕ ДОЛЖНЫ БЫТЬ РАЗДЕЛЕНЫ </a:t>
            </a:r>
            <a:r>
              <a:rPr lang="ru-RU" sz="2000" dirty="0" smtClean="0"/>
              <a:t>на </a:t>
            </a:r>
            <a:r>
              <a:rPr lang="ru-RU" sz="2000" dirty="0"/>
              <a:t>обособленные участки железными и автомобильными дорогами общей сети. </a:t>
            </a:r>
            <a:br>
              <a:rPr lang="ru-RU" sz="2000" dirty="0"/>
            </a:br>
            <a:r>
              <a:rPr lang="ru-RU" sz="2000" b="1" dirty="0" smtClean="0"/>
              <a:t>10.1 </a:t>
            </a:r>
            <a:r>
              <a:rPr lang="ru-RU" sz="2000" b="1" dirty="0"/>
              <a:t>Учреждения, организации и предприятия обслуживания следует размещать на территории городских и сельских поселений, приближая их к местам жительства и работы</a:t>
            </a:r>
            <a:r>
              <a:rPr lang="ru-RU" sz="2000" dirty="0"/>
              <a:t>, предусматривая формирование общественных центров в увязке с сетью общественного пассажирского </a:t>
            </a:r>
            <a:r>
              <a:rPr lang="ru-RU" sz="2000" dirty="0" smtClean="0"/>
              <a:t>транспорта.</a:t>
            </a:r>
            <a:r>
              <a:rPr lang="ru-RU" sz="2000" dirty="0"/>
              <a:t/>
            </a:r>
            <a:br>
              <a:rPr lang="ru-RU" sz="2000" dirty="0"/>
            </a:br>
            <a:r>
              <a:rPr lang="ru-RU" sz="2000" b="1" dirty="0"/>
              <a:t>10.4 </a:t>
            </a:r>
            <a:r>
              <a:rPr lang="ru-RU" sz="2000" b="1" dirty="0" smtClean="0">
                <a:solidFill>
                  <a:srgbClr val="C00000"/>
                </a:solidFill>
              </a:rPr>
              <a:t>РАДИУС ОБСЛУЖИВАНИЯ населения </a:t>
            </a:r>
            <a:r>
              <a:rPr lang="ru-RU" sz="2000" b="1" dirty="0">
                <a:solidFill>
                  <a:srgbClr val="C00000"/>
                </a:solidFill>
              </a:rPr>
              <a:t>учреждениями, организациями и предприятиями, размещенными </a:t>
            </a:r>
            <a:r>
              <a:rPr lang="ru-RU" sz="2000" b="1" u="sng" dirty="0">
                <a:solidFill>
                  <a:srgbClr val="C00000"/>
                </a:solidFill>
              </a:rPr>
              <a:t>в жилой застройке</a:t>
            </a:r>
            <a:r>
              <a:rPr lang="ru-RU" sz="2000" b="1" dirty="0">
                <a:solidFill>
                  <a:srgbClr val="C00000"/>
                </a:solidFill>
              </a:rPr>
              <a:t>, следует принимать не более указанного в таблице 10.1. (</a:t>
            </a:r>
            <a:r>
              <a:rPr lang="ru-RU" sz="2000" b="1" u="sng" dirty="0">
                <a:solidFill>
                  <a:srgbClr val="C00000"/>
                </a:solidFill>
              </a:rPr>
              <a:t>дошкольные 300 м, поликлиники 1000 м, банки 500м</a:t>
            </a:r>
            <a:r>
              <a:rPr lang="ru-RU" sz="2000" b="1" dirty="0" smtClean="0">
                <a:solidFill>
                  <a:srgbClr val="C00000"/>
                </a:solidFill>
              </a:rPr>
              <a:t>….)</a:t>
            </a:r>
          </a:p>
          <a:p>
            <a:pPr marL="0" indent="0">
              <a:buNone/>
            </a:pPr>
            <a:r>
              <a:rPr lang="ru-RU" sz="2000" b="1" dirty="0"/>
              <a:t>12.12</a:t>
            </a:r>
            <a:r>
              <a:rPr lang="ru-RU" sz="2000" dirty="0"/>
              <a:t> </a:t>
            </a:r>
            <a:r>
              <a:rPr lang="ru-RU" sz="2000" u="sng" dirty="0"/>
              <a:t>Система водоотвода </a:t>
            </a:r>
            <a:r>
              <a:rPr lang="ru-RU" sz="2000" dirty="0"/>
              <a:t>поверхностных вод должна учитывать </a:t>
            </a:r>
            <a:r>
              <a:rPr lang="ru-RU" sz="2000" b="1" dirty="0"/>
              <a:t>возможность приема дренажных вод </a:t>
            </a:r>
            <a:r>
              <a:rPr lang="ru-RU" sz="2000" dirty="0"/>
              <a:t>из сопутствующих дренажей, теплосетей и общих коллекторов подземных коммуникаций. </a:t>
            </a:r>
            <a:endParaRPr lang="ru-RU" sz="1900" dirty="0" smtClean="0">
              <a:solidFill>
                <a:srgbClr val="C00000"/>
              </a:solidFill>
            </a:endParaRPr>
          </a:p>
          <a:p>
            <a:pPr marL="0" indent="0" algn="just">
              <a:buNone/>
            </a:pPr>
            <a:r>
              <a:rPr lang="ru-RU" sz="2000" b="1" dirty="0" smtClean="0"/>
              <a:t>!!!  14.5</a:t>
            </a:r>
            <a:r>
              <a:rPr lang="ru-RU" sz="1900" dirty="0" smtClean="0">
                <a:solidFill>
                  <a:srgbClr val="C00000"/>
                </a:solidFill>
              </a:rPr>
              <a:t> </a:t>
            </a:r>
            <a:r>
              <a:rPr lang="ru-RU" sz="2000" b="1" dirty="0">
                <a:solidFill>
                  <a:srgbClr val="C00000"/>
                </a:solidFill>
              </a:rPr>
              <a:t>В границах зон </a:t>
            </a:r>
            <a:r>
              <a:rPr lang="ru-RU" sz="2000" b="1" dirty="0" smtClean="0">
                <a:solidFill>
                  <a:srgbClr val="C00000"/>
                </a:solidFill>
              </a:rPr>
              <a:t>ЗАТОПЛЕНИЯ, ПОДТОПЛЕНИЯ</a:t>
            </a:r>
            <a:r>
              <a:rPr lang="ru-RU" sz="2000" dirty="0" smtClean="0"/>
              <a:t>, отнесенных </a:t>
            </a:r>
            <a:r>
              <a:rPr lang="ru-RU" sz="2000" dirty="0"/>
              <a:t>к зонам с особыми условиями использования территорий, </a:t>
            </a:r>
            <a:r>
              <a:rPr lang="ru-RU" sz="2000" b="1" dirty="0" smtClean="0">
                <a:solidFill>
                  <a:srgbClr val="C00000"/>
                </a:solidFill>
              </a:rPr>
              <a:t>ЗАПРЕЩАЮТСЯ:</a:t>
            </a:r>
            <a:r>
              <a:rPr lang="ru-RU" sz="2000" dirty="0"/>
              <a:t/>
            </a:r>
            <a:br>
              <a:rPr lang="ru-RU" sz="2000" dirty="0"/>
            </a:br>
            <a:r>
              <a:rPr lang="ru-RU" sz="2000" dirty="0"/>
              <a:t>1) </a:t>
            </a:r>
            <a:r>
              <a:rPr lang="ru-RU" sz="2000" b="1" dirty="0"/>
              <a:t>размещение новых населенных пунктов и строительство объектов капитального строительства без обеспечения инженерной защиты </a:t>
            </a:r>
            <a:r>
              <a:rPr lang="ru-RU" sz="2000" dirty="0"/>
              <a:t>таких населенных пунктов и объектов от затопления, подтопления;</a:t>
            </a:r>
            <a:br>
              <a:rPr lang="ru-RU" sz="2000" dirty="0"/>
            </a:br>
            <a:r>
              <a:rPr lang="ru-RU" sz="2000" dirty="0"/>
              <a:t>2) </a:t>
            </a:r>
            <a:r>
              <a:rPr lang="ru-RU" sz="2000" b="1" dirty="0"/>
              <a:t>использование сточных вод в целях регулирования плодородия почв </a:t>
            </a:r>
            <a:endParaRPr lang="ru-RU" sz="2000" b="1" dirty="0" smtClean="0"/>
          </a:p>
          <a:p>
            <a:pPr marL="0" indent="0" algn="just">
              <a:buNone/>
            </a:pPr>
            <a:r>
              <a:rPr lang="ru-RU" sz="2000" dirty="0" smtClean="0"/>
              <a:t>3</a:t>
            </a:r>
            <a:r>
              <a:rPr lang="ru-RU" sz="2000" dirty="0"/>
              <a:t>) </a:t>
            </a:r>
            <a:r>
              <a:rPr lang="ru-RU" sz="2000" b="1" dirty="0">
                <a:solidFill>
                  <a:srgbClr val="C00000"/>
                </a:solidFill>
              </a:rPr>
              <a:t>размещение кладбищ, скотомогильников, объектов размещения отходов производства </a:t>
            </a:r>
            <a:r>
              <a:rPr lang="ru-RU" sz="2000" dirty="0"/>
              <a:t>и потребления, химических, взрывчатых, токсичных, отравляющих и ядовитых </a:t>
            </a:r>
            <a:r>
              <a:rPr lang="ru-RU" sz="2000" dirty="0" smtClean="0"/>
              <a:t>веществ;</a:t>
            </a:r>
            <a:r>
              <a:rPr lang="ru-RU" sz="2000" dirty="0"/>
              <a:t/>
            </a:r>
            <a:br>
              <a:rPr lang="ru-RU" sz="2000" dirty="0"/>
            </a:br>
            <a:r>
              <a:rPr lang="ru-RU" sz="2000" dirty="0"/>
              <a:t>4) осуществление авиационных средств по борьбе с вредными организмами </a:t>
            </a:r>
            <a:endParaRPr lang="ru-RU" sz="1900" dirty="0">
              <a:solidFill>
                <a:srgbClr val="C00000"/>
              </a:solidFill>
            </a:endParaRPr>
          </a:p>
          <a:p>
            <a:pPr>
              <a:buFont typeface="Wingdings" panose="05000000000000000000" pitchFamily="2" charset="2"/>
              <a:buChar char="v"/>
            </a:pPr>
            <a:endParaRPr lang="ru-RU" sz="1500" dirty="0" smtClean="0">
              <a:solidFill>
                <a:srgbClr val="C00000"/>
              </a:solidFill>
            </a:endParaRPr>
          </a:p>
          <a:p>
            <a:pPr marL="400050" lvl="1" indent="0">
              <a:buNone/>
            </a:pPr>
            <a:endParaRPr lang="ru-RU" sz="1500" dirty="0" smtClean="0">
              <a:solidFill>
                <a:srgbClr val="C00000"/>
              </a:solidFill>
            </a:endParaRPr>
          </a:p>
          <a:p>
            <a:pPr marL="400050" lvl="1" indent="0">
              <a:buNone/>
            </a:pPr>
            <a:endParaRPr lang="ru-RU" sz="1500" dirty="0" smtClean="0">
              <a:solidFill>
                <a:srgbClr val="C00000"/>
              </a:solidFill>
            </a:endParaRPr>
          </a:p>
          <a:p>
            <a:pPr marL="457200" indent="-457200">
              <a:buAutoNum type="arabicPeriod"/>
            </a:pPr>
            <a:endParaRPr lang="ru-RU" sz="1900" dirty="0" smtClean="0">
              <a:solidFill>
                <a:srgbClr val="C00000"/>
              </a:solidFill>
            </a:endParaRPr>
          </a:p>
          <a:p>
            <a:pPr marL="457200" indent="-457200">
              <a:buAutoNum type="arabicPeriod"/>
            </a:pPr>
            <a:endParaRPr lang="ru-RU" sz="1900" b="1" dirty="0" smtClean="0">
              <a:solidFill>
                <a:srgbClr val="FF0000"/>
              </a:solidFill>
            </a:endParaRPr>
          </a:p>
          <a:p>
            <a:pPr marL="457200" indent="-457200">
              <a:buAutoNum type="arabicPeriod"/>
            </a:pPr>
            <a:endParaRPr lang="ru-RU" sz="1900" b="1" dirty="0" smtClean="0">
              <a:solidFill>
                <a:srgbClr val="FF0000"/>
              </a:solidFill>
            </a:endParaRPr>
          </a:p>
          <a:p>
            <a:pPr marL="457200" indent="-457200">
              <a:buAutoNum type="arabicPeriod"/>
            </a:pPr>
            <a:endParaRPr lang="ru-RU" sz="1900" b="1" dirty="0" smtClean="0">
              <a:solidFill>
                <a:srgbClr val="FF0000"/>
              </a:solidFill>
            </a:endParaRPr>
          </a:p>
          <a:p>
            <a:pPr marL="457200" indent="-457200" algn="just">
              <a:buAutoNum type="arabicPeriod"/>
            </a:pPr>
            <a:endParaRPr lang="ru-RU" sz="1900" b="1" dirty="0" smtClean="0">
              <a:solidFill>
                <a:srgbClr val="FF0000"/>
              </a:solidFill>
            </a:endParaRPr>
          </a:p>
        </p:txBody>
      </p:sp>
    </p:spTree>
    <p:extLst>
      <p:ext uri="{BB962C8B-B14F-4D97-AF65-F5344CB8AC3E}">
        <p14:creationId xmlns:p14="http://schemas.microsoft.com/office/powerpoint/2010/main" val="2890497824"/>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476672"/>
          </a:xfrm>
        </p:spPr>
        <p:txBody>
          <a:bodyPr>
            <a:noAutofit/>
          </a:bodyPr>
          <a:lstStyle/>
          <a:p>
            <a:r>
              <a:rPr lang="ru-RU" sz="2400" b="1" dirty="0" smtClean="0">
                <a:solidFill>
                  <a:srgbClr val="FF0000"/>
                </a:solidFill>
              </a:rPr>
              <a:t>ВЕРНУЛИ</a:t>
            </a:r>
            <a:r>
              <a:rPr lang="ru-RU" sz="1600" dirty="0" smtClean="0">
                <a:solidFill>
                  <a:srgbClr val="C00000"/>
                </a:solidFill>
              </a:rPr>
              <a:t>   в СП </a:t>
            </a:r>
            <a:r>
              <a:rPr lang="ru-RU" sz="1600" dirty="0">
                <a:solidFill>
                  <a:srgbClr val="C00000"/>
                </a:solidFill>
              </a:rPr>
              <a:t>54.13330.2016 "СНиП 31-01-2003 </a:t>
            </a:r>
            <a:r>
              <a:rPr lang="ru-RU" sz="2200" dirty="0">
                <a:solidFill>
                  <a:srgbClr val="C00000"/>
                </a:solidFill>
              </a:rPr>
              <a:t>"</a:t>
            </a:r>
            <a:r>
              <a:rPr lang="ru-RU" sz="2200" b="1" dirty="0">
                <a:solidFill>
                  <a:srgbClr val="C00000"/>
                </a:solidFill>
              </a:rPr>
              <a:t>Здания жилые многоквартирные</a:t>
            </a:r>
            <a:r>
              <a:rPr lang="ru-RU" sz="2200" dirty="0">
                <a:solidFill>
                  <a:srgbClr val="C00000"/>
                </a:solidFill>
              </a:rPr>
              <a:t>"</a:t>
            </a:r>
            <a:endParaRPr lang="ru-RU" sz="2200" b="1" dirty="0">
              <a:solidFill>
                <a:srgbClr val="C00000"/>
              </a:solidFill>
              <a:latin typeface="Comic Sans MS" panose="030F0702030302020204" pitchFamily="66" charset="0"/>
            </a:endParaRPr>
          </a:p>
        </p:txBody>
      </p:sp>
      <p:sp>
        <p:nvSpPr>
          <p:cNvPr id="3" name="Объект 2"/>
          <p:cNvSpPr>
            <a:spLocks noGrp="1"/>
          </p:cNvSpPr>
          <p:nvPr>
            <p:ph idx="1"/>
          </p:nvPr>
        </p:nvSpPr>
        <p:spPr>
          <a:xfrm>
            <a:off x="26388" y="404664"/>
            <a:ext cx="9144000" cy="6525344"/>
          </a:xfrm>
        </p:spPr>
        <p:txBody>
          <a:bodyPr>
            <a:normAutofit fontScale="70000" lnSpcReduction="20000"/>
          </a:bodyPr>
          <a:lstStyle/>
          <a:p>
            <a:pPr marL="0" indent="0">
              <a:buNone/>
            </a:pPr>
            <a:endParaRPr lang="ru-RU" sz="1900" dirty="0">
              <a:solidFill>
                <a:srgbClr val="C00000"/>
              </a:solidFill>
            </a:endParaRPr>
          </a:p>
          <a:p>
            <a:pPr marL="0" indent="0" algn="just">
              <a:buNone/>
            </a:pPr>
            <a:r>
              <a:rPr lang="ru-RU" sz="2200" b="1" dirty="0" smtClean="0"/>
              <a:t>4.8</a:t>
            </a:r>
            <a:r>
              <a:rPr lang="ru-RU" sz="2200" b="1" dirty="0"/>
              <a:t>:</a:t>
            </a:r>
            <a:r>
              <a:rPr lang="ru-RU" sz="2200" dirty="0"/>
              <a:t> </a:t>
            </a:r>
            <a:r>
              <a:rPr lang="ru-RU" sz="2200" dirty="0" smtClean="0"/>
              <a:t>  </a:t>
            </a:r>
            <a:r>
              <a:rPr lang="ru-RU" sz="2900" dirty="0" smtClean="0"/>
              <a:t>ЛИФТЫ </a:t>
            </a:r>
            <a:r>
              <a:rPr lang="ru-RU" sz="2900" dirty="0"/>
              <a:t>следует предусматривать в жилых зданиях </a:t>
            </a:r>
            <a:r>
              <a:rPr lang="ru-RU" sz="2900" u="sng" dirty="0"/>
              <a:t>с отметкой пола верхнего жилого этажа</a:t>
            </a:r>
            <a:r>
              <a:rPr lang="ru-RU" sz="2900" dirty="0"/>
              <a:t>, превышающей уровень отметки пола первого этажа на 12 м.</a:t>
            </a:r>
          </a:p>
          <a:p>
            <a:pPr marL="0" indent="0">
              <a:buNone/>
            </a:pPr>
            <a:r>
              <a:rPr lang="ru-RU" sz="2200" dirty="0"/>
              <a:t> </a:t>
            </a:r>
            <a:endParaRPr lang="ru-RU" sz="2200" dirty="0" smtClean="0"/>
          </a:p>
          <a:p>
            <a:pPr marL="0" indent="0">
              <a:buNone/>
            </a:pPr>
            <a:r>
              <a:rPr lang="ru-RU" sz="2900" dirty="0" smtClean="0"/>
              <a:t>5.1    </a:t>
            </a:r>
            <a:r>
              <a:rPr lang="ru-RU" sz="2900" b="1" dirty="0" smtClean="0"/>
              <a:t>КВАРТИРЫ </a:t>
            </a:r>
            <a:r>
              <a:rPr lang="ru-RU" sz="2900" dirty="0"/>
              <a:t>в жилых зданиях следует проектировать </a:t>
            </a:r>
            <a:r>
              <a:rPr lang="ru-RU" sz="2500" dirty="0"/>
              <a:t>исходя из условий заселения их </a:t>
            </a:r>
            <a:r>
              <a:rPr lang="ru-RU" sz="2900" b="1" u="sng" dirty="0" smtClean="0"/>
              <a:t>ОДНОЙ СЕМЬЕЙ</a:t>
            </a:r>
            <a:r>
              <a:rPr lang="ru-RU" sz="2900" dirty="0" smtClean="0"/>
              <a:t>. </a:t>
            </a:r>
            <a:endParaRPr lang="ru-RU" sz="2900" dirty="0"/>
          </a:p>
          <a:p>
            <a:pPr marL="0" indent="0">
              <a:buNone/>
            </a:pPr>
            <a:r>
              <a:rPr lang="ru-RU" sz="2200" b="1" dirty="0"/>
              <a:t>5.2 </a:t>
            </a:r>
            <a:r>
              <a:rPr lang="ru-RU" sz="2200" b="1" dirty="0" smtClean="0"/>
              <a:t>   В МКД государственного </a:t>
            </a:r>
            <a:r>
              <a:rPr lang="ru-RU" sz="2200" b="1" dirty="0"/>
              <a:t>жилищного фонда </a:t>
            </a:r>
            <a:r>
              <a:rPr lang="ru-RU" sz="2500" b="1" dirty="0" smtClean="0">
                <a:solidFill>
                  <a:srgbClr val="FF0000"/>
                </a:solidFill>
              </a:rPr>
              <a:t>МИНИМАЛЬНЫЕ ПЛОЩАДИ КВАРТИР </a:t>
            </a:r>
            <a:r>
              <a:rPr lang="ru-RU" sz="2200" b="1" dirty="0" smtClean="0"/>
              <a:t>социального </a:t>
            </a:r>
            <a:r>
              <a:rPr lang="ru-RU" sz="2200" b="1" dirty="0"/>
              <a:t>использования (без учета площадей балконов, лоджий, террас, </a:t>
            </a:r>
            <a:r>
              <a:rPr lang="ru-RU" sz="2200" b="1" dirty="0" smtClean="0"/>
              <a:t>..) </a:t>
            </a:r>
            <a:r>
              <a:rPr lang="ru-RU" sz="2200" b="1" dirty="0"/>
              <a:t>и число их комнат рекомендуется принимать согласно таблице 5.1 (</a:t>
            </a:r>
            <a:r>
              <a:rPr lang="ru-RU" sz="2900" b="1" dirty="0">
                <a:solidFill>
                  <a:srgbClr val="FF0000"/>
                </a:solidFill>
              </a:rPr>
              <a:t>1 </a:t>
            </a:r>
            <a:r>
              <a:rPr lang="ru-RU" sz="2900" b="1" dirty="0" err="1">
                <a:solidFill>
                  <a:srgbClr val="FF0000"/>
                </a:solidFill>
              </a:rPr>
              <a:t>к.кв</a:t>
            </a:r>
            <a:r>
              <a:rPr lang="ru-RU" sz="2900" b="1" dirty="0">
                <a:solidFill>
                  <a:srgbClr val="FF0000"/>
                </a:solidFill>
              </a:rPr>
              <a:t>. – 28-38 м, 2 к </a:t>
            </a:r>
            <a:r>
              <a:rPr lang="ru-RU" sz="2900" b="1" dirty="0" err="1">
                <a:solidFill>
                  <a:srgbClr val="FF0000"/>
                </a:solidFill>
              </a:rPr>
              <a:t>кв</a:t>
            </a:r>
            <a:r>
              <a:rPr lang="ru-RU" sz="2900" b="1" dirty="0">
                <a:solidFill>
                  <a:srgbClr val="FF0000"/>
                </a:solidFill>
              </a:rPr>
              <a:t> – 44-53</a:t>
            </a:r>
            <a:r>
              <a:rPr lang="ru-RU" sz="2900" b="1" dirty="0" smtClean="0">
                <a:solidFill>
                  <a:srgbClr val="FF0000"/>
                </a:solidFill>
              </a:rPr>
              <a:t>…..).   </a:t>
            </a:r>
          </a:p>
          <a:p>
            <a:pPr marL="0" indent="0">
              <a:buNone/>
            </a:pPr>
            <a:r>
              <a:rPr lang="ru-RU" sz="2200" dirty="0" smtClean="0"/>
              <a:t>В </a:t>
            </a:r>
            <a:r>
              <a:rPr lang="ru-RU" sz="2200" b="1" dirty="0"/>
              <a:t>многоквартирных</a:t>
            </a:r>
            <a:r>
              <a:rPr lang="ru-RU" sz="2200" dirty="0"/>
              <a:t> зданиях </a:t>
            </a:r>
            <a:r>
              <a:rPr lang="ru-RU" sz="2200" b="1" dirty="0">
                <a:solidFill>
                  <a:srgbClr val="FF0000"/>
                </a:solidFill>
              </a:rPr>
              <a:t>частного жилищного фонда </a:t>
            </a:r>
            <a:r>
              <a:rPr lang="ru-RU" sz="2200" dirty="0"/>
              <a:t>и жилищного фонда </a:t>
            </a:r>
            <a:r>
              <a:rPr lang="ru-RU" sz="2200" b="1" dirty="0"/>
              <a:t>коммерческого использования </a:t>
            </a:r>
            <a:r>
              <a:rPr lang="ru-RU" sz="2200" dirty="0"/>
              <a:t>число комнат и площадь квартир </a:t>
            </a:r>
            <a:r>
              <a:rPr lang="ru-RU" sz="2500" b="1" u="sng" dirty="0"/>
              <a:t>следует устанавливать </a:t>
            </a:r>
            <a:r>
              <a:rPr lang="ru-RU" sz="2500" b="1" u="sng" dirty="0">
                <a:solidFill>
                  <a:srgbClr val="C00000"/>
                </a:solidFill>
              </a:rPr>
              <a:t>в задании на проектирование</a:t>
            </a:r>
            <a:r>
              <a:rPr lang="ru-RU" sz="2500" b="1" u="sng" dirty="0"/>
              <a:t> с учетом указанных минимальных площадей </a:t>
            </a:r>
            <a:r>
              <a:rPr lang="ru-RU" sz="2200" b="1" dirty="0"/>
              <a:t>квартир и числа комнат.</a:t>
            </a:r>
          </a:p>
          <a:p>
            <a:pPr marL="0" indent="0">
              <a:buNone/>
            </a:pPr>
            <a:endParaRPr lang="ru-RU" sz="2200" b="1" dirty="0" smtClean="0"/>
          </a:p>
          <a:p>
            <a:pPr marL="0" indent="0">
              <a:buNone/>
            </a:pPr>
            <a:r>
              <a:rPr lang="ru-RU" sz="2600" b="1" dirty="0" smtClean="0"/>
              <a:t>5.3</a:t>
            </a:r>
            <a:r>
              <a:rPr lang="ru-RU" sz="2600" dirty="0" smtClean="0"/>
              <a:t> </a:t>
            </a:r>
            <a:r>
              <a:rPr lang="ru-RU" sz="2200" dirty="0" smtClean="0"/>
              <a:t>     В </a:t>
            </a:r>
            <a:r>
              <a:rPr lang="ru-RU" sz="2200" dirty="0"/>
              <a:t>квартирах, </a:t>
            </a:r>
            <a:r>
              <a:rPr lang="ru-RU" sz="2200" dirty="0" smtClean="0"/>
              <a:t>в </a:t>
            </a:r>
            <a:r>
              <a:rPr lang="ru-RU" sz="2200" dirty="0"/>
              <a:t>зданиях </a:t>
            </a:r>
            <a:r>
              <a:rPr lang="ru-RU" sz="2200" dirty="0" smtClean="0"/>
              <a:t>гос. </a:t>
            </a:r>
            <a:r>
              <a:rPr lang="ru-RU" sz="2200" dirty="0"/>
              <a:t>и </a:t>
            </a:r>
            <a:r>
              <a:rPr lang="ru-RU" sz="2200" dirty="0" err="1" smtClean="0"/>
              <a:t>мун</a:t>
            </a:r>
            <a:r>
              <a:rPr lang="ru-RU" sz="2200" dirty="0" smtClean="0"/>
              <a:t>. </a:t>
            </a:r>
            <a:r>
              <a:rPr lang="ru-RU" sz="2200" dirty="0"/>
              <a:t>жилищных фондов, жилищного фонда социального использования </a:t>
            </a:r>
            <a:r>
              <a:rPr lang="ru-RU" sz="2200" dirty="0">
                <a:solidFill>
                  <a:srgbClr val="FF0000"/>
                </a:solidFill>
              </a:rPr>
              <a:t>следует предусматривать </a:t>
            </a:r>
            <a:r>
              <a:rPr lang="ru-RU" sz="2200" u="sng" dirty="0">
                <a:solidFill>
                  <a:srgbClr val="FF0000"/>
                </a:solidFill>
              </a:rPr>
              <a:t>жилые помещения </a:t>
            </a:r>
            <a:r>
              <a:rPr lang="ru-RU" sz="2200" dirty="0">
                <a:solidFill>
                  <a:srgbClr val="FF0000"/>
                </a:solidFill>
              </a:rPr>
              <a:t>(комнаты) и </a:t>
            </a:r>
            <a:r>
              <a:rPr lang="ru-RU" sz="2200" u="sng" dirty="0">
                <a:solidFill>
                  <a:srgbClr val="FF0000"/>
                </a:solidFill>
              </a:rPr>
              <a:t>подсобные</a:t>
            </a:r>
            <a:r>
              <a:rPr lang="ru-RU" sz="2200" dirty="0">
                <a:solidFill>
                  <a:srgbClr val="FF0000"/>
                </a:solidFill>
              </a:rPr>
              <a:t>: кухню (или кухню-нишу), переднюю, ванную комнату (или душевую) и туалет </a:t>
            </a:r>
            <a:r>
              <a:rPr lang="ru-RU" sz="2200" dirty="0"/>
              <a:t>(или совмещенный санузел), кладовую (или хозяйственный встроенный шкаф).</a:t>
            </a:r>
          </a:p>
          <a:p>
            <a:pPr marL="0" indent="0">
              <a:buNone/>
            </a:pPr>
            <a:r>
              <a:rPr lang="ru-RU" sz="2200" b="1" dirty="0"/>
              <a:t>5.3а</a:t>
            </a:r>
            <a:r>
              <a:rPr lang="ru-RU" sz="2200" dirty="0"/>
              <a:t> </a:t>
            </a:r>
            <a:r>
              <a:rPr lang="ru-RU" sz="2200" dirty="0" smtClean="0"/>
              <a:t>  </a:t>
            </a:r>
            <a:r>
              <a:rPr lang="ru-RU" sz="2200" b="1" dirty="0" smtClean="0"/>
              <a:t>!!!! </a:t>
            </a:r>
            <a:r>
              <a:rPr lang="ru-RU" sz="2200" dirty="0" smtClean="0"/>
              <a:t> </a:t>
            </a:r>
            <a:r>
              <a:rPr lang="ru-RU" sz="2900" b="1" dirty="0" smtClean="0">
                <a:solidFill>
                  <a:srgbClr val="FF0000"/>
                </a:solidFill>
              </a:rPr>
              <a:t>Состав </a:t>
            </a:r>
            <a:r>
              <a:rPr lang="ru-RU" sz="2900" b="1" dirty="0">
                <a:solidFill>
                  <a:srgbClr val="FF0000"/>
                </a:solidFill>
              </a:rPr>
              <a:t>квартир индивидуального жилищного фонда</a:t>
            </a:r>
            <a:r>
              <a:rPr lang="ru-RU" sz="2200" dirty="0"/>
              <a:t>, жилищного фонда коммерческого использования </a:t>
            </a:r>
            <a:r>
              <a:rPr lang="ru-RU" sz="2500" b="1" dirty="0"/>
              <a:t>определяется в задании на проектирование </a:t>
            </a:r>
            <a:r>
              <a:rPr lang="ru-RU" sz="2900" b="1" u="sng" dirty="0">
                <a:solidFill>
                  <a:srgbClr val="FF0000"/>
                </a:solidFill>
              </a:rPr>
              <a:t>с учетом правил </a:t>
            </a:r>
            <a:r>
              <a:rPr lang="ru-RU" sz="2900" b="1" u="sng" dirty="0">
                <a:solidFill>
                  <a:srgbClr val="FF0000"/>
                </a:solidFill>
                <a:hlinkClick r:id="rId2"/>
              </a:rPr>
              <a:t>5.3</a:t>
            </a:r>
            <a:r>
              <a:rPr lang="ru-RU" sz="2500" b="1" dirty="0"/>
              <a:t>. </a:t>
            </a:r>
          </a:p>
          <a:p>
            <a:pPr marL="0" indent="0">
              <a:buNone/>
            </a:pPr>
            <a:r>
              <a:rPr lang="ru-RU" sz="2200" dirty="0"/>
              <a:t>  </a:t>
            </a:r>
            <a:r>
              <a:rPr lang="ru-RU" sz="2200" b="1" dirty="0" smtClean="0"/>
              <a:t>9.1</a:t>
            </a:r>
            <a:r>
              <a:rPr lang="ru-RU" sz="2200" dirty="0" smtClean="0"/>
              <a:t> </a:t>
            </a:r>
            <a:r>
              <a:rPr lang="ru-RU" sz="2200" dirty="0"/>
              <a:t>При проектировании и строительстве жилых зданий в соответствии с настоящим сводом правил должны </a:t>
            </a:r>
            <a:r>
              <a:rPr lang="ru-RU" sz="2200" u="sng" dirty="0"/>
              <a:t>быть предусмотрены меры, обеспечивающие выполнение санитарно-эпидемиологических и экологических требований по охране здоровья людей и окружающей природной среды</a:t>
            </a:r>
            <a:r>
              <a:rPr lang="ru-RU" sz="2200" dirty="0"/>
              <a:t>. </a:t>
            </a:r>
          </a:p>
          <a:p>
            <a:pPr marL="0" indent="0" algn="just">
              <a:buNone/>
            </a:pPr>
            <a:r>
              <a:rPr lang="ru-RU" sz="2200" b="1" dirty="0"/>
              <a:t>9.21</a:t>
            </a:r>
            <a:r>
              <a:rPr lang="ru-RU" sz="2200" dirty="0"/>
              <a:t> </a:t>
            </a:r>
            <a:r>
              <a:rPr lang="ru-RU" sz="2300" b="1" dirty="0" smtClean="0">
                <a:solidFill>
                  <a:srgbClr val="FF0000"/>
                </a:solidFill>
              </a:rPr>
              <a:t>КРЫШИ </a:t>
            </a:r>
            <a:r>
              <a:rPr lang="ru-RU" sz="2300" b="1" dirty="0">
                <a:solidFill>
                  <a:srgbClr val="FF0000"/>
                </a:solidFill>
              </a:rPr>
              <a:t>следует проектировать, как правило, </a:t>
            </a:r>
            <a:r>
              <a:rPr lang="ru-RU" sz="2300" b="1" u="sng" dirty="0">
                <a:solidFill>
                  <a:srgbClr val="FF0000"/>
                </a:solidFill>
              </a:rPr>
              <a:t>с организованным водостоком</a:t>
            </a:r>
            <a:r>
              <a:rPr lang="ru-RU" sz="2200" dirty="0"/>
              <a:t>. Допускается предусматривать </a:t>
            </a:r>
            <a:r>
              <a:rPr lang="ru-RU" sz="2200" b="1" dirty="0"/>
              <a:t>неорганизованный водосток с крыш 2-этажных зданий </a:t>
            </a:r>
            <a:r>
              <a:rPr lang="ru-RU" sz="2200" dirty="0"/>
              <a:t>при условии устройства козырьков над входами и </a:t>
            </a:r>
            <a:r>
              <a:rPr lang="ru-RU" sz="2200" dirty="0" err="1"/>
              <a:t>отмостки</a:t>
            </a:r>
            <a:r>
              <a:rPr lang="ru-RU" sz="2200" dirty="0"/>
              <a:t>.</a:t>
            </a:r>
          </a:p>
          <a:p>
            <a:pPr>
              <a:buFont typeface="Wingdings" panose="05000000000000000000" pitchFamily="2" charset="2"/>
              <a:buChar char="v"/>
            </a:pPr>
            <a:endParaRPr lang="ru-RU" sz="1500" dirty="0" smtClean="0">
              <a:solidFill>
                <a:srgbClr val="C00000"/>
              </a:solidFill>
            </a:endParaRPr>
          </a:p>
          <a:p>
            <a:pPr marL="400050" lvl="1" indent="0">
              <a:buNone/>
            </a:pPr>
            <a:endParaRPr lang="ru-RU" sz="1500" dirty="0" smtClean="0">
              <a:solidFill>
                <a:srgbClr val="C00000"/>
              </a:solidFill>
            </a:endParaRPr>
          </a:p>
          <a:p>
            <a:pPr marL="400050" lvl="1" indent="0">
              <a:buNone/>
            </a:pPr>
            <a:endParaRPr lang="ru-RU" sz="1500" dirty="0" smtClean="0">
              <a:solidFill>
                <a:srgbClr val="C00000"/>
              </a:solidFill>
            </a:endParaRPr>
          </a:p>
          <a:p>
            <a:pPr marL="457200" indent="-457200">
              <a:buAutoNum type="arabicPeriod"/>
            </a:pPr>
            <a:endParaRPr lang="ru-RU" sz="1900" dirty="0" smtClean="0">
              <a:solidFill>
                <a:srgbClr val="C00000"/>
              </a:solidFill>
            </a:endParaRPr>
          </a:p>
          <a:p>
            <a:pPr marL="457200" indent="-457200">
              <a:buAutoNum type="arabicPeriod"/>
            </a:pPr>
            <a:endParaRPr lang="ru-RU" sz="1900" b="1" dirty="0" smtClean="0">
              <a:solidFill>
                <a:srgbClr val="FF0000"/>
              </a:solidFill>
            </a:endParaRPr>
          </a:p>
          <a:p>
            <a:pPr marL="457200" indent="-457200">
              <a:buAutoNum type="arabicPeriod"/>
            </a:pPr>
            <a:endParaRPr lang="ru-RU" sz="1900" b="1" dirty="0" smtClean="0">
              <a:solidFill>
                <a:srgbClr val="FF0000"/>
              </a:solidFill>
            </a:endParaRPr>
          </a:p>
          <a:p>
            <a:pPr marL="457200" indent="-457200">
              <a:buAutoNum type="arabicPeriod"/>
            </a:pPr>
            <a:endParaRPr lang="ru-RU" sz="1900" b="1" dirty="0" smtClean="0">
              <a:solidFill>
                <a:srgbClr val="FF0000"/>
              </a:solidFill>
            </a:endParaRPr>
          </a:p>
          <a:p>
            <a:pPr marL="457200" indent="-457200" algn="just">
              <a:buAutoNum type="arabicPeriod"/>
            </a:pPr>
            <a:endParaRPr lang="ru-RU" sz="1900" b="1" dirty="0" smtClean="0">
              <a:solidFill>
                <a:srgbClr val="FF0000"/>
              </a:solidFill>
            </a:endParaRPr>
          </a:p>
        </p:txBody>
      </p:sp>
      <p:sp>
        <p:nvSpPr>
          <p:cNvPr id="4" name="Стрелка вниз 3"/>
          <p:cNvSpPr/>
          <p:nvPr/>
        </p:nvSpPr>
        <p:spPr>
          <a:xfrm>
            <a:off x="4716016" y="6381328"/>
            <a:ext cx="2304256" cy="47667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1149219965"/>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116632"/>
          </a:xfrm>
        </p:spPr>
        <p:txBody>
          <a:bodyPr>
            <a:noAutofit/>
          </a:bodyPr>
          <a:lstStyle/>
          <a:p>
            <a:endParaRPr lang="ru-RU" sz="1800" b="1" dirty="0">
              <a:solidFill>
                <a:schemeClr val="tx2">
                  <a:lumMod val="60000"/>
                  <a:lumOff val="40000"/>
                </a:schemeClr>
              </a:solidFill>
              <a:latin typeface="Comic Sans MS" panose="030F0702030302020204" pitchFamily="66" charset="0"/>
            </a:endParaRPr>
          </a:p>
        </p:txBody>
      </p:sp>
      <p:sp>
        <p:nvSpPr>
          <p:cNvPr id="3" name="Объект 2"/>
          <p:cNvSpPr>
            <a:spLocks noGrp="1"/>
          </p:cNvSpPr>
          <p:nvPr>
            <p:ph idx="1"/>
          </p:nvPr>
        </p:nvSpPr>
        <p:spPr>
          <a:xfrm>
            <a:off x="26388" y="116632"/>
            <a:ext cx="9144000" cy="6813376"/>
          </a:xfrm>
        </p:spPr>
        <p:txBody>
          <a:bodyPr>
            <a:normAutofit fontScale="92500"/>
          </a:bodyPr>
          <a:lstStyle/>
          <a:p>
            <a:pPr marL="0" indent="0" algn="ctr">
              <a:buNone/>
            </a:pPr>
            <a:r>
              <a:rPr lang="ru-RU" sz="1900" dirty="0" smtClean="0">
                <a:solidFill>
                  <a:srgbClr val="C00000"/>
                </a:solidFill>
              </a:rPr>
              <a:t>Продолжение: </a:t>
            </a:r>
            <a:r>
              <a:rPr lang="ru-RU" sz="1900" b="1" dirty="0" smtClean="0">
                <a:solidFill>
                  <a:srgbClr val="C00000"/>
                </a:solidFill>
              </a:rPr>
              <a:t>Вернули</a:t>
            </a:r>
            <a:r>
              <a:rPr lang="ru-RU" sz="1900" dirty="0" smtClean="0">
                <a:solidFill>
                  <a:srgbClr val="C00000"/>
                </a:solidFill>
              </a:rPr>
              <a:t> в СП «Здания жилые многоквартирные»</a:t>
            </a:r>
            <a:endParaRPr lang="ru-RU" sz="1900" dirty="0">
              <a:solidFill>
                <a:srgbClr val="C00000"/>
              </a:solidFill>
            </a:endParaRPr>
          </a:p>
          <a:p>
            <a:pPr marL="0" indent="0">
              <a:buNone/>
            </a:pPr>
            <a:r>
              <a:rPr lang="ru-RU" sz="2000" b="1" dirty="0"/>
              <a:t>9.31</a:t>
            </a:r>
            <a:r>
              <a:rPr lang="ru-RU" sz="2000" dirty="0"/>
              <a:t> </a:t>
            </a:r>
            <a:r>
              <a:rPr lang="ru-RU" sz="2000" dirty="0" smtClean="0"/>
              <a:t>  </a:t>
            </a:r>
            <a:r>
              <a:rPr lang="ru-RU" sz="2000" b="1" dirty="0" smtClean="0"/>
              <a:t>ЭТАЖИ ЖИЛЫЕ </a:t>
            </a:r>
            <a:r>
              <a:rPr lang="ru-RU" sz="2000" dirty="0" smtClean="0"/>
              <a:t>(</a:t>
            </a:r>
            <a:r>
              <a:rPr lang="ru-RU" sz="2000" dirty="0"/>
              <a:t>кроме блокированных зданий) и этажи с помещениями для детских дошкольных и лечебно-профилактических учреждений </a:t>
            </a:r>
            <a:r>
              <a:rPr lang="ru-RU" sz="2000" b="1" u="sng" dirty="0" smtClean="0">
                <a:solidFill>
                  <a:srgbClr val="FF0000"/>
                </a:solidFill>
              </a:rPr>
              <a:t>Должны Отделяться От Автостоянки</a:t>
            </a:r>
            <a:r>
              <a:rPr lang="ru-RU" sz="2000" b="1" dirty="0" smtClean="0">
                <a:solidFill>
                  <a:srgbClr val="FF0000"/>
                </a:solidFill>
              </a:rPr>
              <a:t> </a:t>
            </a:r>
            <a:r>
              <a:rPr lang="ru-RU" sz="2000" b="1" dirty="0">
                <a:solidFill>
                  <a:srgbClr val="FF0000"/>
                </a:solidFill>
              </a:rPr>
              <a:t>техническим этажом или этажом с нежилыми помещениями </a:t>
            </a:r>
            <a:r>
              <a:rPr lang="ru-RU" sz="2000" dirty="0"/>
              <a:t>для защиты от проникновения выхлопных газов и сверхнормативных уровней шума.</a:t>
            </a:r>
          </a:p>
          <a:p>
            <a:pPr marL="0" indent="0">
              <a:buNone/>
            </a:pPr>
            <a:r>
              <a:rPr lang="ru-RU" sz="2000" b="1" dirty="0"/>
              <a:t>9.32</a:t>
            </a:r>
            <a:r>
              <a:rPr lang="ru-RU" sz="2000" dirty="0"/>
              <a:t> В многоквартирных жилых домах в первом, цокольном или подвальном этажах </a:t>
            </a:r>
            <a:r>
              <a:rPr lang="ru-RU" sz="2000" b="1" dirty="0"/>
              <a:t>следует </a:t>
            </a:r>
            <a:r>
              <a:rPr lang="ru-RU" sz="2000" b="1" dirty="0" smtClean="0"/>
              <a:t>ПРЕДУСМАТРИВАТЬ КЛАДОВУЮ уборочного </a:t>
            </a:r>
            <a:r>
              <a:rPr lang="ru-RU" sz="2000" b="1" dirty="0"/>
              <a:t>инвентаря</a:t>
            </a:r>
            <a:r>
              <a:rPr lang="ru-RU" sz="2000" dirty="0"/>
              <a:t>, оборудованную раковиной.</a:t>
            </a:r>
          </a:p>
          <a:p>
            <a:pPr marL="0" indent="0">
              <a:buNone/>
            </a:pPr>
            <a:r>
              <a:rPr lang="ru-RU" sz="2000" b="1" dirty="0"/>
              <a:t>9.33</a:t>
            </a:r>
            <a:r>
              <a:rPr lang="ru-RU" sz="2000" dirty="0"/>
              <a:t> При устройстве эксплуатируемой </a:t>
            </a:r>
            <a:r>
              <a:rPr lang="ru-RU" sz="2000" b="1" dirty="0">
                <a:solidFill>
                  <a:srgbClr val="FF0000"/>
                </a:solidFill>
              </a:rPr>
              <a:t>кровли</a:t>
            </a:r>
            <a:r>
              <a:rPr lang="ru-RU" sz="2000" dirty="0"/>
              <a:t> в многоквартирном жилом здании (кроме блокированного) </a:t>
            </a:r>
            <a:r>
              <a:rPr lang="ru-RU" sz="2000" u="sng" dirty="0"/>
              <a:t>рекомендуется в целях защиты от шума предусматривать технический чердак и при необходимости другие </a:t>
            </a:r>
            <a:r>
              <a:rPr lang="ru-RU" sz="2000" u="sng" dirty="0" err="1"/>
              <a:t>шумозащитные</a:t>
            </a:r>
            <a:r>
              <a:rPr lang="ru-RU" sz="2000" u="sng" dirty="0"/>
              <a:t> мероприятия</a:t>
            </a:r>
            <a:r>
              <a:rPr lang="ru-RU" sz="2000" dirty="0"/>
              <a:t>.</a:t>
            </a:r>
          </a:p>
          <a:p>
            <a:pPr marL="0" indent="0">
              <a:buNone/>
            </a:pPr>
            <a:r>
              <a:rPr lang="ru-RU" sz="2000" b="1" dirty="0"/>
              <a:t>9.34</a:t>
            </a:r>
            <a:r>
              <a:rPr lang="ru-RU" sz="2000" dirty="0"/>
              <a:t> Для снижения поступления радиации (радона) от грунта следует </a:t>
            </a:r>
            <a:r>
              <a:rPr lang="ru-RU" sz="2000" b="1" u="sng" dirty="0"/>
              <a:t>герметизировать перекрытие между подвальным или цокольным </a:t>
            </a:r>
            <a:r>
              <a:rPr lang="ru-RU" sz="2000" dirty="0"/>
              <a:t>и первым этажом здания. </a:t>
            </a:r>
          </a:p>
          <a:p>
            <a:pPr marL="0" indent="0">
              <a:buNone/>
            </a:pPr>
            <a:r>
              <a:rPr lang="ru-RU" sz="2000" b="1" dirty="0"/>
              <a:t>10.4</a:t>
            </a:r>
            <a:r>
              <a:rPr lang="ru-RU" sz="2000" dirty="0"/>
              <a:t> Конструкции и детали должны быть выполнены из материалов, обладающих стойкостью к возможным воздействиям влаги, низких температур, агрессивной среды, биологических и других неблагоприятных факторов согласно СП 28.13330.</a:t>
            </a:r>
          </a:p>
          <a:p>
            <a:pPr marL="0" indent="0">
              <a:buNone/>
            </a:pPr>
            <a:r>
              <a:rPr lang="ru-RU" sz="2000" dirty="0"/>
              <a:t>В необходимых случаях </a:t>
            </a:r>
            <a:r>
              <a:rPr lang="ru-RU" sz="2000" u="sng" dirty="0"/>
              <a:t>должны быть приняты соответствующие меры от проникновения дождевых, талых, грунтовых вод в толщу несущих и ограждающих конструкций здания</a:t>
            </a:r>
            <a:r>
              <a:rPr lang="ru-RU" sz="2000" dirty="0"/>
              <a:t>, а также образования недопустимого количества конденсационной влаги в наружных ограждающих конструкциях путем достаточной герметизации конструкций или устройства вентиляции закрытых пространств и</a:t>
            </a:r>
            <a:endParaRPr lang="ru-RU" sz="1900" dirty="0">
              <a:solidFill>
                <a:srgbClr val="C00000"/>
              </a:solidFill>
            </a:endParaRPr>
          </a:p>
          <a:p>
            <a:pPr>
              <a:buFont typeface="Wingdings" panose="05000000000000000000" pitchFamily="2" charset="2"/>
              <a:buChar char="v"/>
            </a:pPr>
            <a:endParaRPr lang="ru-RU" sz="1500" dirty="0" smtClean="0">
              <a:solidFill>
                <a:srgbClr val="C00000"/>
              </a:solidFill>
            </a:endParaRPr>
          </a:p>
          <a:p>
            <a:pPr marL="400050" lvl="1" indent="0">
              <a:buNone/>
            </a:pPr>
            <a:endParaRPr lang="ru-RU" sz="1500" dirty="0" smtClean="0">
              <a:solidFill>
                <a:srgbClr val="C00000"/>
              </a:solidFill>
            </a:endParaRPr>
          </a:p>
          <a:p>
            <a:pPr marL="400050" lvl="1" indent="0">
              <a:buNone/>
            </a:pPr>
            <a:endParaRPr lang="ru-RU" sz="1500" dirty="0" smtClean="0">
              <a:solidFill>
                <a:srgbClr val="C00000"/>
              </a:solidFill>
            </a:endParaRPr>
          </a:p>
          <a:p>
            <a:pPr marL="457200" indent="-457200">
              <a:buAutoNum type="arabicPeriod"/>
            </a:pPr>
            <a:endParaRPr lang="ru-RU" sz="1900" dirty="0" smtClean="0">
              <a:solidFill>
                <a:srgbClr val="C00000"/>
              </a:solidFill>
            </a:endParaRPr>
          </a:p>
          <a:p>
            <a:pPr marL="457200" indent="-457200">
              <a:buAutoNum type="arabicPeriod"/>
            </a:pPr>
            <a:endParaRPr lang="ru-RU" sz="1900" b="1" dirty="0" smtClean="0">
              <a:solidFill>
                <a:srgbClr val="FF0000"/>
              </a:solidFill>
            </a:endParaRPr>
          </a:p>
          <a:p>
            <a:pPr marL="457200" indent="-457200">
              <a:buAutoNum type="arabicPeriod"/>
            </a:pPr>
            <a:endParaRPr lang="ru-RU" sz="1900" b="1" dirty="0" smtClean="0">
              <a:solidFill>
                <a:srgbClr val="FF0000"/>
              </a:solidFill>
            </a:endParaRPr>
          </a:p>
          <a:p>
            <a:pPr marL="457200" indent="-457200">
              <a:buAutoNum type="arabicPeriod"/>
            </a:pPr>
            <a:endParaRPr lang="ru-RU" sz="1900" b="1" dirty="0" smtClean="0">
              <a:solidFill>
                <a:srgbClr val="FF0000"/>
              </a:solidFill>
            </a:endParaRPr>
          </a:p>
          <a:p>
            <a:pPr marL="457200" indent="-457200" algn="just">
              <a:buAutoNum type="arabicPeriod"/>
            </a:pPr>
            <a:endParaRPr lang="ru-RU" sz="1900" b="1" dirty="0" smtClean="0">
              <a:solidFill>
                <a:srgbClr val="FF0000"/>
              </a:solidFill>
            </a:endParaRPr>
          </a:p>
        </p:txBody>
      </p:sp>
    </p:spTree>
    <p:extLst>
      <p:ext uri="{BB962C8B-B14F-4D97-AF65-F5344CB8AC3E}">
        <p14:creationId xmlns:p14="http://schemas.microsoft.com/office/powerpoint/2010/main" val="16703317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404664"/>
          </a:xfrm>
        </p:spPr>
        <p:txBody>
          <a:bodyPr>
            <a:noAutofit/>
          </a:bodyPr>
          <a:lstStyle/>
          <a:p>
            <a:r>
              <a:rPr lang="ru-RU" sz="2000" b="1" dirty="0" smtClean="0">
                <a:solidFill>
                  <a:schemeClr val="tx2">
                    <a:lumMod val="60000"/>
                    <a:lumOff val="40000"/>
                  </a:schemeClr>
                </a:solidFill>
                <a:latin typeface="Comic Sans MS" panose="030F0702030302020204" pitchFamily="66" charset="0"/>
              </a:rPr>
              <a:t>ЗАПРОСЫ, в том числе… (перечень не закрыт)</a:t>
            </a:r>
            <a:endParaRPr lang="ru-RU" sz="2800" b="1" dirty="0">
              <a:solidFill>
                <a:srgbClr val="C00000"/>
              </a:solidFill>
              <a:latin typeface="Comic Sans MS" panose="030F0702030302020204" pitchFamily="66" charset="0"/>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3024634460"/>
              </p:ext>
            </p:extLst>
          </p:nvPr>
        </p:nvGraphicFramePr>
        <p:xfrm>
          <a:off x="0" y="333375"/>
          <a:ext cx="9144000" cy="6126480"/>
        </p:xfrm>
        <a:graphic>
          <a:graphicData uri="http://schemas.openxmlformats.org/drawingml/2006/table">
            <a:tbl>
              <a:tblPr firstRow="1" bandRow="1">
                <a:tableStyleId>{35758FB7-9AC5-4552-8A53-C91805E547FA}</a:tableStyleId>
              </a:tblPr>
              <a:tblGrid>
                <a:gridCol w="1115616"/>
                <a:gridCol w="8028384"/>
              </a:tblGrid>
              <a:tr h="370840">
                <a:tc>
                  <a:txBody>
                    <a:bodyPr/>
                    <a:lstStyle/>
                    <a:p>
                      <a:pPr algn="ctr"/>
                      <a:r>
                        <a:rPr lang="ru-RU" b="1" dirty="0" smtClean="0">
                          <a:solidFill>
                            <a:schemeClr val="tx1"/>
                          </a:solidFill>
                          <a:latin typeface="Times New Roman" panose="02020603050405020304" pitchFamily="18" charset="0"/>
                          <a:cs typeface="Times New Roman" panose="02020603050405020304" pitchFamily="18" charset="0"/>
                        </a:rPr>
                        <a:t>1 органы </a:t>
                      </a:r>
                      <a:r>
                        <a:rPr lang="ru-RU" b="1" u="sng" dirty="0" smtClean="0">
                          <a:solidFill>
                            <a:schemeClr val="tx1"/>
                          </a:solidFill>
                          <a:latin typeface="Times New Roman" panose="02020603050405020304" pitchFamily="18" charset="0"/>
                          <a:cs typeface="Times New Roman" panose="02020603050405020304" pitchFamily="18" charset="0"/>
                        </a:rPr>
                        <a:t>МВД</a:t>
                      </a:r>
                      <a:endParaRPr lang="ru-RU" b="1" u="sng" dirty="0">
                        <a:solidFill>
                          <a:schemeClr val="tx1"/>
                        </a:solidFill>
                        <a:latin typeface="Times New Roman" panose="02020603050405020304" pitchFamily="18" charset="0"/>
                        <a:cs typeface="Times New Roman" panose="02020603050405020304" pitchFamily="18" charset="0"/>
                      </a:endParaRPr>
                    </a:p>
                  </a:txBody>
                  <a:tcPr>
                    <a:lnR w="12700" cap="flat" cmpd="sng" algn="ctr">
                      <a:solidFill>
                        <a:schemeClr val="tx1"/>
                      </a:solidFill>
                      <a:prstDash val="solid"/>
                      <a:round/>
                      <a:headEnd type="none" w="med" len="med"/>
                      <a:tailEnd type="none" w="med" len="med"/>
                    </a:lnR>
                    <a:solidFill>
                      <a:schemeClr val="accent5">
                        <a:lumMod val="40000"/>
                        <a:lumOff val="60000"/>
                      </a:schemeClr>
                    </a:solidFill>
                  </a:tcPr>
                </a:tc>
                <a:tc>
                  <a:txBody>
                    <a:bodyPr/>
                    <a:lstStyle/>
                    <a:p>
                      <a:pPr algn="just"/>
                      <a:r>
                        <a:rPr lang="ru-RU" sz="1900" b="0" kern="1200" dirty="0" smtClean="0">
                          <a:solidFill>
                            <a:schemeClr val="tx1"/>
                          </a:solidFill>
                          <a:latin typeface="Times New Roman" panose="02020603050405020304" pitchFamily="18" charset="0"/>
                          <a:ea typeface="+mn-ea"/>
                          <a:cs typeface="Times New Roman" panose="02020603050405020304" pitchFamily="18" charset="0"/>
                        </a:rPr>
                        <a:t>в целях получения информации </a:t>
                      </a:r>
                      <a:r>
                        <a:rPr lang="ru-RU" sz="1900" b="1" kern="1200" dirty="0" smtClean="0">
                          <a:solidFill>
                            <a:schemeClr val="tx1"/>
                          </a:solidFill>
                          <a:latin typeface="Times New Roman" panose="02020603050405020304" pitchFamily="18" charset="0"/>
                          <a:ea typeface="+mn-ea"/>
                          <a:cs typeface="Times New Roman" panose="02020603050405020304" pitchFamily="18" charset="0"/>
                        </a:rPr>
                        <a:t>о Паспорте </a:t>
                      </a:r>
                      <a:r>
                        <a:rPr lang="ru-RU" sz="1900" b="0" kern="1200" dirty="0" smtClean="0">
                          <a:solidFill>
                            <a:schemeClr val="tx1"/>
                          </a:solidFill>
                          <a:latin typeface="Times New Roman" panose="02020603050405020304" pitchFamily="18" charset="0"/>
                          <a:ea typeface="+mn-ea"/>
                          <a:cs typeface="Times New Roman" panose="02020603050405020304" pitchFamily="18" charset="0"/>
                        </a:rPr>
                        <a:t>первичной выдаче и (или) замене документа, удостоверяющего личность гражданина РФ, </a:t>
                      </a:r>
                      <a:r>
                        <a:rPr lang="ru-RU" sz="1900" b="1" kern="1200" dirty="0" smtClean="0">
                          <a:solidFill>
                            <a:schemeClr val="tx1"/>
                          </a:solidFill>
                          <a:latin typeface="Times New Roman" panose="02020603050405020304" pitchFamily="18" charset="0"/>
                          <a:ea typeface="+mn-ea"/>
                          <a:cs typeface="Times New Roman" panose="02020603050405020304" pitchFamily="18" charset="0"/>
                        </a:rPr>
                        <a:t>об Адресе регистрации </a:t>
                      </a:r>
                      <a:r>
                        <a:rPr lang="ru-RU" sz="1900" b="0" kern="1200" dirty="0" smtClean="0">
                          <a:solidFill>
                            <a:schemeClr val="tx1"/>
                          </a:solidFill>
                          <a:latin typeface="Times New Roman" panose="02020603050405020304" pitchFamily="18" charset="0"/>
                          <a:ea typeface="+mn-ea"/>
                          <a:cs typeface="Times New Roman" panose="02020603050405020304" pitchFamily="18" charset="0"/>
                        </a:rPr>
                        <a:t>такого лица по месту жительства и (или) по месту пребывания, а также </a:t>
                      </a:r>
                      <a:r>
                        <a:rPr lang="ru-RU" sz="1900" b="1" kern="1200" dirty="0" smtClean="0">
                          <a:solidFill>
                            <a:schemeClr val="tx1"/>
                          </a:solidFill>
                          <a:latin typeface="Times New Roman" panose="02020603050405020304" pitchFamily="18" charset="0"/>
                          <a:ea typeface="+mn-ea"/>
                          <a:cs typeface="Times New Roman" panose="02020603050405020304" pitchFamily="18" charset="0"/>
                        </a:rPr>
                        <a:t>о Дате и месте его Рождения</a:t>
                      </a:r>
                      <a:endParaRPr lang="ru-RU" sz="1900" b="1" kern="1200" dirty="0">
                        <a:solidFill>
                          <a:schemeClr val="tx1"/>
                        </a:solidFill>
                        <a:latin typeface="Times New Roman" panose="02020603050405020304" pitchFamily="18" charset="0"/>
                        <a:ea typeface="+mn-ea"/>
                        <a:cs typeface="Times New Roman" panose="02020603050405020304" pitchFamily="18" charset="0"/>
                      </a:endParaRPr>
                    </a:p>
                  </a:txBody>
                  <a:tcPr>
                    <a:lnL w="12700" cap="flat" cmpd="sng" algn="ctr">
                      <a:solidFill>
                        <a:schemeClr val="tx1"/>
                      </a:solidFill>
                      <a:prstDash val="solid"/>
                      <a:round/>
                      <a:headEnd type="none" w="med" len="med"/>
                      <a:tailEnd type="none" w="med" len="med"/>
                    </a:lnL>
                    <a:solidFill>
                      <a:schemeClr val="accent5">
                        <a:lumMod val="40000"/>
                        <a:lumOff val="60000"/>
                      </a:schemeClr>
                    </a:solidFill>
                  </a:tcPr>
                </a:tc>
              </a:tr>
              <a:tr h="370840">
                <a:tc>
                  <a:txBody>
                    <a:bodyPr/>
                    <a:lstStyle/>
                    <a:p>
                      <a:pPr algn="ctr"/>
                      <a:r>
                        <a:rPr lang="ru-RU" sz="1800" b="1" kern="1200" dirty="0" smtClean="0">
                          <a:solidFill>
                            <a:schemeClr val="tx1"/>
                          </a:solidFill>
                          <a:latin typeface="Times New Roman" panose="02020603050405020304" pitchFamily="18" charset="0"/>
                          <a:ea typeface="+mn-ea"/>
                          <a:cs typeface="Times New Roman" panose="02020603050405020304" pitchFamily="18" charset="0"/>
                        </a:rPr>
                        <a:t>2 </a:t>
                      </a:r>
                      <a:r>
                        <a:rPr lang="ru-RU" sz="1600" b="1" kern="1200" dirty="0" smtClean="0">
                          <a:solidFill>
                            <a:schemeClr val="tx1"/>
                          </a:solidFill>
                          <a:latin typeface="Times New Roman" panose="02020603050405020304" pitchFamily="18" charset="0"/>
                          <a:ea typeface="+mn-ea"/>
                          <a:cs typeface="Times New Roman" panose="02020603050405020304" pitchFamily="18" charset="0"/>
                        </a:rPr>
                        <a:t>Пенсионный фонд</a:t>
                      </a:r>
                      <a:endParaRPr lang="ru-RU" sz="1600" b="1" kern="1200" dirty="0">
                        <a:solidFill>
                          <a:schemeClr val="tx1"/>
                        </a:solidFill>
                        <a:latin typeface="Times New Roman" panose="02020603050405020304" pitchFamily="18" charset="0"/>
                        <a:ea typeface="+mn-ea"/>
                        <a:cs typeface="Times New Roman" panose="02020603050405020304" pitchFamily="18" charset="0"/>
                      </a:endParaRPr>
                    </a:p>
                  </a:txBody>
                  <a:tcPr>
                    <a:lnR w="12700" cap="flat" cmpd="sng" algn="ctr">
                      <a:solidFill>
                        <a:schemeClr val="tx1"/>
                      </a:solidFill>
                      <a:prstDash val="solid"/>
                      <a:round/>
                      <a:headEnd type="none" w="med" len="med"/>
                      <a:tailEnd type="none" w="med" len="med"/>
                    </a:lnR>
                  </a:tcPr>
                </a:tc>
                <a:tc>
                  <a:txBody>
                    <a:bodyPr/>
                    <a:lstStyle/>
                    <a:p>
                      <a:r>
                        <a:rPr lang="ru-RU" sz="1900" kern="1200" dirty="0" smtClean="0">
                          <a:solidFill>
                            <a:schemeClr val="dk1"/>
                          </a:solidFill>
                          <a:effectLst/>
                          <a:latin typeface="Times New Roman" panose="02020603050405020304" pitchFamily="18" charset="0"/>
                          <a:ea typeface="+mn-ea"/>
                          <a:cs typeface="Times New Roman" panose="02020603050405020304" pitchFamily="18" charset="0"/>
                        </a:rPr>
                        <a:t>в целях получения сведений о </a:t>
                      </a:r>
                      <a:r>
                        <a:rPr lang="ru-RU" sz="1900" u="sng" kern="1200" dirty="0" smtClean="0">
                          <a:solidFill>
                            <a:schemeClr val="dk1"/>
                          </a:solidFill>
                          <a:effectLst/>
                          <a:latin typeface="Times New Roman" panose="02020603050405020304" pitchFamily="18" charset="0"/>
                          <a:ea typeface="+mn-ea"/>
                          <a:cs typeface="Times New Roman" panose="02020603050405020304" pitchFamily="18" charset="0"/>
                        </a:rPr>
                        <a:t>страховом номере</a:t>
                      </a:r>
                      <a:r>
                        <a:rPr lang="ru-RU" sz="1900" kern="1200" dirty="0" smtClean="0">
                          <a:solidFill>
                            <a:schemeClr val="dk1"/>
                          </a:solidFill>
                          <a:effectLst/>
                          <a:latin typeface="Times New Roman" panose="02020603050405020304" pitchFamily="18" charset="0"/>
                          <a:ea typeface="+mn-ea"/>
                          <a:cs typeface="Times New Roman" panose="02020603050405020304" pitchFamily="18" charset="0"/>
                        </a:rPr>
                        <a:t> индивидуального лицевого счета в системе обязательного пенсионного страхования</a:t>
                      </a:r>
                      <a:r>
                        <a:rPr lang="en-US" sz="1900"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ru-RU" sz="1900" kern="1200" dirty="0" smtClean="0">
                          <a:solidFill>
                            <a:schemeClr val="dk1"/>
                          </a:solidFill>
                          <a:effectLst/>
                          <a:latin typeface="Times New Roman" panose="02020603050405020304" pitchFamily="18" charset="0"/>
                          <a:ea typeface="+mn-ea"/>
                          <a:cs typeface="Times New Roman" panose="02020603050405020304" pitchFamily="18" charset="0"/>
                        </a:rPr>
                        <a:t>(</a:t>
                      </a:r>
                      <a:r>
                        <a:rPr lang="ru-RU" sz="1900" b="1" kern="1200" dirty="0" smtClean="0">
                          <a:solidFill>
                            <a:schemeClr val="dk1"/>
                          </a:solidFill>
                          <a:effectLst/>
                          <a:latin typeface="Times New Roman" panose="02020603050405020304" pitchFamily="18" charset="0"/>
                          <a:ea typeface="+mn-ea"/>
                          <a:cs typeface="Times New Roman" panose="02020603050405020304" pitchFamily="18" charset="0"/>
                        </a:rPr>
                        <a:t>СНИЛС</a:t>
                      </a:r>
                      <a:r>
                        <a:rPr lang="ru-RU" sz="1900" kern="1200" dirty="0" smtClean="0">
                          <a:solidFill>
                            <a:schemeClr val="dk1"/>
                          </a:solidFill>
                          <a:effectLst/>
                          <a:latin typeface="Times New Roman" panose="02020603050405020304" pitchFamily="18" charset="0"/>
                          <a:ea typeface="+mn-ea"/>
                          <a:cs typeface="Times New Roman" panose="02020603050405020304" pitchFamily="18" charset="0"/>
                        </a:rPr>
                        <a:t>)</a:t>
                      </a:r>
                      <a:endParaRPr lang="ru-RU" sz="19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tcPr>
                </a:tc>
              </a:tr>
              <a:tr h="370840">
                <a:tc>
                  <a:txBody>
                    <a:bodyPr/>
                    <a:lstStyle/>
                    <a:p>
                      <a:pPr algn="ctr"/>
                      <a:r>
                        <a:rPr lang="ru-RU" sz="1800" b="1" kern="1200" dirty="0" smtClean="0">
                          <a:solidFill>
                            <a:schemeClr val="tx1"/>
                          </a:solidFill>
                          <a:latin typeface="Times New Roman" panose="02020603050405020304" pitchFamily="18" charset="0"/>
                          <a:ea typeface="+mn-ea"/>
                          <a:cs typeface="Times New Roman" panose="02020603050405020304" pitchFamily="18" charset="0"/>
                        </a:rPr>
                        <a:t>3</a:t>
                      </a:r>
                    </a:p>
                    <a:p>
                      <a:pPr algn="ctr"/>
                      <a:r>
                        <a:rPr lang="ru-RU" sz="1800" b="1" u="sng" kern="1200" dirty="0" smtClean="0">
                          <a:solidFill>
                            <a:schemeClr val="tx1"/>
                          </a:solidFill>
                          <a:latin typeface="Times New Roman" panose="02020603050405020304" pitchFamily="18" charset="0"/>
                          <a:ea typeface="+mn-ea"/>
                          <a:cs typeface="Times New Roman" panose="02020603050405020304" pitchFamily="18" charset="0"/>
                        </a:rPr>
                        <a:t>ЗАГС</a:t>
                      </a:r>
                      <a:endParaRPr lang="ru-RU" sz="1800" b="1" u="sng" kern="1200" dirty="0">
                        <a:solidFill>
                          <a:schemeClr val="tx1"/>
                        </a:solidFill>
                        <a:latin typeface="Times New Roman" panose="02020603050405020304" pitchFamily="18" charset="0"/>
                        <a:ea typeface="+mn-ea"/>
                        <a:cs typeface="Times New Roman" panose="02020603050405020304" pitchFamily="18" charset="0"/>
                      </a:endParaRPr>
                    </a:p>
                  </a:txBody>
                  <a:tcPr>
                    <a:lnR w="12700" cap="flat" cmpd="sng" algn="ctr">
                      <a:solidFill>
                        <a:schemeClr val="tx1"/>
                      </a:solidFill>
                      <a:prstDash val="solid"/>
                      <a:round/>
                      <a:headEnd type="none" w="med" len="med"/>
                      <a:tailEnd type="none" w="med" len="med"/>
                    </a:lnR>
                  </a:tcPr>
                </a:tc>
                <a:tc>
                  <a:txBody>
                    <a:bodyPr/>
                    <a:lstStyle/>
                    <a:p>
                      <a:r>
                        <a:rPr lang="ru-RU" sz="1900" u="none" kern="1200" dirty="0" smtClean="0">
                          <a:solidFill>
                            <a:schemeClr val="dk1"/>
                          </a:solidFill>
                          <a:effectLst/>
                          <a:latin typeface="Times New Roman" panose="02020603050405020304" pitchFamily="18" charset="0"/>
                          <a:ea typeface="+mn-ea"/>
                          <a:cs typeface="Times New Roman" panose="02020603050405020304" pitchFamily="18" charset="0"/>
                        </a:rPr>
                        <a:t>в целях получения сведений о возможной </a:t>
                      </a:r>
                      <a:r>
                        <a:rPr lang="ru-RU" sz="1900" b="1" u="sng" kern="1200" dirty="0" smtClean="0">
                          <a:solidFill>
                            <a:schemeClr val="dk1"/>
                          </a:solidFill>
                          <a:effectLst/>
                          <a:latin typeface="Times New Roman" panose="02020603050405020304" pitchFamily="18" charset="0"/>
                          <a:ea typeface="+mn-ea"/>
                          <a:cs typeface="Times New Roman" panose="02020603050405020304" pitchFamily="18" charset="0"/>
                        </a:rPr>
                        <a:t>Смерти</a:t>
                      </a:r>
                      <a:r>
                        <a:rPr lang="ru-RU" sz="1900" kern="1200" dirty="0" smtClean="0">
                          <a:solidFill>
                            <a:schemeClr val="dk1"/>
                          </a:solidFill>
                          <a:effectLst/>
                          <a:latin typeface="Times New Roman" panose="02020603050405020304" pitchFamily="18" charset="0"/>
                          <a:ea typeface="+mn-ea"/>
                          <a:cs typeface="Times New Roman" panose="02020603050405020304" pitchFamily="18" charset="0"/>
                        </a:rPr>
                        <a:t> правообладателя ранее учтенного объекта недвижимости, </a:t>
                      </a:r>
                      <a:r>
                        <a:rPr lang="ru-RU" sz="1900" b="1" u="sng" kern="1200" dirty="0" smtClean="0">
                          <a:solidFill>
                            <a:schemeClr val="dk1"/>
                          </a:solidFill>
                          <a:effectLst/>
                          <a:latin typeface="Times New Roman" panose="02020603050405020304" pitchFamily="18" charset="0"/>
                          <a:ea typeface="+mn-ea"/>
                          <a:cs typeface="Times New Roman" panose="02020603050405020304" pitchFamily="18" charset="0"/>
                        </a:rPr>
                        <a:t>Перемене его Имени</a:t>
                      </a:r>
                      <a:endParaRPr lang="ru-RU" sz="1900" b="1"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tcPr>
                </a:tc>
              </a:tr>
              <a:tr h="370840">
                <a:tc>
                  <a:txBody>
                    <a:bodyPr/>
                    <a:lstStyle/>
                    <a:p>
                      <a:pPr algn="ctr"/>
                      <a:r>
                        <a:rPr lang="ru-RU" sz="1800" b="1" kern="1200" dirty="0" smtClean="0">
                          <a:solidFill>
                            <a:schemeClr val="tx1"/>
                          </a:solidFill>
                          <a:latin typeface="Times New Roman" panose="02020603050405020304" pitchFamily="18" charset="0"/>
                          <a:ea typeface="+mn-ea"/>
                          <a:cs typeface="Times New Roman" panose="02020603050405020304" pitchFamily="18" charset="0"/>
                        </a:rPr>
                        <a:t>4</a:t>
                      </a:r>
                    </a:p>
                    <a:p>
                      <a:pPr algn="ctr"/>
                      <a:r>
                        <a:rPr lang="ru-RU" sz="1600" b="1" u="sng" kern="1200" dirty="0" smtClean="0">
                          <a:solidFill>
                            <a:schemeClr val="tx1"/>
                          </a:solidFill>
                          <a:latin typeface="Times New Roman" panose="02020603050405020304" pitchFamily="18" charset="0"/>
                          <a:ea typeface="+mn-ea"/>
                          <a:cs typeface="Times New Roman" panose="02020603050405020304" pitchFamily="18" charset="0"/>
                        </a:rPr>
                        <a:t>Нотариус</a:t>
                      </a:r>
                      <a:endParaRPr lang="ru-RU" sz="1600" b="1" u="sng" kern="1200" dirty="0">
                        <a:solidFill>
                          <a:schemeClr val="tx1"/>
                        </a:solidFill>
                        <a:latin typeface="Times New Roman" panose="02020603050405020304" pitchFamily="18" charset="0"/>
                        <a:ea typeface="+mn-ea"/>
                        <a:cs typeface="Times New Roman" panose="02020603050405020304" pitchFamily="18" charset="0"/>
                      </a:endParaRPr>
                    </a:p>
                  </a:txBody>
                  <a:tcPr>
                    <a:lnR w="12700" cap="flat" cmpd="sng" algn="ctr">
                      <a:solidFill>
                        <a:schemeClr val="tx1"/>
                      </a:solidFill>
                      <a:prstDash val="solid"/>
                      <a:round/>
                      <a:headEnd type="none" w="med" len="med"/>
                      <a:tailEnd type="none" w="med" len="med"/>
                    </a:lnR>
                  </a:tcPr>
                </a:tc>
                <a:tc>
                  <a:txBody>
                    <a:bodyPr/>
                    <a:lstStyle/>
                    <a:p>
                      <a:r>
                        <a:rPr lang="ru-RU" sz="1900" u="none" kern="1200" dirty="0" smtClean="0">
                          <a:solidFill>
                            <a:schemeClr val="dk1"/>
                          </a:solidFill>
                          <a:effectLst/>
                          <a:latin typeface="Times New Roman" panose="02020603050405020304" pitchFamily="18" charset="0"/>
                          <a:ea typeface="+mn-ea"/>
                          <a:cs typeface="Times New Roman" panose="02020603050405020304" pitchFamily="18" charset="0"/>
                        </a:rPr>
                        <a:t>в целях получения сведений </a:t>
                      </a:r>
                      <a:r>
                        <a:rPr lang="ru-RU" sz="1900" b="1" u="sng" kern="1200" dirty="0" smtClean="0">
                          <a:solidFill>
                            <a:schemeClr val="dk1"/>
                          </a:solidFill>
                          <a:effectLst/>
                          <a:latin typeface="Times New Roman" panose="02020603050405020304" pitchFamily="18" charset="0"/>
                          <a:ea typeface="+mn-ea"/>
                          <a:cs typeface="Times New Roman" panose="02020603050405020304" pitchFamily="18" charset="0"/>
                        </a:rPr>
                        <a:t>о лицах, у которых возникли права </a:t>
                      </a:r>
                      <a:r>
                        <a:rPr lang="ru-RU" sz="1900" u="none" kern="1200" dirty="0" smtClean="0">
                          <a:solidFill>
                            <a:schemeClr val="dk1"/>
                          </a:solidFill>
                          <a:effectLst/>
                          <a:latin typeface="Times New Roman" panose="02020603050405020304" pitchFamily="18" charset="0"/>
                          <a:ea typeface="+mn-ea"/>
                          <a:cs typeface="Times New Roman" panose="02020603050405020304" pitchFamily="18" charset="0"/>
                        </a:rPr>
                        <a:t>на ранее учтенный объект недвижимости в результате наследования</a:t>
                      </a:r>
                      <a:r>
                        <a:rPr lang="ru-RU" sz="1900" kern="1200" dirty="0" smtClean="0">
                          <a:solidFill>
                            <a:schemeClr val="dk1"/>
                          </a:solidFill>
                          <a:effectLst/>
                          <a:latin typeface="Times New Roman" panose="02020603050405020304" pitchFamily="18" charset="0"/>
                          <a:ea typeface="+mn-ea"/>
                          <a:cs typeface="Times New Roman" panose="02020603050405020304" pitchFamily="18" charset="0"/>
                        </a:rPr>
                        <a:t> (при наличии информации о смерти правообладателя </a:t>
                      </a:r>
                      <a:r>
                        <a:rPr lang="ru-RU" sz="1900" kern="1200" dirty="0" err="1" smtClean="0">
                          <a:solidFill>
                            <a:schemeClr val="dk1"/>
                          </a:solidFill>
                          <a:effectLst/>
                          <a:latin typeface="Times New Roman" panose="02020603050405020304" pitchFamily="18" charset="0"/>
                          <a:ea typeface="+mn-ea"/>
                          <a:cs typeface="Times New Roman" panose="02020603050405020304" pitchFamily="18" charset="0"/>
                        </a:rPr>
                        <a:t>р.у</a:t>
                      </a:r>
                      <a:r>
                        <a:rPr lang="ru-RU" sz="1900" kern="1200" dirty="0" smtClean="0">
                          <a:solidFill>
                            <a:schemeClr val="dk1"/>
                          </a:solidFill>
                          <a:effectLst/>
                          <a:latin typeface="Times New Roman" panose="02020603050405020304" pitchFamily="18" charset="0"/>
                          <a:ea typeface="+mn-ea"/>
                          <a:cs typeface="Times New Roman" panose="02020603050405020304" pitchFamily="18" charset="0"/>
                        </a:rPr>
                        <a:t>.  объекта недвижимости)</a:t>
                      </a:r>
                      <a:endParaRPr lang="ru-RU" sz="19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tcPr>
                </a:tc>
              </a:tr>
              <a:tr h="370840">
                <a:tc>
                  <a:txBody>
                    <a:bodyPr/>
                    <a:lstStyle/>
                    <a:p>
                      <a:pPr algn="ctr"/>
                      <a:r>
                        <a:rPr lang="ru-RU" sz="1800" b="1" kern="1200" dirty="0" smtClean="0">
                          <a:solidFill>
                            <a:schemeClr val="tx1"/>
                          </a:solidFill>
                          <a:latin typeface="Times New Roman" panose="02020603050405020304" pitchFamily="18" charset="0"/>
                          <a:ea typeface="+mn-ea"/>
                          <a:cs typeface="Times New Roman" panose="02020603050405020304" pitchFamily="18" charset="0"/>
                        </a:rPr>
                        <a:t>5 </a:t>
                      </a:r>
                      <a:r>
                        <a:rPr lang="ru-RU" sz="1400" b="1" i="1" kern="1200" dirty="0" err="1" smtClean="0">
                          <a:solidFill>
                            <a:schemeClr val="dk1"/>
                          </a:solidFill>
                          <a:effectLst/>
                          <a:latin typeface="+mn-lt"/>
                          <a:ea typeface="+mn-ea"/>
                          <a:cs typeface="+mn-cs"/>
                        </a:rPr>
                        <a:t>Федресурс</a:t>
                      </a:r>
                      <a:r>
                        <a:rPr lang="ru-RU" sz="1400" b="1" i="1" kern="1200" dirty="0" smtClean="0">
                          <a:solidFill>
                            <a:schemeClr val="dk1"/>
                          </a:solidFill>
                          <a:effectLst/>
                          <a:latin typeface="+mn-lt"/>
                          <a:ea typeface="+mn-ea"/>
                          <a:cs typeface="+mn-cs"/>
                        </a:rPr>
                        <a:t> </a:t>
                      </a:r>
                      <a:r>
                        <a:rPr lang="ru-RU" sz="1800" b="1" i="1" kern="1200" dirty="0" smtClean="0">
                          <a:solidFill>
                            <a:schemeClr val="dk1"/>
                          </a:solidFill>
                          <a:effectLst/>
                          <a:latin typeface="+mn-lt"/>
                          <a:ea typeface="+mn-ea"/>
                          <a:cs typeface="+mn-cs"/>
                        </a:rPr>
                        <a:t>ЕГРЮЛ</a:t>
                      </a:r>
                      <a:endParaRPr lang="ru-RU" sz="1800" b="1" kern="1200" dirty="0">
                        <a:solidFill>
                          <a:schemeClr val="tx1"/>
                        </a:solidFill>
                        <a:latin typeface="Times New Roman" panose="02020603050405020304" pitchFamily="18" charset="0"/>
                        <a:ea typeface="+mn-ea"/>
                        <a:cs typeface="Times New Roman" panose="02020603050405020304" pitchFamily="18" charset="0"/>
                      </a:endParaRPr>
                    </a:p>
                  </a:txBody>
                  <a:tcPr>
                    <a:lnR w="12700" cap="flat" cmpd="sng" algn="ctr">
                      <a:solidFill>
                        <a:schemeClr val="tx1"/>
                      </a:solidFill>
                      <a:prstDash val="solid"/>
                      <a:round/>
                      <a:headEnd type="none" w="med" len="med"/>
                      <a:tailEnd type="none" w="med" len="med"/>
                    </a:lnR>
                  </a:tcPr>
                </a:tc>
                <a:tc>
                  <a:txBody>
                    <a:bodyPr/>
                    <a:lstStyle/>
                    <a:p>
                      <a:pPr algn="just"/>
                      <a:r>
                        <a:rPr lang="ru-RU" sz="1900" kern="1200" dirty="0" smtClean="0">
                          <a:solidFill>
                            <a:schemeClr val="dk1"/>
                          </a:solidFill>
                          <a:effectLst/>
                          <a:latin typeface="Times New Roman" panose="02020603050405020304" pitchFamily="18" charset="0"/>
                          <a:ea typeface="+mn-ea"/>
                          <a:cs typeface="Times New Roman" panose="02020603050405020304" pitchFamily="18" charset="0"/>
                        </a:rPr>
                        <a:t>в целях получения сведений о государственной регистрации юридических лиц, физических лиц в качестве ИП, содержащихся в </a:t>
                      </a:r>
                      <a:r>
                        <a:rPr lang="ru-RU" sz="1900" kern="1200" dirty="0" err="1" smtClean="0">
                          <a:solidFill>
                            <a:schemeClr val="dk1"/>
                          </a:solidFill>
                          <a:effectLst/>
                          <a:latin typeface="Times New Roman" panose="02020603050405020304" pitchFamily="18" charset="0"/>
                          <a:ea typeface="+mn-ea"/>
                          <a:cs typeface="Times New Roman" panose="02020603050405020304" pitchFamily="18" charset="0"/>
                        </a:rPr>
                        <a:t>ЕГРЮЛе</a:t>
                      </a:r>
                      <a:r>
                        <a:rPr lang="ru-RU" sz="1900"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ru-RU" sz="1900" kern="1200" dirty="0" err="1" smtClean="0">
                          <a:solidFill>
                            <a:schemeClr val="dk1"/>
                          </a:solidFill>
                          <a:effectLst/>
                          <a:latin typeface="Times New Roman" panose="02020603050405020304" pitchFamily="18" charset="0"/>
                          <a:ea typeface="+mn-ea"/>
                          <a:cs typeface="Times New Roman" panose="02020603050405020304" pitchFamily="18" charset="0"/>
                        </a:rPr>
                        <a:t>ЕГРИПе</a:t>
                      </a:r>
                      <a:endParaRPr lang="ru-RU" sz="19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tcPr>
                </a:tc>
              </a:tr>
              <a:tr h="370840">
                <a:tc>
                  <a:txBody>
                    <a:bodyPr/>
                    <a:lstStyle/>
                    <a:p>
                      <a:pPr algn="ctr"/>
                      <a:r>
                        <a:rPr lang="ru-RU" sz="1800" b="1" kern="1200" dirty="0" smtClean="0">
                          <a:solidFill>
                            <a:schemeClr val="tx1"/>
                          </a:solidFill>
                          <a:latin typeface="Times New Roman" panose="02020603050405020304" pitchFamily="18" charset="0"/>
                          <a:ea typeface="+mn-ea"/>
                          <a:cs typeface="Times New Roman" panose="02020603050405020304" pitchFamily="18" charset="0"/>
                        </a:rPr>
                        <a:t>6 </a:t>
                      </a:r>
                    </a:p>
                    <a:p>
                      <a:pPr algn="ctr"/>
                      <a:r>
                        <a:rPr lang="ru-RU" sz="1800" b="1" kern="1200" dirty="0" smtClean="0">
                          <a:solidFill>
                            <a:schemeClr val="tx1"/>
                          </a:solidFill>
                          <a:latin typeface="Times New Roman" panose="02020603050405020304" pitchFamily="18" charset="0"/>
                          <a:ea typeface="+mn-ea"/>
                          <a:cs typeface="Times New Roman" panose="02020603050405020304" pitchFamily="18" charset="0"/>
                        </a:rPr>
                        <a:t>ФНС</a:t>
                      </a:r>
                      <a:endParaRPr lang="ru-RU" sz="1800" b="1" kern="1200" dirty="0">
                        <a:solidFill>
                          <a:schemeClr val="tx1"/>
                        </a:solidFill>
                        <a:latin typeface="Times New Roman" panose="02020603050405020304" pitchFamily="18" charset="0"/>
                        <a:ea typeface="+mn-ea"/>
                        <a:cs typeface="Times New Roman" panose="02020603050405020304" pitchFamily="18" charset="0"/>
                      </a:endParaRPr>
                    </a:p>
                  </a:txBody>
                  <a:tcPr>
                    <a:lnR w="12700" cap="flat" cmpd="sng" algn="ctr">
                      <a:solidFill>
                        <a:schemeClr val="tx1"/>
                      </a:solidFill>
                      <a:prstDash val="solid"/>
                      <a:round/>
                      <a:headEnd type="none" w="med" len="med"/>
                      <a:tailEnd type="none" w="med" len="med"/>
                    </a:lnR>
                  </a:tcPr>
                </a:tc>
                <a:tc>
                  <a:txBody>
                    <a:bodyPr/>
                    <a:lstStyle/>
                    <a:p>
                      <a:r>
                        <a:rPr lang="ru-RU" sz="1900" kern="1200" dirty="0" smtClean="0">
                          <a:solidFill>
                            <a:schemeClr val="dk1"/>
                          </a:solidFill>
                          <a:effectLst/>
                          <a:latin typeface="Times New Roman" panose="02020603050405020304" pitchFamily="18" charset="0"/>
                          <a:ea typeface="+mn-ea"/>
                          <a:cs typeface="Times New Roman" panose="02020603050405020304" pitchFamily="18" charset="0"/>
                        </a:rPr>
                        <a:t>в целях получения имеющихся в налоговых органах </a:t>
                      </a:r>
                      <a:r>
                        <a:rPr lang="ru-RU" sz="1900" u="sng" kern="1200" dirty="0" smtClean="0">
                          <a:solidFill>
                            <a:schemeClr val="dk1"/>
                          </a:solidFill>
                          <a:effectLst/>
                          <a:latin typeface="Times New Roman" panose="02020603050405020304" pitchFamily="18" charset="0"/>
                          <a:ea typeface="+mn-ea"/>
                          <a:cs typeface="Times New Roman" panose="02020603050405020304" pitchFamily="18" charset="0"/>
                        </a:rPr>
                        <a:t>сведений о ранее учтенных объектах недвижимости</a:t>
                      </a:r>
                      <a:r>
                        <a:rPr lang="ru-RU" sz="1900" kern="1200" dirty="0" smtClean="0">
                          <a:solidFill>
                            <a:schemeClr val="dk1"/>
                          </a:solidFill>
                          <a:effectLst/>
                          <a:latin typeface="Times New Roman" panose="02020603050405020304" pitchFamily="18" charset="0"/>
                          <a:ea typeface="+mn-ea"/>
                          <a:cs typeface="Times New Roman" panose="02020603050405020304" pitchFamily="18" charset="0"/>
                        </a:rPr>
                        <a:t>, сведений </a:t>
                      </a:r>
                      <a:r>
                        <a:rPr lang="ru-RU" sz="1900" u="sng" kern="1200" dirty="0" smtClean="0">
                          <a:solidFill>
                            <a:schemeClr val="dk1"/>
                          </a:solidFill>
                          <a:effectLst/>
                          <a:latin typeface="Times New Roman" panose="02020603050405020304" pitchFamily="18" charset="0"/>
                          <a:ea typeface="+mn-ea"/>
                          <a:cs typeface="Times New Roman" panose="02020603050405020304" pitchFamily="18" charset="0"/>
                        </a:rPr>
                        <a:t>о правообладателях</a:t>
                      </a:r>
                      <a:r>
                        <a:rPr lang="ru-RU" sz="1900" kern="1200" dirty="0" smtClean="0">
                          <a:solidFill>
                            <a:schemeClr val="dk1"/>
                          </a:solidFill>
                          <a:effectLst/>
                          <a:latin typeface="Times New Roman" panose="02020603050405020304" pitchFamily="18" charset="0"/>
                          <a:ea typeface="+mn-ea"/>
                          <a:cs typeface="Times New Roman" panose="02020603050405020304" pitchFamily="18" charset="0"/>
                        </a:rPr>
                        <a:t> которых недостаточно для постановки на учет правообладателей ранее учтенных объектов недвижимости в налоговом органе по месту нахождения принадлежащих им объектов недвижимости</a:t>
                      </a:r>
                      <a:endParaRPr lang="ru-RU" sz="19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tcPr>
                </a:tc>
              </a:tr>
            </a:tbl>
          </a:graphicData>
        </a:graphic>
      </p:graphicFrame>
      <p:sp>
        <p:nvSpPr>
          <p:cNvPr id="6" name="TextBox 5"/>
          <p:cNvSpPr txBox="1"/>
          <p:nvPr/>
        </p:nvSpPr>
        <p:spPr>
          <a:xfrm>
            <a:off x="827584" y="6525344"/>
            <a:ext cx="7776864" cy="369332"/>
          </a:xfrm>
          <a:prstGeom prst="rect">
            <a:avLst/>
          </a:prstGeom>
          <a:noFill/>
        </p:spPr>
        <p:txBody>
          <a:bodyPr wrap="square" rtlCol="0">
            <a:spAutoFit/>
          </a:bodyPr>
          <a:lstStyle/>
          <a:p>
            <a:r>
              <a:rPr lang="ru-RU" dirty="0" smtClean="0"/>
              <a:t>В 3-х из 6-ти случаях дополнения в законы :</a:t>
            </a:r>
            <a:endParaRPr lang="ru-RU" dirty="0"/>
          </a:p>
        </p:txBody>
      </p:sp>
      <p:sp>
        <p:nvSpPr>
          <p:cNvPr id="7" name="Стрелка вниз 6"/>
          <p:cNvSpPr/>
          <p:nvPr/>
        </p:nvSpPr>
        <p:spPr>
          <a:xfrm>
            <a:off x="5364088" y="6597352"/>
            <a:ext cx="1944216"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2579375354"/>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116632"/>
          </a:xfrm>
        </p:spPr>
        <p:txBody>
          <a:bodyPr>
            <a:noAutofit/>
          </a:bodyPr>
          <a:lstStyle/>
          <a:p>
            <a:endParaRPr lang="ru-RU" sz="1800" b="1" dirty="0">
              <a:solidFill>
                <a:schemeClr val="tx2">
                  <a:lumMod val="60000"/>
                  <a:lumOff val="40000"/>
                </a:schemeClr>
              </a:solidFill>
              <a:latin typeface="Comic Sans MS" panose="030F0702030302020204" pitchFamily="66" charset="0"/>
            </a:endParaRPr>
          </a:p>
        </p:txBody>
      </p:sp>
      <p:sp>
        <p:nvSpPr>
          <p:cNvPr id="3" name="Объект 2"/>
          <p:cNvSpPr>
            <a:spLocks noGrp="1"/>
          </p:cNvSpPr>
          <p:nvPr>
            <p:ph idx="1"/>
          </p:nvPr>
        </p:nvSpPr>
        <p:spPr>
          <a:xfrm>
            <a:off x="26388" y="116632"/>
            <a:ext cx="9144000" cy="6813376"/>
          </a:xfrm>
        </p:spPr>
        <p:txBody>
          <a:bodyPr>
            <a:normAutofit fontScale="92500" lnSpcReduction="20000"/>
          </a:bodyPr>
          <a:lstStyle/>
          <a:p>
            <a:pPr marL="0" indent="0" algn="ctr">
              <a:buNone/>
            </a:pPr>
            <a:r>
              <a:rPr lang="ru-RU" sz="1900" dirty="0">
                <a:solidFill>
                  <a:srgbClr val="C00000"/>
                </a:solidFill>
              </a:rPr>
              <a:t>Продолжение: </a:t>
            </a:r>
            <a:r>
              <a:rPr lang="ru-RU" sz="2400" b="1" u="sng" dirty="0" smtClean="0">
                <a:solidFill>
                  <a:srgbClr val="FF0000"/>
                </a:solidFill>
              </a:rPr>
              <a:t>ИСКЛЮЧИЛИ</a:t>
            </a:r>
            <a:r>
              <a:rPr lang="ru-RU" sz="2400" b="1" dirty="0" smtClean="0">
                <a:solidFill>
                  <a:srgbClr val="FF0000"/>
                </a:solidFill>
              </a:rPr>
              <a:t>  </a:t>
            </a:r>
            <a:r>
              <a:rPr lang="ru-RU" sz="1900" dirty="0" smtClean="0">
                <a:solidFill>
                  <a:srgbClr val="C00000"/>
                </a:solidFill>
              </a:rPr>
              <a:t> из </a:t>
            </a:r>
            <a:r>
              <a:rPr lang="ru-RU" sz="1900" dirty="0">
                <a:solidFill>
                  <a:srgbClr val="C00000"/>
                </a:solidFill>
              </a:rPr>
              <a:t>СП «Здания жилые многоквартирные»</a:t>
            </a:r>
          </a:p>
          <a:p>
            <a:pPr marL="0" indent="0" algn="just">
              <a:buNone/>
            </a:pPr>
            <a:r>
              <a:rPr lang="ru-RU" sz="2000" b="1" dirty="0"/>
              <a:t>4.4</a:t>
            </a:r>
            <a:r>
              <a:rPr lang="ru-RU" sz="2000" dirty="0"/>
              <a:t> Проект должен включать в себя </a:t>
            </a:r>
            <a:r>
              <a:rPr lang="ru-RU" sz="2000" b="1" i="1" u="sng" dirty="0">
                <a:solidFill>
                  <a:srgbClr val="C00000"/>
                </a:solidFill>
              </a:rPr>
              <a:t>инструкцию по эксплуатации</a:t>
            </a:r>
            <a:r>
              <a:rPr lang="ru-RU" sz="2000" i="1" u="sng" dirty="0">
                <a:solidFill>
                  <a:srgbClr val="C00000"/>
                </a:solidFill>
              </a:rPr>
              <a:t> </a:t>
            </a:r>
            <a:r>
              <a:rPr lang="ru-RU" sz="2000" b="1" dirty="0"/>
              <a:t>квартир и помещений </a:t>
            </a:r>
            <a:r>
              <a:rPr lang="ru-RU" sz="2000" dirty="0"/>
              <a:t>общественного назначения </a:t>
            </a:r>
            <a:r>
              <a:rPr lang="ru-RU" sz="2000" dirty="0" smtClean="0"/>
              <a:t>(</a:t>
            </a:r>
            <a:r>
              <a:rPr lang="ru-RU" sz="2000" dirty="0"/>
              <a:t>в </a:t>
            </a:r>
            <a:r>
              <a:rPr lang="ru-RU" sz="2000" dirty="0" err="1" smtClean="0"/>
              <a:t>тч</a:t>
            </a:r>
            <a:r>
              <a:rPr lang="ru-RU" sz="2000" dirty="0" smtClean="0"/>
              <a:t>: </a:t>
            </a:r>
            <a:r>
              <a:rPr lang="ru-RU" sz="2000" dirty="0"/>
              <a:t>схемы скрытой электропроводки, </a:t>
            </a:r>
            <a:r>
              <a:rPr lang="ru-RU" sz="2000" dirty="0" smtClean="0"/>
              <a:t>… )</a:t>
            </a:r>
          </a:p>
          <a:p>
            <a:pPr marL="0" indent="0" algn="just">
              <a:buNone/>
            </a:pPr>
            <a:r>
              <a:rPr lang="ru-RU" sz="2000" b="1" dirty="0"/>
              <a:t>Аб. 5 п. 4.8:</a:t>
            </a:r>
            <a:r>
              <a:rPr lang="ru-RU" sz="2000" dirty="0"/>
              <a:t> </a:t>
            </a:r>
            <a:r>
              <a:rPr lang="ru-RU" sz="2000" b="1" dirty="0"/>
              <a:t>При надстройке </a:t>
            </a:r>
            <a:r>
              <a:rPr lang="ru-RU" sz="2000" dirty="0"/>
              <a:t>существующих пятиэтажных жилых зданий рекомендуется предусматривать </a:t>
            </a:r>
            <a:r>
              <a:rPr lang="ru-RU" sz="2000" b="1" dirty="0"/>
              <a:t>лифты</a:t>
            </a:r>
            <a:r>
              <a:rPr lang="ru-RU" sz="2000" dirty="0"/>
              <a:t>. </a:t>
            </a:r>
            <a:endParaRPr lang="ru-RU" sz="2000" dirty="0" smtClean="0"/>
          </a:p>
          <a:p>
            <a:pPr marL="0" indent="0" algn="just">
              <a:buNone/>
            </a:pPr>
            <a:r>
              <a:rPr lang="ru-RU" sz="2000" b="1" dirty="0"/>
              <a:t>6.2</a:t>
            </a:r>
            <a:r>
              <a:rPr lang="ru-RU" sz="2000" dirty="0"/>
              <a:t> Конструкции и основания здания должны быть рассчитаны на восприятие постоянных нагрузок от собственного веса несущих и ограждающих конструкций</a:t>
            </a:r>
            <a:r>
              <a:rPr lang="ru-RU" sz="2000" dirty="0" smtClean="0"/>
              <a:t>; </a:t>
            </a:r>
            <a:r>
              <a:rPr lang="ru-RU" sz="2000" dirty="0"/>
              <a:t>снеговых и ветровых нагрузок для данного района строительства. </a:t>
            </a:r>
            <a:endParaRPr lang="ru-RU" sz="2000" dirty="0" smtClean="0"/>
          </a:p>
          <a:p>
            <a:pPr marL="0" indent="0" algn="just">
              <a:buNone/>
            </a:pPr>
            <a:r>
              <a:rPr lang="ru-RU" sz="2000" b="1" dirty="0" smtClean="0"/>
              <a:t>7.1.9</a:t>
            </a:r>
            <a:r>
              <a:rPr lang="ru-RU" sz="2000" dirty="0" smtClean="0"/>
              <a:t> </a:t>
            </a:r>
            <a:r>
              <a:rPr lang="ru-RU" sz="2000" b="1" dirty="0"/>
              <a:t>Перегородки между кладовыми в подвальных </a:t>
            </a:r>
            <a:r>
              <a:rPr lang="ru-RU" sz="2000" dirty="0"/>
              <a:t>и цокольных этажах зданий II степени огнестойкости высотой до 5 этажей включительно, а также в зданиях III и IV степеней огнестойкости </a:t>
            </a:r>
            <a:r>
              <a:rPr lang="ru-RU" sz="2000" b="1" dirty="0"/>
              <a:t>допускается проектировать с ненормируемым пределом огнестойкости </a:t>
            </a:r>
            <a:r>
              <a:rPr lang="ru-RU" sz="2000" dirty="0"/>
              <a:t>и классом пожарной опасности</a:t>
            </a:r>
            <a:r>
              <a:rPr lang="ru-RU" sz="2000" dirty="0" smtClean="0"/>
              <a:t>.</a:t>
            </a:r>
          </a:p>
          <a:p>
            <a:pPr marL="0" indent="0" algn="just">
              <a:buNone/>
            </a:pPr>
            <a:r>
              <a:rPr lang="ru-RU" sz="2000" b="1" dirty="0"/>
              <a:t>7.4.5</a:t>
            </a:r>
            <a:r>
              <a:rPr lang="ru-RU" sz="2000" dirty="0"/>
              <a:t> На сети хозяйственно-питьевого водопровода </a:t>
            </a:r>
            <a:r>
              <a:rPr lang="ru-RU" sz="2000" b="1" dirty="0" smtClean="0">
                <a:solidFill>
                  <a:srgbClr val="C00000"/>
                </a:solidFill>
              </a:rPr>
              <a:t>В Каждой Квартире </a:t>
            </a:r>
            <a:r>
              <a:rPr lang="ru-RU" sz="2000" b="1" dirty="0">
                <a:solidFill>
                  <a:srgbClr val="C00000"/>
                </a:solidFill>
              </a:rPr>
              <a:t>следует предусматривать </a:t>
            </a:r>
            <a:r>
              <a:rPr lang="ru-RU" sz="2000" b="1" dirty="0" smtClean="0">
                <a:solidFill>
                  <a:srgbClr val="C00000"/>
                </a:solidFill>
              </a:rPr>
              <a:t>Отдельный Кран диаметром </a:t>
            </a:r>
            <a:r>
              <a:rPr lang="ru-RU" sz="2000" b="1" dirty="0">
                <a:solidFill>
                  <a:srgbClr val="C00000"/>
                </a:solidFill>
              </a:rPr>
              <a:t>не менее 15 мм для присоединения шланга, оборудованного распылителем</a:t>
            </a:r>
            <a:r>
              <a:rPr lang="ru-RU" sz="2000" dirty="0"/>
              <a:t>, для использования его в качестве </a:t>
            </a:r>
            <a:r>
              <a:rPr lang="ru-RU" sz="2000" u="sng" dirty="0"/>
              <a:t>первичного устройства внутриквартирного </a:t>
            </a:r>
            <a:r>
              <a:rPr lang="ru-RU" sz="2000" u="sng" dirty="0" smtClean="0"/>
              <a:t>пожаротушения</a:t>
            </a:r>
          </a:p>
          <a:p>
            <a:pPr marL="0" indent="0" algn="just">
              <a:buNone/>
            </a:pPr>
            <a:r>
              <a:rPr lang="ru-RU" sz="2000" b="1" dirty="0"/>
              <a:t>9.3</a:t>
            </a:r>
            <a:r>
              <a:rPr lang="ru-RU" sz="2000" dirty="0"/>
              <a:t> При теплотехническом расчете ограждающих конструкций жилых зданий </a:t>
            </a:r>
            <a:r>
              <a:rPr lang="ru-RU" sz="2000" b="1" dirty="0"/>
              <a:t>следует принимать температуру внутреннего воздуха отапливаемых помещений не менее 20°С, относительную влажность - 50</a:t>
            </a:r>
            <a:r>
              <a:rPr lang="ru-RU" sz="2000" b="1" dirty="0" smtClean="0"/>
              <a:t>%.</a:t>
            </a:r>
          </a:p>
          <a:p>
            <a:pPr marL="0" indent="0" algn="just">
              <a:buNone/>
            </a:pPr>
            <a:r>
              <a:rPr lang="ru-RU" sz="2000" b="1" dirty="0"/>
              <a:t>9.25</a:t>
            </a:r>
            <a:r>
              <a:rPr lang="ru-RU" sz="2000" dirty="0"/>
              <a:t> </a:t>
            </a:r>
            <a:r>
              <a:rPr lang="ru-RU" sz="2000" dirty="0" smtClean="0"/>
              <a:t>!!!  </a:t>
            </a:r>
            <a:r>
              <a:rPr lang="ru-RU" sz="2000" b="1" dirty="0" smtClean="0">
                <a:solidFill>
                  <a:srgbClr val="C00000"/>
                </a:solidFill>
              </a:rPr>
              <a:t>Уровни </a:t>
            </a:r>
            <a:r>
              <a:rPr lang="ru-RU" sz="2000" b="1" dirty="0">
                <a:solidFill>
                  <a:srgbClr val="C00000"/>
                </a:solidFill>
              </a:rPr>
              <a:t>шума</a:t>
            </a:r>
            <a:r>
              <a:rPr lang="ru-RU" sz="2000" dirty="0"/>
              <a:t> от инженерного оборудования и других внутридомовых источников шума </a:t>
            </a:r>
            <a:r>
              <a:rPr lang="ru-RU" sz="2000" b="1" u="sng" dirty="0" smtClean="0">
                <a:solidFill>
                  <a:srgbClr val="C00000"/>
                </a:solidFill>
              </a:rPr>
              <a:t>Не Должны Превышать установленные </a:t>
            </a:r>
            <a:r>
              <a:rPr lang="ru-RU" sz="2000" b="1" u="sng" dirty="0">
                <a:solidFill>
                  <a:srgbClr val="C00000"/>
                </a:solidFill>
              </a:rPr>
              <a:t>допустимые уровни и не более чем на 2 </a:t>
            </a:r>
            <a:r>
              <a:rPr lang="ru-RU" sz="2000" b="1" u="sng" dirty="0" err="1">
                <a:solidFill>
                  <a:srgbClr val="C00000"/>
                </a:solidFill>
              </a:rPr>
              <a:t>дБА</a:t>
            </a:r>
            <a:r>
              <a:rPr lang="ru-RU" sz="2000" b="1" u="sng" dirty="0">
                <a:solidFill>
                  <a:srgbClr val="C00000"/>
                </a:solidFill>
              </a:rPr>
              <a:t> превышать фоновые значения</a:t>
            </a:r>
            <a:r>
              <a:rPr lang="ru-RU" sz="2000" dirty="0"/>
              <a:t>, определяемые при неработающем внутридомовом источнике шума, как в дневное, так и в ночное время.</a:t>
            </a:r>
          </a:p>
          <a:p>
            <a:pPr marL="0" indent="0" algn="just">
              <a:buNone/>
            </a:pPr>
            <a:r>
              <a:rPr lang="ru-RU" sz="2000" b="1" dirty="0"/>
              <a:t>9.26</a:t>
            </a:r>
            <a:r>
              <a:rPr lang="ru-RU" sz="2000" dirty="0"/>
              <a:t> </a:t>
            </a:r>
            <a:r>
              <a:rPr lang="ru-RU" sz="2000" b="1" dirty="0">
                <a:solidFill>
                  <a:srgbClr val="C00000"/>
                </a:solidFill>
              </a:rPr>
              <a:t>Для обеспечения допустимого уровня шума не допускается крепление санитарных приборов и трубопроводов непосредственно к межквартирным стенам </a:t>
            </a:r>
            <a:r>
              <a:rPr lang="ru-RU" sz="2000" dirty="0"/>
              <a:t>и перегородкам, ограждающим жилые комнаты</a:t>
            </a:r>
          </a:p>
          <a:p>
            <a:pPr marL="0" indent="0">
              <a:buNone/>
            </a:pPr>
            <a:endParaRPr lang="ru-RU" sz="1900" dirty="0">
              <a:solidFill>
                <a:srgbClr val="C00000"/>
              </a:solidFill>
            </a:endParaRPr>
          </a:p>
          <a:p>
            <a:pPr>
              <a:buFont typeface="Wingdings" panose="05000000000000000000" pitchFamily="2" charset="2"/>
              <a:buChar char="v"/>
            </a:pPr>
            <a:endParaRPr lang="ru-RU" sz="1900" dirty="0" smtClean="0">
              <a:solidFill>
                <a:srgbClr val="C00000"/>
              </a:solidFill>
            </a:endParaRPr>
          </a:p>
          <a:p>
            <a:pPr>
              <a:buFont typeface="Wingdings" panose="05000000000000000000" pitchFamily="2" charset="2"/>
              <a:buChar char="v"/>
            </a:pPr>
            <a:endParaRPr lang="ru-RU" sz="1900" dirty="0">
              <a:solidFill>
                <a:srgbClr val="C00000"/>
              </a:solidFill>
            </a:endParaRPr>
          </a:p>
          <a:p>
            <a:pPr>
              <a:buFont typeface="Wingdings" panose="05000000000000000000" pitchFamily="2" charset="2"/>
              <a:buChar char="v"/>
            </a:pPr>
            <a:endParaRPr lang="ru-RU" sz="1500" dirty="0" smtClean="0">
              <a:solidFill>
                <a:srgbClr val="C00000"/>
              </a:solidFill>
            </a:endParaRPr>
          </a:p>
          <a:p>
            <a:pPr marL="400050" lvl="1" indent="0">
              <a:buNone/>
            </a:pPr>
            <a:endParaRPr lang="ru-RU" sz="1500" dirty="0" smtClean="0">
              <a:solidFill>
                <a:srgbClr val="C00000"/>
              </a:solidFill>
            </a:endParaRPr>
          </a:p>
          <a:p>
            <a:pPr marL="400050" lvl="1" indent="0">
              <a:buNone/>
            </a:pPr>
            <a:endParaRPr lang="ru-RU" sz="1500" dirty="0" smtClean="0">
              <a:solidFill>
                <a:srgbClr val="C00000"/>
              </a:solidFill>
            </a:endParaRPr>
          </a:p>
          <a:p>
            <a:pPr marL="457200" indent="-457200">
              <a:buAutoNum type="arabicPeriod"/>
            </a:pPr>
            <a:endParaRPr lang="ru-RU" sz="1900" dirty="0" smtClean="0">
              <a:solidFill>
                <a:srgbClr val="C00000"/>
              </a:solidFill>
            </a:endParaRPr>
          </a:p>
          <a:p>
            <a:pPr marL="457200" indent="-457200">
              <a:buAutoNum type="arabicPeriod"/>
            </a:pPr>
            <a:endParaRPr lang="ru-RU" sz="1900" b="1" dirty="0" smtClean="0">
              <a:solidFill>
                <a:srgbClr val="FF0000"/>
              </a:solidFill>
            </a:endParaRPr>
          </a:p>
          <a:p>
            <a:pPr marL="457200" indent="-457200">
              <a:buAutoNum type="arabicPeriod"/>
            </a:pPr>
            <a:endParaRPr lang="ru-RU" sz="1900" b="1" dirty="0" smtClean="0">
              <a:solidFill>
                <a:srgbClr val="FF0000"/>
              </a:solidFill>
            </a:endParaRPr>
          </a:p>
          <a:p>
            <a:pPr marL="457200" indent="-457200">
              <a:buAutoNum type="arabicPeriod"/>
            </a:pPr>
            <a:endParaRPr lang="ru-RU" sz="1900" b="1" dirty="0" smtClean="0">
              <a:solidFill>
                <a:srgbClr val="FF0000"/>
              </a:solidFill>
            </a:endParaRPr>
          </a:p>
          <a:p>
            <a:pPr marL="457200" indent="-457200" algn="just">
              <a:buAutoNum type="arabicPeriod"/>
            </a:pPr>
            <a:endParaRPr lang="ru-RU" sz="1900" b="1" dirty="0" smtClean="0">
              <a:solidFill>
                <a:srgbClr val="FF0000"/>
              </a:solidFill>
            </a:endParaRPr>
          </a:p>
        </p:txBody>
      </p:sp>
    </p:spTree>
    <p:extLst>
      <p:ext uri="{BB962C8B-B14F-4D97-AF65-F5344CB8AC3E}">
        <p14:creationId xmlns:p14="http://schemas.microsoft.com/office/powerpoint/2010/main" val="1947883934"/>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6381328"/>
          </a:xfrm>
        </p:spPr>
        <p:txBody>
          <a:bodyPr>
            <a:noAutofit/>
          </a:bodyPr>
          <a:lstStyle/>
          <a:p>
            <a:r>
              <a:rPr lang="ru-RU" sz="3600" b="1" dirty="0" smtClean="0">
                <a:solidFill>
                  <a:schemeClr val="tx2">
                    <a:lumMod val="60000"/>
                    <a:lumOff val="40000"/>
                  </a:schemeClr>
                </a:solidFill>
                <a:latin typeface="Comic Sans MS" panose="030F0702030302020204" pitchFamily="66" charset="0"/>
              </a:rPr>
              <a:t/>
            </a:r>
            <a:br>
              <a:rPr lang="ru-RU" sz="3600" b="1" dirty="0" smtClean="0">
                <a:solidFill>
                  <a:schemeClr val="tx2">
                    <a:lumMod val="60000"/>
                    <a:lumOff val="40000"/>
                  </a:schemeClr>
                </a:solidFill>
                <a:latin typeface="Comic Sans MS" panose="030F0702030302020204" pitchFamily="66" charset="0"/>
              </a:rPr>
            </a:br>
            <a:r>
              <a:rPr lang="ru-RU" sz="3600" b="1" dirty="0" smtClean="0">
                <a:solidFill>
                  <a:schemeClr val="tx2">
                    <a:lumMod val="60000"/>
                    <a:lumOff val="40000"/>
                  </a:schemeClr>
                </a:solidFill>
                <a:latin typeface="Comic Sans MS" panose="030F0702030302020204" pitchFamily="66" charset="0"/>
              </a:rPr>
              <a:t>КОМПЛЕКСНОЕ РАЗВИТИЕ ТЕРРИТОРИИ </a:t>
            </a:r>
            <a:r>
              <a:rPr lang="ru-RU" sz="3600" dirty="0" smtClean="0">
                <a:solidFill>
                  <a:schemeClr val="tx2">
                    <a:lumMod val="60000"/>
                    <a:lumOff val="40000"/>
                  </a:schemeClr>
                </a:solidFill>
                <a:latin typeface="Comic Sans MS" panose="030F0702030302020204" pitchFamily="66" charset="0"/>
              </a:rPr>
              <a:t>– </a:t>
            </a:r>
            <a:br>
              <a:rPr lang="ru-RU" sz="3600" dirty="0" smtClean="0">
                <a:solidFill>
                  <a:schemeClr val="tx2">
                    <a:lumMod val="60000"/>
                    <a:lumOff val="40000"/>
                  </a:schemeClr>
                </a:solidFill>
                <a:latin typeface="Comic Sans MS" panose="030F0702030302020204" pitchFamily="66" charset="0"/>
              </a:rPr>
            </a:br>
            <a:r>
              <a:rPr lang="ru-RU" sz="3600" dirty="0">
                <a:solidFill>
                  <a:schemeClr val="tx2">
                    <a:lumMod val="60000"/>
                    <a:lumOff val="40000"/>
                  </a:schemeClr>
                </a:solidFill>
                <a:latin typeface="Comic Sans MS" panose="030F0702030302020204" pitchFamily="66" charset="0"/>
              </a:rPr>
              <a:t/>
            </a:r>
            <a:br>
              <a:rPr lang="ru-RU" sz="3600" dirty="0">
                <a:solidFill>
                  <a:schemeClr val="tx2">
                    <a:lumMod val="60000"/>
                    <a:lumOff val="40000"/>
                  </a:schemeClr>
                </a:solidFill>
                <a:latin typeface="Comic Sans MS" panose="030F0702030302020204" pitchFamily="66" charset="0"/>
              </a:rPr>
            </a:br>
            <a:r>
              <a:rPr lang="ru-RU" sz="3600" dirty="0" smtClean="0">
                <a:solidFill>
                  <a:schemeClr val="tx2">
                    <a:lumMod val="60000"/>
                    <a:lumOff val="40000"/>
                  </a:schemeClr>
                </a:solidFill>
                <a:latin typeface="Comic Sans MS" panose="030F0702030302020204" pitchFamily="66" charset="0"/>
              </a:rPr>
              <a:t>новая </a:t>
            </a:r>
            <a:r>
              <a:rPr lang="ru-RU" sz="3600" dirty="0">
                <a:solidFill>
                  <a:schemeClr val="tx2">
                    <a:lumMod val="60000"/>
                    <a:lumOff val="40000"/>
                  </a:schemeClr>
                </a:solidFill>
                <a:latin typeface="Comic Sans MS" panose="030F0702030302020204" pitchFamily="66" charset="0"/>
              </a:rPr>
              <a:t>глава </a:t>
            </a:r>
            <a:r>
              <a:rPr lang="ru-RU" sz="3600" dirty="0" smtClean="0">
                <a:solidFill>
                  <a:srgbClr val="FF0000"/>
                </a:solidFill>
                <a:latin typeface="Comic Sans MS" panose="030F0702030302020204" pitchFamily="66" charset="0"/>
              </a:rPr>
              <a:t>10</a:t>
            </a:r>
            <a:r>
              <a:rPr lang="ru-RU" sz="3600" dirty="0" smtClean="0">
                <a:solidFill>
                  <a:schemeClr val="tx2">
                    <a:lumMod val="60000"/>
                    <a:lumOff val="40000"/>
                  </a:schemeClr>
                </a:solidFill>
                <a:latin typeface="Comic Sans MS" panose="030F0702030302020204" pitchFamily="66" charset="0"/>
              </a:rPr>
              <a:t> Градостроительного кодекса Российской Федерации</a:t>
            </a:r>
            <a:br>
              <a:rPr lang="ru-RU" sz="3600" dirty="0" smtClean="0">
                <a:solidFill>
                  <a:schemeClr val="tx2">
                    <a:lumMod val="60000"/>
                    <a:lumOff val="40000"/>
                  </a:schemeClr>
                </a:solidFill>
                <a:latin typeface="Comic Sans MS" panose="030F0702030302020204" pitchFamily="66" charset="0"/>
              </a:rPr>
            </a:br>
            <a:r>
              <a:rPr lang="ru-RU" sz="3600" dirty="0">
                <a:solidFill>
                  <a:schemeClr val="tx2">
                    <a:lumMod val="60000"/>
                    <a:lumOff val="40000"/>
                  </a:schemeClr>
                </a:solidFill>
                <a:latin typeface="Comic Sans MS" panose="030F0702030302020204" pitchFamily="66" charset="0"/>
              </a:rPr>
              <a:t/>
            </a:r>
            <a:br>
              <a:rPr lang="ru-RU" sz="3600" dirty="0">
                <a:solidFill>
                  <a:schemeClr val="tx2">
                    <a:lumMod val="60000"/>
                    <a:lumOff val="40000"/>
                  </a:schemeClr>
                </a:solidFill>
                <a:latin typeface="Comic Sans MS" panose="030F0702030302020204" pitchFamily="66" charset="0"/>
              </a:rPr>
            </a:br>
            <a:r>
              <a:rPr lang="ru-RU" sz="2400" b="1" dirty="0"/>
              <a:t>ФЕДЕРАЛЬНЫЙ ЗАКОН</a:t>
            </a:r>
            <a:br>
              <a:rPr lang="ru-RU" sz="2400" b="1" dirty="0"/>
            </a:br>
            <a:r>
              <a:rPr lang="ru-RU" sz="2400" b="1" dirty="0" smtClean="0"/>
              <a:t>«О </a:t>
            </a:r>
            <a:r>
              <a:rPr lang="ru-RU" sz="2400" b="1" dirty="0"/>
              <a:t>ВНЕСЕНИИ ИЗМЕНЕНИЙ</a:t>
            </a:r>
            <a:br>
              <a:rPr lang="ru-RU" sz="2400" b="1" dirty="0"/>
            </a:br>
            <a:r>
              <a:rPr lang="ru-RU" sz="2400" b="1" dirty="0"/>
              <a:t>В ГРАДОСТРОИТЕЛЬНЫЙ КОДЕКС РФ И ОТДЕЛЬНЫЕ</a:t>
            </a:r>
            <a:br>
              <a:rPr lang="ru-RU" sz="2400" b="1" dirty="0"/>
            </a:br>
            <a:r>
              <a:rPr lang="ru-RU" sz="2400" b="1" dirty="0"/>
              <a:t>ЗАКОНОДАТЕЛЬНЫЕ АКТЫ РФ В ЦЕЛЯХ</a:t>
            </a:r>
            <a:br>
              <a:rPr lang="ru-RU" sz="2400" b="1" dirty="0"/>
            </a:br>
            <a:r>
              <a:rPr lang="ru-RU" sz="2400" b="1" dirty="0"/>
              <a:t>ОБЕСПЕЧЕНИЯ КОМПЛЕКСНОГО РАЗВИТИЯ </a:t>
            </a:r>
            <a:r>
              <a:rPr lang="ru-RU" sz="2400" b="1" dirty="0" smtClean="0"/>
              <a:t>ТЕРРИТОРИЙ» </a:t>
            </a:r>
            <a:br>
              <a:rPr lang="ru-RU" sz="2400" b="1" dirty="0" smtClean="0"/>
            </a:br>
            <a:r>
              <a:rPr lang="ru-RU" sz="2800" b="1" dirty="0" smtClean="0">
                <a:solidFill>
                  <a:srgbClr val="FF0000"/>
                </a:solidFill>
              </a:rPr>
              <a:t>от 30.12.2020 № 494</a:t>
            </a:r>
            <a:br>
              <a:rPr lang="ru-RU" sz="2800" b="1" dirty="0" smtClean="0">
                <a:solidFill>
                  <a:srgbClr val="FF0000"/>
                </a:solidFill>
              </a:rPr>
            </a:br>
            <a:r>
              <a:rPr lang="ru-RU" sz="2800" b="1" dirty="0" smtClean="0">
                <a:solidFill>
                  <a:srgbClr val="FF0000"/>
                </a:solidFill>
              </a:rPr>
              <a:t>вступил в силу</a:t>
            </a:r>
            <a:r>
              <a:rPr lang="ru-RU" sz="2800" b="1" dirty="0">
                <a:solidFill>
                  <a:srgbClr val="FF0000"/>
                </a:solidFill>
              </a:rPr>
              <a:t/>
            </a:r>
            <a:br>
              <a:rPr lang="ru-RU" sz="2800" b="1" dirty="0">
                <a:solidFill>
                  <a:srgbClr val="FF0000"/>
                </a:solidFill>
              </a:rPr>
            </a:br>
            <a:endParaRPr lang="ru-RU" sz="2400" u="sng" dirty="0">
              <a:solidFill>
                <a:srgbClr val="FF0000"/>
              </a:solidFill>
              <a:latin typeface="Comic Sans MS" panose="030F0702030302020204" pitchFamily="66" charset="0"/>
            </a:endParaRPr>
          </a:p>
        </p:txBody>
      </p:sp>
      <p:sp>
        <p:nvSpPr>
          <p:cNvPr id="3" name="Объект 2"/>
          <p:cNvSpPr>
            <a:spLocks noGrp="1"/>
          </p:cNvSpPr>
          <p:nvPr>
            <p:ph idx="1"/>
          </p:nvPr>
        </p:nvSpPr>
        <p:spPr>
          <a:xfrm>
            <a:off x="0" y="6669360"/>
            <a:ext cx="9144000" cy="188640"/>
          </a:xfrm>
        </p:spPr>
        <p:txBody>
          <a:bodyPr>
            <a:normAutofit fontScale="25000" lnSpcReduction="20000"/>
          </a:bodyPr>
          <a:lstStyle/>
          <a:p>
            <a:endParaRPr lang="ru-RU" sz="2400" b="1" dirty="0"/>
          </a:p>
        </p:txBody>
      </p:sp>
    </p:spTree>
    <p:extLst>
      <p:ext uri="{BB962C8B-B14F-4D97-AF65-F5344CB8AC3E}">
        <p14:creationId xmlns:p14="http://schemas.microsoft.com/office/powerpoint/2010/main" val="2959629500"/>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476672"/>
          </a:xfrm>
        </p:spPr>
        <p:txBody>
          <a:bodyPr>
            <a:noAutofit/>
          </a:bodyPr>
          <a:lstStyle/>
          <a:p>
            <a:r>
              <a:rPr lang="ru-RU" sz="2000" b="1" dirty="0" smtClean="0">
                <a:solidFill>
                  <a:schemeClr val="tx2">
                    <a:lumMod val="60000"/>
                    <a:lumOff val="40000"/>
                  </a:schemeClr>
                </a:solidFill>
                <a:latin typeface="Comic Sans MS" panose="030F0702030302020204" pitchFamily="66" charset="0"/>
              </a:rPr>
              <a:t>ЗУ жилищного строительства на публичной кадастровой карте</a:t>
            </a:r>
            <a:endParaRPr lang="ru-RU" sz="2000" b="1" dirty="0">
              <a:solidFill>
                <a:schemeClr val="tx2">
                  <a:lumMod val="60000"/>
                  <a:lumOff val="40000"/>
                </a:schemeClr>
              </a:solidFill>
              <a:latin typeface="Comic Sans MS" panose="030F0702030302020204" pitchFamily="66" charset="0"/>
            </a:endParaRPr>
          </a:p>
        </p:txBody>
      </p:sp>
      <p:sp>
        <p:nvSpPr>
          <p:cNvPr id="3" name="Объект 2"/>
          <p:cNvSpPr>
            <a:spLocks noGrp="1"/>
          </p:cNvSpPr>
          <p:nvPr>
            <p:ph idx="1"/>
          </p:nvPr>
        </p:nvSpPr>
        <p:spPr>
          <a:xfrm>
            <a:off x="0" y="476672"/>
            <a:ext cx="9144000" cy="6381328"/>
          </a:xfrm>
        </p:spPr>
        <p:txBody>
          <a:bodyPr>
            <a:normAutofit/>
          </a:bodyPr>
          <a:lstStyle/>
          <a:p>
            <a:pPr marL="0" indent="0" algn="ctr">
              <a:buNone/>
            </a:pPr>
            <a:r>
              <a:rPr lang="ru-RU" sz="1800" b="1" dirty="0" err="1" smtClean="0"/>
              <a:t>М.Хуснуллин</a:t>
            </a:r>
            <a:r>
              <a:rPr lang="ru-RU" sz="1800" b="1" dirty="0" smtClean="0"/>
              <a:t> - </a:t>
            </a:r>
            <a:r>
              <a:rPr lang="ru-RU" sz="1800" dirty="0"/>
              <a:t>1 млрд кв. м </a:t>
            </a:r>
            <a:r>
              <a:rPr lang="ru-RU" sz="1800" dirty="0" smtClean="0"/>
              <a:t>жилья к 2030 году</a:t>
            </a:r>
            <a:endParaRPr lang="ru-RU" sz="1800" b="1" dirty="0" smtClean="0"/>
          </a:p>
          <a:p>
            <a:pPr marL="0" indent="0" algn="ctr">
              <a:buNone/>
            </a:pPr>
            <a:r>
              <a:rPr lang="ru-RU" sz="1800" b="1" dirty="0" smtClean="0"/>
              <a:t>На </a:t>
            </a:r>
            <a:r>
              <a:rPr lang="ru-RU" sz="1800" b="1" dirty="0"/>
              <a:t>сайте Публичной кадастровой карты доступен поиск земельных участков и территорий, имеющих потенциал вовлечения в оборот для жилищного строительства</a:t>
            </a:r>
            <a:endParaRPr lang="ru-RU" sz="1800" dirty="0"/>
          </a:p>
          <a:p>
            <a:pPr marL="0" indent="0" algn="just">
              <a:buNone/>
            </a:pPr>
            <a:r>
              <a:rPr lang="ru-RU" sz="2800" u="sng" dirty="0" err="1" smtClean="0"/>
              <a:t>Росреестр</a:t>
            </a:r>
            <a:r>
              <a:rPr lang="ru-RU" sz="2800" dirty="0" smtClean="0"/>
              <a:t>: </a:t>
            </a:r>
            <a:r>
              <a:rPr lang="ru-RU" sz="2400" dirty="0"/>
              <a:t>в 2020 году выявлено </a:t>
            </a:r>
            <a:r>
              <a:rPr lang="ru-RU" sz="2400" dirty="0" smtClean="0"/>
              <a:t>около </a:t>
            </a:r>
            <a:r>
              <a:rPr lang="ru-RU" sz="2400" b="1" dirty="0"/>
              <a:t>5,7 тыс. земельных </a:t>
            </a:r>
            <a:r>
              <a:rPr lang="ru-RU" sz="2400" dirty="0"/>
              <a:t>участков и территорий, площадь которых около </a:t>
            </a:r>
            <a:r>
              <a:rPr lang="ru-RU" sz="2400" b="1" dirty="0"/>
              <a:t>100 тыс. га, </a:t>
            </a:r>
            <a:r>
              <a:rPr lang="ru-RU" sz="2400" dirty="0"/>
              <a:t>для дальнейшего вовлечения в оборот, что позволяет построить, по экспертным оценкам, порядка </a:t>
            </a:r>
            <a:r>
              <a:rPr lang="ru-RU" sz="2400" b="1" dirty="0"/>
              <a:t>310 млн кв. м. </a:t>
            </a:r>
            <a:r>
              <a:rPr lang="ru-RU" sz="2400" b="1" dirty="0" smtClean="0"/>
              <a:t>жилья</a:t>
            </a:r>
          </a:p>
          <a:p>
            <a:pPr marL="0" indent="0" algn="just">
              <a:buNone/>
            </a:pPr>
            <a:endParaRPr lang="ru-RU" sz="200" b="1" dirty="0"/>
          </a:p>
          <a:p>
            <a:pPr marL="0" indent="0" algn="just">
              <a:buNone/>
            </a:pPr>
            <a:r>
              <a:rPr lang="ru-RU" sz="2400" dirty="0"/>
              <a:t>Для поиска земельных участков и территорий, имеющих потенциал вовлечения в оборот для жилищного строительства, необходимо зайти на сайт </a:t>
            </a:r>
            <a:r>
              <a:rPr lang="ru-RU" sz="2400" u="sng" dirty="0">
                <a:hlinkClick r:id="rId2"/>
              </a:rPr>
              <a:t>Публичной кадастровой карты</a:t>
            </a:r>
            <a:r>
              <a:rPr lang="ru-RU" sz="2400" dirty="0"/>
              <a:t>, выбрать тип объектов поиска «Жилищное строительство» и выполнить </a:t>
            </a:r>
            <a:r>
              <a:rPr lang="ru-RU" sz="2400" dirty="0" smtClean="0"/>
              <a:t>поиск. </a:t>
            </a:r>
            <a:r>
              <a:rPr lang="ru-RU" sz="2400" dirty="0"/>
              <a:t>Для поиска всех объектов необходимо ввести символ «*» в строку поиска.</a:t>
            </a:r>
          </a:p>
          <a:p>
            <a:pPr marL="0" indent="0" algn="just">
              <a:buNone/>
            </a:pPr>
            <a:endParaRPr lang="ru-RU" sz="2400" b="1" dirty="0" smtClean="0"/>
          </a:p>
          <a:p>
            <a:pPr marL="0" indent="0" algn="just">
              <a:buNone/>
            </a:pPr>
            <a:endParaRPr lang="ru-RU" sz="2000" i="1" dirty="0" smtClean="0"/>
          </a:p>
          <a:p>
            <a:pPr marL="0" indent="0">
              <a:buNone/>
            </a:pPr>
            <a:endParaRPr lang="ru-RU" dirty="0"/>
          </a:p>
        </p:txBody>
      </p:sp>
      <p:pic>
        <p:nvPicPr>
          <p:cNvPr id="8" name="Рисунок 7" descr="https://rosreestr.gov.ru/upload/Doc/press/%D0%9D%D0%BE%D0%B2%D0%BE%D1%81%D1%82%D1%8C%20%E2%84%961%2001.02.21.png"/>
          <p:cNvPicPr/>
          <p:nvPr/>
        </p:nvPicPr>
        <p:blipFill>
          <a:blip r:embed="rId3">
            <a:extLst>
              <a:ext uri="{28A0092B-C50C-407E-A947-70E740481C1C}">
                <a14:useLocalDpi xmlns:a14="http://schemas.microsoft.com/office/drawing/2010/main" val="0"/>
              </a:ext>
            </a:extLst>
          </a:blip>
          <a:srcRect/>
          <a:stretch>
            <a:fillRect/>
          </a:stretch>
        </p:blipFill>
        <p:spPr bwMode="auto">
          <a:xfrm>
            <a:off x="899592" y="4653136"/>
            <a:ext cx="7776863" cy="2088232"/>
          </a:xfrm>
          <a:prstGeom prst="rect">
            <a:avLst/>
          </a:prstGeom>
          <a:noFill/>
          <a:ln>
            <a:noFill/>
          </a:ln>
        </p:spPr>
      </p:pic>
      <p:sp>
        <p:nvSpPr>
          <p:cNvPr id="6" name="TextBox 5"/>
          <p:cNvSpPr txBox="1"/>
          <p:nvPr/>
        </p:nvSpPr>
        <p:spPr>
          <a:xfrm>
            <a:off x="4499992" y="5157192"/>
            <a:ext cx="184731" cy="369332"/>
          </a:xfrm>
          <a:prstGeom prst="rect">
            <a:avLst/>
          </a:prstGeom>
          <a:noFill/>
        </p:spPr>
        <p:txBody>
          <a:bodyPr wrap="none" rtlCol="0">
            <a:spAutoFit/>
          </a:bodyPr>
          <a:lstStyle/>
          <a:p>
            <a:endParaRPr lang="ru-RU" dirty="0"/>
          </a:p>
        </p:txBody>
      </p:sp>
    </p:spTree>
    <p:extLst>
      <p:ext uri="{BB962C8B-B14F-4D97-AF65-F5344CB8AC3E}">
        <p14:creationId xmlns:p14="http://schemas.microsoft.com/office/powerpoint/2010/main" val="937559747"/>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424" y="0"/>
            <a:ext cx="9144000" cy="5085184"/>
          </a:xfrm>
        </p:spPr>
        <p:txBody>
          <a:bodyPr>
            <a:noAutofit/>
          </a:bodyPr>
          <a:lstStyle/>
          <a:p>
            <a:r>
              <a:rPr lang="ru-RU" sz="3600" b="1" dirty="0" smtClean="0">
                <a:solidFill>
                  <a:schemeClr val="accent5">
                    <a:lumMod val="75000"/>
                  </a:schemeClr>
                </a:solidFill>
                <a:latin typeface="Comic Sans MS" pitchFamily="66" charset="0"/>
                <a:ea typeface="+mn-ea"/>
                <a:cs typeface="+mn-cs"/>
              </a:rPr>
              <a:t/>
            </a:r>
            <a:br>
              <a:rPr lang="ru-RU" sz="3600" b="1" dirty="0" smtClean="0">
                <a:solidFill>
                  <a:schemeClr val="accent5">
                    <a:lumMod val="75000"/>
                  </a:schemeClr>
                </a:solidFill>
                <a:latin typeface="Comic Sans MS" pitchFamily="66" charset="0"/>
                <a:ea typeface="+mn-ea"/>
                <a:cs typeface="+mn-cs"/>
              </a:rPr>
            </a:br>
            <a:r>
              <a:rPr lang="ru-RU" sz="3600" b="1" dirty="0">
                <a:solidFill>
                  <a:schemeClr val="accent5">
                    <a:lumMod val="75000"/>
                  </a:schemeClr>
                </a:solidFill>
                <a:latin typeface="Comic Sans MS" pitchFamily="66" charset="0"/>
                <a:ea typeface="+mn-ea"/>
                <a:cs typeface="+mn-cs"/>
              </a:rPr>
              <a:t/>
            </a:r>
            <a:br>
              <a:rPr lang="ru-RU" sz="3600" b="1" dirty="0">
                <a:solidFill>
                  <a:schemeClr val="accent5">
                    <a:lumMod val="75000"/>
                  </a:schemeClr>
                </a:solidFill>
                <a:latin typeface="Comic Sans MS" pitchFamily="66" charset="0"/>
                <a:ea typeface="+mn-ea"/>
                <a:cs typeface="+mn-cs"/>
              </a:rPr>
            </a:br>
            <a:r>
              <a:rPr lang="ru-RU" sz="3200" b="1" dirty="0">
                <a:solidFill>
                  <a:schemeClr val="tx2">
                    <a:lumMod val="60000"/>
                    <a:lumOff val="40000"/>
                  </a:schemeClr>
                </a:solidFill>
                <a:latin typeface="Comic Sans MS" panose="030F0702030302020204" pitchFamily="66" charset="0"/>
              </a:rPr>
              <a:t>Виды деятельности по Комплексному и устойчивому развитию территории</a:t>
            </a:r>
            <a:br>
              <a:rPr lang="ru-RU" sz="3200" b="1" dirty="0">
                <a:solidFill>
                  <a:schemeClr val="tx2">
                    <a:lumMod val="60000"/>
                    <a:lumOff val="40000"/>
                  </a:schemeClr>
                </a:solidFill>
                <a:latin typeface="Comic Sans MS" panose="030F0702030302020204" pitchFamily="66" charset="0"/>
              </a:rPr>
            </a:br>
            <a:r>
              <a:rPr lang="ru-RU" sz="2800" dirty="0">
                <a:solidFill>
                  <a:schemeClr val="tx2">
                    <a:lumMod val="60000"/>
                    <a:lumOff val="40000"/>
                  </a:schemeClr>
                </a:solidFill>
                <a:latin typeface="Comic Sans MS" panose="030F0702030302020204" pitchFamily="66" charset="0"/>
              </a:rPr>
              <a:t/>
            </a:r>
            <a:br>
              <a:rPr lang="ru-RU" sz="2800" dirty="0">
                <a:solidFill>
                  <a:schemeClr val="tx2">
                    <a:lumMod val="60000"/>
                    <a:lumOff val="40000"/>
                  </a:schemeClr>
                </a:solidFill>
                <a:latin typeface="Comic Sans MS" panose="030F0702030302020204" pitchFamily="66" charset="0"/>
              </a:rPr>
            </a:br>
            <a:r>
              <a:rPr lang="ru-RU" sz="2800" dirty="0">
                <a:solidFill>
                  <a:schemeClr val="tx2">
                    <a:lumMod val="60000"/>
                    <a:lumOff val="40000"/>
                  </a:schemeClr>
                </a:solidFill>
                <a:latin typeface="Comic Sans MS" panose="030F0702030302020204" pitchFamily="66" charset="0"/>
              </a:rPr>
              <a:t>статьи 46.1-46.11 </a:t>
            </a:r>
            <a:br>
              <a:rPr lang="ru-RU" sz="2800" dirty="0">
                <a:solidFill>
                  <a:schemeClr val="tx2">
                    <a:lumMod val="60000"/>
                    <a:lumOff val="40000"/>
                  </a:schemeClr>
                </a:solidFill>
                <a:latin typeface="Comic Sans MS" panose="030F0702030302020204" pitchFamily="66" charset="0"/>
              </a:rPr>
            </a:br>
            <a:r>
              <a:rPr lang="ru-RU" sz="2800" dirty="0">
                <a:solidFill>
                  <a:schemeClr val="tx2">
                    <a:lumMod val="60000"/>
                    <a:lumOff val="40000"/>
                  </a:schemeClr>
                </a:solidFill>
                <a:latin typeface="Comic Sans MS" panose="030F0702030302020204" pitchFamily="66" charset="0"/>
              </a:rPr>
              <a:t>выделили в отдельную Главу </a:t>
            </a:r>
            <a:r>
              <a:rPr lang="ru-RU" sz="2800" dirty="0">
                <a:solidFill>
                  <a:srgbClr val="FF0000"/>
                </a:solidFill>
                <a:latin typeface="Comic Sans MS" panose="030F0702030302020204" pitchFamily="66" charset="0"/>
              </a:rPr>
              <a:t>5.1</a:t>
            </a:r>
            <a:r>
              <a:rPr lang="ru-RU" sz="2800" dirty="0">
                <a:solidFill>
                  <a:schemeClr val="tx2">
                    <a:lumMod val="60000"/>
                    <a:lumOff val="40000"/>
                  </a:schemeClr>
                </a:solidFill>
                <a:latin typeface="Comic Sans MS" panose="030F0702030302020204" pitchFamily="66" charset="0"/>
              </a:rPr>
              <a:t> Грк  </a:t>
            </a:r>
            <a:r>
              <a:rPr lang="ru-RU" sz="2800" dirty="0" smtClean="0">
                <a:solidFill>
                  <a:schemeClr val="tx2">
                    <a:lumMod val="60000"/>
                    <a:lumOff val="40000"/>
                  </a:schemeClr>
                </a:solidFill>
                <a:latin typeface="Comic Sans MS" panose="030F0702030302020204" pitchFamily="66" charset="0"/>
              </a:rPr>
              <a:t>РФ</a:t>
            </a:r>
            <a:br>
              <a:rPr lang="ru-RU" sz="2800" dirty="0" smtClean="0">
                <a:solidFill>
                  <a:schemeClr val="tx2">
                    <a:lumMod val="60000"/>
                    <a:lumOff val="40000"/>
                  </a:schemeClr>
                </a:solidFill>
                <a:latin typeface="Comic Sans MS" panose="030F0702030302020204" pitchFamily="66" charset="0"/>
              </a:rPr>
            </a:br>
            <a:r>
              <a:rPr lang="ru-RU" sz="2800" b="1" dirty="0">
                <a:solidFill>
                  <a:schemeClr val="bg1">
                    <a:lumMod val="50000"/>
                  </a:schemeClr>
                </a:solidFill>
                <a:latin typeface="Comic Sans MS" panose="030F0702030302020204" pitchFamily="66" charset="0"/>
              </a:rPr>
              <a:t>(от 02.08.2019 </a:t>
            </a:r>
            <a:r>
              <a:rPr lang="en-US" sz="2800" b="1" dirty="0">
                <a:solidFill>
                  <a:schemeClr val="bg1">
                    <a:lumMod val="50000"/>
                  </a:schemeClr>
                </a:solidFill>
                <a:latin typeface="Comic Sans MS" panose="030F0702030302020204" pitchFamily="66" charset="0"/>
              </a:rPr>
              <a:t>N 283-</a:t>
            </a:r>
            <a:r>
              <a:rPr lang="ru-RU" sz="2800" b="1" dirty="0">
                <a:solidFill>
                  <a:schemeClr val="bg1">
                    <a:lumMod val="50000"/>
                  </a:schemeClr>
                </a:solidFill>
                <a:latin typeface="Comic Sans MS" panose="030F0702030302020204" pitchFamily="66" charset="0"/>
              </a:rPr>
              <a:t>ФЗ)</a:t>
            </a:r>
            <a:br>
              <a:rPr lang="ru-RU" sz="2800" b="1" dirty="0">
                <a:solidFill>
                  <a:schemeClr val="bg1">
                    <a:lumMod val="50000"/>
                  </a:schemeClr>
                </a:solidFill>
                <a:latin typeface="Comic Sans MS" panose="030F0702030302020204" pitchFamily="66" charset="0"/>
              </a:rPr>
            </a:br>
            <a:r>
              <a:rPr lang="ru-RU" sz="3600" dirty="0">
                <a:solidFill>
                  <a:schemeClr val="tx2">
                    <a:lumMod val="60000"/>
                    <a:lumOff val="40000"/>
                  </a:schemeClr>
                </a:solidFill>
                <a:latin typeface="Comic Sans MS" panose="030F0702030302020204" pitchFamily="66" charset="0"/>
              </a:rPr>
              <a:t/>
            </a:r>
            <a:br>
              <a:rPr lang="ru-RU" sz="3600" dirty="0">
                <a:solidFill>
                  <a:schemeClr val="tx2">
                    <a:lumMod val="60000"/>
                    <a:lumOff val="40000"/>
                  </a:schemeClr>
                </a:solidFill>
                <a:latin typeface="Comic Sans MS" panose="030F0702030302020204" pitchFamily="66" charset="0"/>
              </a:rPr>
            </a:br>
            <a:r>
              <a:rPr lang="ru-RU" sz="4000" dirty="0" smtClean="0">
                <a:solidFill>
                  <a:schemeClr val="tx2">
                    <a:lumMod val="60000"/>
                    <a:lumOff val="40000"/>
                  </a:schemeClr>
                </a:solidFill>
                <a:latin typeface="Comic Sans MS" panose="030F0702030302020204" pitchFamily="66" charset="0"/>
              </a:rPr>
              <a:t>- </a:t>
            </a:r>
            <a:r>
              <a:rPr lang="ru-RU" sz="2800" dirty="0">
                <a:solidFill>
                  <a:schemeClr val="tx2">
                    <a:lumMod val="60000"/>
                    <a:lumOff val="40000"/>
                  </a:schemeClr>
                </a:solidFill>
                <a:latin typeface="Comic Sans MS" panose="030F0702030302020204" pitchFamily="66" charset="0"/>
              </a:rPr>
              <a:t>развитие застроенных территорий</a:t>
            </a:r>
            <a:br>
              <a:rPr lang="ru-RU" sz="2800" dirty="0">
                <a:solidFill>
                  <a:schemeClr val="tx2">
                    <a:lumMod val="60000"/>
                    <a:lumOff val="40000"/>
                  </a:schemeClr>
                </a:solidFill>
                <a:latin typeface="Comic Sans MS" panose="030F0702030302020204" pitchFamily="66" charset="0"/>
              </a:rPr>
            </a:br>
            <a:r>
              <a:rPr lang="ru-RU" sz="2800" dirty="0">
                <a:solidFill>
                  <a:schemeClr val="tx2">
                    <a:lumMod val="60000"/>
                    <a:lumOff val="40000"/>
                  </a:schemeClr>
                </a:solidFill>
                <a:latin typeface="Comic Sans MS" panose="030F0702030302020204" pitchFamily="66" charset="0"/>
              </a:rPr>
              <a:t>-комплексное освоение территории</a:t>
            </a:r>
            <a:br>
              <a:rPr lang="ru-RU" sz="2800" dirty="0">
                <a:solidFill>
                  <a:schemeClr val="tx2">
                    <a:lumMod val="60000"/>
                    <a:lumOff val="40000"/>
                  </a:schemeClr>
                </a:solidFill>
                <a:latin typeface="Comic Sans MS" panose="030F0702030302020204" pitchFamily="66" charset="0"/>
              </a:rPr>
            </a:br>
            <a:r>
              <a:rPr lang="ru-RU" sz="2800" dirty="0">
                <a:solidFill>
                  <a:schemeClr val="tx2">
                    <a:lumMod val="60000"/>
                    <a:lumOff val="40000"/>
                  </a:schemeClr>
                </a:solidFill>
                <a:latin typeface="Comic Sans MS" panose="030F0702030302020204" pitchFamily="66" charset="0"/>
              </a:rPr>
              <a:t>-комплексное освоение территории в целях строительства стандартного жилья</a:t>
            </a:r>
            <a:br>
              <a:rPr lang="ru-RU" sz="2800" dirty="0">
                <a:solidFill>
                  <a:schemeClr val="tx2">
                    <a:lumMod val="60000"/>
                    <a:lumOff val="40000"/>
                  </a:schemeClr>
                </a:solidFill>
                <a:latin typeface="Comic Sans MS" panose="030F0702030302020204" pitchFamily="66" charset="0"/>
              </a:rPr>
            </a:br>
            <a:r>
              <a:rPr lang="ru-RU" sz="2800" dirty="0">
                <a:solidFill>
                  <a:schemeClr val="tx2">
                    <a:lumMod val="60000"/>
                    <a:lumOff val="40000"/>
                  </a:schemeClr>
                </a:solidFill>
                <a:latin typeface="Comic Sans MS" panose="030F0702030302020204" pitchFamily="66" charset="0"/>
              </a:rPr>
              <a:t>- комплексное развитие территории</a:t>
            </a:r>
            <a:br>
              <a:rPr lang="ru-RU" sz="2800" dirty="0">
                <a:solidFill>
                  <a:schemeClr val="tx2">
                    <a:lumMod val="60000"/>
                    <a:lumOff val="40000"/>
                  </a:schemeClr>
                </a:solidFill>
                <a:latin typeface="Comic Sans MS" panose="030F0702030302020204" pitchFamily="66" charset="0"/>
              </a:rPr>
            </a:br>
            <a:endParaRPr lang="ru-RU" sz="2400" dirty="0">
              <a:solidFill>
                <a:schemeClr val="tx2">
                  <a:lumMod val="60000"/>
                  <a:lumOff val="40000"/>
                </a:schemeClr>
              </a:solidFill>
              <a:latin typeface="Comic Sans MS" panose="030F0702030302020204" pitchFamily="66" charset="0"/>
            </a:endParaRPr>
          </a:p>
        </p:txBody>
      </p:sp>
      <p:sp>
        <p:nvSpPr>
          <p:cNvPr id="3" name="Содержимое 2"/>
          <p:cNvSpPr>
            <a:spLocks noGrp="1"/>
          </p:cNvSpPr>
          <p:nvPr>
            <p:ph idx="1"/>
          </p:nvPr>
        </p:nvSpPr>
        <p:spPr>
          <a:xfrm>
            <a:off x="0" y="5733256"/>
            <a:ext cx="9144000" cy="1124744"/>
          </a:xfrm>
        </p:spPr>
        <p:txBody>
          <a:bodyPr>
            <a:normAutofit/>
          </a:bodyPr>
          <a:lstStyle/>
          <a:p>
            <a:pPr marL="0" indent="0" algn="ctr">
              <a:buNone/>
            </a:pPr>
            <a:endParaRPr lang="ru-RU" sz="2000" b="1" i="1" dirty="0"/>
          </a:p>
          <a:p>
            <a:pPr marL="0" indent="0" algn="just">
              <a:buNone/>
            </a:pPr>
            <a:endParaRPr lang="ru-RU" sz="2000" dirty="0" smtClean="0"/>
          </a:p>
          <a:p>
            <a:pPr marL="0" indent="0" algn="just">
              <a:buNone/>
            </a:pPr>
            <a:endParaRPr lang="ru-RU" sz="2000" b="1" i="1" dirty="0"/>
          </a:p>
        </p:txBody>
      </p:sp>
    </p:spTree>
    <p:extLst>
      <p:ext uri="{BB962C8B-B14F-4D97-AF65-F5344CB8AC3E}">
        <p14:creationId xmlns:p14="http://schemas.microsoft.com/office/powerpoint/2010/main" val="153195290"/>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260648"/>
          </a:xfrm>
        </p:spPr>
        <p:txBody>
          <a:bodyPr>
            <a:noAutofit/>
          </a:bodyPr>
          <a:lstStyle/>
          <a:p>
            <a:r>
              <a:rPr lang="ru-RU" sz="2400" b="1" dirty="0" smtClean="0">
                <a:solidFill>
                  <a:schemeClr val="tx2">
                    <a:lumMod val="60000"/>
                    <a:lumOff val="40000"/>
                  </a:schemeClr>
                </a:solidFill>
                <a:latin typeface="Comic Sans MS" panose="030F0702030302020204" pitchFamily="66" charset="0"/>
              </a:rPr>
              <a:t>Виды деятельности по КРТ</a:t>
            </a:r>
            <a:endParaRPr lang="ru-RU" sz="2400" b="1" dirty="0">
              <a:solidFill>
                <a:schemeClr val="tx2">
                  <a:lumMod val="60000"/>
                  <a:lumOff val="40000"/>
                </a:schemeClr>
              </a:solidFill>
              <a:latin typeface="Comic Sans MS" panose="030F0702030302020204" pitchFamily="66" charset="0"/>
            </a:endParaRPr>
          </a:p>
        </p:txBody>
      </p:sp>
      <p:sp>
        <p:nvSpPr>
          <p:cNvPr id="3" name="Содержимое 2"/>
          <p:cNvSpPr>
            <a:spLocks noGrp="1"/>
          </p:cNvSpPr>
          <p:nvPr>
            <p:ph idx="1"/>
          </p:nvPr>
        </p:nvSpPr>
        <p:spPr>
          <a:xfrm>
            <a:off x="0" y="404664"/>
            <a:ext cx="9144000" cy="6453336"/>
          </a:xfrm>
        </p:spPr>
        <p:txBody>
          <a:bodyPr>
            <a:normAutofit/>
          </a:bodyPr>
          <a:lstStyle/>
          <a:p>
            <a:pPr marL="0" indent="0" algn="ctr">
              <a:buNone/>
            </a:pPr>
            <a:endParaRPr lang="ru-RU" sz="800" i="1" dirty="0"/>
          </a:p>
          <a:p>
            <a:pPr marL="0" indent="0" algn="ctr">
              <a:buNone/>
            </a:pPr>
            <a:endParaRPr lang="ru-RU" sz="2000" i="1" dirty="0" smtClean="0"/>
          </a:p>
          <a:p>
            <a:pPr marL="0" indent="0" algn="ctr">
              <a:buNone/>
            </a:pPr>
            <a:endParaRPr lang="ru-RU" sz="2000" i="1" dirty="0" smtClean="0"/>
          </a:p>
        </p:txBody>
      </p:sp>
      <p:graphicFrame>
        <p:nvGraphicFramePr>
          <p:cNvPr id="4" name="Таблица 3"/>
          <p:cNvGraphicFramePr>
            <a:graphicFrameLocks noGrp="1"/>
          </p:cNvGraphicFramePr>
          <p:nvPr>
            <p:extLst/>
          </p:nvPr>
        </p:nvGraphicFramePr>
        <p:xfrm>
          <a:off x="0" y="260649"/>
          <a:ext cx="9144000" cy="7003789"/>
        </p:xfrm>
        <a:graphic>
          <a:graphicData uri="http://schemas.openxmlformats.org/drawingml/2006/table">
            <a:tbl>
              <a:tblPr firstRow="1" bandRow="1">
                <a:tableStyleId>{5C22544A-7EE6-4342-B048-85BDC9FD1C3A}</a:tableStyleId>
              </a:tblPr>
              <a:tblGrid>
                <a:gridCol w="1547664"/>
                <a:gridCol w="7596336"/>
              </a:tblGrid>
              <a:tr h="2088231">
                <a:tc>
                  <a:txBody>
                    <a:bodyPr/>
                    <a:lstStyle/>
                    <a:p>
                      <a:r>
                        <a:rPr lang="ru-RU" b="1" dirty="0" smtClean="0">
                          <a:solidFill>
                            <a:schemeClr val="tx1"/>
                          </a:solidFill>
                        </a:rPr>
                        <a:t>Развитие застроенных территорий</a:t>
                      </a:r>
                      <a:endParaRPr lang="ru-RU" b="1" dirty="0">
                        <a:solidFill>
                          <a:schemeClr val="tx1"/>
                        </a:solidFill>
                      </a:endParaRPr>
                    </a:p>
                  </a:txBody>
                  <a:tcPr>
                    <a:solidFill>
                      <a:schemeClr val="accent1">
                        <a:lumMod val="20000"/>
                        <a:lumOff val="80000"/>
                      </a:schemeClr>
                    </a:solid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ru-RU" sz="1800" b="0" kern="1200" dirty="0" smtClean="0">
                          <a:solidFill>
                            <a:schemeClr val="tx1"/>
                          </a:solidFill>
                          <a:latin typeface="+mn-lt"/>
                          <a:ea typeface="+mn-ea"/>
                          <a:cs typeface="+mn-cs"/>
                        </a:rPr>
                        <a:t>в границах элемента планировочной структуры (квартала, микрорайона) или его части.   Инициатива </a:t>
                      </a:r>
                      <a:r>
                        <a:rPr lang="ru-RU" sz="1800" b="0" kern="1200" dirty="0" err="1" smtClean="0">
                          <a:solidFill>
                            <a:schemeClr val="tx1"/>
                          </a:solidFill>
                          <a:latin typeface="+mn-lt"/>
                          <a:ea typeface="+mn-ea"/>
                          <a:cs typeface="+mn-cs"/>
                        </a:rPr>
                        <a:t>м.б</a:t>
                      </a:r>
                      <a:r>
                        <a:rPr lang="ru-RU" sz="1800" b="0" kern="1200" dirty="0" smtClean="0">
                          <a:solidFill>
                            <a:schemeClr val="tx1"/>
                          </a:solidFill>
                          <a:latin typeface="+mn-lt"/>
                          <a:ea typeface="+mn-ea"/>
                          <a:cs typeface="+mn-cs"/>
                        </a:rPr>
                        <a:t>. как ОВ так и </a:t>
                      </a:r>
                      <a:r>
                        <a:rPr lang="ru-RU" sz="1800" b="0" kern="1200" dirty="0" err="1" smtClean="0">
                          <a:solidFill>
                            <a:schemeClr val="tx1"/>
                          </a:solidFill>
                          <a:latin typeface="+mn-lt"/>
                          <a:ea typeface="+mn-ea"/>
                          <a:cs typeface="+mn-cs"/>
                        </a:rPr>
                        <a:t>Физ</a:t>
                      </a:r>
                      <a:r>
                        <a:rPr lang="ru-RU" sz="1800" b="0" kern="1200" dirty="0" smtClean="0">
                          <a:solidFill>
                            <a:schemeClr val="tx1"/>
                          </a:solidFill>
                          <a:latin typeface="+mn-lt"/>
                          <a:ea typeface="+mn-ea"/>
                          <a:cs typeface="+mn-cs"/>
                        </a:rPr>
                        <a:t> или Юр. лиц при наличии град регламента</a:t>
                      </a:r>
                    </a:p>
                    <a:p>
                      <a:pPr marL="0" marR="0" lvl="0" indent="0" algn="just" defTabSz="914400" rtl="0" eaLnBrk="1" fontAlgn="auto" latinLnBrk="0" hangingPunct="1">
                        <a:lnSpc>
                          <a:spcPct val="100000"/>
                        </a:lnSpc>
                        <a:spcBef>
                          <a:spcPts val="0"/>
                        </a:spcBef>
                        <a:spcAft>
                          <a:spcPts val="0"/>
                        </a:spcAft>
                        <a:buClrTx/>
                        <a:buSzTx/>
                        <a:buFontTx/>
                        <a:buNone/>
                        <a:tabLst/>
                        <a:defRPr/>
                      </a:pPr>
                      <a:r>
                        <a:rPr lang="ru-RU" sz="1800" b="0" kern="1200" dirty="0" smtClean="0">
                          <a:solidFill>
                            <a:schemeClr val="tx1"/>
                          </a:solidFill>
                          <a:latin typeface="+mn-lt"/>
                          <a:ea typeface="+mn-ea"/>
                          <a:cs typeface="+mn-cs"/>
                        </a:rPr>
                        <a:t>Касается </a:t>
                      </a:r>
                      <a:r>
                        <a:rPr lang="ru-RU" sz="1800" b="1" u="sng" kern="1200" dirty="0" smtClean="0">
                          <a:solidFill>
                            <a:schemeClr val="tx1"/>
                          </a:solidFill>
                          <a:latin typeface="+mn-lt"/>
                          <a:ea typeface="+mn-ea"/>
                          <a:cs typeface="+mn-cs"/>
                        </a:rPr>
                        <a:t>МКД</a:t>
                      </a:r>
                      <a:r>
                        <a:rPr lang="ru-RU" sz="1800" b="1" u="sng" kern="1200" baseline="0" dirty="0" smtClean="0">
                          <a:solidFill>
                            <a:schemeClr val="tx1"/>
                          </a:solidFill>
                          <a:latin typeface="+mn-lt"/>
                          <a:ea typeface="+mn-ea"/>
                          <a:cs typeface="+mn-cs"/>
                        </a:rPr>
                        <a:t> аварийных, под снос </a:t>
                      </a:r>
                      <a:r>
                        <a:rPr lang="ru-RU" sz="1800" b="0" kern="1200" baseline="0" dirty="0" smtClean="0">
                          <a:solidFill>
                            <a:schemeClr val="tx1"/>
                          </a:solidFill>
                          <a:latin typeface="+mn-lt"/>
                          <a:ea typeface="+mn-ea"/>
                          <a:cs typeface="+mn-cs"/>
                        </a:rPr>
                        <a:t>+объекты инфраструктуры</a:t>
                      </a:r>
                      <a:endParaRPr lang="ru-RU" sz="1800" b="0" kern="1200" dirty="0" smtClean="0">
                        <a:solidFill>
                          <a:schemeClr val="tx1"/>
                        </a:solidFill>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ru-RU" sz="1800" b="0" kern="1200" dirty="0" smtClean="0">
                          <a:solidFill>
                            <a:schemeClr val="tx1"/>
                          </a:solidFill>
                          <a:effectLst/>
                          <a:latin typeface="+mn-lt"/>
                          <a:ea typeface="+mn-ea"/>
                          <a:cs typeface="+mn-cs"/>
                        </a:rPr>
                        <a:t>На застроенной территории, в отношении которой принимается решение о развитии, </a:t>
                      </a:r>
                      <a:r>
                        <a:rPr lang="ru-RU" sz="1800" b="0" u="sng" kern="1200" dirty="0" smtClean="0">
                          <a:solidFill>
                            <a:schemeClr val="tx1"/>
                          </a:solidFill>
                          <a:effectLst/>
                          <a:latin typeface="+mn-lt"/>
                          <a:ea typeface="+mn-ea"/>
                          <a:cs typeface="+mn-cs"/>
                        </a:rPr>
                        <a:t>не могут быть расположены иные ОКС</a:t>
                      </a:r>
                    </a:p>
                    <a:p>
                      <a:pPr marL="0" marR="0" lvl="0" indent="0" algn="just" defTabSz="914400" rtl="0" eaLnBrk="1" fontAlgn="auto" latinLnBrk="0" hangingPunct="1">
                        <a:lnSpc>
                          <a:spcPct val="100000"/>
                        </a:lnSpc>
                        <a:spcBef>
                          <a:spcPts val="0"/>
                        </a:spcBef>
                        <a:spcAft>
                          <a:spcPts val="0"/>
                        </a:spcAft>
                        <a:buClrTx/>
                        <a:buSzTx/>
                        <a:buFontTx/>
                        <a:buNone/>
                        <a:tabLst/>
                        <a:defRPr/>
                      </a:pPr>
                      <a:r>
                        <a:rPr lang="ru-RU" sz="1800" b="1" kern="1200" dirty="0" smtClean="0">
                          <a:solidFill>
                            <a:schemeClr val="tx1"/>
                          </a:solidFill>
                          <a:effectLst/>
                          <a:latin typeface="+mn-lt"/>
                          <a:ea typeface="+mn-ea"/>
                          <a:cs typeface="+mn-cs"/>
                        </a:rPr>
                        <a:t>Земля </a:t>
                      </a:r>
                      <a:r>
                        <a:rPr lang="ru-RU" sz="1800" b="1" u="sng" kern="1200" dirty="0" smtClean="0">
                          <a:solidFill>
                            <a:schemeClr val="tx1"/>
                          </a:solidFill>
                          <a:effectLst/>
                          <a:latin typeface="+mn-lt"/>
                          <a:ea typeface="+mn-ea"/>
                          <a:cs typeface="+mn-cs"/>
                        </a:rPr>
                        <a:t>в собственность </a:t>
                      </a:r>
                      <a:r>
                        <a:rPr lang="ru-RU" sz="1800" b="1" kern="1200" dirty="0" smtClean="0">
                          <a:solidFill>
                            <a:schemeClr val="tx1"/>
                          </a:solidFill>
                          <a:effectLst/>
                          <a:latin typeface="+mn-lt"/>
                          <a:ea typeface="+mn-ea"/>
                          <a:cs typeface="+mn-cs"/>
                        </a:rPr>
                        <a:t>бесплатно </a:t>
                      </a:r>
                      <a:r>
                        <a:rPr lang="ru-RU" sz="1800" b="0" kern="1200" dirty="0" smtClean="0">
                          <a:solidFill>
                            <a:schemeClr val="tx1"/>
                          </a:solidFill>
                          <a:effectLst/>
                          <a:latin typeface="+mn-lt"/>
                          <a:ea typeface="+mn-ea"/>
                          <a:cs typeface="+mn-cs"/>
                        </a:rPr>
                        <a:t>лицу, с которым заключен Д.</a:t>
                      </a:r>
                      <a:endParaRPr lang="ru-RU" sz="1800" b="0" kern="1200" dirty="0">
                        <a:solidFill>
                          <a:schemeClr val="tx1"/>
                        </a:solidFill>
                        <a:latin typeface="+mn-lt"/>
                        <a:ea typeface="+mn-ea"/>
                        <a:cs typeface="+mn-cs"/>
                      </a:endParaRPr>
                    </a:p>
                  </a:txBody>
                  <a:tcPr>
                    <a:solidFill>
                      <a:schemeClr val="accent1">
                        <a:lumMod val="20000"/>
                        <a:lumOff val="80000"/>
                      </a:schemeClr>
                    </a:solidFill>
                  </a:tcPr>
                </a:tc>
              </a:tr>
              <a:tr h="1728192">
                <a:tc>
                  <a:txBody>
                    <a:bodyPr/>
                    <a:lstStyle/>
                    <a:p>
                      <a:r>
                        <a:rPr lang="ru-RU" dirty="0" smtClean="0">
                          <a:solidFill>
                            <a:srgbClr val="FF0000"/>
                          </a:solidFill>
                        </a:rPr>
                        <a:t>С 2016 г.:</a:t>
                      </a:r>
                    </a:p>
                    <a:p>
                      <a:r>
                        <a:rPr lang="ru-RU" dirty="0" smtClean="0">
                          <a:solidFill>
                            <a:srgbClr val="FF0000"/>
                          </a:solidFill>
                        </a:rPr>
                        <a:t>Комплексное</a:t>
                      </a:r>
                      <a:r>
                        <a:rPr lang="ru-RU" baseline="0" dirty="0" smtClean="0">
                          <a:solidFill>
                            <a:srgbClr val="FF0000"/>
                          </a:solidFill>
                        </a:rPr>
                        <a:t> </a:t>
                      </a:r>
                      <a:r>
                        <a:rPr lang="ru-RU" b="1" baseline="0" dirty="0" smtClean="0">
                          <a:solidFill>
                            <a:srgbClr val="FF0000"/>
                          </a:solidFill>
                        </a:rPr>
                        <a:t>развитие</a:t>
                      </a:r>
                      <a:r>
                        <a:rPr lang="ru-RU" baseline="0" dirty="0" smtClean="0">
                          <a:solidFill>
                            <a:srgbClr val="FF0000"/>
                          </a:solidFill>
                        </a:rPr>
                        <a:t> территории</a:t>
                      </a:r>
                    </a:p>
                    <a:p>
                      <a:r>
                        <a:rPr lang="ru-RU" baseline="0" dirty="0" smtClean="0">
                          <a:solidFill>
                            <a:srgbClr val="FF0000"/>
                          </a:solidFill>
                        </a:rPr>
                        <a:t>(КРТ)</a:t>
                      </a:r>
                    </a:p>
                    <a:p>
                      <a:endParaRPr lang="ru-RU" baseline="0" dirty="0" smtClean="0">
                        <a:solidFill>
                          <a:srgbClr val="FF0000"/>
                        </a:solidFill>
                      </a:endParaRPr>
                    </a:p>
                    <a:p>
                      <a:r>
                        <a:rPr lang="ru-RU" baseline="0" dirty="0" smtClean="0">
                          <a:solidFill>
                            <a:srgbClr val="FF0000"/>
                          </a:solidFill>
                        </a:rPr>
                        <a:t>Ст. 46.9 Грк РФ</a:t>
                      </a:r>
                      <a:endParaRPr lang="ru-RU" dirty="0">
                        <a:solidFill>
                          <a:srgbClr val="FF0000"/>
                        </a:solidFill>
                      </a:endParaRP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ru-RU" sz="1800" b="0" kern="1200" dirty="0" smtClean="0">
                          <a:solidFill>
                            <a:schemeClr val="dk1"/>
                          </a:solidFill>
                          <a:effectLst/>
                          <a:latin typeface="+mn-lt"/>
                          <a:ea typeface="+mn-ea"/>
                          <a:cs typeface="+mn-cs"/>
                        </a:rPr>
                        <a:t>Комплексному развитию </a:t>
                      </a:r>
                      <a:r>
                        <a:rPr lang="ru-RU" sz="1800" b="1" i="1" kern="1200" dirty="0" smtClean="0">
                          <a:solidFill>
                            <a:schemeClr val="dk1"/>
                          </a:solidFill>
                          <a:effectLst/>
                          <a:latin typeface="+mn-lt"/>
                          <a:ea typeface="+mn-ea"/>
                          <a:cs typeface="+mn-cs"/>
                        </a:rPr>
                        <a:t>ПО ИНИЦИАТИВЕ ПРАВООБЛАДАТЕЛЕЙ </a:t>
                      </a:r>
                      <a:r>
                        <a:rPr lang="ru-RU" sz="1800" b="0" kern="1200" dirty="0" smtClean="0">
                          <a:solidFill>
                            <a:schemeClr val="dk1"/>
                          </a:solidFill>
                          <a:effectLst/>
                          <a:latin typeface="+mn-lt"/>
                          <a:ea typeface="+mn-ea"/>
                          <a:cs typeface="+mn-cs"/>
                        </a:rPr>
                        <a:t>подлежит территория, в границах которой находятся земельные участки и (или) расположенные на них ОКС, находящиеся </a:t>
                      </a:r>
                      <a:r>
                        <a:rPr lang="ru-RU" sz="1800" b="1" kern="1200" dirty="0" smtClean="0">
                          <a:solidFill>
                            <a:srgbClr val="FF0000"/>
                          </a:solidFill>
                          <a:effectLst/>
                          <a:latin typeface="+mn-lt"/>
                          <a:ea typeface="+mn-ea"/>
                          <a:cs typeface="+mn-cs"/>
                        </a:rPr>
                        <a:t>как</a:t>
                      </a:r>
                      <a:r>
                        <a:rPr lang="ru-RU" sz="1800" b="0" kern="1200" dirty="0" smtClean="0">
                          <a:solidFill>
                            <a:schemeClr val="dk1"/>
                          </a:solidFill>
                          <a:effectLst/>
                          <a:latin typeface="+mn-lt"/>
                          <a:ea typeface="+mn-ea"/>
                          <a:cs typeface="+mn-cs"/>
                        </a:rPr>
                        <a:t> в гос., муниципальной собственности </a:t>
                      </a:r>
                      <a:r>
                        <a:rPr lang="ru-RU" sz="1800" b="1" u="none" kern="1200" dirty="0" smtClean="0">
                          <a:solidFill>
                            <a:srgbClr val="FF0000"/>
                          </a:solidFill>
                          <a:effectLst/>
                          <a:latin typeface="+mn-lt"/>
                          <a:ea typeface="+mn-ea"/>
                          <a:cs typeface="+mn-cs"/>
                        </a:rPr>
                        <a:t>так</a:t>
                      </a:r>
                      <a:r>
                        <a:rPr lang="ru-RU" sz="1800" b="0" u="none" kern="1200" dirty="0" smtClean="0">
                          <a:solidFill>
                            <a:schemeClr val="dk1"/>
                          </a:solidFill>
                          <a:effectLst/>
                          <a:latin typeface="+mn-lt"/>
                          <a:ea typeface="+mn-ea"/>
                          <a:cs typeface="+mn-cs"/>
                        </a:rPr>
                        <a:t> и в собственности физических или юридических лиц</a:t>
                      </a:r>
                      <a:r>
                        <a:rPr lang="ru-RU" sz="1800" b="0" kern="1200" dirty="0" smtClean="0">
                          <a:solidFill>
                            <a:schemeClr val="dk1"/>
                          </a:solidFill>
                          <a:effectLst/>
                          <a:latin typeface="+mn-lt"/>
                          <a:ea typeface="+mn-ea"/>
                          <a:cs typeface="+mn-cs"/>
                        </a:rPr>
                        <a:t>. </a:t>
                      </a:r>
                      <a:r>
                        <a:rPr lang="ru-RU" sz="1800" b="1" kern="1200" dirty="0" smtClean="0">
                          <a:solidFill>
                            <a:srgbClr val="C00000"/>
                          </a:solidFill>
                          <a:effectLst/>
                          <a:latin typeface="+mn-lt"/>
                          <a:ea typeface="+mn-ea"/>
                          <a:cs typeface="+mn-cs"/>
                        </a:rPr>
                        <a:t>Между правообладателями </a:t>
                      </a:r>
                      <a:r>
                        <a:rPr lang="ru-RU" sz="1800" b="1" kern="1200" dirty="0" err="1" smtClean="0">
                          <a:solidFill>
                            <a:srgbClr val="C00000"/>
                          </a:solidFill>
                          <a:effectLst/>
                          <a:latin typeface="+mn-lt"/>
                          <a:ea typeface="+mn-ea"/>
                          <a:cs typeface="+mn-cs"/>
                        </a:rPr>
                        <a:t>д.б</a:t>
                      </a:r>
                      <a:r>
                        <a:rPr lang="ru-RU" sz="1800" b="1" kern="1200" dirty="0" smtClean="0">
                          <a:solidFill>
                            <a:srgbClr val="C00000"/>
                          </a:solidFill>
                          <a:effectLst/>
                          <a:latin typeface="+mn-lt"/>
                          <a:ea typeface="+mn-ea"/>
                          <a:cs typeface="+mn-cs"/>
                        </a:rPr>
                        <a:t>. заключено Соглашение</a:t>
                      </a:r>
                      <a:r>
                        <a:rPr lang="ru-RU" sz="1800" b="0" kern="1200" baseline="0" dirty="0" smtClean="0">
                          <a:solidFill>
                            <a:schemeClr val="dk1"/>
                          </a:solidFill>
                          <a:effectLst/>
                          <a:latin typeface="+mn-lt"/>
                          <a:ea typeface="+mn-ea"/>
                          <a:cs typeface="+mn-cs"/>
                        </a:rPr>
                        <a:t> (распределение Обязанностей)   </a:t>
                      </a:r>
                      <a:r>
                        <a:rPr lang="ru-RU" sz="1800" b="0" kern="1200" dirty="0" smtClean="0">
                          <a:solidFill>
                            <a:schemeClr val="dk1"/>
                          </a:solidFill>
                          <a:effectLst/>
                          <a:latin typeface="+mn-lt"/>
                          <a:ea typeface="+mn-ea"/>
                          <a:cs typeface="+mn-cs"/>
                        </a:rPr>
                        <a:t>(Краснодар – типовая форма договора, Московская область)</a:t>
                      </a:r>
                    </a:p>
                    <a:p>
                      <a:pPr marL="0" marR="0" lvl="0" indent="0" algn="l" defTabSz="914400" rtl="0" eaLnBrk="1" fontAlgn="auto" latinLnBrk="0" hangingPunct="1">
                        <a:lnSpc>
                          <a:spcPct val="100000"/>
                        </a:lnSpc>
                        <a:spcBef>
                          <a:spcPts val="0"/>
                        </a:spcBef>
                        <a:spcAft>
                          <a:spcPts val="0"/>
                        </a:spcAft>
                        <a:buClrTx/>
                        <a:buSzTx/>
                        <a:buFontTx/>
                        <a:buNone/>
                        <a:tabLst/>
                        <a:defRPr/>
                      </a:pPr>
                      <a:r>
                        <a:rPr lang="ru-RU" sz="1800" b="0" kern="1200" dirty="0" smtClean="0">
                          <a:solidFill>
                            <a:schemeClr val="dk1"/>
                          </a:solidFill>
                          <a:effectLst/>
                          <a:latin typeface="+mn-lt"/>
                          <a:ea typeface="+mn-ea"/>
                          <a:cs typeface="+mn-cs"/>
                        </a:rPr>
                        <a:t>КРТ </a:t>
                      </a:r>
                      <a:r>
                        <a:rPr lang="ru-RU" sz="1800" b="1" i="1" kern="1200" dirty="0" smtClean="0">
                          <a:solidFill>
                            <a:schemeClr val="dk1"/>
                          </a:solidFill>
                          <a:effectLst/>
                          <a:latin typeface="+mn-lt"/>
                          <a:ea typeface="+mn-ea"/>
                          <a:cs typeface="+mn-cs"/>
                        </a:rPr>
                        <a:t>по инициативе</a:t>
                      </a:r>
                      <a:r>
                        <a:rPr lang="ru-RU" sz="1800" b="1" i="1" kern="1200" baseline="0" dirty="0" smtClean="0">
                          <a:solidFill>
                            <a:schemeClr val="dk1"/>
                          </a:solidFill>
                          <a:effectLst/>
                          <a:latin typeface="+mn-lt"/>
                          <a:ea typeface="+mn-ea"/>
                          <a:cs typeface="+mn-cs"/>
                        </a:rPr>
                        <a:t> ОМСУ</a:t>
                      </a:r>
                      <a:r>
                        <a:rPr lang="ru-RU" sz="1800" b="0" kern="1200" baseline="0" dirty="0" smtClean="0">
                          <a:solidFill>
                            <a:schemeClr val="dk1"/>
                          </a:solidFill>
                          <a:effectLst/>
                          <a:latin typeface="+mn-lt"/>
                          <a:ea typeface="+mn-ea"/>
                          <a:cs typeface="+mn-cs"/>
                        </a:rPr>
                        <a:t>: если не менее 50% аварийные ОКС (не МКД), ОКС под снос и самовольные</a:t>
                      </a:r>
                      <a:endParaRPr lang="ru-RU" sz="1800" b="0" kern="1200" dirty="0" smtClean="0">
                        <a:solidFill>
                          <a:schemeClr val="dk1"/>
                        </a:solidFill>
                        <a:effectLst/>
                        <a:latin typeface="+mn-lt"/>
                        <a:ea typeface="+mn-ea"/>
                        <a:cs typeface="+mn-cs"/>
                      </a:endParaRPr>
                    </a:p>
                  </a:txBody>
                  <a:tcPr/>
                </a:tc>
              </a:tr>
              <a:tr h="2355238">
                <a:tc>
                  <a:txBody>
                    <a:bodyPr/>
                    <a:lstStyle/>
                    <a:p>
                      <a:pPr>
                        <a:lnSpc>
                          <a:spcPct val="107000"/>
                        </a:lnSpc>
                        <a:spcAft>
                          <a:spcPts val="800"/>
                        </a:spcAft>
                      </a:pPr>
                      <a:r>
                        <a:rPr lang="ru-RU" sz="1800" b="1">
                          <a:effectLst/>
                          <a:latin typeface="Calibri" panose="020F0502020204030204" pitchFamily="34" charset="0"/>
                          <a:ea typeface="Calibri" panose="020F0502020204030204" pitchFamily="34" charset="0"/>
                          <a:cs typeface="Times New Roman" panose="02020603050405020304" pitchFamily="18" charset="0"/>
                        </a:rPr>
                        <a:t>Комплексное освоение территории</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ru-RU" sz="1800" b="1">
                          <a:effectLst/>
                          <a:latin typeface="Calibri" panose="020F0502020204030204" pitchFamily="34" charset="0"/>
                          <a:ea typeface="Calibri" panose="020F0502020204030204" pitchFamily="34" charset="0"/>
                          <a:cs typeface="Times New Roman" panose="02020603050405020304" pitchFamily="18" charset="0"/>
                        </a:rPr>
                        <a:t>(КОТ)</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ru-RU" sz="1800" b="1" i="1">
                          <a:effectLst/>
                          <a:latin typeface="Calibri" panose="020F0502020204030204" pitchFamily="34" charset="0"/>
                          <a:ea typeface="Calibri" panose="020F0502020204030204" pitchFamily="34" charset="0"/>
                          <a:cs typeface="Times New Roman" panose="02020603050405020304" pitchFamily="18" charset="0"/>
                        </a:rPr>
                        <a:t>(</a:t>
                      </a:r>
                      <a:r>
                        <a:rPr lang="ru-RU" sz="1800" b="1" i="1" u="sng">
                          <a:effectLst/>
                          <a:latin typeface="Calibri" panose="020F0502020204030204" pitchFamily="34" charset="0"/>
                          <a:ea typeface="Calibri" panose="020F0502020204030204" pitchFamily="34" charset="0"/>
                          <a:cs typeface="Times New Roman" panose="02020603050405020304" pitchFamily="18" charset="0"/>
                        </a:rPr>
                        <a:t>без изменений</a:t>
                      </a:r>
                      <a:r>
                        <a:rPr lang="ru-RU" sz="1800" b="1" i="1">
                          <a:effectLst/>
                          <a:latin typeface="Calibri" panose="020F0502020204030204" pitchFamily="34" charset="0"/>
                          <a:ea typeface="Calibri" panose="020F0502020204030204" pitchFamily="34" charset="0"/>
                          <a:cs typeface="Times New Roman" panose="02020603050405020304" pitchFamily="18" charset="0"/>
                        </a:rPr>
                        <a:t>)</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07000"/>
                        </a:lnSpc>
                        <a:spcAft>
                          <a:spcPts val="800"/>
                        </a:spcAft>
                      </a:pPr>
                      <a:r>
                        <a:rPr lang="ru-RU" sz="1800" dirty="0">
                          <a:effectLst/>
                          <a:latin typeface="Calibri" panose="020F0502020204030204" pitchFamily="34" charset="0"/>
                          <a:ea typeface="Calibri" panose="020F0502020204030204" pitchFamily="34" charset="0"/>
                          <a:cs typeface="Times New Roman" panose="02020603050405020304" pitchFamily="18" charset="0"/>
                        </a:rPr>
                        <a:t>строительство на земельных участках в границах данной территории </a:t>
                      </a:r>
                      <a:r>
                        <a:rPr lang="ru-RU" sz="1800" b="1" u="sng" dirty="0">
                          <a:effectLst/>
                          <a:latin typeface="Calibri" panose="020F0502020204030204" pitchFamily="34" charset="0"/>
                          <a:ea typeface="Calibri" panose="020F0502020204030204" pitchFamily="34" charset="0"/>
                          <a:cs typeface="Times New Roman" panose="02020603050405020304" pitchFamily="18" charset="0"/>
                        </a:rPr>
                        <a:t>объектов транспортной, коммунальной и социальной инфраструктур, а также иных </a:t>
                      </a:r>
                      <a:r>
                        <a:rPr lang="ru-RU" sz="1800" dirty="0">
                          <a:effectLst/>
                          <a:latin typeface="Calibri" panose="020F0502020204030204" pitchFamily="34" charset="0"/>
                          <a:ea typeface="Calibri" panose="020F0502020204030204" pitchFamily="34" charset="0"/>
                          <a:cs typeface="Times New Roman" panose="02020603050405020304" pitchFamily="18" charset="0"/>
                        </a:rPr>
                        <a:t>объектов в соответствии с ДПТ</a:t>
                      </a:r>
                    </a:p>
                    <a:p>
                      <a:pPr>
                        <a:lnSpc>
                          <a:spcPct val="107000"/>
                        </a:lnSpc>
                        <a:spcAft>
                          <a:spcPts val="800"/>
                        </a:spcAft>
                      </a:pPr>
                      <a:r>
                        <a:rPr lang="ru-RU" sz="1800" dirty="0">
                          <a:effectLst/>
                          <a:latin typeface="Calibri" panose="020F0502020204030204" pitchFamily="34" charset="0"/>
                          <a:ea typeface="Calibri" panose="020F0502020204030204" pitchFamily="34" charset="0"/>
                          <a:cs typeface="Times New Roman" panose="02020603050405020304" pitchFamily="18" charset="0"/>
                        </a:rPr>
                        <a:t>КОТ осуществляется в границах земельного участка, предоставленного </a:t>
                      </a:r>
                      <a:r>
                        <a:rPr lang="ru-RU" sz="1800" u="sng" dirty="0">
                          <a:effectLst/>
                          <a:latin typeface="Calibri" panose="020F0502020204030204" pitchFamily="34" charset="0"/>
                          <a:ea typeface="Calibri" panose="020F0502020204030204" pitchFamily="34" charset="0"/>
                          <a:cs typeface="Times New Roman" panose="02020603050405020304" pitchFamily="18" charset="0"/>
                        </a:rPr>
                        <a:t>в аренду </a:t>
                      </a:r>
                      <a:r>
                        <a:rPr lang="ru-RU" sz="1800" dirty="0">
                          <a:effectLst/>
                          <a:latin typeface="Calibri" panose="020F0502020204030204" pitchFamily="34" charset="0"/>
                          <a:ea typeface="Calibri" panose="020F0502020204030204" pitchFamily="34" charset="0"/>
                          <a:cs typeface="Times New Roman" panose="02020603050405020304" pitchFamily="18" charset="0"/>
                        </a:rPr>
                        <a:t>лицу, с которым заключен договор КОТ, или в границах земельных участков, образованных из такого земельного участка</a:t>
                      </a:r>
                    </a:p>
                  </a:txBody>
                  <a:tcPr/>
                </a:tc>
              </a:tr>
            </a:tbl>
          </a:graphicData>
        </a:graphic>
      </p:graphicFrame>
    </p:spTree>
    <p:extLst>
      <p:ext uri="{BB962C8B-B14F-4D97-AF65-F5344CB8AC3E}">
        <p14:creationId xmlns:p14="http://schemas.microsoft.com/office/powerpoint/2010/main" val="1817153187"/>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476672"/>
          </a:xfrm>
        </p:spPr>
        <p:txBody>
          <a:bodyPr>
            <a:noAutofit/>
          </a:bodyPr>
          <a:lstStyle/>
          <a:p>
            <a:r>
              <a:rPr lang="ru-RU" sz="2000" b="1" dirty="0" smtClean="0">
                <a:solidFill>
                  <a:schemeClr val="tx2">
                    <a:lumMod val="60000"/>
                    <a:lumOff val="40000"/>
                  </a:schemeClr>
                </a:solidFill>
                <a:latin typeface="Comic Sans MS" panose="030F0702030302020204" pitchFamily="66" charset="0"/>
              </a:rPr>
              <a:t>Новые термины</a:t>
            </a:r>
            <a:endParaRPr lang="ru-RU" sz="2800" b="1" dirty="0">
              <a:solidFill>
                <a:srgbClr val="C00000"/>
              </a:solidFill>
              <a:latin typeface="Comic Sans MS" panose="030F0702030302020204" pitchFamily="66" charset="0"/>
            </a:endParaRPr>
          </a:p>
        </p:txBody>
      </p:sp>
      <p:sp>
        <p:nvSpPr>
          <p:cNvPr id="3" name="Объект 2"/>
          <p:cNvSpPr>
            <a:spLocks noGrp="1"/>
          </p:cNvSpPr>
          <p:nvPr>
            <p:ph idx="1"/>
          </p:nvPr>
        </p:nvSpPr>
        <p:spPr>
          <a:xfrm>
            <a:off x="0" y="404664"/>
            <a:ext cx="9144000" cy="6453336"/>
          </a:xfrm>
        </p:spPr>
        <p:txBody>
          <a:bodyPr/>
          <a:lstStyle/>
          <a:p>
            <a:pPr marL="0" indent="0" algn="ctr">
              <a:buNone/>
            </a:pPr>
            <a:r>
              <a:rPr lang="ru-RU" sz="2000" b="1" dirty="0" smtClean="0"/>
              <a:t>ГРАДОСТРОИТЕЛЬНАЯ ДЕЯТЕЛЬНОСТЬ </a:t>
            </a:r>
            <a:r>
              <a:rPr lang="ru-RU" sz="2000" dirty="0" smtClean="0"/>
              <a:t>- </a:t>
            </a:r>
            <a:r>
              <a:rPr lang="ru-RU" sz="2000" b="1" u="sng" dirty="0"/>
              <a:t>деятельность</a:t>
            </a:r>
            <a:r>
              <a:rPr lang="ru-RU" sz="2000" dirty="0"/>
              <a:t> по развитию территорий, в том числе городов и иных поселений, </a:t>
            </a:r>
            <a:r>
              <a:rPr lang="ru-RU" sz="2000" b="1" u="sng" dirty="0" smtClean="0"/>
              <a:t>Осуществляемая </a:t>
            </a:r>
            <a:r>
              <a:rPr lang="ru-RU" sz="2000" b="1" u="sng" dirty="0"/>
              <a:t>в</a:t>
            </a:r>
            <a:r>
              <a:rPr lang="ru-RU" sz="2000" b="1" u="sng" dirty="0" smtClean="0"/>
              <a:t> Виде</a:t>
            </a:r>
            <a:r>
              <a:rPr lang="ru-RU" sz="2000" dirty="0" smtClean="0"/>
              <a:t> территориального </a:t>
            </a:r>
            <a:r>
              <a:rPr lang="ru-RU" sz="2000" dirty="0"/>
              <a:t>планирования, градостроительного зонирования, планировки территории, архитектурно-строительного проектирования, строительства, капитального ремонта, реконструкции, сноса объектов капитального строительства, эксплуатации зданий, сооружений, </a:t>
            </a:r>
            <a:r>
              <a:rPr lang="ru-RU" sz="2000" dirty="0" smtClean="0"/>
              <a:t> </a:t>
            </a:r>
            <a:r>
              <a:rPr lang="ru-RU" sz="2000" b="1" i="1" dirty="0" smtClean="0"/>
              <a:t>(</a:t>
            </a:r>
            <a:r>
              <a:rPr lang="en-US" sz="2000" b="1" i="1" dirty="0" smtClean="0"/>
              <a:t>new</a:t>
            </a:r>
            <a:r>
              <a:rPr lang="ru-RU" sz="2000" b="1" i="1" dirty="0" smtClean="0"/>
              <a:t>) </a:t>
            </a:r>
            <a:r>
              <a:rPr lang="ru-RU" sz="2000" b="1" u="sng" dirty="0" smtClean="0">
                <a:solidFill>
                  <a:srgbClr val="C00000"/>
                </a:solidFill>
              </a:rPr>
              <a:t>КОМПЛЕКСНОГО РАЗВИТИЯ ТЕРРИТОРИЙ</a:t>
            </a:r>
            <a:r>
              <a:rPr lang="ru-RU" sz="2000" b="1" dirty="0" smtClean="0">
                <a:solidFill>
                  <a:srgbClr val="C00000"/>
                </a:solidFill>
              </a:rPr>
              <a:t> </a:t>
            </a:r>
            <a:r>
              <a:rPr lang="ru-RU" sz="2000" dirty="0" smtClean="0"/>
              <a:t>и </a:t>
            </a:r>
            <a:r>
              <a:rPr lang="ru-RU" sz="2000" dirty="0"/>
              <a:t>их благоустройства</a:t>
            </a:r>
            <a:r>
              <a:rPr lang="ru-RU" sz="2000" dirty="0" smtClean="0"/>
              <a:t>;</a:t>
            </a:r>
            <a:endParaRPr lang="en-US" sz="2000" dirty="0" smtClean="0"/>
          </a:p>
          <a:p>
            <a:pPr marL="0" indent="0" algn="ctr">
              <a:buNone/>
            </a:pPr>
            <a:endParaRPr lang="en-US" sz="2000" dirty="0" smtClean="0"/>
          </a:p>
          <a:p>
            <a:pPr marL="0" indent="0" algn="ctr">
              <a:buNone/>
            </a:pPr>
            <a:endParaRPr lang="en-US" sz="2000" dirty="0" smtClean="0"/>
          </a:p>
          <a:p>
            <a:pPr marL="0" indent="0" algn="ctr">
              <a:buNone/>
            </a:pPr>
            <a:endParaRPr lang="en-US" sz="2000" dirty="0"/>
          </a:p>
          <a:p>
            <a:pPr marL="0" indent="0" algn="ctr">
              <a:buNone/>
            </a:pPr>
            <a:endParaRPr lang="ru-RU" sz="2000" dirty="0"/>
          </a:p>
          <a:p>
            <a:pPr marL="0" indent="0">
              <a:buNone/>
            </a:pPr>
            <a:endParaRPr lang="ru-RU" dirty="0"/>
          </a:p>
        </p:txBody>
      </p:sp>
      <p:graphicFrame>
        <p:nvGraphicFramePr>
          <p:cNvPr id="5" name="Таблица 4"/>
          <p:cNvGraphicFramePr>
            <a:graphicFrameLocks noGrp="1"/>
          </p:cNvGraphicFramePr>
          <p:nvPr>
            <p:extLst/>
          </p:nvPr>
        </p:nvGraphicFramePr>
        <p:xfrm>
          <a:off x="0" y="2636912"/>
          <a:ext cx="9144000" cy="4176463"/>
        </p:xfrm>
        <a:graphic>
          <a:graphicData uri="http://schemas.openxmlformats.org/drawingml/2006/table">
            <a:tbl>
              <a:tblPr firstRow="1" bandRow="1">
                <a:tableStyleId>{5C22544A-7EE6-4342-B048-85BDC9FD1C3A}</a:tableStyleId>
              </a:tblPr>
              <a:tblGrid>
                <a:gridCol w="4572000"/>
                <a:gridCol w="4572000"/>
              </a:tblGrid>
              <a:tr h="4176463">
                <a:tc>
                  <a:txBody>
                    <a:bodyPr/>
                    <a:lstStyle/>
                    <a:p>
                      <a:pPr indent="342900" algn="just">
                        <a:lnSpc>
                          <a:spcPct val="107000"/>
                        </a:lnSpc>
                        <a:spcAft>
                          <a:spcPts val="0"/>
                        </a:spcAft>
                      </a:pPr>
                      <a:r>
                        <a:rPr lang="ru-RU" sz="16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34) деятельность по </a:t>
                      </a:r>
                      <a:r>
                        <a:rPr lang="ru-RU" sz="1600" b="0" u="sng"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комплексному и устойчивому развитию территории</a:t>
                      </a:r>
                      <a:r>
                        <a:rPr lang="ru-RU" sz="16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 осуществляемая в целях обеспечения наиболее эффективного использования территории </a:t>
                      </a:r>
                      <a:r>
                        <a:rPr lang="ru-RU" sz="1600" b="0" u="sng"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деятельность по</a:t>
                      </a:r>
                      <a:r>
                        <a:rPr lang="ru-RU" sz="16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400" b="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indent="342900" algn="just" defTabSz="914400" rtl="0" eaLnBrk="1" latinLnBrk="0" hangingPunct="1">
                        <a:lnSpc>
                          <a:spcPct val="107000"/>
                        </a:lnSpc>
                        <a:spcAft>
                          <a:spcPts val="0"/>
                        </a:spcAft>
                      </a:pPr>
                      <a:r>
                        <a:rPr lang="ru-RU" sz="16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подготовке и утверждению документации по планировке территории для размещения ОКС жилого, </a:t>
                      </a:r>
                      <a:r>
                        <a:rPr lang="ru-RU" sz="16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производственного</a:t>
                      </a:r>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6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общественно-делового и иного назначения</a:t>
                      </a:r>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600" b="0" kern="12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и необходимых для функционирования таких объектов и </a:t>
                      </a:r>
                    </a:p>
                    <a:p>
                      <a:pPr marL="0" indent="342900" algn="just" defTabSz="914400" rtl="0" eaLnBrk="1" latinLnBrk="0" hangingPunct="1">
                        <a:lnSpc>
                          <a:spcPct val="107000"/>
                        </a:lnSpc>
                        <a:spcAft>
                          <a:spcPts val="0"/>
                        </a:spcAft>
                      </a:pPr>
                      <a:r>
                        <a:rPr lang="ru-RU" sz="1600" b="0" kern="12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обеспечения жизнедеятельности граждан объектов коммунальной, транспортной, социальной инфраструктур, а также по архитектурно-строительному проектированию, строительству, реконструкции указанных в настоящем пункте объектов;</a:t>
                      </a:r>
                    </a:p>
                  </a:txBody>
                  <a:tcPr marL="68580" marR="68580" marT="0" marB="0">
                    <a:solidFill>
                      <a:schemeClr val="tx2">
                        <a:lumMod val="40000"/>
                        <a:lumOff val="60000"/>
                      </a:schemeClr>
                    </a:solidFill>
                  </a:tcPr>
                </a:tc>
                <a:tc>
                  <a:txBody>
                    <a:bodyPr/>
                    <a:lstStyle/>
                    <a:p>
                      <a:pPr marL="0" indent="342900" algn="just" defTabSz="914400" rtl="0" eaLnBrk="1" latinLnBrk="0" hangingPunct="1">
                        <a:lnSpc>
                          <a:spcPct val="107000"/>
                        </a:lnSpc>
                        <a:spcAft>
                          <a:spcPts val="0"/>
                        </a:spcAft>
                      </a:pPr>
                      <a:r>
                        <a:rPr lang="ru-RU" sz="1600" b="0" kern="12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34) комплексное развитие территорий - совокупность мероприятий, выполняемых в соответствии с утвержденной документацией по планировке территории и направленных на</a:t>
                      </a:r>
                    </a:p>
                    <a:p>
                      <a:pPr marL="0" indent="342900" algn="just" defTabSz="914400" rtl="0" eaLnBrk="1" latinLnBrk="0" hangingPunct="1">
                        <a:lnSpc>
                          <a:spcPct val="107000"/>
                        </a:lnSpc>
                        <a:spcAft>
                          <a:spcPts val="0"/>
                        </a:spcAft>
                      </a:pPr>
                      <a:r>
                        <a:rPr lang="ru-RU" sz="1600" b="0" kern="12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p>
                    <a:p>
                      <a:pPr marL="0" indent="342900" algn="just" defTabSz="914400" rtl="0" eaLnBrk="1" latinLnBrk="0" hangingPunct="1">
                        <a:lnSpc>
                          <a:spcPct val="107000"/>
                        </a:lnSpc>
                        <a:spcAft>
                          <a:spcPts val="0"/>
                        </a:spcAft>
                      </a:pPr>
                      <a:r>
                        <a:rPr lang="ru-RU" sz="1600" b="0" kern="12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создание благоприятных условий проживания граждан, </a:t>
                      </a:r>
                    </a:p>
                    <a:p>
                      <a:pPr marL="0" indent="342900" algn="just" defTabSz="914400" rtl="0" eaLnBrk="1" latinLnBrk="0" hangingPunct="1">
                        <a:lnSpc>
                          <a:spcPct val="107000"/>
                        </a:lnSpc>
                        <a:spcAft>
                          <a:spcPts val="0"/>
                        </a:spcAft>
                      </a:pPr>
                      <a:r>
                        <a:rPr lang="ru-RU" sz="1600" b="0" kern="12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обновление среды жизнедеятельности и территорий общего пользования </a:t>
                      </a:r>
                      <a:r>
                        <a:rPr lang="ru-RU" sz="1600" dirty="0" smtClean="0">
                          <a:solidFill>
                            <a:srgbClr val="FF0000"/>
                          </a:solidFill>
                          <a:effectLst/>
                          <a:latin typeface="Times New Roman" panose="02020603050405020304" pitchFamily="18" charset="0"/>
                          <a:ea typeface="Times New Roman" panose="02020603050405020304" pitchFamily="18" charset="0"/>
                        </a:rPr>
                        <a:t>ПОСЕЛЕНИЙ, ГОРОДСКИХ ОКРУГОВ</a:t>
                      </a:r>
                      <a:r>
                        <a:rPr lang="ru-RU" sz="1600" dirty="0" smtClean="0">
                          <a:effectLst/>
                          <a:latin typeface="Times New Roman" panose="02020603050405020304" pitchFamily="18" charset="0"/>
                          <a:ea typeface="Times New Roman" panose="02020603050405020304" pitchFamily="18" charset="0"/>
                        </a:rPr>
                        <a:t> </a:t>
                      </a:r>
                      <a:endParaRPr lang="ru-RU" sz="1600" dirty="0">
                        <a:effectLst/>
                        <a:latin typeface="Times New Roman" panose="02020603050405020304" pitchFamily="18" charset="0"/>
                        <a:ea typeface="Times New Roman" panose="02020603050405020304" pitchFamily="18" charset="0"/>
                      </a:endParaRPr>
                    </a:p>
                  </a:txBody>
                  <a:tcPr marL="68580" marR="68580" marT="0" marB="0">
                    <a:solidFill>
                      <a:schemeClr val="tx2">
                        <a:lumMod val="40000"/>
                        <a:lumOff val="60000"/>
                      </a:schemeClr>
                    </a:solidFill>
                  </a:tcPr>
                </a:tc>
              </a:tr>
            </a:tbl>
          </a:graphicData>
        </a:graphic>
      </p:graphicFrame>
    </p:spTree>
    <p:extLst>
      <p:ext uri="{BB962C8B-B14F-4D97-AF65-F5344CB8AC3E}">
        <p14:creationId xmlns:p14="http://schemas.microsoft.com/office/powerpoint/2010/main" val="1449952380"/>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476672"/>
          </a:xfrm>
        </p:spPr>
        <p:txBody>
          <a:bodyPr>
            <a:noAutofit/>
          </a:bodyPr>
          <a:lstStyle/>
          <a:p>
            <a:r>
              <a:rPr lang="ru-RU" sz="2800" b="1" dirty="0" smtClean="0">
                <a:solidFill>
                  <a:schemeClr val="tx2">
                    <a:lumMod val="60000"/>
                    <a:lumOff val="40000"/>
                  </a:schemeClr>
                </a:solidFill>
                <a:latin typeface="Comic Sans MS" panose="030F0702030302020204" pitchFamily="66" charset="0"/>
              </a:rPr>
              <a:t>ВИДЫ</a:t>
            </a:r>
            <a:r>
              <a:rPr lang="ru-RU" sz="2000" b="1" dirty="0" smtClean="0">
                <a:solidFill>
                  <a:schemeClr val="tx2">
                    <a:lumMod val="60000"/>
                    <a:lumOff val="40000"/>
                  </a:schemeClr>
                </a:solidFill>
                <a:latin typeface="Comic Sans MS" panose="030F0702030302020204" pitchFamily="66" charset="0"/>
              </a:rPr>
              <a:t>  КОМПЛЕКСНОГО РАЗВИТИЯ ТЕРРИТОРИИ (</a:t>
            </a:r>
            <a:r>
              <a:rPr lang="ru-RU" sz="2400" b="1" dirty="0" smtClean="0">
                <a:solidFill>
                  <a:srgbClr val="FF0000"/>
                </a:solidFill>
                <a:latin typeface="Comic Sans MS" panose="030F0702030302020204" pitchFamily="66" charset="0"/>
              </a:rPr>
              <a:t>КРТ</a:t>
            </a:r>
            <a:r>
              <a:rPr lang="ru-RU" sz="2000" b="1" dirty="0" smtClean="0">
                <a:solidFill>
                  <a:schemeClr val="tx2">
                    <a:lumMod val="60000"/>
                    <a:lumOff val="40000"/>
                  </a:schemeClr>
                </a:solidFill>
                <a:latin typeface="Comic Sans MS" panose="030F0702030302020204" pitchFamily="66" charset="0"/>
              </a:rPr>
              <a:t>)</a:t>
            </a:r>
            <a:endParaRPr lang="ru-RU" sz="2000" b="1" dirty="0">
              <a:solidFill>
                <a:schemeClr val="tx2">
                  <a:lumMod val="60000"/>
                  <a:lumOff val="40000"/>
                </a:schemeClr>
              </a:solidFill>
              <a:latin typeface="Comic Sans MS" panose="030F0702030302020204" pitchFamily="66" charset="0"/>
            </a:endParaRPr>
          </a:p>
        </p:txBody>
      </p:sp>
      <p:sp>
        <p:nvSpPr>
          <p:cNvPr id="3" name="Объект 2"/>
          <p:cNvSpPr>
            <a:spLocks noGrp="1"/>
          </p:cNvSpPr>
          <p:nvPr>
            <p:ph idx="1"/>
          </p:nvPr>
        </p:nvSpPr>
        <p:spPr>
          <a:xfrm>
            <a:off x="0" y="476672"/>
            <a:ext cx="9144000" cy="6381328"/>
          </a:xfrm>
        </p:spPr>
        <p:txBody>
          <a:bodyPr>
            <a:normAutofit fontScale="70000" lnSpcReduction="20000"/>
          </a:bodyPr>
          <a:lstStyle/>
          <a:p>
            <a:pPr marL="0" indent="0" algn="just">
              <a:buNone/>
            </a:pPr>
            <a:endParaRPr lang="ru-RU" dirty="0" smtClean="0"/>
          </a:p>
          <a:p>
            <a:pPr marL="0" indent="0" algn="just">
              <a:buNone/>
            </a:pPr>
            <a:r>
              <a:rPr lang="ru-RU" dirty="0" smtClean="0"/>
              <a:t>1)</a:t>
            </a:r>
            <a:r>
              <a:rPr lang="ru-RU" dirty="0">
                <a:solidFill>
                  <a:srgbClr val="FF0000"/>
                </a:solidFill>
              </a:rPr>
              <a:t> КРТ </a:t>
            </a:r>
            <a:r>
              <a:rPr lang="ru-RU" b="1" u="sng" dirty="0">
                <a:solidFill>
                  <a:srgbClr val="FF0000"/>
                </a:solidFill>
              </a:rPr>
              <a:t>жилой застройки</a:t>
            </a:r>
            <a:r>
              <a:rPr lang="ru-RU" dirty="0" smtClean="0"/>
              <a:t> - КРТ</a:t>
            </a:r>
            <a:r>
              <a:rPr lang="ru-RU" dirty="0"/>
              <a:t>, осуществляемое в границах одного или нескольких элементов планировочной структуры, </a:t>
            </a:r>
            <a:r>
              <a:rPr lang="ru-RU" u="sng" dirty="0"/>
              <a:t>их частей</a:t>
            </a:r>
            <a:r>
              <a:rPr lang="ru-RU" dirty="0"/>
              <a:t>, в которых расположены </a:t>
            </a:r>
            <a:r>
              <a:rPr lang="ru-RU" u="sng" dirty="0"/>
              <a:t>многоквартирные </a:t>
            </a:r>
            <a:r>
              <a:rPr lang="ru-RU" u="sng" dirty="0" smtClean="0"/>
              <a:t>дома</a:t>
            </a:r>
            <a:r>
              <a:rPr lang="ru-RU" dirty="0" smtClean="0"/>
              <a:t>; </a:t>
            </a:r>
          </a:p>
          <a:p>
            <a:pPr marL="0" indent="0" algn="just">
              <a:buNone/>
            </a:pPr>
            <a:endParaRPr lang="ru-RU" dirty="0"/>
          </a:p>
          <a:p>
            <a:pPr marL="0" indent="0" algn="just">
              <a:buNone/>
            </a:pPr>
            <a:r>
              <a:rPr lang="ru-RU" dirty="0"/>
              <a:t>2) </a:t>
            </a:r>
            <a:r>
              <a:rPr lang="ru-RU" dirty="0">
                <a:solidFill>
                  <a:srgbClr val="FF0000"/>
                </a:solidFill>
              </a:rPr>
              <a:t>КРТ </a:t>
            </a:r>
            <a:r>
              <a:rPr lang="ru-RU" b="1" u="sng" dirty="0">
                <a:solidFill>
                  <a:srgbClr val="FF0000"/>
                </a:solidFill>
              </a:rPr>
              <a:t>нежилой </a:t>
            </a:r>
            <a:r>
              <a:rPr lang="ru-RU" b="1" u="sng" dirty="0" smtClean="0">
                <a:solidFill>
                  <a:srgbClr val="FF0000"/>
                </a:solidFill>
              </a:rPr>
              <a:t>застройки</a:t>
            </a:r>
            <a:r>
              <a:rPr lang="ru-RU" b="1" dirty="0" smtClean="0">
                <a:solidFill>
                  <a:srgbClr val="FF0000"/>
                </a:solidFill>
              </a:rPr>
              <a:t> </a:t>
            </a:r>
            <a:r>
              <a:rPr lang="ru-RU" b="1" dirty="0" smtClean="0"/>
              <a:t>- </a:t>
            </a:r>
            <a:r>
              <a:rPr lang="ru-RU" dirty="0" smtClean="0"/>
              <a:t>КРТ</a:t>
            </a:r>
            <a:r>
              <a:rPr lang="ru-RU" dirty="0"/>
              <a:t>, осуществляемое в границах одного или нескольких элементов планировочной структуры, </a:t>
            </a:r>
            <a:r>
              <a:rPr lang="ru-RU" u="sng" dirty="0"/>
              <a:t>их частей</a:t>
            </a:r>
            <a:r>
              <a:rPr lang="ru-RU" dirty="0"/>
              <a:t>, в которых расположены </a:t>
            </a:r>
            <a:r>
              <a:rPr lang="ru-RU" u="sng" dirty="0"/>
              <a:t>объекты капитального </a:t>
            </a:r>
            <a:r>
              <a:rPr lang="ru-RU" u="sng" dirty="0" smtClean="0"/>
              <a:t>строительства</a:t>
            </a:r>
            <a:r>
              <a:rPr lang="ru-RU" dirty="0" smtClean="0"/>
              <a:t>; </a:t>
            </a:r>
          </a:p>
          <a:p>
            <a:pPr marL="0" indent="0" algn="just">
              <a:buNone/>
            </a:pPr>
            <a:endParaRPr lang="ru-RU" dirty="0"/>
          </a:p>
          <a:p>
            <a:pPr marL="0" indent="0" algn="just">
              <a:buNone/>
            </a:pPr>
            <a:r>
              <a:rPr lang="ru-RU" dirty="0"/>
              <a:t>3) </a:t>
            </a:r>
            <a:r>
              <a:rPr lang="ru-RU" dirty="0">
                <a:solidFill>
                  <a:srgbClr val="FF0000"/>
                </a:solidFill>
              </a:rPr>
              <a:t>КРТ </a:t>
            </a:r>
            <a:r>
              <a:rPr lang="ru-RU" b="1" u="sng" dirty="0">
                <a:solidFill>
                  <a:srgbClr val="FF0000"/>
                </a:solidFill>
              </a:rPr>
              <a:t>незастроенной </a:t>
            </a:r>
            <a:r>
              <a:rPr lang="ru-RU" b="1" u="sng" dirty="0" smtClean="0">
                <a:solidFill>
                  <a:srgbClr val="FF0000"/>
                </a:solidFill>
              </a:rPr>
              <a:t>территории</a:t>
            </a:r>
            <a:r>
              <a:rPr lang="ru-RU" b="1" dirty="0" smtClean="0">
                <a:solidFill>
                  <a:srgbClr val="FF0000"/>
                </a:solidFill>
              </a:rPr>
              <a:t> </a:t>
            </a:r>
            <a:r>
              <a:rPr lang="ru-RU" b="1" dirty="0"/>
              <a:t>-</a:t>
            </a:r>
            <a:r>
              <a:rPr lang="ru-RU" b="1" dirty="0" smtClean="0">
                <a:solidFill>
                  <a:srgbClr val="FF0000"/>
                </a:solidFill>
              </a:rPr>
              <a:t> </a:t>
            </a:r>
            <a:r>
              <a:rPr lang="ru-RU" dirty="0" smtClean="0"/>
              <a:t>КРТ</a:t>
            </a:r>
            <a:r>
              <a:rPr lang="ru-RU" dirty="0"/>
              <a:t>, осуществляемое в границах одного или нескольких элементов планировочной структуры, </a:t>
            </a:r>
            <a:r>
              <a:rPr lang="ru-RU" u="sng" dirty="0"/>
              <a:t>их частей</a:t>
            </a:r>
            <a:r>
              <a:rPr lang="ru-RU" dirty="0"/>
              <a:t>, в которых </a:t>
            </a:r>
            <a:r>
              <a:rPr lang="ru-RU" u="sng" dirty="0"/>
              <a:t>расположены </a:t>
            </a:r>
            <a:r>
              <a:rPr lang="ru-RU" b="1" u="sng" dirty="0"/>
              <a:t>земельные участки</a:t>
            </a:r>
            <a:r>
              <a:rPr lang="ru-RU" dirty="0"/>
              <a:t>, которые находятся в государственной либо муниципальной собственности, либо земельные участки, государственная собственность на которые не разграничена, в том числе </a:t>
            </a:r>
            <a:r>
              <a:rPr lang="ru-RU" b="1" dirty="0"/>
              <a:t>с расположенными на них объектами капитального строительства,</a:t>
            </a:r>
            <a:r>
              <a:rPr lang="ru-RU" dirty="0"/>
              <a:t> при условии, что такие земельные участки, объекты капитального строительства </a:t>
            </a:r>
            <a:r>
              <a:rPr lang="ru-RU" u="sng" dirty="0"/>
              <a:t>не обременены правами третьих </a:t>
            </a:r>
            <a:r>
              <a:rPr lang="ru-RU" u="sng" dirty="0" smtClean="0"/>
              <a:t>лиц</a:t>
            </a:r>
            <a:r>
              <a:rPr lang="ru-RU" dirty="0" smtClean="0"/>
              <a:t>;</a:t>
            </a:r>
          </a:p>
          <a:p>
            <a:pPr marL="0" indent="0" algn="just">
              <a:buNone/>
            </a:pPr>
            <a:endParaRPr lang="ru-RU" dirty="0"/>
          </a:p>
          <a:p>
            <a:pPr marL="0" indent="0" algn="just">
              <a:buNone/>
            </a:pPr>
            <a:r>
              <a:rPr lang="ru-RU" dirty="0"/>
              <a:t>4) </a:t>
            </a:r>
            <a:r>
              <a:rPr lang="ru-RU" dirty="0">
                <a:solidFill>
                  <a:srgbClr val="FF0000"/>
                </a:solidFill>
              </a:rPr>
              <a:t>КРТ </a:t>
            </a:r>
            <a:r>
              <a:rPr lang="ru-RU" b="1" u="sng" dirty="0">
                <a:solidFill>
                  <a:srgbClr val="FF0000"/>
                </a:solidFill>
              </a:rPr>
              <a:t>по инициативе </a:t>
            </a:r>
            <a:r>
              <a:rPr lang="ru-RU" b="1" u="sng" dirty="0" smtClean="0">
                <a:solidFill>
                  <a:srgbClr val="FF0000"/>
                </a:solidFill>
              </a:rPr>
              <a:t>правообладателей</a:t>
            </a:r>
            <a:r>
              <a:rPr lang="ru-RU" b="1" dirty="0" smtClean="0">
                <a:solidFill>
                  <a:srgbClr val="FF0000"/>
                </a:solidFill>
              </a:rPr>
              <a:t> </a:t>
            </a:r>
            <a:r>
              <a:rPr lang="ru-RU" dirty="0" smtClean="0"/>
              <a:t>- КРТ</a:t>
            </a:r>
            <a:r>
              <a:rPr lang="ru-RU" dirty="0"/>
              <a:t>, осуществляемое по инициативе правообладателей земельных участков и (или) расположенных на них объектов </a:t>
            </a:r>
            <a:r>
              <a:rPr lang="ru-RU" dirty="0" smtClean="0"/>
              <a:t>недвижимости.    </a:t>
            </a:r>
            <a:r>
              <a:rPr lang="ru-RU" sz="2000" i="1" dirty="0" smtClean="0"/>
              <a:t>А что с иными ОКС рядом с МКД ?</a:t>
            </a:r>
            <a:endParaRPr lang="ru-RU" sz="2000" i="1" dirty="0"/>
          </a:p>
          <a:p>
            <a:pPr marL="0" indent="0">
              <a:buNone/>
            </a:pPr>
            <a:endParaRPr lang="ru-RU" dirty="0"/>
          </a:p>
        </p:txBody>
      </p:sp>
      <p:sp>
        <p:nvSpPr>
          <p:cNvPr id="4" name="Стрелка вправо 3"/>
          <p:cNvSpPr/>
          <p:nvPr/>
        </p:nvSpPr>
        <p:spPr>
          <a:xfrm>
            <a:off x="5508104" y="1412776"/>
            <a:ext cx="3384376" cy="216024"/>
          </a:xfrm>
          <a:prstGeom prst="right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ru-RU"/>
          </a:p>
        </p:txBody>
      </p:sp>
      <p:sp>
        <p:nvSpPr>
          <p:cNvPr id="5" name="Стрелка вправо 4"/>
          <p:cNvSpPr/>
          <p:nvPr/>
        </p:nvSpPr>
        <p:spPr>
          <a:xfrm>
            <a:off x="6372200" y="2708920"/>
            <a:ext cx="2672680" cy="216024"/>
          </a:xfrm>
          <a:prstGeom prst="right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ru-RU"/>
          </a:p>
        </p:txBody>
      </p:sp>
      <p:sp>
        <p:nvSpPr>
          <p:cNvPr id="7" name="Стрелка вниз 6"/>
          <p:cNvSpPr/>
          <p:nvPr/>
        </p:nvSpPr>
        <p:spPr>
          <a:xfrm>
            <a:off x="6372200" y="6597352"/>
            <a:ext cx="2592288"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1443692222"/>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476672"/>
          </a:xfrm>
        </p:spPr>
        <p:txBody>
          <a:bodyPr>
            <a:noAutofit/>
          </a:bodyPr>
          <a:lstStyle/>
          <a:p>
            <a:r>
              <a:rPr lang="ru-RU" sz="3200" dirty="0" smtClean="0">
                <a:solidFill>
                  <a:srgbClr val="FF0000"/>
                </a:solidFill>
              </a:rPr>
              <a:t>КРТ </a:t>
            </a:r>
            <a:r>
              <a:rPr lang="ru-RU" sz="3200" b="1" u="sng" dirty="0">
                <a:solidFill>
                  <a:srgbClr val="FF0000"/>
                </a:solidFill>
              </a:rPr>
              <a:t>жилой застройки</a:t>
            </a:r>
            <a:r>
              <a:rPr lang="ru-RU" sz="3200" dirty="0"/>
              <a:t> </a:t>
            </a:r>
            <a:r>
              <a:rPr lang="ru-RU" sz="2400" dirty="0" smtClean="0"/>
              <a:t>в границах территории расположены :</a:t>
            </a:r>
            <a:endParaRPr lang="ru-RU" sz="3200" b="1" dirty="0">
              <a:solidFill>
                <a:srgbClr val="C00000"/>
              </a:solidFill>
              <a:latin typeface="Comic Sans MS" panose="030F0702030302020204" pitchFamily="66" charset="0"/>
            </a:endParaRPr>
          </a:p>
        </p:txBody>
      </p:sp>
      <p:sp>
        <p:nvSpPr>
          <p:cNvPr id="3" name="Объект 2"/>
          <p:cNvSpPr>
            <a:spLocks noGrp="1"/>
          </p:cNvSpPr>
          <p:nvPr>
            <p:ph idx="1"/>
          </p:nvPr>
        </p:nvSpPr>
        <p:spPr>
          <a:xfrm>
            <a:off x="0" y="620688"/>
            <a:ext cx="9144000" cy="6237312"/>
          </a:xfrm>
        </p:spPr>
        <p:txBody>
          <a:bodyPr>
            <a:normAutofit fontScale="55000" lnSpcReduction="20000"/>
          </a:bodyPr>
          <a:lstStyle/>
          <a:p>
            <a:pPr marL="0" indent="0">
              <a:buNone/>
            </a:pPr>
            <a:r>
              <a:rPr lang="ru-RU" sz="3600" b="1" dirty="0">
                <a:solidFill>
                  <a:srgbClr val="FF0000"/>
                </a:solidFill>
              </a:rPr>
              <a:t>1) </a:t>
            </a:r>
            <a:r>
              <a:rPr lang="ru-RU" sz="3600" b="1" dirty="0" smtClean="0">
                <a:solidFill>
                  <a:srgbClr val="FF0000"/>
                </a:solidFill>
              </a:rPr>
              <a:t>  </a:t>
            </a:r>
            <a:r>
              <a:rPr lang="ru-RU" sz="3600" dirty="0" smtClean="0"/>
              <a:t>МКД</a:t>
            </a:r>
            <a:r>
              <a:rPr lang="ru-RU" sz="3600" dirty="0"/>
              <a:t>, признанные </a:t>
            </a:r>
            <a:r>
              <a:rPr lang="ru-RU" sz="3600" u="sng" dirty="0"/>
              <a:t>аварийными и подлежащими сносу или реконструкции</a:t>
            </a:r>
            <a:r>
              <a:rPr lang="ru-RU" sz="3600" dirty="0"/>
              <a:t>;</a:t>
            </a:r>
          </a:p>
          <a:p>
            <a:pPr marL="0" indent="0">
              <a:buNone/>
            </a:pPr>
            <a:r>
              <a:rPr lang="ru-RU" sz="3600" b="1" dirty="0">
                <a:solidFill>
                  <a:srgbClr val="FF0000"/>
                </a:solidFill>
              </a:rPr>
              <a:t>2)</a:t>
            </a:r>
            <a:r>
              <a:rPr lang="ru-RU" sz="3600" dirty="0"/>
              <a:t> </a:t>
            </a:r>
            <a:r>
              <a:rPr lang="ru-RU" sz="3600" dirty="0" smtClean="0"/>
              <a:t> МКД</a:t>
            </a:r>
            <a:r>
              <a:rPr lang="ru-RU" sz="3600" dirty="0"/>
              <a:t>, </a:t>
            </a:r>
            <a:r>
              <a:rPr lang="ru-RU" sz="3600" u="sng" dirty="0" smtClean="0"/>
              <a:t>не аварийные </a:t>
            </a:r>
            <a:r>
              <a:rPr lang="ru-RU" sz="3600" u="sng" dirty="0"/>
              <a:t>и </a:t>
            </a:r>
            <a:r>
              <a:rPr lang="ru-RU" sz="3600" u="sng" dirty="0" smtClean="0"/>
              <a:t>не подлежащие </a:t>
            </a:r>
            <a:r>
              <a:rPr lang="ru-RU" sz="3600" u="sng" dirty="0"/>
              <a:t>сносу </a:t>
            </a:r>
            <a:r>
              <a:rPr lang="ru-RU" sz="3600" dirty="0" smtClean="0"/>
              <a:t>и </a:t>
            </a:r>
            <a:r>
              <a:rPr lang="ru-RU" sz="3600" u="sng" dirty="0"/>
              <a:t>которые соответствуют </a:t>
            </a:r>
            <a:r>
              <a:rPr lang="ru-RU" sz="3600" b="1" i="1" u="sng" dirty="0" smtClean="0"/>
              <a:t>КРИТЕРИЯМ</a:t>
            </a:r>
            <a:r>
              <a:rPr lang="ru-RU" sz="3600" dirty="0" smtClean="0"/>
              <a:t>, установленным НПА субъекта РФ </a:t>
            </a:r>
            <a:r>
              <a:rPr lang="ru-RU" sz="3600" u="sng" dirty="0" smtClean="0"/>
              <a:t>на основе следующих </a:t>
            </a:r>
            <a:r>
              <a:rPr lang="ru-RU" sz="3600" u="sng" dirty="0"/>
              <a:t>требований</a:t>
            </a:r>
            <a:r>
              <a:rPr lang="ru-RU" sz="3600" dirty="0" smtClean="0"/>
              <a:t>:</a:t>
            </a:r>
          </a:p>
          <a:p>
            <a:pPr marL="0" indent="0">
              <a:buNone/>
            </a:pPr>
            <a:endParaRPr lang="ru-RU" sz="400" dirty="0"/>
          </a:p>
          <a:p>
            <a:pPr marL="0" indent="0">
              <a:buNone/>
            </a:pPr>
            <a:endParaRPr lang="ru-RU" sz="2000" dirty="0"/>
          </a:p>
          <a:p>
            <a:pPr marL="0" indent="0" algn="just">
              <a:buNone/>
            </a:pPr>
            <a:r>
              <a:rPr lang="ru-RU" b="1" dirty="0" smtClean="0">
                <a:solidFill>
                  <a:srgbClr val="FF0000"/>
                </a:solidFill>
              </a:rPr>
              <a:t>А)</a:t>
            </a:r>
            <a:r>
              <a:rPr lang="ru-RU" dirty="0" smtClean="0">
                <a:solidFill>
                  <a:srgbClr val="FF0000"/>
                </a:solidFill>
              </a:rPr>
              <a:t>  </a:t>
            </a:r>
            <a:r>
              <a:rPr lang="ru-RU" sz="3600" b="1" dirty="0" smtClean="0"/>
              <a:t>физический </a:t>
            </a:r>
            <a:r>
              <a:rPr lang="ru-RU" sz="3600" b="1" u="sng" dirty="0"/>
              <a:t>износ</a:t>
            </a:r>
            <a:r>
              <a:rPr lang="ru-RU" sz="3600" b="1" dirty="0"/>
              <a:t> </a:t>
            </a:r>
            <a:r>
              <a:rPr lang="ru-RU" sz="3600" dirty="0"/>
              <a:t>основных конструктивных элементов МКД </a:t>
            </a:r>
            <a:r>
              <a:rPr lang="ru-RU" sz="3600" b="1" u="sng" dirty="0" smtClean="0"/>
              <a:t>превышает</a:t>
            </a:r>
            <a:r>
              <a:rPr lang="ru-RU" sz="3600" u="sng" dirty="0" smtClean="0"/>
              <a:t> </a:t>
            </a:r>
            <a:r>
              <a:rPr lang="ru-RU" sz="3600" u="sng" dirty="0"/>
              <a:t>определенное </a:t>
            </a:r>
            <a:r>
              <a:rPr lang="ru-RU" sz="3600" b="1" u="sng" dirty="0">
                <a:solidFill>
                  <a:schemeClr val="tx2">
                    <a:lumMod val="60000"/>
                    <a:lumOff val="40000"/>
                  </a:schemeClr>
                </a:solidFill>
              </a:rPr>
              <a:t>субъектом РФ</a:t>
            </a:r>
            <a:r>
              <a:rPr lang="ru-RU" sz="3600" b="1" u="sng" dirty="0"/>
              <a:t> значение</a:t>
            </a:r>
            <a:r>
              <a:rPr lang="ru-RU" sz="3600" dirty="0" smtClean="0"/>
              <a:t>;</a:t>
            </a:r>
          </a:p>
          <a:p>
            <a:pPr marL="0" indent="0" algn="just">
              <a:buNone/>
            </a:pPr>
            <a:endParaRPr lang="ru-RU" sz="1600" dirty="0"/>
          </a:p>
          <a:p>
            <a:pPr marL="0" indent="0" algn="just">
              <a:buNone/>
            </a:pPr>
            <a:r>
              <a:rPr lang="ru-RU" b="1" dirty="0">
                <a:solidFill>
                  <a:srgbClr val="FF0000"/>
                </a:solidFill>
              </a:rPr>
              <a:t>!!!! </a:t>
            </a:r>
            <a:r>
              <a:rPr lang="ru-RU" b="1" dirty="0" smtClean="0">
                <a:solidFill>
                  <a:srgbClr val="FF0000"/>
                </a:solidFill>
              </a:rPr>
              <a:t>Б)</a:t>
            </a:r>
            <a:r>
              <a:rPr lang="ru-RU" dirty="0" smtClean="0">
                <a:solidFill>
                  <a:srgbClr val="FF0000"/>
                </a:solidFill>
              </a:rPr>
              <a:t> </a:t>
            </a:r>
            <a:r>
              <a:rPr lang="ru-RU" sz="3600" dirty="0"/>
              <a:t>совокупная </a:t>
            </a:r>
            <a:r>
              <a:rPr lang="ru-RU" sz="3600" b="1" u="sng" dirty="0"/>
              <a:t>стоимость</a:t>
            </a:r>
            <a:r>
              <a:rPr lang="ru-RU" sz="3600" dirty="0"/>
              <a:t> услуг и (или) работ </a:t>
            </a:r>
            <a:r>
              <a:rPr lang="ru-RU" sz="3600" u="sng" dirty="0"/>
              <a:t>по </a:t>
            </a:r>
            <a:r>
              <a:rPr lang="ru-RU" sz="3600" b="1" u="sng" dirty="0"/>
              <a:t>капитальному </a:t>
            </a:r>
            <a:r>
              <a:rPr lang="ru-RU" sz="3600" b="1" u="sng" dirty="0" smtClean="0"/>
              <a:t>ремонту</a:t>
            </a:r>
            <a:r>
              <a:rPr lang="ru-RU" sz="3600" dirty="0" smtClean="0"/>
              <a:t>, </a:t>
            </a:r>
            <a:r>
              <a:rPr lang="ru-RU" sz="3600" dirty="0"/>
              <a:t>в расчете на один </a:t>
            </a:r>
            <a:r>
              <a:rPr lang="ru-RU" sz="3600" dirty="0" smtClean="0"/>
              <a:t>кв. </a:t>
            </a:r>
            <a:r>
              <a:rPr lang="ru-RU" sz="3600" dirty="0"/>
              <a:t>метр общей площади жилых помещений </a:t>
            </a:r>
            <a:r>
              <a:rPr lang="ru-RU" sz="3600" b="1" u="sng" dirty="0" smtClean="0"/>
              <a:t>Превышает </a:t>
            </a:r>
            <a:r>
              <a:rPr lang="ru-RU" sz="3600" b="1" u="sng" dirty="0"/>
              <a:t>стоимость</a:t>
            </a:r>
            <a:r>
              <a:rPr lang="ru-RU" sz="3600" u="sng" dirty="0"/>
              <a:t>, определенную </a:t>
            </a:r>
            <a:r>
              <a:rPr lang="ru-RU" sz="3600" u="sng" dirty="0" smtClean="0"/>
              <a:t>НПА </a:t>
            </a:r>
            <a:r>
              <a:rPr lang="ru-RU" sz="3600" b="1" u="sng" dirty="0">
                <a:solidFill>
                  <a:schemeClr val="tx2">
                    <a:lumMod val="60000"/>
                    <a:lumOff val="40000"/>
                  </a:schemeClr>
                </a:solidFill>
              </a:rPr>
              <a:t>субъекта РФ</a:t>
            </a:r>
            <a:r>
              <a:rPr lang="ru-RU" sz="3600" dirty="0" smtClean="0"/>
              <a:t>;</a:t>
            </a:r>
          </a:p>
          <a:p>
            <a:pPr marL="0" indent="0" algn="just">
              <a:buNone/>
            </a:pPr>
            <a:endParaRPr lang="ru-RU" sz="1800" dirty="0"/>
          </a:p>
          <a:p>
            <a:pPr marL="0" indent="0">
              <a:buNone/>
            </a:pPr>
            <a:r>
              <a:rPr lang="ru-RU" b="1" dirty="0" smtClean="0">
                <a:solidFill>
                  <a:srgbClr val="FF0000"/>
                </a:solidFill>
              </a:rPr>
              <a:t>В)</a:t>
            </a:r>
            <a:r>
              <a:rPr lang="ru-RU" dirty="0" smtClean="0"/>
              <a:t> </a:t>
            </a:r>
            <a:r>
              <a:rPr lang="ru-RU" dirty="0"/>
              <a:t>МКД построены </a:t>
            </a:r>
            <a:r>
              <a:rPr lang="ru-RU" b="1" u="sng" dirty="0"/>
              <a:t>в период индустриального домостроения</a:t>
            </a:r>
            <a:r>
              <a:rPr lang="ru-RU" dirty="0"/>
              <a:t>, определенный </a:t>
            </a:r>
            <a:r>
              <a:rPr lang="ru-RU" sz="3600" b="1" u="sng" dirty="0">
                <a:solidFill>
                  <a:schemeClr val="tx2">
                    <a:lumMod val="60000"/>
                    <a:lumOff val="40000"/>
                  </a:schemeClr>
                </a:solidFill>
              </a:rPr>
              <a:t>субъектом РФ,</a:t>
            </a:r>
            <a:r>
              <a:rPr lang="ru-RU" dirty="0"/>
              <a:t> </a:t>
            </a:r>
            <a:r>
              <a:rPr lang="ru-RU" u="sng" dirty="0"/>
              <a:t>по типовым </a:t>
            </a:r>
            <a:r>
              <a:rPr lang="ru-RU" u="sng" dirty="0" smtClean="0"/>
              <a:t>проектам</a:t>
            </a:r>
            <a:r>
              <a:rPr lang="ru-RU" dirty="0"/>
              <a:t> </a:t>
            </a:r>
            <a:r>
              <a:rPr lang="ru-RU" dirty="0" smtClean="0"/>
              <a:t>(</a:t>
            </a:r>
            <a:r>
              <a:rPr lang="ru-RU" sz="2500" dirty="0" smtClean="0"/>
              <a:t>Первый </a:t>
            </a:r>
            <a:r>
              <a:rPr lang="ru-RU" sz="2500" dirty="0"/>
              <a:t>период индустриального домостроения начался с Постановления ЦК КПСС и Совета Министров СССР «О Развитии жилищного строительства в СССР» от 31 июля 1957 года. К постройкам этого периода принято относить 4-5-этажные жилые дома, возведенные в 1957-1968 годов. В основном это панельные здания - "</a:t>
            </a:r>
            <a:r>
              <a:rPr lang="ru-RU" sz="2500" dirty="0" err="1"/>
              <a:t>хрущевки</a:t>
            </a:r>
            <a:r>
              <a:rPr lang="ru-RU" sz="2500" dirty="0"/>
              <a:t>" - индустриальных серий 1605АМ, 1МГ-300, К-7, II-32, II-35. В Москве – 3 периода домостроения</a:t>
            </a:r>
            <a:r>
              <a:rPr lang="ru-RU" sz="2500" dirty="0" smtClean="0"/>
              <a:t>);</a:t>
            </a:r>
          </a:p>
          <a:p>
            <a:pPr marL="0" indent="0">
              <a:buNone/>
            </a:pPr>
            <a:endParaRPr lang="ru-RU" sz="1800" dirty="0"/>
          </a:p>
          <a:p>
            <a:pPr marL="0" indent="0">
              <a:buNone/>
            </a:pPr>
            <a:r>
              <a:rPr lang="ru-RU" sz="3300" b="1" dirty="0" smtClean="0">
                <a:solidFill>
                  <a:srgbClr val="FF0000"/>
                </a:solidFill>
              </a:rPr>
              <a:t>Г)</a:t>
            </a:r>
            <a:r>
              <a:rPr lang="ru-RU" dirty="0" smtClean="0"/>
              <a:t> </a:t>
            </a:r>
            <a:r>
              <a:rPr lang="ru-RU" u="sng" dirty="0"/>
              <a:t>МКД находятся </a:t>
            </a:r>
            <a:r>
              <a:rPr lang="ru-RU" b="1" u="sng" dirty="0"/>
              <a:t>в ограниченно работоспособном техническом состоянии</a:t>
            </a:r>
            <a:r>
              <a:rPr lang="ru-RU" dirty="0"/>
              <a:t>. Порядок признания МКД находящимися в ограниченно работоспособном техническом состоянии устанавливается </a:t>
            </a:r>
            <a:r>
              <a:rPr lang="ru-RU" sz="3600" b="1" u="sng" dirty="0">
                <a:solidFill>
                  <a:schemeClr val="tx2">
                    <a:lumMod val="60000"/>
                    <a:lumOff val="40000"/>
                  </a:schemeClr>
                </a:solidFill>
              </a:rPr>
              <a:t>Минстроем России </a:t>
            </a:r>
          </a:p>
          <a:p>
            <a:pPr marL="0" indent="0" algn="just">
              <a:buNone/>
            </a:pPr>
            <a:r>
              <a:rPr lang="ru-RU" sz="2900" i="1" dirty="0" smtClean="0"/>
              <a:t>(Приказ </a:t>
            </a:r>
            <a:r>
              <a:rPr lang="ru-RU" sz="2900" b="1" i="1" dirty="0" err="1"/>
              <a:t>Ростехнадзора</a:t>
            </a:r>
            <a:r>
              <a:rPr lang="ru-RU" sz="2900" b="1" i="1" dirty="0"/>
              <a:t> от 07.12.2020 N 502</a:t>
            </a:r>
            <a:r>
              <a:rPr lang="ru-RU" sz="2900" b="1" dirty="0"/>
              <a:t> </a:t>
            </a:r>
            <a:r>
              <a:rPr lang="ru-RU" sz="2900" b="1" i="1" u="sng" dirty="0"/>
              <a:t> </a:t>
            </a:r>
            <a:r>
              <a:rPr lang="ru-RU" sz="2900" i="1" u="sng" dirty="0"/>
              <a:t>Ограниченно работоспособное техническое состояние СК</a:t>
            </a:r>
            <a:r>
              <a:rPr lang="ru-RU" sz="2900" i="1" dirty="0"/>
              <a:t> (строительных конструкций) - категория технического состояния СК или </a:t>
            </a:r>
            <a:r>
              <a:rPr lang="ru-RU" sz="2900" i="1" dirty="0" err="1"/>
              <a:t>ЗиС</a:t>
            </a:r>
            <a:r>
              <a:rPr lang="ru-RU" sz="2900" i="1" dirty="0"/>
              <a:t> (здания или сооружения) </a:t>
            </a:r>
            <a:endParaRPr lang="ru-RU" sz="2900" i="1" dirty="0" smtClean="0"/>
          </a:p>
          <a:p>
            <a:pPr marL="0" indent="0">
              <a:buNone/>
            </a:pPr>
            <a:endParaRPr lang="ru-RU" sz="1800" i="1" dirty="0" smtClean="0"/>
          </a:p>
          <a:p>
            <a:pPr marL="0" indent="0">
              <a:buNone/>
            </a:pPr>
            <a:r>
              <a:rPr lang="ru-RU" sz="3300" b="1" dirty="0" smtClean="0">
                <a:solidFill>
                  <a:srgbClr val="FF0000"/>
                </a:solidFill>
              </a:rPr>
              <a:t>Д)</a:t>
            </a:r>
            <a:r>
              <a:rPr lang="ru-RU" dirty="0" smtClean="0"/>
              <a:t> </a:t>
            </a:r>
            <a:r>
              <a:rPr lang="ru-RU" dirty="0"/>
              <a:t>в МКД </a:t>
            </a:r>
            <a:r>
              <a:rPr lang="ru-RU" u="sng" dirty="0"/>
              <a:t>отсутствуют централизованные системы инженерно-технического обеспечения</a:t>
            </a:r>
            <a:r>
              <a:rPr lang="ru-RU" dirty="0"/>
              <a:t>, определенные </a:t>
            </a:r>
            <a:r>
              <a:rPr lang="ru-RU" sz="3600" b="1" u="sng" dirty="0">
                <a:solidFill>
                  <a:schemeClr val="tx2">
                    <a:lumMod val="60000"/>
                    <a:lumOff val="40000"/>
                  </a:schemeClr>
                </a:solidFill>
              </a:rPr>
              <a:t>субъектом РФ</a:t>
            </a:r>
            <a:r>
              <a:rPr lang="ru-RU" dirty="0"/>
              <a:t>.</a:t>
            </a:r>
          </a:p>
        </p:txBody>
      </p:sp>
    </p:spTree>
    <p:extLst>
      <p:ext uri="{BB962C8B-B14F-4D97-AF65-F5344CB8AC3E}">
        <p14:creationId xmlns:p14="http://schemas.microsoft.com/office/powerpoint/2010/main" val="4052856751"/>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260648"/>
          </a:xfrm>
        </p:spPr>
        <p:txBody>
          <a:bodyPr>
            <a:noAutofit/>
          </a:bodyPr>
          <a:lstStyle/>
          <a:p>
            <a:r>
              <a:rPr lang="ru-RU" sz="2800" dirty="0" smtClean="0">
                <a:solidFill>
                  <a:srgbClr val="FF0000"/>
                </a:solidFill>
              </a:rPr>
              <a:t>КРТ </a:t>
            </a:r>
            <a:r>
              <a:rPr lang="ru-RU" sz="2800" b="1" u="sng" dirty="0">
                <a:solidFill>
                  <a:srgbClr val="FF0000"/>
                </a:solidFill>
              </a:rPr>
              <a:t>жилой застройки</a:t>
            </a:r>
            <a:endParaRPr lang="ru-RU" sz="3600" b="1" dirty="0">
              <a:solidFill>
                <a:srgbClr val="C00000"/>
              </a:solidFill>
              <a:latin typeface="Comic Sans MS" panose="030F0702030302020204" pitchFamily="66" charset="0"/>
            </a:endParaRPr>
          </a:p>
        </p:txBody>
      </p:sp>
      <p:sp>
        <p:nvSpPr>
          <p:cNvPr id="3" name="Объект 2"/>
          <p:cNvSpPr>
            <a:spLocks noGrp="1"/>
          </p:cNvSpPr>
          <p:nvPr>
            <p:ph idx="1"/>
          </p:nvPr>
        </p:nvSpPr>
        <p:spPr>
          <a:xfrm>
            <a:off x="0" y="332656"/>
            <a:ext cx="9144000" cy="6525344"/>
          </a:xfrm>
        </p:spPr>
        <p:txBody>
          <a:bodyPr>
            <a:normAutofit fontScale="92500" lnSpcReduction="10000"/>
          </a:bodyPr>
          <a:lstStyle/>
          <a:p>
            <a:pPr marL="0" indent="0" algn="ctr">
              <a:buNone/>
            </a:pPr>
            <a:r>
              <a:rPr lang="ru-RU" sz="2200" i="1" dirty="0" smtClean="0"/>
              <a:t>(любые </a:t>
            </a:r>
            <a:r>
              <a:rPr lang="ru-RU" sz="2200" i="1" dirty="0"/>
              <a:t>объекты квартале рядом с МКД)</a:t>
            </a:r>
          </a:p>
          <a:p>
            <a:pPr marL="0" indent="0" algn="ctr">
              <a:buNone/>
            </a:pPr>
            <a:r>
              <a:rPr lang="ru-RU" sz="2400" dirty="0" smtClean="0"/>
              <a:t>В </a:t>
            </a:r>
            <a:r>
              <a:rPr lang="ru-RU" sz="2400" dirty="0"/>
              <a:t>границы </a:t>
            </a:r>
            <a:r>
              <a:rPr lang="ru-RU" sz="2400" dirty="0" smtClean="0"/>
              <a:t>территории КРТ </a:t>
            </a:r>
            <a:r>
              <a:rPr lang="ru-RU" sz="2400" dirty="0"/>
              <a:t>жилой застройки, </a:t>
            </a:r>
            <a:r>
              <a:rPr lang="ru-RU" sz="2400" b="1" dirty="0" smtClean="0"/>
              <a:t>МОГУТ БЫТЬ включены </a:t>
            </a:r>
            <a:r>
              <a:rPr lang="ru-RU" sz="2400" b="1" i="1" dirty="0" smtClean="0"/>
              <a:t>Земельные Участки</a:t>
            </a:r>
            <a:r>
              <a:rPr lang="ru-RU" sz="2400" i="1" dirty="0" smtClean="0"/>
              <a:t> </a:t>
            </a:r>
            <a:r>
              <a:rPr lang="ru-RU" sz="2400" dirty="0" smtClean="0"/>
              <a:t>и </a:t>
            </a:r>
            <a:r>
              <a:rPr lang="ru-RU" sz="2400" dirty="0"/>
              <a:t>(или) расположенные на них </a:t>
            </a:r>
            <a:r>
              <a:rPr lang="ru-RU" sz="2400" b="1" i="1" dirty="0" smtClean="0"/>
              <a:t>Объекты Недвижимого Имущества</a:t>
            </a:r>
            <a:r>
              <a:rPr lang="ru-RU" sz="2400" dirty="0" smtClean="0"/>
              <a:t>, </a:t>
            </a:r>
            <a:r>
              <a:rPr lang="ru-RU" sz="2400" dirty="0"/>
              <a:t>не указанные </a:t>
            </a:r>
            <a:r>
              <a:rPr lang="ru-RU" sz="2400" dirty="0" smtClean="0"/>
              <a:t>выше, </a:t>
            </a:r>
            <a:r>
              <a:rPr lang="ru-RU" sz="2400" b="1" i="1" u="sng" dirty="0"/>
              <a:t>при условии</a:t>
            </a:r>
            <a:r>
              <a:rPr lang="ru-RU" sz="2400" dirty="0"/>
              <a:t>, что такие земельные участки и (или) объекты недвижимого имущества </a:t>
            </a:r>
            <a:r>
              <a:rPr lang="ru-RU" sz="2400" u="sng" dirty="0">
                <a:solidFill>
                  <a:srgbClr val="C00000"/>
                </a:solidFill>
              </a:rPr>
              <a:t>расположены в границах элемента планировочной структуры</a:t>
            </a:r>
            <a:r>
              <a:rPr lang="ru-RU" sz="2400" dirty="0">
                <a:solidFill>
                  <a:srgbClr val="C00000"/>
                </a:solidFill>
              </a:rPr>
              <a:t> </a:t>
            </a:r>
            <a:r>
              <a:rPr lang="ru-RU" sz="2400" dirty="0"/>
              <a:t>поселения, городского </a:t>
            </a:r>
            <a:r>
              <a:rPr lang="ru-RU" sz="2400" dirty="0" smtClean="0"/>
              <a:t>округа, </a:t>
            </a:r>
            <a:r>
              <a:rPr lang="ru-RU" sz="2400" u="sng" dirty="0"/>
              <a:t>в котором расположены многоквартирные </a:t>
            </a:r>
            <a:r>
              <a:rPr lang="ru-RU" sz="2400" u="sng" dirty="0" smtClean="0"/>
              <a:t>дома</a:t>
            </a:r>
          </a:p>
          <a:p>
            <a:pPr marL="0" indent="0" algn="ctr">
              <a:buNone/>
            </a:pPr>
            <a:endParaRPr lang="ru-RU" sz="2000" dirty="0" smtClean="0"/>
          </a:p>
          <a:p>
            <a:pPr marL="0" indent="0" algn="ctr">
              <a:buNone/>
            </a:pPr>
            <a:r>
              <a:rPr lang="ru-RU" sz="2000" b="1" dirty="0" smtClean="0"/>
              <a:t>ЗАПРЕТ:</a:t>
            </a:r>
            <a:r>
              <a:rPr lang="ru-RU" sz="2000" dirty="0" smtClean="0"/>
              <a:t> В </a:t>
            </a:r>
            <a:r>
              <a:rPr lang="ru-RU" sz="2000" dirty="0"/>
              <a:t>целях КРТ жилой застройки </a:t>
            </a:r>
            <a:r>
              <a:rPr lang="ru-RU" sz="2200" b="1" u="sng" dirty="0" smtClean="0">
                <a:solidFill>
                  <a:srgbClr val="C00000"/>
                </a:solidFill>
              </a:rPr>
              <a:t>НЕ МОГУТ БЫТЬ ИЗЪЯТЫ </a:t>
            </a:r>
            <a:r>
              <a:rPr lang="ru-RU" sz="2000" b="1" u="sng" dirty="0" smtClean="0">
                <a:solidFill>
                  <a:srgbClr val="C00000"/>
                </a:solidFill>
              </a:rPr>
              <a:t>для КРТ</a:t>
            </a:r>
            <a:r>
              <a:rPr lang="ru-RU" sz="2000" dirty="0" smtClean="0">
                <a:solidFill>
                  <a:srgbClr val="C00000"/>
                </a:solidFill>
              </a:rPr>
              <a:t> </a:t>
            </a:r>
            <a:r>
              <a:rPr lang="ru-RU" sz="2000" dirty="0" smtClean="0"/>
              <a:t>:</a:t>
            </a:r>
          </a:p>
          <a:p>
            <a:pPr marL="0" indent="0" algn="ctr">
              <a:buNone/>
            </a:pPr>
            <a:endParaRPr lang="ru-RU" sz="1200" dirty="0"/>
          </a:p>
          <a:p>
            <a:pPr marL="0" indent="0">
              <a:buNone/>
            </a:pPr>
            <a:r>
              <a:rPr lang="ru-RU" sz="2000" dirty="0"/>
              <a:t>1) расположенные в границах такой территории </a:t>
            </a:r>
            <a:r>
              <a:rPr lang="ru-RU" sz="2000" u="sng" dirty="0"/>
              <a:t>земельные участки, предназначенные для размещения </a:t>
            </a:r>
            <a:r>
              <a:rPr lang="ru-RU" sz="2000" b="1" u="sng" dirty="0"/>
              <a:t>объектов федерального значения</a:t>
            </a:r>
            <a:r>
              <a:rPr lang="ru-RU" sz="2000" u="sng" dirty="0"/>
              <a:t>,</a:t>
            </a:r>
            <a:r>
              <a:rPr lang="ru-RU" sz="2000" dirty="0"/>
              <a:t> а также земельные участки, на которых расположены эти объекты, </a:t>
            </a:r>
            <a:r>
              <a:rPr lang="ru-RU" sz="2000" i="1" u="sng" dirty="0"/>
              <a:t>за исключением случаев </a:t>
            </a:r>
            <a:r>
              <a:rPr lang="ru-RU" sz="2000" i="1" u="sng" dirty="0">
                <a:solidFill>
                  <a:srgbClr val="C00000"/>
                </a:solidFill>
              </a:rPr>
              <a:t>согласования</a:t>
            </a:r>
            <a:r>
              <a:rPr lang="ru-RU" sz="2000" dirty="0"/>
              <a:t> включения </a:t>
            </a:r>
            <a:r>
              <a:rPr lang="ru-RU" sz="2000" dirty="0" smtClean="0"/>
              <a:t>таких объектов;</a:t>
            </a:r>
            <a:endParaRPr lang="ru-RU" sz="2000" dirty="0"/>
          </a:p>
          <a:p>
            <a:pPr marL="0" indent="0">
              <a:buNone/>
            </a:pPr>
            <a:r>
              <a:rPr lang="ru-RU" sz="2000" dirty="0"/>
              <a:t>2) </a:t>
            </a:r>
            <a:r>
              <a:rPr lang="ru-RU" sz="2000" dirty="0" smtClean="0"/>
              <a:t>ЗУ с </a:t>
            </a:r>
            <a:r>
              <a:rPr lang="ru-RU" sz="2000" dirty="0"/>
              <a:t>расположенными на них </a:t>
            </a:r>
            <a:r>
              <a:rPr lang="ru-RU" sz="2000" u="sng" dirty="0"/>
              <a:t>МКД, </a:t>
            </a:r>
            <a:r>
              <a:rPr lang="ru-RU" sz="2000" b="1" u="sng" dirty="0" smtClean="0"/>
              <a:t>Не</a:t>
            </a:r>
            <a:r>
              <a:rPr lang="ru-RU" sz="2000" u="sng" dirty="0" smtClean="0"/>
              <a:t> </a:t>
            </a:r>
            <a:r>
              <a:rPr lang="ru-RU" sz="2000" u="sng" dirty="0"/>
              <a:t>предусмотренными </a:t>
            </a:r>
            <a:r>
              <a:rPr lang="ru-RU" sz="2000" u="sng" dirty="0" smtClean="0"/>
              <a:t>выше в пунктах </a:t>
            </a:r>
            <a:r>
              <a:rPr lang="ru-RU" sz="1900" b="1" i="1" dirty="0" err="1">
                <a:solidFill>
                  <a:srgbClr val="FF0000"/>
                </a:solidFill>
              </a:rPr>
              <a:t>абвгд</a:t>
            </a:r>
            <a:r>
              <a:rPr lang="ru-RU" sz="1900" b="1" i="1" dirty="0">
                <a:solidFill>
                  <a:srgbClr val="FF0000"/>
                </a:solidFill>
              </a:rPr>
              <a:t>;</a:t>
            </a:r>
          </a:p>
          <a:p>
            <a:pPr marL="0" indent="0">
              <a:buNone/>
            </a:pPr>
            <a:r>
              <a:rPr lang="ru-RU" sz="2000" dirty="0"/>
              <a:t>3) </a:t>
            </a:r>
            <a:r>
              <a:rPr lang="ru-RU" sz="2000" dirty="0" smtClean="0"/>
              <a:t>ЗУ с </a:t>
            </a:r>
            <a:r>
              <a:rPr lang="ru-RU" sz="2000" dirty="0"/>
              <a:t>расположенными на них </a:t>
            </a:r>
            <a:r>
              <a:rPr lang="ru-RU" sz="2000" u="sng" dirty="0"/>
              <a:t>жилыми домами </a:t>
            </a:r>
            <a:r>
              <a:rPr lang="ru-RU" sz="2000" b="1" u="sng" dirty="0">
                <a:solidFill>
                  <a:srgbClr val="C00000"/>
                </a:solidFill>
              </a:rPr>
              <a:t>блокированной застройки</a:t>
            </a:r>
            <a:r>
              <a:rPr lang="ru-RU" sz="2000" dirty="0"/>
              <a:t>, объектами </a:t>
            </a:r>
            <a:r>
              <a:rPr lang="ru-RU" sz="2000" b="1" dirty="0">
                <a:solidFill>
                  <a:srgbClr val="C00000"/>
                </a:solidFill>
              </a:rPr>
              <a:t>ИЖС</a:t>
            </a:r>
            <a:r>
              <a:rPr lang="ru-RU" sz="2000" dirty="0">
                <a:solidFill>
                  <a:srgbClr val="C00000"/>
                </a:solidFill>
              </a:rPr>
              <a:t>, садовыми домами</a:t>
            </a:r>
            <a:r>
              <a:rPr lang="ru-RU" sz="2000" dirty="0"/>
              <a:t>, </a:t>
            </a:r>
            <a:r>
              <a:rPr lang="ru-RU" sz="2000" dirty="0" smtClean="0"/>
              <a:t>  </a:t>
            </a:r>
            <a:r>
              <a:rPr lang="ru-RU" sz="2000" b="1" i="1" u="sng" dirty="0" smtClean="0"/>
              <a:t>за </a:t>
            </a:r>
            <a:r>
              <a:rPr lang="ru-RU" sz="2000" b="1" i="1" u="sng" dirty="0"/>
              <a:t>исключением</a:t>
            </a:r>
            <a:r>
              <a:rPr lang="ru-RU" sz="2000" b="1" dirty="0"/>
              <a:t> </a:t>
            </a:r>
            <a:r>
              <a:rPr lang="ru-RU" sz="2000" dirty="0" smtClean="0"/>
              <a:t>объектов, </a:t>
            </a:r>
            <a:r>
              <a:rPr lang="ru-RU" sz="2000" i="1" u="sng" dirty="0"/>
              <a:t>которые признаны аварийными</a:t>
            </a:r>
            <a:r>
              <a:rPr lang="ru-RU" sz="2000" dirty="0"/>
              <a:t> или которые </a:t>
            </a:r>
            <a:r>
              <a:rPr lang="ru-RU" sz="2000" i="1" dirty="0"/>
              <a:t>соответствуют </a:t>
            </a:r>
            <a:r>
              <a:rPr lang="ru-RU" sz="2000" i="1" dirty="0" smtClean="0"/>
              <a:t>критериям</a:t>
            </a:r>
            <a:r>
              <a:rPr lang="ru-RU" sz="2000" dirty="0"/>
              <a:t> </a:t>
            </a:r>
            <a:r>
              <a:rPr lang="ru-RU" sz="2000" dirty="0" smtClean="0"/>
              <a:t>высокого уровня износа</a:t>
            </a:r>
            <a:r>
              <a:rPr lang="ru-RU" sz="2000" dirty="0"/>
              <a:t>, </a:t>
            </a:r>
            <a:r>
              <a:rPr lang="ru-RU" sz="2000" dirty="0" smtClean="0"/>
              <a:t>ненадлежащего технического состояния </a:t>
            </a:r>
            <a:r>
              <a:rPr lang="ru-RU" sz="2000" dirty="0"/>
              <a:t>или отсутствие систем инженерно-технического обеспечения;</a:t>
            </a:r>
          </a:p>
          <a:p>
            <a:pPr marL="0" indent="0">
              <a:buNone/>
            </a:pPr>
            <a:r>
              <a:rPr lang="ru-RU" sz="2000" dirty="0"/>
              <a:t>4) </a:t>
            </a:r>
            <a:r>
              <a:rPr lang="ru-RU" sz="2000" u="sng" dirty="0"/>
              <a:t>иные </a:t>
            </a:r>
            <a:r>
              <a:rPr lang="ru-RU" sz="2000" u="sng" dirty="0" smtClean="0"/>
              <a:t>объекты</a:t>
            </a:r>
            <a:r>
              <a:rPr lang="ru-RU" sz="2000" dirty="0" smtClean="0"/>
              <a:t>, </a:t>
            </a:r>
            <a:r>
              <a:rPr lang="ru-RU" sz="2000" dirty="0"/>
              <a:t>определенные </a:t>
            </a:r>
            <a:r>
              <a:rPr lang="ru-RU" sz="2000" b="1" dirty="0" smtClean="0"/>
              <a:t>??</a:t>
            </a:r>
            <a:r>
              <a:rPr lang="ru-RU" sz="2000" dirty="0" smtClean="0"/>
              <a:t> Правительством </a:t>
            </a:r>
            <a:r>
              <a:rPr lang="ru-RU" sz="2000" dirty="0"/>
              <a:t>РФ, </a:t>
            </a:r>
            <a:r>
              <a:rPr lang="ru-RU" sz="2000" dirty="0" smtClean="0"/>
              <a:t>НПА субъекта </a:t>
            </a:r>
            <a:r>
              <a:rPr lang="ru-RU" sz="2000" dirty="0"/>
              <a:t>РФ.</a:t>
            </a:r>
          </a:p>
          <a:p>
            <a:pPr marL="0" indent="0" algn="ctr">
              <a:buNone/>
            </a:pPr>
            <a:endParaRPr lang="ru-RU" sz="2000" i="1" dirty="0"/>
          </a:p>
        </p:txBody>
      </p:sp>
    </p:spTree>
    <p:extLst>
      <p:ext uri="{BB962C8B-B14F-4D97-AF65-F5344CB8AC3E}">
        <p14:creationId xmlns:p14="http://schemas.microsoft.com/office/powerpoint/2010/main" val="2034019034"/>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476672"/>
          </a:xfrm>
        </p:spPr>
        <p:txBody>
          <a:bodyPr>
            <a:noAutofit/>
          </a:bodyPr>
          <a:lstStyle/>
          <a:p>
            <a:r>
              <a:rPr lang="ru-RU" sz="2800" b="1" dirty="0" smtClean="0">
                <a:solidFill>
                  <a:srgbClr val="FF0000"/>
                </a:solidFill>
              </a:rPr>
              <a:t>КРТ </a:t>
            </a:r>
            <a:r>
              <a:rPr lang="ru-RU" sz="2800" b="1" dirty="0">
                <a:solidFill>
                  <a:srgbClr val="FF0000"/>
                </a:solidFill>
              </a:rPr>
              <a:t>нежилой </a:t>
            </a:r>
            <a:r>
              <a:rPr lang="ru-RU" sz="2800" b="1" dirty="0" smtClean="0">
                <a:solidFill>
                  <a:srgbClr val="FF0000"/>
                </a:solidFill>
              </a:rPr>
              <a:t>застройки </a:t>
            </a:r>
            <a:r>
              <a:rPr lang="ru-RU" sz="2000" dirty="0" smtClean="0"/>
              <a:t>– земельные участки, на которых</a:t>
            </a:r>
            <a:endParaRPr lang="ru-RU" sz="3600" dirty="0">
              <a:latin typeface="Comic Sans MS" panose="030F0702030302020204" pitchFamily="66" charset="0"/>
            </a:endParaRPr>
          </a:p>
        </p:txBody>
      </p:sp>
      <p:sp>
        <p:nvSpPr>
          <p:cNvPr id="3" name="Объект 2"/>
          <p:cNvSpPr>
            <a:spLocks noGrp="1"/>
          </p:cNvSpPr>
          <p:nvPr>
            <p:ph idx="1"/>
          </p:nvPr>
        </p:nvSpPr>
        <p:spPr>
          <a:xfrm>
            <a:off x="0" y="476672"/>
            <a:ext cx="9144000" cy="6381328"/>
          </a:xfrm>
        </p:spPr>
        <p:txBody>
          <a:bodyPr>
            <a:normAutofit fontScale="70000" lnSpcReduction="20000"/>
          </a:bodyPr>
          <a:lstStyle/>
          <a:p>
            <a:pPr marL="0" indent="0" algn="just">
              <a:buNone/>
            </a:pPr>
            <a:r>
              <a:rPr lang="ru-RU" b="1" dirty="0" smtClean="0">
                <a:solidFill>
                  <a:srgbClr val="FF0000"/>
                </a:solidFill>
              </a:rPr>
              <a:t>1)</a:t>
            </a:r>
            <a:r>
              <a:rPr lang="ru-RU" dirty="0" smtClean="0"/>
              <a:t> расположены </a:t>
            </a:r>
            <a:r>
              <a:rPr lang="ru-RU" b="1" dirty="0"/>
              <a:t>ОКС</a:t>
            </a:r>
            <a:r>
              <a:rPr lang="ru-RU" dirty="0"/>
              <a:t> </a:t>
            </a:r>
            <a:r>
              <a:rPr lang="ru-RU" sz="2600" dirty="0"/>
              <a:t>(за исключением МКД), </a:t>
            </a:r>
            <a:r>
              <a:rPr lang="ru-RU" dirty="0"/>
              <a:t>признанные в установленном </a:t>
            </a:r>
            <a:r>
              <a:rPr lang="ru-RU" b="1" u="sng" dirty="0">
                <a:solidFill>
                  <a:schemeClr val="tx2">
                    <a:lumMod val="60000"/>
                    <a:lumOff val="40000"/>
                  </a:schemeClr>
                </a:solidFill>
              </a:rPr>
              <a:t>Правительством РФ</a:t>
            </a:r>
            <a:r>
              <a:rPr lang="ru-RU" b="1" dirty="0">
                <a:solidFill>
                  <a:schemeClr val="tx2">
                    <a:lumMod val="60000"/>
                    <a:lumOff val="40000"/>
                  </a:schemeClr>
                </a:solidFill>
              </a:rPr>
              <a:t> </a:t>
            </a:r>
            <a:r>
              <a:rPr lang="ru-RU" dirty="0"/>
              <a:t>порядке </a:t>
            </a:r>
            <a:r>
              <a:rPr lang="ru-RU" b="1" u="sng" dirty="0"/>
              <a:t>аварийными и подлежащими сносу или реконструкции</a:t>
            </a:r>
            <a:r>
              <a:rPr lang="ru-RU" b="1" dirty="0" smtClean="0"/>
              <a:t>;</a:t>
            </a:r>
          </a:p>
          <a:p>
            <a:pPr marL="0" indent="0" algn="just">
              <a:buNone/>
            </a:pPr>
            <a:endParaRPr lang="ru-RU" sz="1800" b="1" dirty="0"/>
          </a:p>
          <a:p>
            <a:pPr marL="0" indent="0">
              <a:buNone/>
            </a:pPr>
            <a:r>
              <a:rPr lang="ru-RU" b="1" dirty="0">
                <a:solidFill>
                  <a:srgbClr val="FF0000"/>
                </a:solidFill>
              </a:rPr>
              <a:t>2)</a:t>
            </a:r>
            <a:r>
              <a:rPr lang="ru-RU" dirty="0"/>
              <a:t> </a:t>
            </a:r>
            <a:r>
              <a:rPr lang="ru-RU" dirty="0" smtClean="0"/>
              <a:t>расположены </a:t>
            </a:r>
            <a:r>
              <a:rPr lang="ru-RU" dirty="0"/>
              <a:t>ОКС </a:t>
            </a:r>
            <a:r>
              <a:rPr lang="ru-RU" sz="2900" dirty="0"/>
              <a:t>(за исключением МКД), </a:t>
            </a:r>
            <a:r>
              <a:rPr lang="ru-RU" u="sng" dirty="0"/>
              <a:t>снос, реконструкция</a:t>
            </a:r>
            <a:r>
              <a:rPr lang="ru-RU" dirty="0"/>
              <a:t> которых планируются </a:t>
            </a:r>
            <a:r>
              <a:rPr lang="ru-RU" u="sng" dirty="0"/>
              <a:t>на основании </a:t>
            </a:r>
            <a:r>
              <a:rPr lang="ru-RU" b="1" i="1" u="sng" dirty="0" smtClean="0"/>
              <a:t>Адресных Программ  </a:t>
            </a:r>
            <a:r>
              <a:rPr lang="ru-RU" b="1" u="sng" dirty="0" smtClean="0">
                <a:solidFill>
                  <a:schemeClr val="tx2">
                    <a:lumMod val="60000"/>
                    <a:lumOff val="40000"/>
                  </a:schemeClr>
                </a:solidFill>
              </a:rPr>
              <a:t>субъекта </a:t>
            </a:r>
            <a:r>
              <a:rPr lang="ru-RU" b="1" u="sng" dirty="0">
                <a:solidFill>
                  <a:schemeClr val="tx2">
                    <a:lumMod val="60000"/>
                    <a:lumOff val="40000"/>
                  </a:schemeClr>
                </a:solidFill>
              </a:rPr>
              <a:t>РФ</a:t>
            </a:r>
            <a:r>
              <a:rPr lang="ru-RU" dirty="0" smtClean="0"/>
              <a:t>;</a:t>
            </a:r>
          </a:p>
          <a:p>
            <a:pPr marL="0" indent="0">
              <a:buNone/>
            </a:pPr>
            <a:endParaRPr lang="ru-RU" sz="1600" dirty="0"/>
          </a:p>
          <a:p>
            <a:pPr marL="0" indent="0">
              <a:buNone/>
            </a:pPr>
            <a:r>
              <a:rPr lang="ru-RU" b="1" dirty="0">
                <a:solidFill>
                  <a:srgbClr val="FF0000"/>
                </a:solidFill>
              </a:rPr>
              <a:t>!!!! 3)</a:t>
            </a:r>
            <a:r>
              <a:rPr lang="ru-RU" dirty="0"/>
              <a:t> виды разрешенного использования которых и (или) ВРИ и характеристики расположенных на них ОКС </a:t>
            </a:r>
            <a:r>
              <a:rPr lang="ru-RU" u="sng" dirty="0">
                <a:solidFill>
                  <a:srgbClr val="C00000"/>
                </a:solidFill>
              </a:rPr>
              <a:t>не соответствуют</a:t>
            </a:r>
            <a:r>
              <a:rPr lang="ru-RU" dirty="0">
                <a:solidFill>
                  <a:srgbClr val="C00000"/>
                </a:solidFill>
              </a:rPr>
              <a:t> ВРИ земельных участков </a:t>
            </a:r>
            <a:r>
              <a:rPr lang="ru-RU" dirty="0" smtClean="0"/>
              <a:t>а </a:t>
            </a:r>
            <a:r>
              <a:rPr lang="ru-RU" dirty="0">
                <a:solidFill>
                  <a:srgbClr val="C00000"/>
                </a:solidFill>
              </a:rPr>
              <a:t>ОКС </a:t>
            </a:r>
            <a:r>
              <a:rPr lang="ru-RU" u="sng" dirty="0" smtClean="0">
                <a:solidFill>
                  <a:srgbClr val="C00000"/>
                </a:solidFill>
              </a:rPr>
              <a:t>- </a:t>
            </a:r>
            <a:r>
              <a:rPr lang="ru-RU" u="sng" dirty="0">
                <a:solidFill>
                  <a:srgbClr val="C00000"/>
                </a:solidFill>
              </a:rPr>
              <a:t>предельным параметрам</a:t>
            </a:r>
            <a:r>
              <a:rPr lang="ru-RU" dirty="0">
                <a:solidFill>
                  <a:srgbClr val="C00000"/>
                </a:solidFill>
              </a:rPr>
              <a:t> строительства</a:t>
            </a:r>
            <a:r>
              <a:rPr lang="ru-RU" dirty="0"/>
              <a:t>, реконструкции </a:t>
            </a:r>
            <a:r>
              <a:rPr lang="ru-RU" dirty="0" smtClean="0"/>
              <a:t>ОКС, </a:t>
            </a:r>
            <a:r>
              <a:rPr lang="ru-RU" b="1" u="sng" dirty="0"/>
              <a:t>установленным </a:t>
            </a:r>
            <a:r>
              <a:rPr lang="ru-RU" b="1" u="sng" dirty="0" smtClean="0"/>
              <a:t>Правилами Землепользования И Застройки</a:t>
            </a:r>
            <a:r>
              <a:rPr lang="ru-RU" dirty="0" smtClean="0"/>
              <a:t>; </a:t>
            </a:r>
            <a:r>
              <a:rPr lang="ru-RU" sz="2600" i="1" dirty="0" smtClean="0">
                <a:solidFill>
                  <a:srgbClr val="C00000"/>
                </a:solidFill>
              </a:rPr>
              <a:t>(суда не было)</a:t>
            </a:r>
          </a:p>
          <a:p>
            <a:pPr marL="0" indent="0">
              <a:buNone/>
            </a:pPr>
            <a:endParaRPr lang="ru-RU" sz="2000" dirty="0" smtClean="0"/>
          </a:p>
          <a:p>
            <a:pPr marL="0" indent="0">
              <a:buNone/>
            </a:pPr>
            <a:r>
              <a:rPr lang="ru-RU" b="1" dirty="0">
                <a:solidFill>
                  <a:srgbClr val="FF0000"/>
                </a:solidFill>
              </a:rPr>
              <a:t>4)</a:t>
            </a:r>
            <a:r>
              <a:rPr lang="ru-RU" dirty="0"/>
              <a:t> на которых расположены ОКС, признанные </a:t>
            </a:r>
            <a:r>
              <a:rPr lang="ru-RU" sz="3400" dirty="0"/>
              <a:t>в соответствии с гражданским </a:t>
            </a:r>
            <a:r>
              <a:rPr lang="ru-RU" sz="3400" dirty="0" smtClean="0"/>
              <a:t>законодательством </a:t>
            </a:r>
            <a:r>
              <a:rPr lang="ru-RU" sz="2600" i="1" dirty="0" smtClean="0">
                <a:solidFill>
                  <a:srgbClr val="C00000"/>
                </a:solidFill>
              </a:rPr>
              <a:t>(т.е. был СУД)  </a:t>
            </a:r>
            <a:r>
              <a:rPr lang="ru-RU" dirty="0"/>
              <a:t>самовольными постройками</a:t>
            </a:r>
            <a:r>
              <a:rPr lang="ru-RU" dirty="0" smtClean="0"/>
              <a:t>.</a:t>
            </a:r>
          </a:p>
          <a:p>
            <a:pPr marL="0" indent="0" algn="just">
              <a:buNone/>
            </a:pPr>
            <a:endParaRPr lang="ru-RU" sz="2600" i="1" dirty="0" smtClean="0"/>
          </a:p>
          <a:p>
            <a:pPr marL="0" indent="0" algn="just">
              <a:buNone/>
            </a:pPr>
            <a:r>
              <a:rPr lang="ru-RU" sz="2600" i="1" dirty="0" smtClean="0"/>
              <a:t>(</a:t>
            </a:r>
            <a:r>
              <a:rPr lang="ru-RU" sz="2600" b="1" i="1" u="sng" dirty="0" smtClean="0"/>
              <a:t>ст. 222 ГК</a:t>
            </a:r>
            <a:r>
              <a:rPr lang="ru-RU" sz="2600" i="1" dirty="0" smtClean="0"/>
              <a:t>: Самовольной </a:t>
            </a:r>
            <a:r>
              <a:rPr lang="ru-RU" sz="2600" i="1" dirty="0"/>
              <a:t>постройкой является здание, сооружение </a:t>
            </a:r>
            <a:r>
              <a:rPr lang="ru-RU" sz="2600" i="1" dirty="0" smtClean="0"/>
              <a:t>(</a:t>
            </a:r>
            <a:r>
              <a:rPr lang="ru-RU" sz="2600" i="1" dirty="0"/>
              <a:t>1) на </a:t>
            </a:r>
            <a:r>
              <a:rPr lang="ru-RU" sz="2600" i="1" dirty="0" smtClean="0"/>
              <a:t>ЗУ, </a:t>
            </a:r>
            <a:r>
              <a:rPr lang="ru-RU" sz="2600" i="1" dirty="0"/>
              <a:t>не предоставленном в установленном порядке, или </a:t>
            </a:r>
            <a:r>
              <a:rPr lang="ru-RU" sz="2600" b="1" i="1" dirty="0"/>
              <a:t>(2) на земельном участке, </a:t>
            </a:r>
            <a:r>
              <a:rPr lang="ru-RU" sz="2600" b="1" i="1" u="sng" dirty="0"/>
              <a:t>разрешенное использование которого не допускает строительства на нем данного объекта</a:t>
            </a:r>
            <a:r>
              <a:rPr lang="ru-RU" sz="2600" i="1" dirty="0"/>
              <a:t>, либо (3) возведенные или созданные </a:t>
            </a:r>
            <a:r>
              <a:rPr lang="ru-RU" sz="2600" i="1" u="sng" dirty="0"/>
              <a:t>без получения на это необходимых </a:t>
            </a:r>
            <a:r>
              <a:rPr lang="ru-RU" sz="2600" i="1" u="sng" dirty="0" smtClean="0"/>
              <a:t>согласований</a:t>
            </a:r>
            <a:r>
              <a:rPr lang="ru-RU" sz="2600" i="1" u="sng" dirty="0"/>
              <a:t>, разрешений </a:t>
            </a:r>
            <a:r>
              <a:rPr lang="ru-RU" sz="2600" i="1" dirty="0"/>
              <a:t>или (4) с нарушением градостроительных и строительных норм и </a:t>
            </a:r>
            <a:r>
              <a:rPr lang="ru-RU" sz="2600" i="1" dirty="0" smtClean="0"/>
              <a:t>правил)</a:t>
            </a:r>
            <a:endParaRPr lang="ru-RU" sz="2600" dirty="0"/>
          </a:p>
          <a:p>
            <a:pPr marL="0" indent="0">
              <a:buNone/>
            </a:pPr>
            <a:endParaRPr lang="ru-RU" dirty="0"/>
          </a:p>
          <a:p>
            <a:pPr marL="0" indent="0">
              <a:buNone/>
            </a:pPr>
            <a:endParaRPr lang="ru-RU" dirty="0"/>
          </a:p>
        </p:txBody>
      </p:sp>
    </p:spTree>
    <p:extLst>
      <p:ext uri="{BB962C8B-B14F-4D97-AF65-F5344CB8AC3E}">
        <p14:creationId xmlns:p14="http://schemas.microsoft.com/office/powerpoint/2010/main" val="78871331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692696"/>
          </a:xfrm>
        </p:spPr>
        <p:txBody>
          <a:bodyPr>
            <a:noAutofit/>
          </a:bodyPr>
          <a:lstStyle/>
          <a:p>
            <a:r>
              <a:rPr lang="ru-RU" sz="2000" b="1" dirty="0" smtClean="0">
                <a:solidFill>
                  <a:schemeClr val="tx2">
                    <a:lumMod val="60000"/>
                    <a:lumOff val="40000"/>
                  </a:schemeClr>
                </a:solidFill>
                <a:latin typeface="Comic Sans MS" panose="030F0702030302020204" pitchFamily="66" charset="0"/>
              </a:rPr>
              <a:t>Запросы в отдельные органы и организации</a:t>
            </a:r>
            <a:br>
              <a:rPr lang="ru-RU" sz="2000" b="1" dirty="0" smtClean="0">
                <a:solidFill>
                  <a:schemeClr val="tx2">
                    <a:lumMod val="60000"/>
                    <a:lumOff val="40000"/>
                  </a:schemeClr>
                </a:solidFill>
                <a:latin typeface="Comic Sans MS" panose="030F0702030302020204" pitchFamily="66" charset="0"/>
              </a:rPr>
            </a:br>
            <a:endParaRPr lang="ru-RU" sz="2800" b="1" dirty="0">
              <a:solidFill>
                <a:srgbClr val="C00000"/>
              </a:solidFill>
              <a:latin typeface="Comic Sans MS" panose="030F0702030302020204" pitchFamily="66" charset="0"/>
            </a:endParaRPr>
          </a:p>
        </p:txBody>
      </p:sp>
      <p:sp>
        <p:nvSpPr>
          <p:cNvPr id="3" name="Объект 2"/>
          <p:cNvSpPr>
            <a:spLocks noGrp="1"/>
          </p:cNvSpPr>
          <p:nvPr>
            <p:ph idx="1"/>
          </p:nvPr>
        </p:nvSpPr>
        <p:spPr>
          <a:xfrm>
            <a:off x="0" y="332656"/>
            <a:ext cx="9144000" cy="6525344"/>
          </a:xfrm>
        </p:spPr>
        <p:txBody>
          <a:bodyPr/>
          <a:lstStyle/>
          <a:p>
            <a:pPr marL="0" indent="0">
              <a:buNone/>
            </a:pPr>
            <a:endParaRPr lang="ru-RU" dirty="0" smtClean="0"/>
          </a:p>
        </p:txBody>
      </p:sp>
      <p:graphicFrame>
        <p:nvGraphicFramePr>
          <p:cNvPr id="4" name="Таблица 3"/>
          <p:cNvGraphicFramePr>
            <a:graphicFrameLocks noGrp="1"/>
          </p:cNvGraphicFramePr>
          <p:nvPr>
            <p:extLst>
              <p:ext uri="{D42A27DB-BD31-4B8C-83A1-F6EECF244321}">
                <p14:modId xmlns:p14="http://schemas.microsoft.com/office/powerpoint/2010/main" val="2415305768"/>
              </p:ext>
            </p:extLst>
          </p:nvPr>
        </p:nvGraphicFramePr>
        <p:xfrm>
          <a:off x="0" y="332656"/>
          <a:ext cx="9144000" cy="6447379"/>
        </p:xfrm>
        <a:graphic>
          <a:graphicData uri="http://schemas.openxmlformats.org/drawingml/2006/table">
            <a:tbl>
              <a:tblPr firstRow="1" bandRow="1">
                <a:tableStyleId>{35758FB7-9AC5-4552-8A53-C91805E547FA}</a:tableStyleId>
              </a:tblPr>
              <a:tblGrid>
                <a:gridCol w="1259632"/>
                <a:gridCol w="7884368"/>
              </a:tblGrid>
              <a:tr h="1775365">
                <a:tc>
                  <a:txBody>
                    <a:bodyPr/>
                    <a:lstStyle/>
                    <a:p>
                      <a:pPr marL="0" algn="ctr" defTabSz="914400" rtl="0" eaLnBrk="1" latinLnBrk="0" hangingPunct="1"/>
                      <a:r>
                        <a:rPr lang="ru-RU" sz="1800" b="1" kern="1200" dirty="0" smtClean="0">
                          <a:solidFill>
                            <a:srgbClr val="FF0000"/>
                          </a:solidFill>
                          <a:latin typeface="+mn-lt"/>
                          <a:ea typeface="+mn-ea"/>
                          <a:cs typeface="+mn-cs"/>
                        </a:rPr>
                        <a:t>ЗАГС</a:t>
                      </a:r>
                    </a:p>
                    <a:p>
                      <a:pPr marL="0" algn="ctr" defTabSz="914400" rtl="0" eaLnBrk="1" latinLnBrk="0" hangingPunct="1"/>
                      <a:endParaRPr lang="ru-RU" sz="1800" b="1" kern="1200" dirty="0" smtClean="0">
                        <a:solidFill>
                          <a:srgbClr val="FF0000"/>
                        </a:solidFill>
                        <a:latin typeface="+mn-lt"/>
                        <a:ea typeface="+mn-ea"/>
                        <a:cs typeface="+mn-cs"/>
                      </a:endParaRPr>
                    </a:p>
                    <a:p>
                      <a:pPr marL="0" algn="ctr" defTabSz="914400" rtl="0" eaLnBrk="1" latinLnBrk="0" hangingPunct="1"/>
                      <a:r>
                        <a:rPr lang="ru-RU" sz="1400" b="0" kern="1200" dirty="0" smtClean="0">
                          <a:solidFill>
                            <a:schemeClr val="dk1"/>
                          </a:solidFill>
                          <a:effectLst/>
                          <a:latin typeface="+mn-lt"/>
                          <a:ea typeface="+mn-ea"/>
                          <a:cs typeface="+mn-cs"/>
                        </a:rPr>
                        <a:t>ФЗ</a:t>
                      </a:r>
                    </a:p>
                    <a:p>
                      <a:pPr marL="0" algn="ctr" defTabSz="914400" rtl="0" eaLnBrk="1" latinLnBrk="0" hangingPunct="1"/>
                      <a:r>
                        <a:rPr lang="ru-RU" sz="1400" b="0" kern="1200" dirty="0" smtClean="0">
                          <a:solidFill>
                            <a:schemeClr val="dk1"/>
                          </a:solidFill>
                          <a:effectLst/>
                          <a:latin typeface="+mn-lt"/>
                          <a:ea typeface="+mn-ea"/>
                          <a:cs typeface="+mn-cs"/>
                        </a:rPr>
                        <a:t>Об актах гражданского состояния</a:t>
                      </a:r>
                      <a:endParaRPr lang="ru-RU" sz="1400" b="0" kern="1200" dirty="0">
                        <a:solidFill>
                          <a:schemeClr val="dk1"/>
                        </a:solidFill>
                        <a:effectLst/>
                        <a:latin typeface="+mn-lt"/>
                        <a:ea typeface="+mn-ea"/>
                        <a:cs typeface="+mn-cs"/>
                      </a:endParaRPr>
                    </a:p>
                  </a:txBody>
                  <a:tcPr>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r>
                        <a:rPr lang="ru-RU" sz="1800" b="0" kern="1200" dirty="0" smtClean="0">
                          <a:solidFill>
                            <a:schemeClr val="tx1"/>
                          </a:solidFill>
                          <a:effectLst/>
                        </a:rPr>
                        <a:t>Сведения о государственной</a:t>
                      </a:r>
                    </a:p>
                    <a:p>
                      <a:pPr marL="285750" indent="-285750">
                        <a:buFontTx/>
                        <a:buChar char="-"/>
                      </a:pPr>
                      <a:r>
                        <a:rPr lang="ru-RU" sz="1800" b="0" u="sng" kern="1200" dirty="0" smtClean="0">
                          <a:solidFill>
                            <a:schemeClr val="tx1"/>
                          </a:solidFill>
                          <a:effectLst/>
                        </a:rPr>
                        <a:t>регистрации </a:t>
                      </a:r>
                      <a:r>
                        <a:rPr lang="ru-RU" sz="1800" b="1" u="sng" kern="1200" dirty="0" smtClean="0">
                          <a:solidFill>
                            <a:schemeClr val="tx1"/>
                          </a:solidFill>
                          <a:effectLst/>
                        </a:rPr>
                        <a:t>смерти или перемене имени</a:t>
                      </a:r>
                      <a:r>
                        <a:rPr lang="ru-RU" sz="1800" b="0" kern="1200" dirty="0" smtClean="0">
                          <a:solidFill>
                            <a:schemeClr val="tx1"/>
                          </a:solidFill>
                          <a:effectLst/>
                        </a:rPr>
                        <a:t>, содержащиеся в Едином   </a:t>
                      </a:r>
                    </a:p>
                    <a:p>
                      <a:pPr marL="0" indent="0">
                        <a:buFontTx/>
                        <a:buNone/>
                      </a:pPr>
                      <a:r>
                        <a:rPr lang="ru-RU" sz="1800" b="0" kern="1200" dirty="0" smtClean="0">
                          <a:solidFill>
                            <a:schemeClr val="tx1"/>
                          </a:solidFill>
                          <a:effectLst/>
                        </a:rPr>
                        <a:t>государственном реестре записей актов гражданского состояния, и </a:t>
                      </a:r>
                    </a:p>
                    <a:p>
                      <a:r>
                        <a:rPr lang="ru-RU" sz="1800" b="0" kern="1200" dirty="0" smtClean="0">
                          <a:solidFill>
                            <a:schemeClr val="tx1"/>
                          </a:solidFill>
                          <a:effectLst/>
                        </a:rPr>
                        <a:t>- сведения </a:t>
                      </a:r>
                      <a:r>
                        <a:rPr lang="ru-RU" sz="1800" b="1" u="sng" kern="1200" dirty="0" smtClean="0">
                          <a:solidFill>
                            <a:schemeClr val="tx1"/>
                          </a:solidFill>
                          <a:effectLst/>
                        </a:rPr>
                        <a:t>о внесении исправлений либо изменений </a:t>
                      </a:r>
                      <a:r>
                        <a:rPr lang="ru-RU" sz="1800" b="0" u="none" kern="1200" dirty="0" smtClean="0">
                          <a:solidFill>
                            <a:schemeClr val="tx1"/>
                          </a:solidFill>
                          <a:effectLst/>
                        </a:rPr>
                        <a:t>в записи актов о смерти или перемене имени</a:t>
                      </a:r>
                      <a:r>
                        <a:rPr lang="ru-RU" sz="1800" b="0" kern="1200" dirty="0" smtClean="0">
                          <a:solidFill>
                            <a:schemeClr val="tx1"/>
                          </a:solidFill>
                          <a:effectLst/>
                        </a:rPr>
                        <a:t>, содержащиеся в ЕГР ЗАГС</a:t>
                      </a:r>
                    </a:p>
                    <a:p>
                      <a:r>
                        <a:rPr lang="ru-RU" sz="1800" b="0" kern="1200" dirty="0" smtClean="0">
                          <a:solidFill>
                            <a:schemeClr val="tx1"/>
                          </a:solidFill>
                          <a:effectLst/>
                        </a:rPr>
                        <a:t>(требований </a:t>
                      </a:r>
                      <a:r>
                        <a:rPr lang="ru-RU" sz="1800" b="1" kern="1200" dirty="0" smtClean="0">
                          <a:solidFill>
                            <a:schemeClr val="tx1"/>
                          </a:solidFill>
                          <a:effectLst/>
                        </a:rPr>
                        <a:t>к запросу нет</a:t>
                      </a:r>
                      <a:r>
                        <a:rPr lang="ru-RU" sz="1800" b="0" kern="1200" dirty="0" smtClean="0">
                          <a:solidFill>
                            <a:schemeClr val="tx1"/>
                          </a:solidFill>
                          <a:effectLst/>
                        </a:rPr>
                        <a:t>, ответ только в Электронной форме)</a:t>
                      </a:r>
                      <a:endParaRPr lang="ru-RU" b="0" dirty="0">
                        <a:solidFill>
                          <a:schemeClr val="tx1"/>
                        </a:solidFill>
                      </a:endParaRPr>
                    </a:p>
                  </a:txBody>
                  <a:tcPr>
                    <a:lnL w="12700"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5">
                        <a:lumMod val="60000"/>
                        <a:lumOff val="40000"/>
                      </a:schemeClr>
                    </a:solidFill>
                  </a:tcPr>
                </a:tc>
              </a:tr>
              <a:tr h="2336007">
                <a:tc>
                  <a:txBody>
                    <a:bodyPr/>
                    <a:lstStyle/>
                    <a:p>
                      <a:pPr marL="0" algn="ctr" defTabSz="914400" rtl="0" eaLnBrk="1" latinLnBrk="0" hangingPunct="1"/>
                      <a:r>
                        <a:rPr lang="ru-RU" sz="1800" b="1" kern="1200" dirty="0" smtClean="0">
                          <a:solidFill>
                            <a:srgbClr val="FF0000"/>
                          </a:solidFill>
                          <a:latin typeface="+mn-lt"/>
                          <a:ea typeface="+mn-ea"/>
                          <a:cs typeface="+mn-cs"/>
                        </a:rPr>
                        <a:t>ПОЛИЦИЯ</a:t>
                      </a:r>
                    </a:p>
                    <a:p>
                      <a:pPr marL="0" algn="ctr" defTabSz="914400" rtl="0" eaLnBrk="1" latinLnBrk="0" hangingPunct="1"/>
                      <a:endParaRPr lang="ru-RU" sz="1800" b="1" kern="1200" dirty="0" smtClean="0">
                        <a:solidFill>
                          <a:srgbClr val="FF0000"/>
                        </a:solidFill>
                        <a:latin typeface="+mn-lt"/>
                        <a:ea typeface="+mn-ea"/>
                        <a:cs typeface="+mn-cs"/>
                      </a:endParaRPr>
                    </a:p>
                    <a:p>
                      <a:pPr marL="0" algn="ctr" defTabSz="914400" rtl="0" eaLnBrk="1" latinLnBrk="0" hangingPunct="1"/>
                      <a:r>
                        <a:rPr lang="ru-RU" sz="1800" kern="1200" dirty="0" smtClean="0">
                          <a:solidFill>
                            <a:schemeClr val="dk1"/>
                          </a:solidFill>
                          <a:effectLst/>
                          <a:latin typeface="+mn-lt"/>
                          <a:ea typeface="+mn-ea"/>
                          <a:cs typeface="+mn-cs"/>
                        </a:rPr>
                        <a:t>ФЗ</a:t>
                      </a:r>
                    </a:p>
                    <a:p>
                      <a:pPr marL="0" algn="ctr" defTabSz="914400" rtl="0" eaLnBrk="1" latinLnBrk="0" hangingPunct="1"/>
                      <a:r>
                        <a:rPr lang="ru-RU" sz="1800" kern="1200" dirty="0" smtClean="0">
                          <a:solidFill>
                            <a:schemeClr val="dk1"/>
                          </a:solidFill>
                          <a:effectLst/>
                          <a:latin typeface="+mn-lt"/>
                          <a:ea typeface="+mn-ea"/>
                          <a:cs typeface="+mn-cs"/>
                        </a:rPr>
                        <a:t>О полиции</a:t>
                      </a:r>
                      <a:endParaRPr lang="ru-RU" sz="1800" kern="1200" dirty="0">
                        <a:solidFill>
                          <a:schemeClr val="dk1"/>
                        </a:solidFill>
                        <a:effectLst/>
                        <a:latin typeface="+mn-lt"/>
                        <a:ea typeface="+mn-ea"/>
                        <a:cs typeface="+mn-cs"/>
                      </a:endParaRPr>
                    </a:p>
                  </a:txBody>
                  <a:tcPr>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lang="ru-RU" sz="1800" kern="1200" dirty="0" smtClean="0">
                          <a:effectLst/>
                        </a:rPr>
                        <a:t>Информация о</a:t>
                      </a:r>
                    </a:p>
                    <a:p>
                      <a:r>
                        <a:rPr lang="ru-RU" sz="1800" kern="1200" dirty="0" smtClean="0">
                          <a:effectLst/>
                        </a:rPr>
                        <a:t>- первичной выдаче и (или) замене </a:t>
                      </a:r>
                      <a:r>
                        <a:rPr lang="ru-RU" sz="1800" u="sng" kern="1200" dirty="0" smtClean="0">
                          <a:effectLst/>
                        </a:rPr>
                        <a:t>документа</a:t>
                      </a:r>
                      <a:r>
                        <a:rPr lang="ru-RU" sz="1800" kern="1200" dirty="0" smtClean="0">
                          <a:effectLst/>
                        </a:rPr>
                        <a:t> (при наличии), </a:t>
                      </a:r>
                      <a:r>
                        <a:rPr lang="ru-RU" sz="1800" b="1" u="sng" kern="1200" dirty="0" smtClean="0">
                          <a:effectLst/>
                        </a:rPr>
                        <a:t>удостоверяющего личность</a:t>
                      </a:r>
                      <a:r>
                        <a:rPr lang="ru-RU" sz="1800" b="1" kern="1200" dirty="0" smtClean="0">
                          <a:effectLst/>
                        </a:rPr>
                        <a:t> </a:t>
                      </a:r>
                      <a:r>
                        <a:rPr lang="ru-RU" sz="1800" kern="1200" dirty="0" smtClean="0">
                          <a:effectLst/>
                        </a:rPr>
                        <a:t>гражданина РФ на территории РФ, </a:t>
                      </a:r>
                      <a:r>
                        <a:rPr lang="ru-RU" sz="1800" u="none" kern="1200" dirty="0" smtClean="0">
                          <a:effectLst/>
                        </a:rPr>
                        <a:t>выданного правообладателю ранее учтенного объекта недвижимости, </a:t>
                      </a:r>
                    </a:p>
                    <a:p>
                      <a:r>
                        <a:rPr lang="ru-RU" sz="1800" kern="1200" dirty="0" smtClean="0">
                          <a:effectLst/>
                        </a:rPr>
                        <a:t>- </a:t>
                      </a:r>
                      <a:r>
                        <a:rPr lang="ru-RU" sz="1800" b="1" u="sng" kern="1200" dirty="0" smtClean="0">
                          <a:effectLst/>
                        </a:rPr>
                        <a:t>об адресах регистрации такого правообладателя </a:t>
                      </a:r>
                      <a:r>
                        <a:rPr lang="ru-RU" sz="1800" u="sng" kern="1200" dirty="0" smtClean="0">
                          <a:effectLst/>
                        </a:rPr>
                        <a:t>по месту жительства</a:t>
                      </a:r>
                      <a:r>
                        <a:rPr lang="ru-RU" sz="1800" kern="1200" dirty="0" smtClean="0">
                          <a:effectLst/>
                        </a:rPr>
                        <a:t> и (или) по месту пребывания (актуальных и предыдущих), </a:t>
                      </a:r>
                    </a:p>
                    <a:p>
                      <a:pPr marL="285750" indent="-285750">
                        <a:buFontTx/>
                        <a:buChar char="-"/>
                      </a:pPr>
                      <a:r>
                        <a:rPr lang="ru-RU" sz="1800" b="1" u="sng" kern="1200" dirty="0" smtClean="0">
                          <a:effectLst/>
                        </a:rPr>
                        <a:t>о дате и месте его рождения</a:t>
                      </a:r>
                      <a:r>
                        <a:rPr lang="ru-RU" sz="1800" b="1" kern="1200" dirty="0" smtClean="0">
                          <a:effectLst/>
                        </a:rPr>
                        <a:t> </a:t>
                      </a:r>
                    </a:p>
                    <a:p>
                      <a:pPr marL="0" indent="0" algn="ctr">
                        <a:buFontTx/>
                        <a:buNone/>
                      </a:pPr>
                      <a:r>
                        <a:rPr lang="ru-RU" sz="1800" kern="1200" dirty="0" smtClean="0">
                          <a:effectLst/>
                        </a:rPr>
                        <a:t>По </a:t>
                      </a:r>
                      <a:r>
                        <a:rPr lang="ru-RU" sz="1800" b="1" kern="1200" dirty="0" smtClean="0">
                          <a:effectLst/>
                        </a:rPr>
                        <a:t>запросам </a:t>
                      </a:r>
                      <a:r>
                        <a:rPr lang="ru-RU" sz="1800" kern="1200" dirty="0" smtClean="0">
                          <a:effectLst/>
                        </a:rPr>
                        <a:t>– </a:t>
                      </a:r>
                      <a:r>
                        <a:rPr lang="ru-RU" sz="1800" u="sng" kern="1200" dirty="0" smtClean="0">
                          <a:effectLst/>
                        </a:rPr>
                        <a:t>требования к содержанию запроса </a:t>
                      </a:r>
                      <a:r>
                        <a:rPr lang="ru-RU" sz="1800" kern="1200" dirty="0" smtClean="0">
                          <a:effectLst/>
                        </a:rPr>
                        <a:t>– Приказ МВД России</a:t>
                      </a:r>
                      <a:endParaRPr lang="ru-RU" dirty="0"/>
                    </a:p>
                  </a:txBody>
                  <a:tcPr>
                    <a:lnL w="12700"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2336007">
                <a:tc>
                  <a:txBody>
                    <a:bodyPr/>
                    <a:lstStyle/>
                    <a:p>
                      <a:pPr algn="ctr"/>
                      <a:r>
                        <a:rPr lang="ru-RU" b="1" dirty="0" smtClean="0">
                          <a:solidFill>
                            <a:srgbClr val="FF0000"/>
                          </a:solidFill>
                        </a:rPr>
                        <a:t>НОТАРИАТ</a:t>
                      </a:r>
                    </a:p>
                    <a:p>
                      <a:pPr algn="ctr"/>
                      <a:endParaRPr lang="ru-RU" b="1" dirty="0" smtClean="0">
                        <a:solidFill>
                          <a:srgbClr val="FF0000"/>
                        </a:solidFill>
                      </a:endParaRPr>
                    </a:p>
                    <a:p>
                      <a:pPr algn="ctr"/>
                      <a:r>
                        <a:rPr lang="ru-RU" sz="1800" b="0" kern="1200" dirty="0" smtClean="0">
                          <a:solidFill>
                            <a:schemeClr val="tx1"/>
                          </a:solidFill>
                          <a:effectLst/>
                          <a:latin typeface="+mn-lt"/>
                          <a:ea typeface="+mn-ea"/>
                          <a:cs typeface="+mn-cs"/>
                        </a:rPr>
                        <a:t>Основы </a:t>
                      </a:r>
                      <a:r>
                        <a:rPr lang="ru-RU" sz="1800" b="0" kern="1200" dirty="0" err="1" smtClean="0">
                          <a:solidFill>
                            <a:schemeClr val="tx1"/>
                          </a:solidFill>
                          <a:effectLst/>
                          <a:latin typeface="+mn-lt"/>
                          <a:ea typeface="+mn-ea"/>
                          <a:cs typeface="+mn-cs"/>
                        </a:rPr>
                        <a:t>зак-ва</a:t>
                      </a:r>
                      <a:r>
                        <a:rPr lang="ru-RU" sz="1800" b="0" kern="1200" dirty="0" smtClean="0">
                          <a:solidFill>
                            <a:schemeClr val="tx1"/>
                          </a:solidFill>
                          <a:effectLst/>
                          <a:latin typeface="+mn-lt"/>
                          <a:ea typeface="+mn-ea"/>
                          <a:cs typeface="+mn-cs"/>
                        </a:rPr>
                        <a:t> о нотариате</a:t>
                      </a:r>
                      <a:endParaRPr lang="ru-RU" sz="1800" b="0" kern="1200" dirty="0">
                        <a:solidFill>
                          <a:schemeClr val="tx1"/>
                        </a:solidFill>
                        <a:effectLst/>
                        <a:latin typeface="+mn-lt"/>
                        <a:ea typeface="+mn-ea"/>
                        <a:cs typeface="+mn-cs"/>
                      </a:endParaRPr>
                    </a:p>
                  </a:txBody>
                  <a:tcPr>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tc>
                  <a:txBody>
                    <a:bodyPr/>
                    <a:lstStyle/>
                    <a:p>
                      <a:r>
                        <a:rPr lang="ru-RU" sz="1800" b="0" kern="1200" dirty="0" smtClean="0">
                          <a:solidFill>
                            <a:schemeClr val="tx1"/>
                          </a:solidFill>
                          <a:effectLst/>
                        </a:rPr>
                        <a:t>Сведения </a:t>
                      </a:r>
                      <a:r>
                        <a:rPr lang="ru-RU" sz="1800" b="0" u="none" kern="1200" dirty="0" smtClean="0">
                          <a:solidFill>
                            <a:schemeClr val="tx1"/>
                          </a:solidFill>
                          <a:effectLst/>
                        </a:rPr>
                        <a:t>о </a:t>
                      </a:r>
                    </a:p>
                    <a:p>
                      <a:r>
                        <a:rPr lang="ru-RU" sz="1800" b="0" u="sng" kern="1200" dirty="0" smtClean="0">
                          <a:solidFill>
                            <a:schemeClr val="tx1"/>
                          </a:solidFill>
                          <a:effectLst/>
                        </a:rPr>
                        <a:t>наследниках, принявших наследство</a:t>
                      </a:r>
                      <a:r>
                        <a:rPr lang="ru-RU" sz="1800" b="0" kern="1200" dirty="0" smtClean="0">
                          <a:solidFill>
                            <a:schemeClr val="tx1"/>
                          </a:solidFill>
                          <a:effectLst/>
                        </a:rPr>
                        <a:t>, в состав которого входит ранее учтенный объект недвижимости</a:t>
                      </a:r>
                    </a:p>
                    <a:p>
                      <a:pPr algn="ctr"/>
                      <a:r>
                        <a:rPr lang="ru-RU" sz="1800" b="1" kern="1200" dirty="0" smtClean="0">
                          <a:solidFill>
                            <a:schemeClr val="tx1"/>
                          </a:solidFill>
                          <a:effectLst/>
                        </a:rPr>
                        <a:t>В запросе должны быть указаны:</a:t>
                      </a:r>
                    </a:p>
                    <a:p>
                      <a:r>
                        <a:rPr lang="ru-RU" sz="1800" b="0" kern="1200" dirty="0" smtClean="0">
                          <a:solidFill>
                            <a:schemeClr val="tx1"/>
                          </a:solidFill>
                          <a:effectLst/>
                        </a:rPr>
                        <a:t>-    номер наследственного дела и (ИЛИ) </a:t>
                      </a:r>
                      <a:r>
                        <a:rPr lang="ru-RU" sz="1800" b="0" u="sng" kern="1200" dirty="0" smtClean="0">
                          <a:solidFill>
                            <a:schemeClr val="tx1"/>
                          </a:solidFill>
                          <a:effectLst/>
                        </a:rPr>
                        <a:t>ФИО  наследодателя</a:t>
                      </a:r>
                      <a:r>
                        <a:rPr lang="ru-RU" sz="1800" b="0" kern="1200" dirty="0" smtClean="0">
                          <a:solidFill>
                            <a:schemeClr val="tx1"/>
                          </a:solidFill>
                          <a:effectLst/>
                        </a:rPr>
                        <a:t>, </a:t>
                      </a:r>
                    </a:p>
                    <a:p>
                      <a:r>
                        <a:rPr lang="ru-RU" sz="1800" b="0" kern="1200" dirty="0" smtClean="0">
                          <a:solidFill>
                            <a:schemeClr val="tx1"/>
                          </a:solidFill>
                          <a:effectLst/>
                        </a:rPr>
                        <a:t>-    </a:t>
                      </a:r>
                      <a:r>
                        <a:rPr lang="ru-RU" sz="1800" b="0" u="sng" kern="1200" dirty="0" smtClean="0">
                          <a:solidFill>
                            <a:schemeClr val="tx1"/>
                          </a:solidFill>
                          <a:effectLst/>
                        </a:rPr>
                        <a:t>дата его смерти (инфа из </a:t>
                      </a:r>
                      <a:r>
                        <a:rPr lang="ru-RU" sz="1800" b="0" u="sng" kern="1200" dirty="0" err="1" smtClean="0">
                          <a:solidFill>
                            <a:schemeClr val="tx1"/>
                          </a:solidFill>
                          <a:effectLst/>
                        </a:rPr>
                        <a:t>ЗАГСа</a:t>
                      </a:r>
                      <a:r>
                        <a:rPr lang="ru-RU" sz="1800" b="0" u="sng" kern="1200" dirty="0" smtClean="0">
                          <a:solidFill>
                            <a:schemeClr val="tx1"/>
                          </a:solidFill>
                          <a:effectLst/>
                        </a:rPr>
                        <a:t>)</a:t>
                      </a:r>
                      <a:r>
                        <a:rPr lang="ru-RU" sz="1800" b="0" kern="1200" dirty="0" smtClean="0">
                          <a:solidFill>
                            <a:schemeClr val="tx1"/>
                          </a:solidFill>
                          <a:effectLst/>
                        </a:rPr>
                        <a:t>, </a:t>
                      </a:r>
                    </a:p>
                    <a:p>
                      <a:pPr marL="285750" indent="-285750">
                        <a:buFontTx/>
                        <a:buChar char="-"/>
                      </a:pPr>
                      <a:r>
                        <a:rPr lang="ru-RU" sz="1800" b="0" kern="1200" dirty="0" smtClean="0">
                          <a:solidFill>
                            <a:schemeClr val="tx1"/>
                          </a:solidFill>
                          <a:effectLst/>
                        </a:rPr>
                        <a:t>место открытия наследства (</a:t>
                      </a:r>
                      <a:r>
                        <a:rPr lang="ru-RU" sz="1800" b="0" u="sng" kern="1200" dirty="0" smtClean="0">
                          <a:solidFill>
                            <a:schemeClr val="tx1"/>
                          </a:solidFill>
                          <a:effectLst/>
                        </a:rPr>
                        <a:t>последнее место жительства наследодателя</a:t>
                      </a:r>
                      <a:r>
                        <a:rPr lang="ru-RU" sz="1800" b="0" kern="1200" dirty="0" smtClean="0">
                          <a:solidFill>
                            <a:schemeClr val="tx1"/>
                          </a:solidFill>
                          <a:effectLst/>
                        </a:rPr>
                        <a:t>), </a:t>
                      </a:r>
                    </a:p>
                    <a:p>
                      <a:pPr marL="285750" indent="-285750">
                        <a:buFontTx/>
                        <a:buChar char="-"/>
                      </a:pPr>
                      <a:r>
                        <a:rPr lang="ru-RU" sz="1800" b="0" u="sng" kern="1200" dirty="0" smtClean="0">
                          <a:solidFill>
                            <a:schemeClr val="tx1"/>
                          </a:solidFill>
                          <a:effectLst/>
                        </a:rPr>
                        <a:t>сведения о ранее учтенном объекте</a:t>
                      </a:r>
                      <a:r>
                        <a:rPr lang="ru-RU" sz="1800" b="0" kern="1200" dirty="0" smtClean="0">
                          <a:solidFill>
                            <a:schemeClr val="tx1"/>
                          </a:solidFill>
                          <a:effectLst/>
                        </a:rPr>
                        <a:t> недвижимости</a:t>
                      </a:r>
                      <a:endParaRPr lang="ru-RU" b="0" dirty="0">
                        <a:solidFill>
                          <a:schemeClr val="tx1"/>
                        </a:solidFill>
                      </a:endParaRPr>
                    </a:p>
                  </a:txBody>
                  <a:tcPr>
                    <a:lnL w="12700"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tcPr>
                </a:tc>
              </a:tr>
            </a:tbl>
          </a:graphicData>
        </a:graphic>
      </p:graphicFrame>
    </p:spTree>
    <p:extLst>
      <p:ext uri="{BB962C8B-B14F-4D97-AF65-F5344CB8AC3E}">
        <p14:creationId xmlns:p14="http://schemas.microsoft.com/office/powerpoint/2010/main" val="3513146030"/>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404664"/>
          </a:xfrm>
        </p:spPr>
        <p:txBody>
          <a:bodyPr>
            <a:noAutofit/>
          </a:bodyPr>
          <a:lstStyle/>
          <a:p>
            <a:r>
              <a:rPr lang="ru-RU" sz="2800" b="1" dirty="0" smtClean="0">
                <a:solidFill>
                  <a:srgbClr val="FF0000"/>
                </a:solidFill>
              </a:rPr>
              <a:t>КРТ </a:t>
            </a:r>
            <a:r>
              <a:rPr lang="ru-RU" sz="2800" b="1" dirty="0">
                <a:solidFill>
                  <a:srgbClr val="FF0000"/>
                </a:solidFill>
              </a:rPr>
              <a:t>нежилой застройки</a:t>
            </a:r>
            <a:endParaRPr lang="ru-RU" sz="2800" b="1" dirty="0">
              <a:solidFill>
                <a:srgbClr val="C00000"/>
              </a:solidFill>
              <a:latin typeface="Comic Sans MS" panose="030F0702030302020204" pitchFamily="66" charset="0"/>
            </a:endParaRPr>
          </a:p>
        </p:txBody>
      </p:sp>
      <p:sp>
        <p:nvSpPr>
          <p:cNvPr id="3" name="Объект 2"/>
          <p:cNvSpPr>
            <a:spLocks noGrp="1"/>
          </p:cNvSpPr>
          <p:nvPr>
            <p:ph idx="1"/>
          </p:nvPr>
        </p:nvSpPr>
        <p:spPr>
          <a:xfrm>
            <a:off x="0" y="404664"/>
            <a:ext cx="9144000" cy="6453336"/>
          </a:xfrm>
        </p:spPr>
        <p:txBody>
          <a:bodyPr>
            <a:normAutofit/>
          </a:bodyPr>
          <a:lstStyle/>
          <a:p>
            <a:pPr marL="0" indent="0" algn="just">
              <a:buNone/>
            </a:pPr>
            <a:r>
              <a:rPr lang="ru-RU" sz="2800" u="sng" dirty="0"/>
              <a:t>В границы территории</a:t>
            </a:r>
            <a:r>
              <a:rPr lang="ru-RU" sz="2800" dirty="0"/>
              <a:t>, в отношении которой принимается решение о </a:t>
            </a:r>
            <a:r>
              <a:rPr lang="ru-RU" sz="2800" b="1" u="sng" dirty="0"/>
              <a:t>КРТ нежилой застройки</a:t>
            </a:r>
            <a:r>
              <a:rPr lang="ru-RU" sz="2800" dirty="0"/>
              <a:t>, </a:t>
            </a:r>
            <a:r>
              <a:rPr lang="ru-RU" sz="2800" i="1" u="sng" dirty="0">
                <a:solidFill>
                  <a:srgbClr val="C00000"/>
                </a:solidFill>
              </a:rPr>
              <a:t>могут быть включены земельные участки и (или) расположенные на них объекты недвижимого имущества</a:t>
            </a:r>
            <a:r>
              <a:rPr lang="ru-RU" sz="2800" dirty="0"/>
              <a:t>, не указанные </a:t>
            </a:r>
            <a:r>
              <a:rPr lang="ru-RU" sz="2400" dirty="0" smtClean="0"/>
              <a:t>выше</a:t>
            </a:r>
            <a:r>
              <a:rPr lang="ru-RU" sz="2800" dirty="0" smtClean="0"/>
              <a:t>, </a:t>
            </a:r>
            <a:r>
              <a:rPr lang="ru-RU" sz="2800" b="1" dirty="0"/>
              <a:t>при условии</a:t>
            </a:r>
            <a:r>
              <a:rPr lang="ru-RU" sz="2800" dirty="0"/>
              <a:t>, что такие земельные участки и (или) объекты недвижимого имущества </a:t>
            </a:r>
            <a:r>
              <a:rPr lang="ru-RU" sz="2800" dirty="0">
                <a:solidFill>
                  <a:srgbClr val="C00000"/>
                </a:solidFill>
              </a:rPr>
              <a:t>расположены в границах </a:t>
            </a:r>
            <a:r>
              <a:rPr lang="ru-RU" sz="2800" b="1" u="sng" dirty="0">
                <a:solidFill>
                  <a:srgbClr val="C00000"/>
                </a:solidFill>
              </a:rPr>
              <a:t>одного элемента планировочной структуры с </a:t>
            </a:r>
            <a:r>
              <a:rPr lang="ru-RU" sz="2800" b="1" u="sng" dirty="0" err="1">
                <a:solidFill>
                  <a:srgbClr val="C00000"/>
                </a:solidFill>
              </a:rPr>
              <a:t>земельнЫМИ</a:t>
            </a:r>
            <a:r>
              <a:rPr lang="ru-RU" sz="2800" b="1" u="sng" dirty="0">
                <a:solidFill>
                  <a:srgbClr val="C00000"/>
                </a:solidFill>
              </a:rPr>
              <a:t> </a:t>
            </a:r>
            <a:r>
              <a:rPr lang="ru-RU" sz="2800" b="1" u="sng" dirty="0" err="1" smtClean="0">
                <a:solidFill>
                  <a:srgbClr val="C00000"/>
                </a:solidFill>
              </a:rPr>
              <a:t>участкаМИ</a:t>
            </a:r>
            <a:r>
              <a:rPr lang="ru-RU" sz="2800" dirty="0" smtClean="0">
                <a:solidFill>
                  <a:srgbClr val="C00000"/>
                </a:solidFill>
              </a:rPr>
              <a:t>, </a:t>
            </a:r>
            <a:r>
              <a:rPr lang="ru-RU" sz="2400" dirty="0"/>
              <a:t>по которым принято решение о </a:t>
            </a:r>
            <a:r>
              <a:rPr lang="ru-RU" sz="2400" dirty="0" smtClean="0"/>
              <a:t>КРТ</a:t>
            </a:r>
          </a:p>
          <a:p>
            <a:pPr marL="0" indent="0" algn="just">
              <a:buNone/>
            </a:pPr>
            <a:endParaRPr lang="ru-RU" sz="2400" dirty="0" smtClean="0"/>
          </a:p>
          <a:p>
            <a:pPr marL="0" indent="0" algn="just">
              <a:buNone/>
            </a:pPr>
            <a:r>
              <a:rPr lang="ru-RU" sz="2800" b="1" i="1" u="sng" dirty="0">
                <a:solidFill>
                  <a:srgbClr val="FF0000"/>
                </a:solidFill>
              </a:rPr>
              <a:t>ЗАПРЕТ:</a:t>
            </a:r>
            <a:r>
              <a:rPr lang="ru-RU" sz="2800" dirty="0"/>
              <a:t>    При осуществлении </a:t>
            </a:r>
            <a:r>
              <a:rPr lang="ru-RU" sz="2800" b="1" dirty="0"/>
              <a:t>КРТ нежилой застройки</a:t>
            </a:r>
            <a:r>
              <a:rPr lang="ru-RU" sz="2800" dirty="0"/>
              <a:t> в границы такой территории </a:t>
            </a:r>
            <a:r>
              <a:rPr lang="ru-RU" sz="2800" b="1" u="sng" dirty="0"/>
              <a:t>не могут быть включены</a:t>
            </a:r>
            <a:r>
              <a:rPr lang="ru-RU" sz="2800" dirty="0"/>
              <a:t>      </a:t>
            </a:r>
            <a:r>
              <a:rPr lang="ru-RU" sz="2800" dirty="0">
                <a:solidFill>
                  <a:srgbClr val="FF0000"/>
                </a:solidFill>
              </a:rPr>
              <a:t>МКД, жилые дома блокированной застройки, объекты ИЖС, садовые дома, иные ОКС, расположенные на ЗУ, предназначенных для ИЖС, ведения ЛПХ, садоводства</a:t>
            </a:r>
            <a:r>
              <a:rPr lang="ru-RU" sz="2800" dirty="0"/>
              <a:t>.</a:t>
            </a:r>
          </a:p>
          <a:p>
            <a:pPr marL="0" indent="0" algn="just">
              <a:buNone/>
            </a:pPr>
            <a:endParaRPr lang="ru-RU" sz="2800" dirty="0"/>
          </a:p>
        </p:txBody>
      </p:sp>
    </p:spTree>
    <p:extLst>
      <p:ext uri="{BB962C8B-B14F-4D97-AF65-F5344CB8AC3E}">
        <p14:creationId xmlns:p14="http://schemas.microsoft.com/office/powerpoint/2010/main" val="2024380395"/>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188640"/>
          </a:xfrm>
        </p:spPr>
        <p:txBody>
          <a:bodyPr>
            <a:noAutofit/>
          </a:bodyPr>
          <a:lstStyle/>
          <a:p>
            <a:endParaRPr lang="ru-RU" sz="2800" b="1" dirty="0">
              <a:solidFill>
                <a:srgbClr val="C00000"/>
              </a:solidFill>
              <a:latin typeface="Comic Sans MS" panose="030F0702030302020204" pitchFamily="66" charset="0"/>
            </a:endParaRPr>
          </a:p>
        </p:txBody>
      </p:sp>
      <p:sp>
        <p:nvSpPr>
          <p:cNvPr id="3" name="Объект 2"/>
          <p:cNvSpPr>
            <a:spLocks noGrp="1"/>
          </p:cNvSpPr>
          <p:nvPr>
            <p:ph idx="1"/>
          </p:nvPr>
        </p:nvSpPr>
        <p:spPr>
          <a:xfrm>
            <a:off x="0" y="260648"/>
            <a:ext cx="9144000" cy="6597352"/>
          </a:xfrm>
        </p:spPr>
        <p:txBody>
          <a:bodyPr>
            <a:normAutofit fontScale="85000" lnSpcReduction="10000"/>
          </a:bodyPr>
          <a:lstStyle/>
          <a:p>
            <a:pPr marL="0" indent="0" algn="ctr">
              <a:buNone/>
            </a:pPr>
            <a:r>
              <a:rPr lang="ru-RU" dirty="0" smtClean="0"/>
              <a:t>КРТ осуществляется </a:t>
            </a:r>
            <a:r>
              <a:rPr lang="ru-RU" dirty="0" smtClean="0">
                <a:solidFill>
                  <a:srgbClr val="C00000"/>
                </a:solidFill>
              </a:rPr>
              <a:t>в границах элемента планировочной структуры </a:t>
            </a:r>
            <a:r>
              <a:rPr lang="ru-RU" dirty="0" smtClean="0"/>
              <a:t>(ее части)</a:t>
            </a:r>
          </a:p>
          <a:p>
            <a:pPr marL="0" indent="0">
              <a:buNone/>
            </a:pPr>
            <a:endParaRPr lang="ru-RU" dirty="0"/>
          </a:p>
          <a:p>
            <a:pPr marL="0" indent="0" algn="ctr">
              <a:buNone/>
            </a:pPr>
            <a:r>
              <a:rPr lang="ru-RU" dirty="0" smtClean="0"/>
              <a:t>Нормативным </a:t>
            </a:r>
            <a:r>
              <a:rPr lang="ru-RU" dirty="0"/>
              <a:t>правовым актом субъекта РФ </a:t>
            </a:r>
            <a:endParaRPr lang="ru-RU" dirty="0" smtClean="0"/>
          </a:p>
          <a:p>
            <a:pPr marL="0" indent="0" algn="ctr">
              <a:buNone/>
            </a:pPr>
            <a:r>
              <a:rPr lang="ru-RU" dirty="0" smtClean="0">
                <a:solidFill>
                  <a:srgbClr val="C00000"/>
                </a:solidFill>
              </a:rPr>
              <a:t>могут </a:t>
            </a:r>
            <a:r>
              <a:rPr lang="ru-RU" dirty="0">
                <a:solidFill>
                  <a:srgbClr val="C00000"/>
                </a:solidFill>
              </a:rPr>
              <a:t>быть установлены случаи</a:t>
            </a:r>
            <a:r>
              <a:rPr lang="ru-RU" dirty="0"/>
              <a:t>, в которых допускается принятие решения о комплексном развитии территории в отношении </a:t>
            </a:r>
            <a:r>
              <a:rPr lang="ru-RU" b="1" dirty="0">
                <a:solidFill>
                  <a:srgbClr val="C00000"/>
                </a:solidFill>
              </a:rPr>
              <a:t>ДВУХ И БОЛЕЕ НЕСМЕЖНЫХ ТЕРРИТОРИЙ</a:t>
            </a:r>
            <a:r>
              <a:rPr lang="ru-RU" dirty="0">
                <a:solidFill>
                  <a:srgbClr val="C00000"/>
                </a:solidFill>
              </a:rPr>
              <a:t>,</a:t>
            </a:r>
            <a:r>
              <a:rPr lang="ru-RU" dirty="0"/>
              <a:t> в границах которых предусматривается осуществление деятельности по </a:t>
            </a:r>
            <a:r>
              <a:rPr lang="ru-RU" dirty="0" smtClean="0"/>
              <a:t>КРТ, </a:t>
            </a:r>
            <a:r>
              <a:rPr lang="ru-RU" b="1" dirty="0"/>
              <a:t>с заключением </a:t>
            </a:r>
            <a:r>
              <a:rPr lang="ru-RU" b="1" u="sng" dirty="0" smtClean="0"/>
              <a:t>ОДНОГО </a:t>
            </a:r>
            <a:r>
              <a:rPr lang="ru-RU" b="1" u="sng" dirty="0"/>
              <a:t>договора о комплексном развитии таких </a:t>
            </a:r>
            <a:r>
              <a:rPr lang="ru-RU" b="1" u="sng" dirty="0" smtClean="0"/>
              <a:t>территорий</a:t>
            </a:r>
          </a:p>
          <a:p>
            <a:pPr marL="0" indent="0" algn="ctr">
              <a:buNone/>
            </a:pPr>
            <a:r>
              <a:rPr lang="ru-RU" b="1" dirty="0" smtClean="0">
                <a:solidFill>
                  <a:srgbClr val="C00000"/>
                </a:solidFill>
              </a:rPr>
              <a:t>++++++++++++++</a:t>
            </a:r>
          </a:p>
          <a:p>
            <a:pPr marL="0" indent="0" algn="ctr">
              <a:buNone/>
            </a:pPr>
            <a:r>
              <a:rPr lang="ru-RU" dirty="0"/>
              <a:t> </a:t>
            </a:r>
            <a:r>
              <a:rPr lang="ru-RU" u="sng" dirty="0"/>
              <a:t>В отношении территории</a:t>
            </a:r>
            <a:r>
              <a:rPr lang="ru-RU" dirty="0"/>
              <a:t>, в границах которой предусматривается осуществление деятельности по КРТ, </a:t>
            </a:r>
            <a:r>
              <a:rPr lang="ru-RU" b="1" dirty="0"/>
              <a:t>может быть заключен </a:t>
            </a:r>
            <a:r>
              <a:rPr lang="ru-RU" b="1" dirty="0">
                <a:solidFill>
                  <a:srgbClr val="C00000"/>
                </a:solidFill>
              </a:rPr>
              <a:t>ОДИН ИЛИ НЕСКОЛЬКО ДОГОВОРОВ</a:t>
            </a:r>
            <a:r>
              <a:rPr lang="ru-RU" dirty="0"/>
              <a:t>, предусматривающих осуществление деятельности по комплексному развитию территории </a:t>
            </a:r>
            <a:endParaRPr lang="ru-RU" u="sng" dirty="0"/>
          </a:p>
          <a:p>
            <a:pPr marL="0" indent="0">
              <a:buNone/>
            </a:pPr>
            <a:endParaRPr lang="ru-RU" dirty="0"/>
          </a:p>
        </p:txBody>
      </p:sp>
    </p:spTree>
    <p:extLst>
      <p:ext uri="{BB962C8B-B14F-4D97-AF65-F5344CB8AC3E}">
        <p14:creationId xmlns:p14="http://schemas.microsoft.com/office/powerpoint/2010/main" val="2652244602"/>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76526" cy="404664"/>
          </a:xfrm>
        </p:spPr>
        <p:txBody>
          <a:bodyPr>
            <a:noAutofit/>
          </a:bodyPr>
          <a:lstStyle/>
          <a:p>
            <a:r>
              <a:rPr lang="ru-RU" sz="2300" b="1" dirty="0" smtClean="0">
                <a:solidFill>
                  <a:schemeClr val="tx2">
                    <a:lumMod val="60000"/>
                    <a:lumOff val="40000"/>
                  </a:schemeClr>
                </a:solidFill>
                <a:latin typeface="Comic Sans MS" panose="030F0702030302020204" pitchFamily="66" charset="0"/>
              </a:rPr>
              <a:t>ДОКУМЕНТАЦИЯ ПО ПЛАНИРОВКЕ ТЕРРИТОРИИ для КРТ</a:t>
            </a:r>
            <a:endParaRPr lang="ru-RU" sz="2300" b="1" dirty="0">
              <a:solidFill>
                <a:srgbClr val="C00000"/>
              </a:solidFill>
              <a:latin typeface="Comic Sans MS" panose="030F0702030302020204" pitchFamily="66" charset="0"/>
            </a:endParaRPr>
          </a:p>
        </p:txBody>
      </p:sp>
      <p:sp>
        <p:nvSpPr>
          <p:cNvPr id="3" name="Объект 2"/>
          <p:cNvSpPr>
            <a:spLocks noGrp="1"/>
          </p:cNvSpPr>
          <p:nvPr>
            <p:ph idx="1"/>
          </p:nvPr>
        </p:nvSpPr>
        <p:spPr>
          <a:xfrm>
            <a:off x="0" y="404664"/>
            <a:ext cx="9144000" cy="6453336"/>
          </a:xfrm>
        </p:spPr>
        <p:txBody>
          <a:bodyPr>
            <a:normAutofit fontScale="77500" lnSpcReduction="20000"/>
          </a:bodyPr>
          <a:lstStyle/>
          <a:p>
            <a:pPr marL="0" indent="0" algn="ctr">
              <a:buNone/>
            </a:pPr>
            <a:r>
              <a:rPr lang="ru-RU" sz="2000" i="1" dirty="0" smtClean="0"/>
              <a:t>(ст.41) </a:t>
            </a:r>
            <a:r>
              <a:rPr lang="ru-RU" sz="2400" b="1" i="1" dirty="0" smtClean="0"/>
              <a:t>Подготовка </a:t>
            </a:r>
            <a:r>
              <a:rPr lang="ru-RU" sz="2400" b="1" i="1" dirty="0">
                <a:solidFill>
                  <a:srgbClr val="FF0000"/>
                </a:solidFill>
              </a:rPr>
              <a:t>ДПТ</a:t>
            </a:r>
            <a:r>
              <a:rPr lang="ru-RU" sz="2400" b="1" i="1" dirty="0"/>
              <a:t> </a:t>
            </a:r>
            <a:r>
              <a:rPr lang="ru-RU" sz="2400" i="1" dirty="0"/>
              <a:t>в целях размещения ОКС </a:t>
            </a:r>
            <a:endParaRPr lang="ru-RU" sz="2400" i="1" dirty="0" smtClean="0"/>
          </a:p>
          <a:p>
            <a:pPr marL="0" indent="0" algn="ctr">
              <a:buNone/>
            </a:pPr>
            <a:r>
              <a:rPr lang="ru-RU" sz="2400" b="1" i="1" dirty="0" smtClean="0"/>
              <a:t>является </a:t>
            </a:r>
            <a:r>
              <a:rPr lang="ru-RU" sz="2800" b="1" i="1" dirty="0" smtClean="0">
                <a:solidFill>
                  <a:srgbClr val="FF0000"/>
                </a:solidFill>
              </a:rPr>
              <a:t>ОБЯЗАТЕЛЬНОЙ</a:t>
            </a:r>
            <a:r>
              <a:rPr lang="ru-RU" sz="2400" b="1" i="1" dirty="0" smtClean="0"/>
              <a:t> </a:t>
            </a:r>
            <a:r>
              <a:rPr lang="ru-RU" sz="2400" i="1" dirty="0"/>
              <a:t>в следующих случаях </a:t>
            </a:r>
            <a:r>
              <a:rPr lang="ru-RU" sz="1800" i="1" dirty="0"/>
              <a:t>(было 6 случаев):</a:t>
            </a:r>
            <a:endParaRPr lang="ru-RU" sz="1800" dirty="0"/>
          </a:p>
          <a:p>
            <a:pPr marL="0" indent="0" algn="ctr">
              <a:buNone/>
            </a:pPr>
            <a:r>
              <a:rPr lang="ru-RU" sz="1800" i="1" dirty="0" smtClean="0">
                <a:solidFill>
                  <a:srgbClr val="FF0000"/>
                </a:solidFill>
              </a:rPr>
              <a:t>Новый случай: </a:t>
            </a:r>
            <a:r>
              <a:rPr lang="ru-RU" sz="2800" dirty="0" smtClean="0"/>
              <a:t>7</a:t>
            </a:r>
            <a:r>
              <a:rPr lang="ru-RU" sz="2800" dirty="0"/>
              <a:t>) </a:t>
            </a:r>
            <a:r>
              <a:rPr lang="ru-RU" sz="2800" b="1" dirty="0"/>
              <a:t>планируется осуществление</a:t>
            </a:r>
            <a:r>
              <a:rPr lang="ru-RU" sz="2800" dirty="0"/>
              <a:t> </a:t>
            </a:r>
            <a:r>
              <a:rPr lang="ru-RU" sz="2800" dirty="0" smtClean="0"/>
              <a:t>КРТ</a:t>
            </a:r>
          </a:p>
          <a:p>
            <a:pPr marL="0" indent="0" algn="ctr">
              <a:buNone/>
            </a:pPr>
            <a:endParaRPr lang="ru-RU" sz="2300" dirty="0" smtClean="0"/>
          </a:p>
          <a:p>
            <a:pPr marL="0" indent="0" algn="ctr">
              <a:buNone/>
            </a:pPr>
            <a:r>
              <a:rPr lang="ru-RU" sz="2000" i="1" dirty="0"/>
              <a:t>(ст.45) </a:t>
            </a:r>
            <a:r>
              <a:rPr lang="ru-RU" sz="2800" dirty="0" smtClean="0"/>
              <a:t>Подготовка ДПТ осуществляется </a:t>
            </a:r>
            <a:r>
              <a:rPr lang="ru-RU" sz="2800" b="1" i="1" u="sng" dirty="0" smtClean="0">
                <a:solidFill>
                  <a:srgbClr val="FF0000"/>
                </a:solidFill>
              </a:rPr>
              <a:t>САМОСТОЯТЕЛЬНО</a:t>
            </a:r>
            <a:r>
              <a:rPr lang="ru-RU" sz="2800" b="1" dirty="0" smtClean="0">
                <a:solidFill>
                  <a:srgbClr val="FF0000"/>
                </a:solidFill>
              </a:rPr>
              <a:t> </a:t>
            </a:r>
            <a:r>
              <a:rPr lang="ru-RU" sz="2800" b="1" u="sng" dirty="0">
                <a:solidFill>
                  <a:srgbClr val="FF0000"/>
                </a:solidFill>
              </a:rPr>
              <a:t>лицами</a:t>
            </a:r>
            <a:r>
              <a:rPr lang="ru-RU" sz="2800" u="sng" dirty="0"/>
              <a:t>, с которыми заключены договоры о </a:t>
            </a:r>
            <a:r>
              <a:rPr lang="ru-RU" sz="2800" u="sng" dirty="0" smtClean="0"/>
              <a:t>КРТ</a:t>
            </a:r>
          </a:p>
          <a:p>
            <a:pPr marL="0" indent="0" algn="ctr">
              <a:buNone/>
            </a:pPr>
            <a:endParaRPr lang="ru-RU" sz="1200" u="sng" dirty="0"/>
          </a:p>
          <a:p>
            <a:pPr marL="0" indent="0" algn="ctr">
              <a:buNone/>
            </a:pPr>
            <a:r>
              <a:rPr lang="ru-RU" sz="2800" b="1" dirty="0" smtClean="0">
                <a:solidFill>
                  <a:schemeClr val="tx2">
                    <a:lumMod val="60000"/>
                    <a:lumOff val="40000"/>
                  </a:schemeClr>
                </a:solidFill>
              </a:rPr>
              <a:t>Особенности подготовки ДПТ для КРТ:</a:t>
            </a:r>
          </a:p>
          <a:p>
            <a:pPr marL="0" indent="0" algn="ctr">
              <a:buNone/>
            </a:pPr>
            <a:r>
              <a:rPr lang="ru-RU" sz="3400" b="1" dirty="0"/>
              <a:t>Подготовка ДПТ</a:t>
            </a:r>
            <a:r>
              <a:rPr lang="ru-RU" sz="3400" dirty="0"/>
              <a:t> в целях </a:t>
            </a:r>
            <a:r>
              <a:rPr lang="ru-RU" sz="3400" dirty="0" smtClean="0"/>
              <a:t>КРТ осуществляется </a:t>
            </a:r>
            <a:r>
              <a:rPr lang="ru-RU" sz="3400" b="1" u="sng" dirty="0" smtClean="0">
                <a:solidFill>
                  <a:srgbClr val="FF0000"/>
                </a:solidFill>
              </a:rPr>
              <a:t>БЕЗ УЧЕТА ранее </a:t>
            </a:r>
            <a:r>
              <a:rPr lang="ru-RU" sz="3400" b="1" u="sng" dirty="0">
                <a:solidFill>
                  <a:srgbClr val="FF0000"/>
                </a:solidFill>
              </a:rPr>
              <a:t>утвержденной </a:t>
            </a:r>
            <a:r>
              <a:rPr lang="ru-RU" sz="3400" b="1" u="sng" dirty="0"/>
              <a:t>в отношении </a:t>
            </a:r>
            <a:r>
              <a:rPr lang="ru-RU" sz="3400" b="1" u="sng" dirty="0" smtClean="0"/>
              <a:t>территории ДПТ</a:t>
            </a:r>
            <a:r>
              <a:rPr lang="ru-RU" sz="3400" dirty="0" smtClean="0"/>
              <a:t>  </a:t>
            </a:r>
            <a:r>
              <a:rPr lang="ru-RU" sz="2000" i="1" dirty="0" smtClean="0"/>
              <a:t>(главное, что есть решение о КРТ)</a:t>
            </a:r>
            <a:endParaRPr lang="ru-RU" sz="2900" i="1" dirty="0" smtClean="0"/>
          </a:p>
          <a:p>
            <a:pPr marL="0" indent="0" algn="just">
              <a:buNone/>
            </a:pPr>
            <a:endParaRPr lang="ru-RU" sz="1700" dirty="0" smtClean="0"/>
          </a:p>
          <a:p>
            <a:pPr marL="0" indent="0" algn="ctr">
              <a:buNone/>
            </a:pPr>
            <a:r>
              <a:rPr lang="ru-RU" sz="2800" dirty="0" smtClean="0"/>
              <a:t>Если </a:t>
            </a:r>
            <a:r>
              <a:rPr lang="ru-RU" sz="2800" u="sng" dirty="0" smtClean="0"/>
              <a:t>требуется </a:t>
            </a:r>
            <a:r>
              <a:rPr lang="ru-RU" sz="2800" u="sng" dirty="0"/>
              <a:t>внесение </a:t>
            </a:r>
            <a:r>
              <a:rPr lang="ru-RU" sz="2800" b="1" u="sng" dirty="0"/>
              <a:t>изменений в </a:t>
            </a:r>
            <a:r>
              <a:rPr lang="ru-RU" sz="2800" b="1" u="sng" dirty="0" smtClean="0"/>
              <a:t>генплан,</a:t>
            </a:r>
            <a:r>
              <a:rPr lang="ru-RU" sz="2800" b="1" dirty="0" smtClean="0"/>
              <a:t> </a:t>
            </a:r>
            <a:r>
              <a:rPr lang="ru-RU" sz="2800" b="1" u="sng" dirty="0" smtClean="0"/>
              <a:t>ПЗЗ</a:t>
            </a:r>
            <a:r>
              <a:rPr lang="ru-RU" sz="2800" u="sng" dirty="0"/>
              <a:t>,</a:t>
            </a:r>
            <a:r>
              <a:rPr lang="ru-RU" sz="2800" dirty="0"/>
              <a:t> </a:t>
            </a:r>
            <a:endParaRPr lang="ru-RU" sz="2800" dirty="0" smtClean="0"/>
          </a:p>
          <a:p>
            <a:pPr marL="0" indent="0" algn="ctr">
              <a:buNone/>
            </a:pPr>
            <a:r>
              <a:rPr lang="ru-RU" sz="2800" u="sng" dirty="0" smtClean="0"/>
              <a:t>подготовка ДПТ </a:t>
            </a:r>
            <a:r>
              <a:rPr lang="ru-RU" sz="2800" u="sng" dirty="0"/>
              <a:t>осуществляется </a:t>
            </a:r>
            <a:r>
              <a:rPr lang="ru-RU" sz="2800" b="1" u="sng" dirty="0">
                <a:solidFill>
                  <a:srgbClr val="FF0000"/>
                </a:solidFill>
              </a:rPr>
              <a:t>ОДНОВРЕМЕННО с подготовкой изменений в </a:t>
            </a:r>
            <a:r>
              <a:rPr lang="ru-RU" sz="2800" b="1" u="sng" dirty="0" smtClean="0">
                <a:solidFill>
                  <a:srgbClr val="FF0000"/>
                </a:solidFill>
              </a:rPr>
              <a:t>генплан</a:t>
            </a:r>
            <a:r>
              <a:rPr lang="ru-RU" sz="2800" b="1" dirty="0" smtClean="0">
                <a:solidFill>
                  <a:srgbClr val="FF0000"/>
                </a:solidFill>
              </a:rPr>
              <a:t>, </a:t>
            </a:r>
            <a:r>
              <a:rPr lang="ru-RU" sz="2800" b="1" u="sng" dirty="0" smtClean="0">
                <a:solidFill>
                  <a:srgbClr val="FF0000"/>
                </a:solidFill>
              </a:rPr>
              <a:t>ПЗЗ</a:t>
            </a:r>
            <a:r>
              <a:rPr lang="ru-RU" sz="2800" b="1" dirty="0" smtClean="0">
                <a:solidFill>
                  <a:srgbClr val="FF0000"/>
                </a:solidFill>
              </a:rPr>
              <a:t>.</a:t>
            </a:r>
          </a:p>
          <a:p>
            <a:pPr marL="0" indent="0" algn="ctr">
              <a:buNone/>
            </a:pPr>
            <a:endParaRPr lang="ru-RU" sz="2800" dirty="0" smtClean="0"/>
          </a:p>
          <a:p>
            <a:pPr marL="0" indent="0" algn="ctr">
              <a:buNone/>
            </a:pPr>
            <a:r>
              <a:rPr lang="ru-RU" sz="2800" i="1" u="sng" dirty="0" smtClean="0">
                <a:solidFill>
                  <a:srgbClr val="C00000"/>
                </a:solidFill>
              </a:rPr>
              <a:t>Утверждение</a:t>
            </a:r>
            <a:r>
              <a:rPr lang="ru-RU" sz="2800" dirty="0" smtClean="0">
                <a:solidFill>
                  <a:srgbClr val="C00000"/>
                </a:solidFill>
              </a:rPr>
              <a:t> документации </a:t>
            </a:r>
            <a:r>
              <a:rPr lang="ru-RU" sz="2800" dirty="0">
                <a:solidFill>
                  <a:srgbClr val="C00000"/>
                </a:solidFill>
              </a:rPr>
              <a:t>по планировке территории </a:t>
            </a:r>
            <a:endParaRPr lang="ru-RU" sz="2800" dirty="0" smtClean="0">
              <a:solidFill>
                <a:srgbClr val="C00000"/>
              </a:solidFill>
            </a:endParaRPr>
          </a:p>
          <a:p>
            <a:pPr marL="0" indent="0" algn="ctr">
              <a:buNone/>
            </a:pPr>
            <a:r>
              <a:rPr lang="ru-RU" sz="2800" b="1" i="1" u="sng" dirty="0" smtClean="0">
                <a:solidFill>
                  <a:srgbClr val="C00000"/>
                </a:solidFill>
              </a:rPr>
              <a:t>ДОПУСКАЕТСЯ </a:t>
            </a:r>
            <a:r>
              <a:rPr lang="ru-RU" sz="2800" b="1" i="1" u="sng" dirty="0">
                <a:solidFill>
                  <a:srgbClr val="FF0000"/>
                </a:solidFill>
              </a:rPr>
              <a:t>ДО УТВЕРЖДЕНИЯ </a:t>
            </a:r>
            <a:r>
              <a:rPr lang="ru-RU" sz="2800" b="1" i="1" u="sng" dirty="0" smtClean="0">
                <a:solidFill>
                  <a:srgbClr val="C00000"/>
                </a:solidFill>
              </a:rPr>
              <a:t>ИЗМЕНЕНИЙ</a:t>
            </a:r>
            <a:r>
              <a:rPr lang="ru-RU" sz="2800" dirty="0" smtClean="0">
                <a:solidFill>
                  <a:srgbClr val="C00000"/>
                </a:solidFill>
              </a:rPr>
              <a:t> </a:t>
            </a:r>
            <a:r>
              <a:rPr lang="ru-RU" sz="2800" u="sng" dirty="0"/>
              <a:t>в </a:t>
            </a:r>
            <a:r>
              <a:rPr lang="ru-RU" sz="2800" u="sng" dirty="0" smtClean="0"/>
              <a:t>генеральный план, ПЗЗ</a:t>
            </a:r>
            <a:endParaRPr lang="ru-RU" sz="2800" dirty="0" smtClean="0"/>
          </a:p>
          <a:p>
            <a:pPr marL="0" indent="0" algn="just">
              <a:buNone/>
            </a:pPr>
            <a:endParaRPr lang="ru-RU" sz="2800" dirty="0"/>
          </a:p>
          <a:p>
            <a:pPr marL="0" indent="0" algn="ctr">
              <a:buNone/>
            </a:pPr>
            <a:r>
              <a:rPr lang="ru-RU" sz="2800" dirty="0" smtClean="0"/>
              <a:t>Со </a:t>
            </a:r>
            <a:r>
              <a:rPr lang="ru-RU" sz="2800" dirty="0"/>
              <a:t>дня утверждения </a:t>
            </a:r>
            <a:r>
              <a:rPr lang="ru-RU" sz="2800" dirty="0" smtClean="0"/>
              <a:t>ДПТ для КРТ, </a:t>
            </a:r>
            <a:r>
              <a:rPr lang="ru-RU" sz="2800" b="1" i="1" u="sng" dirty="0"/>
              <a:t>ранее утвержденная </a:t>
            </a:r>
            <a:r>
              <a:rPr lang="ru-RU" sz="2800" b="1" i="1" u="sng" dirty="0" smtClean="0"/>
              <a:t>ДПТ </a:t>
            </a:r>
            <a:r>
              <a:rPr lang="ru-RU" sz="2800" b="1" u="sng" dirty="0"/>
              <a:t>этой территории признается </a:t>
            </a:r>
            <a:r>
              <a:rPr lang="ru-RU" sz="2800" b="1" i="1" u="sng" dirty="0"/>
              <a:t>утратившей силу</a:t>
            </a:r>
            <a:endParaRPr lang="ru-RU" sz="2800" i="1" dirty="0"/>
          </a:p>
          <a:p>
            <a:pPr marL="0" indent="0" algn="ctr">
              <a:buNone/>
            </a:pPr>
            <a:endParaRPr lang="ru-RU" sz="2800" dirty="0"/>
          </a:p>
        </p:txBody>
      </p:sp>
    </p:spTree>
    <p:extLst>
      <p:ext uri="{BB962C8B-B14F-4D97-AF65-F5344CB8AC3E}">
        <p14:creationId xmlns:p14="http://schemas.microsoft.com/office/powerpoint/2010/main" val="2894596461"/>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620688"/>
          </a:xfrm>
        </p:spPr>
        <p:txBody>
          <a:bodyPr>
            <a:noAutofit/>
          </a:bodyPr>
          <a:lstStyle/>
          <a:p>
            <a:r>
              <a:rPr lang="ru-RU" sz="2000" b="1" dirty="0" smtClean="0">
                <a:solidFill>
                  <a:schemeClr val="tx2">
                    <a:lumMod val="60000"/>
                    <a:lumOff val="40000"/>
                  </a:schemeClr>
                </a:solidFill>
                <a:latin typeface="Comic Sans MS" panose="030F0702030302020204" pitchFamily="66" charset="0"/>
              </a:rPr>
              <a:t/>
            </a:r>
            <a:br>
              <a:rPr lang="ru-RU" sz="2000" b="1" dirty="0" smtClean="0">
                <a:solidFill>
                  <a:schemeClr val="tx2">
                    <a:lumMod val="60000"/>
                    <a:lumOff val="40000"/>
                  </a:schemeClr>
                </a:solidFill>
                <a:latin typeface="Comic Sans MS" panose="030F0702030302020204" pitchFamily="66" charset="0"/>
              </a:rPr>
            </a:br>
            <a:r>
              <a:rPr lang="ru-RU" sz="2400" b="1" dirty="0" smtClean="0">
                <a:solidFill>
                  <a:srgbClr val="FF0000"/>
                </a:solidFill>
                <a:latin typeface="Comic Sans MS" panose="030F0702030302020204" pitchFamily="66" charset="0"/>
              </a:rPr>
              <a:t>изменения в ПЗЗ  </a:t>
            </a:r>
            <a:r>
              <a:rPr lang="ru-RU" sz="2400" b="1" dirty="0" smtClean="0">
                <a:solidFill>
                  <a:schemeClr val="tx2">
                    <a:lumMod val="60000"/>
                    <a:lumOff val="40000"/>
                  </a:schemeClr>
                </a:solidFill>
                <a:latin typeface="Comic Sans MS" panose="030F0702030302020204" pitchFamily="66" charset="0"/>
              </a:rPr>
              <a:t>ради комплексного развития территории</a:t>
            </a:r>
            <a:endParaRPr lang="ru-RU" sz="2800" b="1" dirty="0">
              <a:solidFill>
                <a:srgbClr val="C00000"/>
              </a:solidFill>
              <a:latin typeface="Comic Sans MS" panose="030F0702030302020204" pitchFamily="66" charset="0"/>
            </a:endParaRPr>
          </a:p>
        </p:txBody>
      </p:sp>
      <p:sp>
        <p:nvSpPr>
          <p:cNvPr id="3" name="Объект 2"/>
          <p:cNvSpPr>
            <a:spLocks noGrp="1"/>
          </p:cNvSpPr>
          <p:nvPr>
            <p:ph idx="1"/>
          </p:nvPr>
        </p:nvSpPr>
        <p:spPr>
          <a:xfrm>
            <a:off x="0" y="836712"/>
            <a:ext cx="9144000" cy="6021288"/>
          </a:xfrm>
        </p:spPr>
        <p:txBody>
          <a:bodyPr/>
          <a:lstStyle/>
          <a:p>
            <a:pPr marL="0" indent="0" algn="ctr">
              <a:buNone/>
            </a:pPr>
            <a:r>
              <a:rPr lang="ru-RU" sz="2000" i="1" dirty="0" smtClean="0"/>
              <a:t>(ст. 30 Грк) </a:t>
            </a:r>
            <a:r>
              <a:rPr lang="ru-RU" sz="2400" b="1" dirty="0" smtClean="0">
                <a:solidFill>
                  <a:srgbClr val="FF0000"/>
                </a:solidFill>
              </a:rPr>
              <a:t>РЕШЕНИЕ </a:t>
            </a:r>
            <a:r>
              <a:rPr lang="ru-RU" sz="2400" b="1" dirty="0">
                <a:solidFill>
                  <a:srgbClr val="FF0000"/>
                </a:solidFill>
              </a:rPr>
              <a:t>о КРТ </a:t>
            </a:r>
            <a:r>
              <a:rPr lang="ru-RU" sz="2400" b="1" u="sng" dirty="0"/>
              <a:t>может быть принято </a:t>
            </a:r>
            <a:endParaRPr lang="ru-RU" sz="2400" b="1" u="sng" dirty="0" smtClean="0"/>
          </a:p>
          <a:p>
            <a:pPr marL="0" indent="0" algn="ctr">
              <a:buNone/>
            </a:pPr>
            <a:endParaRPr lang="ru-RU" sz="600" b="1" u="sng" dirty="0" smtClean="0"/>
          </a:p>
          <a:p>
            <a:pPr marL="0" indent="0" algn="just">
              <a:buNone/>
            </a:pPr>
            <a:r>
              <a:rPr lang="ru-RU" sz="2800" dirty="0" smtClean="0"/>
              <a:t>(1) </a:t>
            </a:r>
            <a:r>
              <a:rPr lang="ru-RU" sz="2400" b="1" u="sng" dirty="0" smtClean="0"/>
              <a:t>В отношении </a:t>
            </a:r>
            <a:r>
              <a:rPr lang="ru-RU" sz="2400" b="1" u="sng" dirty="0"/>
              <a:t>территории</a:t>
            </a:r>
            <a:r>
              <a:rPr lang="ru-RU" sz="2800" dirty="0"/>
              <a:t>, которая в </a:t>
            </a:r>
            <a:r>
              <a:rPr lang="ru-RU" sz="2800" b="1" dirty="0" smtClean="0"/>
              <a:t>ПЗЗ </a:t>
            </a:r>
            <a:r>
              <a:rPr lang="ru-RU" sz="1800" dirty="0"/>
              <a:t>на дату принятия указанного решения</a:t>
            </a:r>
            <a:r>
              <a:rPr lang="ru-RU" sz="2800" dirty="0"/>
              <a:t> </a:t>
            </a:r>
            <a:r>
              <a:rPr lang="ru-RU" sz="2400" b="1" u="sng" dirty="0" smtClean="0">
                <a:solidFill>
                  <a:srgbClr val="FF0000"/>
                </a:solidFill>
              </a:rPr>
              <a:t>НЕ ОПРЕДЕЛЕНА в </a:t>
            </a:r>
            <a:r>
              <a:rPr lang="ru-RU" sz="2400" b="1" u="sng" dirty="0">
                <a:solidFill>
                  <a:srgbClr val="FF0000"/>
                </a:solidFill>
              </a:rPr>
              <a:t>качестве такой территории</a:t>
            </a:r>
            <a:r>
              <a:rPr lang="ru-RU" sz="2800" dirty="0"/>
              <a:t>, </a:t>
            </a:r>
            <a:endParaRPr lang="ru-RU" sz="2800" dirty="0" smtClean="0"/>
          </a:p>
          <a:p>
            <a:pPr marL="0" indent="0" algn="just">
              <a:buNone/>
            </a:pPr>
            <a:r>
              <a:rPr lang="ru-RU" sz="2800" dirty="0" smtClean="0"/>
              <a:t>(</a:t>
            </a:r>
            <a:r>
              <a:rPr lang="ru-RU" sz="2800" dirty="0"/>
              <a:t>2) </a:t>
            </a:r>
            <a:r>
              <a:rPr lang="ru-RU" sz="2400" b="1" u="sng" dirty="0"/>
              <a:t>В отношении территории</a:t>
            </a:r>
            <a:r>
              <a:rPr lang="ru-RU" sz="2800" dirty="0"/>
              <a:t>, </a:t>
            </a:r>
            <a:r>
              <a:rPr lang="ru-RU" sz="2400" dirty="0"/>
              <a:t>границы которой </a:t>
            </a:r>
            <a:r>
              <a:rPr lang="ru-RU" sz="2800" b="1" i="1" u="sng" dirty="0" smtClean="0">
                <a:solidFill>
                  <a:srgbClr val="FF0000"/>
                </a:solidFill>
              </a:rPr>
              <a:t>НЕ СОВПАДАЮТ </a:t>
            </a:r>
            <a:r>
              <a:rPr lang="ru-RU" sz="2800" b="1" i="1" u="sng" dirty="0"/>
              <a:t>с границами территории</a:t>
            </a:r>
            <a:r>
              <a:rPr lang="ru-RU" sz="2800" dirty="0"/>
              <a:t>, </a:t>
            </a:r>
            <a:r>
              <a:rPr lang="ru-RU" sz="2800" u="sng" dirty="0"/>
              <a:t>указанной </a:t>
            </a:r>
            <a:r>
              <a:rPr lang="ru-RU" sz="2800" b="1" u="sng" dirty="0"/>
              <a:t>в ПЗЗ </a:t>
            </a:r>
            <a:r>
              <a:rPr lang="ru-RU" sz="2800" u="sng" dirty="0"/>
              <a:t>в качестве </a:t>
            </a:r>
            <a:r>
              <a:rPr lang="ru-RU" sz="2800" dirty="0" smtClean="0"/>
              <a:t>территории </a:t>
            </a:r>
            <a:r>
              <a:rPr lang="ru-RU" sz="2400" dirty="0" smtClean="0"/>
              <a:t>на которой допускается комплексное развитие  </a:t>
            </a:r>
            <a:r>
              <a:rPr lang="ru-RU" sz="2800" dirty="0" smtClean="0"/>
              <a:t>           </a:t>
            </a:r>
          </a:p>
          <a:p>
            <a:pPr marL="0" indent="0" algn="just">
              <a:buNone/>
            </a:pPr>
            <a:endParaRPr lang="ru-RU" sz="1800" i="1" dirty="0" smtClean="0"/>
          </a:p>
          <a:p>
            <a:pPr marL="0" indent="0" algn="just">
              <a:buNone/>
            </a:pPr>
            <a:r>
              <a:rPr lang="ru-RU" sz="1800" i="1" dirty="0" smtClean="0"/>
              <a:t>при наличии решения о КРТ  </a:t>
            </a:r>
            <a:r>
              <a:rPr lang="ru-RU" sz="2000" b="1" i="1" u="sng" dirty="0" smtClean="0">
                <a:solidFill>
                  <a:srgbClr val="FF0000"/>
                </a:solidFill>
              </a:rPr>
              <a:t>в ПЗЗ вносятся Изменения </a:t>
            </a:r>
            <a:r>
              <a:rPr lang="ru-RU" sz="2000" i="1" dirty="0" smtClean="0"/>
              <a:t>по </a:t>
            </a:r>
            <a:r>
              <a:rPr lang="ru-RU" sz="2000" b="1" i="1" u="sng" dirty="0" smtClean="0"/>
              <a:t>предложениям</a:t>
            </a:r>
            <a:r>
              <a:rPr lang="ru-RU" sz="2000" i="1" dirty="0" smtClean="0"/>
              <a:t>:      </a:t>
            </a:r>
          </a:p>
          <a:p>
            <a:pPr marL="0" indent="0" algn="just">
              <a:buNone/>
            </a:pPr>
            <a:r>
              <a:rPr lang="ru-RU" sz="2000" dirty="0" smtClean="0"/>
              <a:t>-     </a:t>
            </a:r>
            <a:r>
              <a:rPr lang="ru-RU" sz="2000" dirty="0" err="1" smtClean="0"/>
              <a:t>ФОИВа</a:t>
            </a:r>
            <a:r>
              <a:rPr lang="ru-RU" sz="2000" dirty="0" smtClean="0"/>
              <a:t> или </a:t>
            </a:r>
            <a:r>
              <a:rPr lang="ru-RU" sz="1600" b="1" dirty="0" smtClean="0"/>
              <a:t>(!!)</a:t>
            </a:r>
            <a:r>
              <a:rPr lang="ru-RU" sz="2000" dirty="0" smtClean="0"/>
              <a:t> </a:t>
            </a:r>
            <a:r>
              <a:rPr lang="ru-RU" sz="2000" b="1" dirty="0" smtClean="0">
                <a:solidFill>
                  <a:srgbClr val="C00000"/>
                </a:solidFill>
              </a:rPr>
              <a:t>Юр. Лица </a:t>
            </a:r>
            <a:r>
              <a:rPr lang="ru-RU" sz="2000" b="1" u="sng" dirty="0" smtClean="0">
                <a:solidFill>
                  <a:srgbClr val="C00000"/>
                </a:solidFill>
              </a:rPr>
              <a:t>созданного </a:t>
            </a:r>
            <a:r>
              <a:rPr lang="ru-RU" sz="2000" b="1" u="sng" dirty="0">
                <a:solidFill>
                  <a:srgbClr val="C00000"/>
                </a:solidFill>
              </a:rPr>
              <a:t>РФ</a:t>
            </a:r>
            <a:r>
              <a:rPr lang="ru-RU" sz="2000" b="1" dirty="0">
                <a:solidFill>
                  <a:srgbClr val="C00000"/>
                </a:solidFill>
              </a:rPr>
              <a:t> </a:t>
            </a:r>
            <a:r>
              <a:rPr lang="ru-RU" sz="2000" dirty="0"/>
              <a:t>и обеспечивающим </a:t>
            </a:r>
            <a:r>
              <a:rPr lang="ru-RU" sz="2000" dirty="0" smtClean="0"/>
              <a:t> КРТ</a:t>
            </a:r>
          </a:p>
          <a:p>
            <a:pPr algn="just">
              <a:buFontTx/>
              <a:buChar char="-"/>
            </a:pPr>
            <a:r>
              <a:rPr lang="ru-RU" sz="2000" dirty="0" smtClean="0"/>
              <a:t>ОГВ субъекта РФ, ОМСУ, </a:t>
            </a:r>
            <a:r>
              <a:rPr lang="ru-RU" sz="2000" dirty="0">
                <a:solidFill>
                  <a:srgbClr val="C00000"/>
                </a:solidFill>
              </a:rPr>
              <a:t>Юр. </a:t>
            </a:r>
            <a:r>
              <a:rPr lang="ru-RU" sz="2000" dirty="0" smtClean="0">
                <a:solidFill>
                  <a:srgbClr val="C00000"/>
                </a:solidFill>
              </a:rPr>
              <a:t>Лица </a:t>
            </a:r>
            <a:r>
              <a:rPr lang="ru-RU" sz="2000" u="sng" dirty="0" smtClean="0">
                <a:solidFill>
                  <a:srgbClr val="C00000"/>
                </a:solidFill>
              </a:rPr>
              <a:t>созданного субъектом РФ </a:t>
            </a:r>
            <a:r>
              <a:rPr lang="ru-RU" sz="1600" i="1" u="sng" dirty="0" smtClean="0"/>
              <a:t>(нет юр л ОМСУ)…</a:t>
            </a:r>
            <a:endParaRPr lang="ru-RU" sz="2000" i="1" u="sng" dirty="0" smtClean="0"/>
          </a:p>
          <a:p>
            <a:pPr algn="just">
              <a:buFontTx/>
              <a:buChar char="-"/>
            </a:pPr>
            <a:r>
              <a:rPr lang="ru-RU" sz="2000" b="1" u="sng" dirty="0" smtClean="0"/>
              <a:t>(!!)</a:t>
            </a:r>
            <a:r>
              <a:rPr lang="ru-RU" sz="2000" dirty="0" smtClean="0"/>
              <a:t> </a:t>
            </a:r>
            <a:r>
              <a:rPr lang="ru-RU" sz="2000" b="1" u="sng" dirty="0" smtClean="0">
                <a:solidFill>
                  <a:srgbClr val="FF0000"/>
                </a:solidFill>
              </a:rPr>
              <a:t>Лица, С Которым Заключен Договор</a:t>
            </a:r>
            <a:r>
              <a:rPr lang="ru-RU" sz="2000" b="1" dirty="0" smtClean="0">
                <a:solidFill>
                  <a:srgbClr val="FF0000"/>
                </a:solidFill>
              </a:rPr>
              <a:t> </a:t>
            </a:r>
            <a:r>
              <a:rPr lang="ru-RU" sz="2000" dirty="0" smtClean="0"/>
              <a:t>о КРТ </a:t>
            </a:r>
            <a:r>
              <a:rPr lang="ru-RU" sz="1600" i="1" dirty="0" smtClean="0"/>
              <a:t>(от имени </a:t>
            </a:r>
            <a:r>
              <a:rPr lang="ru-RU" sz="1600" b="1" i="1" dirty="0" smtClean="0"/>
              <a:t>РФ, </a:t>
            </a:r>
            <a:r>
              <a:rPr lang="ru-RU" sz="1600" b="1" i="1" dirty="0" err="1" smtClean="0"/>
              <a:t>суб</a:t>
            </a:r>
            <a:r>
              <a:rPr lang="ru-RU" sz="1600" b="1" i="1" dirty="0" smtClean="0"/>
              <a:t>. РФ</a:t>
            </a:r>
            <a:r>
              <a:rPr lang="ru-RU" sz="1600" i="1" dirty="0" smtClean="0"/>
              <a:t>, </a:t>
            </a:r>
            <a:r>
              <a:rPr lang="ru-RU" sz="1600" i="1" dirty="0" err="1" smtClean="0"/>
              <a:t>омсу</a:t>
            </a:r>
            <a:r>
              <a:rPr lang="ru-RU" sz="1600" i="1" dirty="0" smtClean="0"/>
              <a:t>)</a:t>
            </a:r>
          </a:p>
          <a:p>
            <a:pPr marL="0" indent="0" algn="ctr">
              <a:buNone/>
            </a:pPr>
            <a:r>
              <a:rPr lang="ru-RU" sz="2000" b="1" dirty="0" smtClean="0"/>
              <a:t>!!!!!!!</a:t>
            </a:r>
            <a:endParaRPr lang="ru-RU" sz="1800" b="1" dirty="0" smtClean="0"/>
          </a:p>
          <a:p>
            <a:pPr marL="0" indent="0" algn="just">
              <a:buNone/>
            </a:pPr>
            <a:r>
              <a:rPr lang="ru-RU" sz="2000" dirty="0">
                <a:solidFill>
                  <a:srgbClr val="FF0000"/>
                </a:solidFill>
              </a:rPr>
              <a:t>такие изменения </a:t>
            </a:r>
            <a:r>
              <a:rPr lang="ru-RU" sz="2000" b="1" dirty="0" smtClean="0">
                <a:solidFill>
                  <a:srgbClr val="FF0000"/>
                </a:solidFill>
              </a:rPr>
              <a:t>ДОЛЖНЫ БЫТЬ </a:t>
            </a:r>
            <a:r>
              <a:rPr lang="ru-RU" sz="2000" b="1" i="1" dirty="0" smtClean="0">
                <a:solidFill>
                  <a:srgbClr val="FF0000"/>
                </a:solidFill>
              </a:rPr>
              <a:t>внесены </a:t>
            </a:r>
            <a:r>
              <a:rPr lang="ru-RU" sz="2000" b="1" i="1" dirty="0">
                <a:solidFill>
                  <a:srgbClr val="FF0000"/>
                </a:solidFill>
              </a:rPr>
              <a:t>в срок не позднее чем 90 дней </a:t>
            </a:r>
            <a:r>
              <a:rPr lang="ru-RU" sz="2000" dirty="0">
                <a:solidFill>
                  <a:srgbClr val="FF0000"/>
                </a:solidFill>
              </a:rPr>
              <a:t>со дня утверждения </a:t>
            </a:r>
            <a:r>
              <a:rPr lang="ru-RU" sz="2000" u="sng" dirty="0">
                <a:solidFill>
                  <a:srgbClr val="FF0000"/>
                </a:solidFill>
              </a:rPr>
              <a:t>проекта планировки территории в целях ее комплексного развития</a:t>
            </a:r>
          </a:p>
        </p:txBody>
      </p:sp>
      <p:sp>
        <p:nvSpPr>
          <p:cNvPr id="4" name="Стрелка вниз 3"/>
          <p:cNvSpPr/>
          <p:nvPr/>
        </p:nvSpPr>
        <p:spPr>
          <a:xfrm>
            <a:off x="3275856" y="3645024"/>
            <a:ext cx="2160240" cy="144016"/>
          </a:xfrm>
          <a:prstGeom prst="down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ru-RU"/>
          </a:p>
        </p:txBody>
      </p:sp>
    </p:spTree>
    <p:extLst>
      <p:ext uri="{BB962C8B-B14F-4D97-AF65-F5344CB8AC3E}">
        <p14:creationId xmlns:p14="http://schemas.microsoft.com/office/powerpoint/2010/main" val="548472041"/>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620688"/>
          </a:xfrm>
        </p:spPr>
        <p:txBody>
          <a:bodyPr>
            <a:noAutofit/>
          </a:bodyPr>
          <a:lstStyle/>
          <a:p>
            <a:r>
              <a:rPr lang="ru-RU" sz="2000" b="1" dirty="0" smtClean="0">
                <a:solidFill>
                  <a:schemeClr val="tx2">
                    <a:lumMod val="60000"/>
                    <a:lumOff val="40000"/>
                  </a:schemeClr>
                </a:solidFill>
                <a:latin typeface="Comic Sans MS" panose="030F0702030302020204" pitchFamily="66" charset="0"/>
              </a:rPr>
              <a:t/>
            </a:r>
            <a:br>
              <a:rPr lang="ru-RU" sz="2000" b="1" dirty="0" smtClean="0">
                <a:solidFill>
                  <a:schemeClr val="tx2">
                    <a:lumMod val="60000"/>
                    <a:lumOff val="40000"/>
                  </a:schemeClr>
                </a:solidFill>
                <a:latin typeface="Comic Sans MS" panose="030F0702030302020204" pitchFamily="66" charset="0"/>
              </a:rPr>
            </a:br>
            <a:endParaRPr lang="ru-RU" sz="2800" b="1" dirty="0">
              <a:solidFill>
                <a:srgbClr val="C00000"/>
              </a:solidFill>
              <a:latin typeface="Comic Sans MS" panose="030F0702030302020204" pitchFamily="66" charset="0"/>
            </a:endParaRPr>
          </a:p>
        </p:txBody>
      </p:sp>
      <p:sp>
        <p:nvSpPr>
          <p:cNvPr id="3" name="Объект 2"/>
          <p:cNvSpPr>
            <a:spLocks noGrp="1"/>
          </p:cNvSpPr>
          <p:nvPr>
            <p:ph idx="1"/>
          </p:nvPr>
        </p:nvSpPr>
        <p:spPr>
          <a:xfrm>
            <a:off x="0" y="0"/>
            <a:ext cx="9144000" cy="6858000"/>
          </a:xfrm>
        </p:spPr>
        <p:txBody>
          <a:bodyPr>
            <a:normAutofit/>
          </a:bodyPr>
          <a:lstStyle/>
          <a:p>
            <a:pPr marL="0" indent="0" algn="ctr">
              <a:buNone/>
            </a:pPr>
            <a:r>
              <a:rPr lang="ru-RU" sz="2400" i="1" dirty="0" smtClean="0"/>
              <a:t>Чтобы внести изменения в ПЗЗ нужно до этого изменить </a:t>
            </a:r>
            <a:r>
              <a:rPr lang="ru-RU" sz="2800" b="1" i="1" dirty="0" smtClean="0"/>
              <a:t>Генплан:</a:t>
            </a:r>
            <a:endParaRPr lang="ru-RU" sz="2400" b="1" i="1" dirty="0" smtClean="0"/>
          </a:p>
          <a:p>
            <a:pPr marL="0" indent="0" algn="ctr">
              <a:buNone/>
            </a:pPr>
            <a:endParaRPr lang="ru-RU" sz="1000" i="1" dirty="0"/>
          </a:p>
          <a:p>
            <a:pPr marL="0" indent="0" algn="ctr">
              <a:buNone/>
            </a:pPr>
            <a:r>
              <a:rPr lang="ru-RU" sz="2000" i="1" dirty="0" smtClean="0"/>
              <a:t>(ст.24) </a:t>
            </a:r>
            <a:r>
              <a:rPr lang="ru-RU" sz="2000" dirty="0"/>
              <a:t>В случае, </a:t>
            </a:r>
            <a:r>
              <a:rPr lang="ru-RU" sz="2000" u="sng" dirty="0"/>
              <a:t>если для реализации решения о КРТ</a:t>
            </a:r>
            <a:r>
              <a:rPr lang="ru-RU" sz="2000" dirty="0"/>
              <a:t> </a:t>
            </a:r>
            <a:r>
              <a:rPr lang="ru-RU" sz="2000" b="1" u="sng" dirty="0">
                <a:solidFill>
                  <a:srgbClr val="FF0000"/>
                </a:solidFill>
              </a:rPr>
              <a:t>требуется внесение изменений </a:t>
            </a:r>
            <a:r>
              <a:rPr lang="ru-RU" sz="2000" u="sng" dirty="0">
                <a:solidFill>
                  <a:srgbClr val="FF0000"/>
                </a:solidFill>
              </a:rPr>
              <a:t>в </a:t>
            </a:r>
            <a:r>
              <a:rPr lang="ru-RU" sz="2000" u="sng" dirty="0" smtClean="0">
                <a:solidFill>
                  <a:srgbClr val="FF0000"/>
                </a:solidFill>
              </a:rPr>
              <a:t>ГЕНЕРАЛЬНЫЙ ПЛАН</a:t>
            </a:r>
            <a:r>
              <a:rPr lang="ru-RU" sz="2000" dirty="0" smtClean="0"/>
              <a:t>, </a:t>
            </a:r>
            <a:r>
              <a:rPr lang="ru-RU" sz="2000" dirty="0"/>
              <a:t>для подготовки </a:t>
            </a:r>
            <a:r>
              <a:rPr lang="ru-RU" sz="2000" dirty="0" smtClean="0"/>
              <a:t>этих изменений </a:t>
            </a:r>
          </a:p>
          <a:p>
            <a:pPr marL="0" indent="0" algn="ctr">
              <a:buNone/>
            </a:pPr>
            <a:r>
              <a:rPr lang="ru-RU" sz="2800" b="1" u="sng" dirty="0" smtClean="0">
                <a:solidFill>
                  <a:srgbClr val="FF0000"/>
                </a:solidFill>
              </a:rPr>
              <a:t>РЕШЕНИЕ НЕ ТРЕБУЕТСЯ </a:t>
            </a:r>
            <a:r>
              <a:rPr lang="ru-RU" sz="1800" i="1" dirty="0" smtClean="0"/>
              <a:t>(главы местной </a:t>
            </a:r>
            <a:r>
              <a:rPr lang="ru-RU" sz="1800" i="1" dirty="0"/>
              <a:t>администрации)</a:t>
            </a:r>
          </a:p>
          <a:p>
            <a:pPr marL="0" indent="0" algn="ctr">
              <a:buNone/>
            </a:pPr>
            <a:endParaRPr lang="ru-RU" sz="1400" dirty="0" smtClean="0"/>
          </a:p>
          <a:p>
            <a:pPr marL="0" indent="0" algn="ctr">
              <a:buNone/>
            </a:pPr>
            <a:r>
              <a:rPr lang="ru-RU" sz="2000" dirty="0" smtClean="0"/>
              <a:t>Изменения </a:t>
            </a:r>
            <a:r>
              <a:rPr lang="ru-RU" sz="2000" b="1" dirty="0"/>
              <a:t>должны быть внесены</a:t>
            </a:r>
            <a:r>
              <a:rPr lang="ru-RU" sz="2000" dirty="0"/>
              <a:t> </a:t>
            </a:r>
            <a:r>
              <a:rPr lang="ru-RU" sz="2400" b="1" dirty="0">
                <a:solidFill>
                  <a:srgbClr val="FF0000"/>
                </a:solidFill>
              </a:rPr>
              <a:t>в срок не позднее чем 90 дней </a:t>
            </a:r>
            <a:r>
              <a:rPr lang="ru-RU" sz="2000" dirty="0"/>
              <a:t>со дня утверждения</a:t>
            </a:r>
            <a:r>
              <a:rPr lang="ru-RU" sz="2000" b="1" dirty="0">
                <a:solidFill>
                  <a:srgbClr val="FF0000"/>
                </a:solidFill>
              </a:rPr>
              <a:t> </a:t>
            </a:r>
            <a:r>
              <a:rPr lang="ru-RU" sz="2000" b="1" u="sng" dirty="0">
                <a:solidFill>
                  <a:srgbClr val="FF0000"/>
                </a:solidFill>
              </a:rPr>
              <a:t>проекта планировки территории</a:t>
            </a:r>
            <a:r>
              <a:rPr lang="ru-RU" sz="2000" b="1" dirty="0">
                <a:solidFill>
                  <a:srgbClr val="FF0000"/>
                </a:solidFill>
              </a:rPr>
              <a:t> </a:t>
            </a:r>
            <a:r>
              <a:rPr lang="ru-RU" sz="2000" dirty="0"/>
              <a:t>в целях ее комплексного развития</a:t>
            </a:r>
          </a:p>
          <a:p>
            <a:pPr marL="0" indent="0" algn="ctr">
              <a:buNone/>
            </a:pPr>
            <a:endParaRPr lang="ru-RU" sz="2000" b="1" i="1" dirty="0">
              <a:solidFill>
                <a:srgbClr val="FF0000"/>
              </a:solidFill>
            </a:endParaRPr>
          </a:p>
          <a:p>
            <a:pPr marL="0" indent="0" algn="ctr">
              <a:buNone/>
            </a:pPr>
            <a:r>
              <a:rPr lang="ru-RU" sz="2000" i="1" dirty="0"/>
              <a:t>(ст.5.1) </a:t>
            </a:r>
            <a:r>
              <a:rPr lang="ru-RU" sz="2000" b="1" dirty="0"/>
              <a:t>Д</a:t>
            </a:r>
            <a:r>
              <a:rPr lang="ru-RU" sz="2000" b="1" dirty="0" smtClean="0"/>
              <a:t>опускается </a:t>
            </a:r>
            <a:r>
              <a:rPr lang="ru-RU" sz="2000" b="1" dirty="0">
                <a:solidFill>
                  <a:srgbClr val="FF0000"/>
                </a:solidFill>
              </a:rPr>
              <a:t>ОДНОВРЕМЕННОЕ ПРОВЕДЕНИЕ </a:t>
            </a:r>
            <a:r>
              <a:rPr lang="ru-RU" sz="2000" b="1" dirty="0"/>
              <a:t>публичных слушаний и (или) общественных обсуждений </a:t>
            </a:r>
            <a:r>
              <a:rPr lang="ru-RU" sz="2000" b="1" u="sng" dirty="0" smtClean="0"/>
              <a:t>По Проектам</a:t>
            </a:r>
            <a:r>
              <a:rPr lang="ru-RU" sz="2000" dirty="0" smtClean="0"/>
              <a:t>, </a:t>
            </a:r>
            <a:r>
              <a:rPr lang="ru-RU" sz="2000" dirty="0"/>
              <a:t>предусматривающим внесение </a:t>
            </a:r>
            <a:r>
              <a:rPr lang="ru-RU" sz="2000" u="sng" dirty="0"/>
              <a:t>изменений</a:t>
            </a:r>
            <a:r>
              <a:rPr lang="ru-RU" sz="2000" dirty="0"/>
              <a:t> в </a:t>
            </a:r>
            <a:r>
              <a:rPr lang="ru-RU" sz="2000" u="sng" dirty="0" smtClean="0">
                <a:solidFill>
                  <a:srgbClr val="FF0000"/>
                </a:solidFill>
              </a:rPr>
              <a:t>ГЕНЕРАЛЬНЫЙ ПЛАН </a:t>
            </a:r>
            <a:r>
              <a:rPr lang="ru-RU" sz="2000" dirty="0" smtClean="0"/>
              <a:t>и </a:t>
            </a:r>
            <a:r>
              <a:rPr lang="ru-RU" sz="2000" dirty="0"/>
              <a:t>по проекту </a:t>
            </a:r>
            <a:r>
              <a:rPr lang="ru-RU" sz="2000" u="sng" dirty="0" smtClean="0">
                <a:solidFill>
                  <a:srgbClr val="FF0000"/>
                </a:solidFill>
              </a:rPr>
              <a:t>ДОКУМЕНТАЦИИ ПО ПЛАНИРОВКЕ ТЕРРИТОРИИ</a:t>
            </a:r>
            <a:r>
              <a:rPr lang="ru-RU" sz="2000" dirty="0" smtClean="0"/>
              <a:t>, </a:t>
            </a:r>
            <a:r>
              <a:rPr lang="ru-RU" sz="2000" dirty="0"/>
              <a:t>подлежащей комплексному развитию</a:t>
            </a:r>
            <a:endParaRPr lang="ru-RU" sz="2000" b="1" i="1" dirty="0" smtClean="0">
              <a:solidFill>
                <a:srgbClr val="FF0000"/>
              </a:solidFill>
            </a:endParaRPr>
          </a:p>
          <a:p>
            <a:pPr marL="0" indent="0" algn="ctr">
              <a:buNone/>
            </a:pPr>
            <a:endParaRPr lang="ru-RU" sz="2400" i="1" dirty="0" smtClean="0"/>
          </a:p>
          <a:p>
            <a:pPr marL="0" indent="0" algn="ctr">
              <a:buNone/>
            </a:pPr>
            <a:r>
              <a:rPr lang="ru-RU" sz="1800" i="1" dirty="0"/>
              <a:t>(</a:t>
            </a:r>
            <a:r>
              <a:rPr lang="ru-RU" sz="1800" i="1" dirty="0" smtClean="0"/>
              <a:t>ст.28) </a:t>
            </a:r>
            <a:r>
              <a:rPr lang="ru-RU" sz="2000" dirty="0" smtClean="0"/>
              <a:t>общественные </a:t>
            </a:r>
            <a:r>
              <a:rPr lang="ru-RU" sz="2000" dirty="0"/>
              <a:t>обсуждения или публичные слушания </a:t>
            </a:r>
            <a:r>
              <a:rPr lang="ru-RU" sz="2000" dirty="0">
                <a:solidFill>
                  <a:srgbClr val="FF0000"/>
                </a:solidFill>
              </a:rPr>
              <a:t>могут проводиться </a:t>
            </a:r>
            <a:endParaRPr lang="ru-RU" sz="2000" dirty="0" smtClean="0">
              <a:solidFill>
                <a:srgbClr val="FF0000"/>
              </a:solidFill>
            </a:endParaRPr>
          </a:p>
          <a:p>
            <a:pPr marL="0" indent="0" algn="ctr">
              <a:buNone/>
            </a:pPr>
            <a:r>
              <a:rPr lang="ru-RU" sz="2000" b="1" u="sng" dirty="0" smtClean="0">
                <a:solidFill>
                  <a:srgbClr val="FF0000"/>
                </a:solidFill>
              </a:rPr>
              <a:t>в </a:t>
            </a:r>
            <a:r>
              <a:rPr lang="ru-RU" sz="2000" b="1" u="sng" dirty="0">
                <a:solidFill>
                  <a:srgbClr val="FF0000"/>
                </a:solidFill>
              </a:rPr>
              <a:t>границах территории, в отношении которой принято решение </a:t>
            </a:r>
            <a:r>
              <a:rPr lang="ru-RU" sz="2000" b="1" dirty="0"/>
              <a:t>о</a:t>
            </a:r>
            <a:r>
              <a:rPr lang="ru-RU" sz="2000" dirty="0"/>
              <a:t> комплексном развитии </a:t>
            </a:r>
            <a:r>
              <a:rPr lang="ru-RU" sz="2000" dirty="0" smtClean="0"/>
              <a:t>территории </a:t>
            </a:r>
            <a:r>
              <a:rPr lang="ru-RU" sz="1800" i="1" dirty="0" smtClean="0"/>
              <a:t>(то есть только на части территории для КРТ)</a:t>
            </a:r>
          </a:p>
          <a:p>
            <a:pPr marL="0" indent="0" algn="ctr">
              <a:buNone/>
            </a:pPr>
            <a:r>
              <a:rPr lang="ru-RU" sz="1800" i="1" dirty="0" smtClean="0"/>
              <a:t>Тоже и для изменения в ПЗЗ</a:t>
            </a:r>
            <a:endParaRPr lang="ru-RU" sz="2000" i="1" dirty="0"/>
          </a:p>
          <a:p>
            <a:pPr marL="0" indent="0" algn="ctr">
              <a:buNone/>
            </a:pPr>
            <a:endParaRPr lang="ru-RU" sz="2400" i="1" dirty="0"/>
          </a:p>
        </p:txBody>
      </p:sp>
      <p:sp>
        <p:nvSpPr>
          <p:cNvPr id="4" name="Стрелка вниз 3"/>
          <p:cNvSpPr/>
          <p:nvPr/>
        </p:nvSpPr>
        <p:spPr>
          <a:xfrm>
            <a:off x="3383868" y="2276872"/>
            <a:ext cx="2376264" cy="216024"/>
          </a:xfrm>
          <a:prstGeom prst="down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ru-RU"/>
          </a:p>
        </p:txBody>
      </p:sp>
      <p:sp>
        <p:nvSpPr>
          <p:cNvPr id="5" name="Стрелка вниз 4"/>
          <p:cNvSpPr/>
          <p:nvPr/>
        </p:nvSpPr>
        <p:spPr>
          <a:xfrm>
            <a:off x="3383001" y="3320988"/>
            <a:ext cx="2376264" cy="216024"/>
          </a:xfrm>
          <a:prstGeom prst="down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ru-RU"/>
          </a:p>
        </p:txBody>
      </p:sp>
      <p:sp>
        <p:nvSpPr>
          <p:cNvPr id="6" name="Стрелка вниз 5"/>
          <p:cNvSpPr/>
          <p:nvPr/>
        </p:nvSpPr>
        <p:spPr>
          <a:xfrm>
            <a:off x="3383001" y="4941168"/>
            <a:ext cx="2376264" cy="252028"/>
          </a:xfrm>
          <a:prstGeom prst="down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ru-RU"/>
          </a:p>
        </p:txBody>
      </p:sp>
    </p:spTree>
    <p:extLst>
      <p:ext uri="{BB962C8B-B14F-4D97-AF65-F5344CB8AC3E}">
        <p14:creationId xmlns:p14="http://schemas.microsoft.com/office/powerpoint/2010/main" val="3537053934"/>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76526" cy="404664"/>
          </a:xfrm>
        </p:spPr>
        <p:txBody>
          <a:bodyPr>
            <a:noAutofit/>
          </a:bodyPr>
          <a:lstStyle/>
          <a:p>
            <a:r>
              <a:rPr lang="ru-RU" sz="2300" b="1" dirty="0" smtClean="0">
                <a:solidFill>
                  <a:schemeClr val="tx2">
                    <a:lumMod val="60000"/>
                    <a:lumOff val="40000"/>
                  </a:schemeClr>
                </a:solidFill>
                <a:latin typeface="Comic Sans MS" panose="030F0702030302020204" pitchFamily="66" charset="0"/>
              </a:rPr>
              <a:t>РАЗРЕШЕНИЕ НА СТРОИТЕЛЬСТВО</a:t>
            </a:r>
            <a:endParaRPr lang="ru-RU" sz="2300" b="1" dirty="0">
              <a:solidFill>
                <a:srgbClr val="C00000"/>
              </a:solidFill>
              <a:latin typeface="Comic Sans MS" panose="030F0702030302020204" pitchFamily="66" charset="0"/>
            </a:endParaRPr>
          </a:p>
        </p:txBody>
      </p:sp>
      <p:sp>
        <p:nvSpPr>
          <p:cNvPr id="3" name="Объект 2"/>
          <p:cNvSpPr>
            <a:spLocks noGrp="1"/>
          </p:cNvSpPr>
          <p:nvPr>
            <p:ph idx="1"/>
          </p:nvPr>
        </p:nvSpPr>
        <p:spPr>
          <a:xfrm>
            <a:off x="0" y="404664"/>
            <a:ext cx="9144000" cy="6453336"/>
          </a:xfrm>
        </p:spPr>
        <p:txBody>
          <a:bodyPr>
            <a:normAutofit fontScale="92500"/>
          </a:bodyPr>
          <a:lstStyle/>
          <a:p>
            <a:pPr marL="0" indent="0" algn="ctr">
              <a:buNone/>
            </a:pPr>
            <a:r>
              <a:rPr lang="ru-RU" sz="1700" i="1" dirty="0" smtClean="0">
                <a:solidFill>
                  <a:srgbClr val="FF0000"/>
                </a:solidFill>
              </a:rPr>
              <a:t>Отсутствие </a:t>
            </a:r>
            <a:r>
              <a:rPr lang="ru-RU" sz="1900" b="1" i="1" dirty="0" smtClean="0">
                <a:solidFill>
                  <a:srgbClr val="FF0000"/>
                </a:solidFill>
              </a:rPr>
              <a:t>ДПТ</a:t>
            </a:r>
            <a:r>
              <a:rPr lang="ru-RU" sz="1700" i="1" dirty="0" smtClean="0">
                <a:solidFill>
                  <a:srgbClr val="FF0000"/>
                </a:solidFill>
              </a:rPr>
              <a:t> для комплексного развития </a:t>
            </a:r>
            <a:r>
              <a:rPr lang="ru-RU" sz="1900" b="1" i="1" dirty="0" smtClean="0">
                <a:solidFill>
                  <a:srgbClr val="FF0000"/>
                </a:solidFill>
              </a:rPr>
              <a:t>НЕ ЯВЛЯЕТСЯ ОСНОВАНИЕМ </a:t>
            </a:r>
            <a:r>
              <a:rPr lang="ru-RU" sz="1900" b="1" i="1" u="sng" dirty="0" smtClean="0">
                <a:solidFill>
                  <a:srgbClr val="FF0000"/>
                </a:solidFill>
              </a:rPr>
              <a:t>ДЛЯ ОТКАЗА</a:t>
            </a:r>
            <a:r>
              <a:rPr lang="ru-RU" sz="1700" b="1" i="1" u="sng" dirty="0" smtClean="0">
                <a:solidFill>
                  <a:srgbClr val="FF0000"/>
                </a:solidFill>
              </a:rPr>
              <a:t> </a:t>
            </a:r>
            <a:r>
              <a:rPr lang="ru-RU" sz="1700" i="1" dirty="0" smtClean="0">
                <a:solidFill>
                  <a:srgbClr val="FF0000"/>
                </a:solidFill>
              </a:rPr>
              <a:t>в </a:t>
            </a:r>
            <a:r>
              <a:rPr lang="ru-RU" sz="1700" i="1" u="sng" dirty="0" smtClean="0">
                <a:solidFill>
                  <a:srgbClr val="FF0000"/>
                </a:solidFill>
              </a:rPr>
              <a:t>выдаче Разрешения На Строительство </a:t>
            </a:r>
          </a:p>
          <a:p>
            <a:pPr marL="0" indent="0" algn="ctr">
              <a:buNone/>
            </a:pPr>
            <a:r>
              <a:rPr lang="ru-RU" sz="2300" i="1" dirty="0" smtClean="0"/>
              <a:t>Ст 51: </a:t>
            </a:r>
            <a:r>
              <a:rPr lang="ru-RU" sz="3000" b="1" dirty="0" smtClean="0"/>
              <a:t>«</a:t>
            </a:r>
            <a:r>
              <a:rPr lang="ru-RU" sz="2800" dirty="0" smtClean="0"/>
              <a:t>Если </a:t>
            </a:r>
            <a:r>
              <a:rPr lang="ru-RU" sz="2800" dirty="0">
                <a:solidFill>
                  <a:srgbClr val="FF0000"/>
                </a:solidFill>
              </a:rPr>
              <a:t>строительство, реконструкция </a:t>
            </a:r>
            <a:r>
              <a:rPr lang="ru-RU" sz="2800" dirty="0"/>
              <a:t>ОКС планируются на </a:t>
            </a:r>
            <a:r>
              <a:rPr lang="ru-RU" sz="2800" dirty="0" smtClean="0"/>
              <a:t>территории, </a:t>
            </a:r>
            <a:r>
              <a:rPr lang="ru-RU" sz="2800" u="sng" dirty="0" smtClean="0"/>
              <a:t>в отношении которой принято </a:t>
            </a:r>
            <a:r>
              <a:rPr lang="ru-RU" sz="2800" b="1" u="sng" dirty="0" smtClean="0"/>
              <a:t>решение о </a:t>
            </a:r>
            <a:r>
              <a:rPr lang="ru-RU" sz="2800" dirty="0"/>
              <a:t>комплексном развитии территории, </a:t>
            </a:r>
            <a:r>
              <a:rPr lang="ru-RU" sz="2800" b="1" dirty="0" smtClean="0"/>
              <a:t>основанием</a:t>
            </a:r>
            <a:r>
              <a:rPr lang="ru-RU" sz="2800" dirty="0" smtClean="0"/>
              <a:t> </a:t>
            </a:r>
            <a:r>
              <a:rPr lang="ru-RU" sz="2800" b="1" u="sng" dirty="0">
                <a:solidFill>
                  <a:srgbClr val="C00000"/>
                </a:solidFill>
              </a:rPr>
              <a:t>ДЛЯ ОТКАЗА</a:t>
            </a:r>
            <a:r>
              <a:rPr lang="ru-RU" sz="2800" b="1" dirty="0">
                <a:solidFill>
                  <a:srgbClr val="C00000"/>
                </a:solidFill>
              </a:rPr>
              <a:t> </a:t>
            </a:r>
            <a:r>
              <a:rPr lang="ru-RU" sz="2800" b="1" dirty="0"/>
              <a:t>в выдаче разрешения на строительство </a:t>
            </a:r>
            <a:r>
              <a:rPr lang="ru-RU" sz="2800" b="1" u="sng" dirty="0" smtClean="0">
                <a:solidFill>
                  <a:srgbClr val="C00000"/>
                </a:solidFill>
              </a:rPr>
              <a:t>является </a:t>
            </a:r>
            <a:r>
              <a:rPr lang="ru-RU" sz="2800" b="1" i="1" u="sng" dirty="0" smtClean="0">
                <a:solidFill>
                  <a:srgbClr val="C00000"/>
                </a:solidFill>
              </a:rPr>
              <a:t>ОТСУТСТВИЕ    ДПТ</a:t>
            </a:r>
            <a:r>
              <a:rPr lang="ru-RU" sz="2800" dirty="0" smtClean="0"/>
              <a:t>,  !!! </a:t>
            </a:r>
            <a:r>
              <a:rPr lang="ru-RU" sz="3000" b="1" dirty="0" smtClean="0">
                <a:solidFill>
                  <a:srgbClr val="FF0000"/>
                </a:solidFill>
              </a:rPr>
              <a:t>ЗА ИСКЛЮЧЕНИЕМ</a:t>
            </a:r>
            <a:r>
              <a:rPr lang="ru-RU" sz="3000" dirty="0" smtClean="0">
                <a:solidFill>
                  <a:srgbClr val="FF0000"/>
                </a:solidFill>
              </a:rPr>
              <a:t> </a:t>
            </a:r>
            <a:r>
              <a:rPr lang="ru-RU" sz="2800" dirty="0" smtClean="0"/>
              <a:t>случаев </a:t>
            </a:r>
            <a:r>
              <a:rPr lang="ru-RU" sz="2800" b="1" u="sng" dirty="0"/>
              <a:t>самостоятельной</a:t>
            </a:r>
            <a:r>
              <a:rPr lang="ru-RU" sz="2800" u="sng" dirty="0"/>
              <a:t> реализации РФ, субъектом </a:t>
            </a:r>
            <a:r>
              <a:rPr lang="ru-RU" sz="2800" u="sng" dirty="0" smtClean="0"/>
              <a:t>РФ, МО, </a:t>
            </a:r>
            <a:r>
              <a:rPr lang="ru-RU" sz="2800" u="sng" dirty="0">
                <a:solidFill>
                  <a:srgbClr val="FF0000"/>
                </a:solidFill>
              </a:rPr>
              <a:t>юридическим </a:t>
            </a:r>
            <a:r>
              <a:rPr lang="ru-RU" sz="2800" u="sng" dirty="0" smtClean="0">
                <a:solidFill>
                  <a:srgbClr val="FF0000"/>
                </a:solidFill>
              </a:rPr>
              <a:t>лицом решения </a:t>
            </a:r>
            <a:r>
              <a:rPr lang="ru-RU" sz="2800" u="sng" dirty="0">
                <a:solidFill>
                  <a:srgbClr val="FF0000"/>
                </a:solidFill>
              </a:rPr>
              <a:t>о </a:t>
            </a:r>
            <a:r>
              <a:rPr lang="ru-RU" sz="2800" u="sng" dirty="0" smtClean="0">
                <a:solidFill>
                  <a:srgbClr val="FF0000"/>
                </a:solidFill>
              </a:rPr>
              <a:t>КРТ</a:t>
            </a:r>
            <a:r>
              <a:rPr lang="ru-RU" sz="3000" b="1" dirty="0" smtClean="0"/>
              <a:t>»</a:t>
            </a:r>
            <a:endParaRPr lang="ru-RU" sz="2800" b="1" dirty="0" smtClean="0"/>
          </a:p>
          <a:p>
            <a:pPr marL="0" indent="0" algn="ctr">
              <a:buNone/>
            </a:pPr>
            <a:endParaRPr lang="ru-RU" sz="1900" dirty="0" smtClean="0"/>
          </a:p>
          <a:p>
            <a:pPr marL="0" indent="0" algn="ctr">
              <a:buNone/>
            </a:pPr>
            <a:r>
              <a:rPr lang="ru-RU" sz="2600" i="1" dirty="0"/>
              <a:t>+ тоже и </a:t>
            </a:r>
            <a:r>
              <a:rPr lang="ru-RU" sz="3000" b="1" i="1" dirty="0" smtClean="0">
                <a:solidFill>
                  <a:srgbClr val="FF0000"/>
                </a:solidFill>
              </a:rPr>
              <a:t>ГПЗУ </a:t>
            </a:r>
            <a:r>
              <a:rPr lang="ru-RU" sz="1900" i="1" dirty="0" smtClean="0"/>
              <a:t>(</a:t>
            </a:r>
            <a:r>
              <a:rPr lang="ru-RU" sz="1900" b="1" i="1" u="sng" dirty="0" smtClean="0">
                <a:solidFill>
                  <a:srgbClr val="FF0000"/>
                </a:solidFill>
              </a:rPr>
              <a:t>выдается без ДПТ </a:t>
            </a:r>
            <a:r>
              <a:rPr lang="ru-RU" sz="1900" i="1" dirty="0" smtClean="0"/>
              <a:t>для самостоятельных…) </a:t>
            </a:r>
            <a:r>
              <a:rPr lang="ru-RU" sz="2200" i="1" dirty="0" smtClean="0"/>
              <a:t>(ст.57.3)</a:t>
            </a:r>
          </a:p>
          <a:p>
            <a:pPr marL="0" indent="0" algn="ctr">
              <a:buNone/>
            </a:pPr>
            <a:r>
              <a:rPr lang="ru-RU" sz="1900" i="1" dirty="0"/>
              <a:t>(для ЗУ под КРТ</a:t>
            </a:r>
            <a:r>
              <a:rPr lang="ru-RU" sz="1900" i="1" dirty="0" smtClean="0"/>
              <a:t>)  </a:t>
            </a:r>
            <a:r>
              <a:rPr lang="ru-RU" sz="2800" b="1" dirty="0" smtClean="0">
                <a:solidFill>
                  <a:srgbClr val="C00000"/>
                </a:solidFill>
              </a:rPr>
              <a:t>выдача </a:t>
            </a:r>
            <a:r>
              <a:rPr lang="ru-RU" sz="2800" b="1" dirty="0">
                <a:solidFill>
                  <a:srgbClr val="C00000"/>
                </a:solidFill>
              </a:rPr>
              <a:t>ГПЗУ </a:t>
            </a:r>
            <a:r>
              <a:rPr lang="ru-RU" sz="2800" dirty="0"/>
              <a:t>допускается</a:t>
            </a:r>
            <a:r>
              <a:rPr lang="ru-RU" sz="2800" b="1" dirty="0">
                <a:solidFill>
                  <a:srgbClr val="C00000"/>
                </a:solidFill>
              </a:rPr>
              <a:t> </a:t>
            </a:r>
            <a:r>
              <a:rPr lang="ru-RU" sz="1900" b="1" u="sng" dirty="0">
                <a:solidFill>
                  <a:srgbClr val="C00000"/>
                </a:solidFill>
              </a:rPr>
              <a:t>ТОЛЬКО</a:t>
            </a:r>
            <a:r>
              <a:rPr lang="ru-RU" sz="2200" b="1" u="sng" dirty="0">
                <a:solidFill>
                  <a:srgbClr val="C00000"/>
                </a:solidFill>
              </a:rPr>
              <a:t> </a:t>
            </a:r>
            <a:r>
              <a:rPr lang="ru-RU" sz="1900" b="1" u="sng" dirty="0">
                <a:solidFill>
                  <a:srgbClr val="C00000"/>
                </a:solidFill>
              </a:rPr>
              <a:t>ПРИ</a:t>
            </a:r>
            <a:r>
              <a:rPr lang="ru-RU" sz="2200" b="1" u="sng" dirty="0">
                <a:solidFill>
                  <a:srgbClr val="C00000"/>
                </a:solidFill>
              </a:rPr>
              <a:t> </a:t>
            </a:r>
            <a:r>
              <a:rPr lang="ru-RU" sz="1900" b="1" u="sng" dirty="0">
                <a:solidFill>
                  <a:srgbClr val="C00000"/>
                </a:solidFill>
              </a:rPr>
              <a:t>НАЛИЧИИ</a:t>
            </a:r>
            <a:r>
              <a:rPr lang="ru-RU" sz="2200" b="1" dirty="0">
                <a:solidFill>
                  <a:srgbClr val="C00000"/>
                </a:solidFill>
              </a:rPr>
              <a:t> </a:t>
            </a:r>
            <a:r>
              <a:rPr lang="ru-RU" sz="2200" b="1" dirty="0" smtClean="0">
                <a:solidFill>
                  <a:srgbClr val="C00000"/>
                </a:solidFill>
              </a:rPr>
              <a:t> </a:t>
            </a:r>
            <a:r>
              <a:rPr lang="ru-RU" sz="2600" b="1" dirty="0" smtClean="0">
                <a:solidFill>
                  <a:srgbClr val="C00000"/>
                </a:solidFill>
              </a:rPr>
              <a:t>Документации по Планировке Территории</a:t>
            </a:r>
            <a:r>
              <a:rPr lang="ru-RU" sz="2800" b="1" dirty="0" smtClean="0"/>
              <a:t>,</a:t>
            </a:r>
            <a:r>
              <a:rPr lang="ru-RU" sz="2800" dirty="0" smtClean="0"/>
              <a:t> </a:t>
            </a:r>
            <a:r>
              <a:rPr lang="ru-RU" sz="3500" b="1" i="1" dirty="0" smtClean="0">
                <a:solidFill>
                  <a:srgbClr val="FF0000"/>
                </a:solidFill>
              </a:rPr>
              <a:t>за </a:t>
            </a:r>
            <a:r>
              <a:rPr lang="ru-RU" sz="3500" b="1" i="1" dirty="0">
                <a:solidFill>
                  <a:srgbClr val="FF0000"/>
                </a:solidFill>
              </a:rPr>
              <a:t>исключением</a:t>
            </a:r>
            <a:r>
              <a:rPr lang="ru-RU" sz="3500" i="1" dirty="0">
                <a:solidFill>
                  <a:srgbClr val="FF0000"/>
                </a:solidFill>
              </a:rPr>
              <a:t> </a:t>
            </a:r>
            <a:r>
              <a:rPr lang="ru-RU" sz="2800" dirty="0"/>
              <a:t>случаев </a:t>
            </a:r>
            <a:r>
              <a:rPr lang="ru-RU" sz="2800" b="1" dirty="0"/>
              <a:t>самостоятельной</a:t>
            </a:r>
            <a:r>
              <a:rPr lang="ru-RU" sz="2800" dirty="0"/>
              <a:t> реализации РФ, субъектом </a:t>
            </a:r>
            <a:r>
              <a:rPr lang="ru-RU" sz="2800" dirty="0" smtClean="0"/>
              <a:t>РФ, МО, Юр. лицом решения </a:t>
            </a:r>
            <a:r>
              <a:rPr lang="ru-RU" sz="2800" dirty="0"/>
              <a:t>о </a:t>
            </a:r>
            <a:r>
              <a:rPr lang="ru-RU" sz="2800" dirty="0" smtClean="0"/>
              <a:t>КРТ</a:t>
            </a:r>
            <a:endParaRPr lang="ru-RU" sz="2800" dirty="0"/>
          </a:p>
        </p:txBody>
      </p:sp>
      <p:sp>
        <p:nvSpPr>
          <p:cNvPr id="4" name="Стрелка вниз 3"/>
          <p:cNvSpPr/>
          <p:nvPr/>
        </p:nvSpPr>
        <p:spPr>
          <a:xfrm>
            <a:off x="7164288" y="751012"/>
            <a:ext cx="720080" cy="1166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419531313"/>
      </p:ext>
    </p:extLst>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76526" cy="404664"/>
          </a:xfrm>
        </p:spPr>
        <p:txBody>
          <a:bodyPr>
            <a:noAutofit/>
          </a:bodyPr>
          <a:lstStyle/>
          <a:p>
            <a:r>
              <a:rPr lang="ru-RU" sz="2300" b="1" dirty="0" smtClean="0">
                <a:solidFill>
                  <a:schemeClr val="tx2">
                    <a:lumMod val="60000"/>
                    <a:lumOff val="40000"/>
                  </a:schemeClr>
                </a:solidFill>
                <a:latin typeface="Comic Sans MS" panose="030F0702030302020204" pitchFamily="66" charset="0"/>
              </a:rPr>
              <a:t>ГЛАВНОЕ – иметь РЕШЕНИЕ о КРТ</a:t>
            </a:r>
            <a:endParaRPr lang="ru-RU" sz="2300" b="1" dirty="0">
              <a:solidFill>
                <a:srgbClr val="C00000"/>
              </a:solidFill>
              <a:latin typeface="Comic Sans MS" panose="030F0702030302020204" pitchFamily="66" charset="0"/>
            </a:endParaRPr>
          </a:p>
        </p:txBody>
      </p:sp>
      <p:sp>
        <p:nvSpPr>
          <p:cNvPr id="3" name="Объект 2"/>
          <p:cNvSpPr>
            <a:spLocks noGrp="1"/>
          </p:cNvSpPr>
          <p:nvPr>
            <p:ph idx="1"/>
          </p:nvPr>
        </p:nvSpPr>
        <p:spPr>
          <a:xfrm>
            <a:off x="0" y="404664"/>
            <a:ext cx="9144000" cy="6453336"/>
          </a:xfrm>
        </p:spPr>
        <p:txBody>
          <a:bodyPr>
            <a:normAutofit/>
          </a:bodyPr>
          <a:lstStyle/>
          <a:p>
            <a:pPr marL="0" indent="0" algn="ctr">
              <a:buNone/>
            </a:pPr>
            <a:r>
              <a:rPr lang="ru-RU" sz="2000" b="1" u="sng" dirty="0"/>
              <a:t>Решение</a:t>
            </a:r>
            <a:r>
              <a:rPr lang="ru-RU" sz="2000" dirty="0"/>
              <a:t> о комплексном развитии территории </a:t>
            </a:r>
            <a:r>
              <a:rPr lang="ru-RU" sz="2800" b="1" u="sng" dirty="0">
                <a:solidFill>
                  <a:srgbClr val="FF0000"/>
                </a:solidFill>
              </a:rPr>
              <a:t>принимается</a:t>
            </a:r>
            <a:r>
              <a:rPr lang="ru-RU" sz="2800" dirty="0">
                <a:solidFill>
                  <a:srgbClr val="FF0000"/>
                </a:solidFill>
              </a:rPr>
              <a:t>:</a:t>
            </a:r>
          </a:p>
          <a:p>
            <a:pPr marL="0" indent="0">
              <a:buNone/>
            </a:pPr>
            <a:endParaRPr lang="ru-RU" sz="2800" dirty="0"/>
          </a:p>
          <a:p>
            <a:pPr marL="0" indent="0">
              <a:buNone/>
            </a:pPr>
            <a:endParaRPr lang="ru-RU" sz="2800" dirty="0" smtClean="0"/>
          </a:p>
          <a:p>
            <a:pPr marL="0" indent="0">
              <a:buNone/>
            </a:pPr>
            <a:endParaRPr lang="ru-RU" sz="2800" dirty="0"/>
          </a:p>
          <a:p>
            <a:pPr marL="0" indent="0">
              <a:buNone/>
            </a:pPr>
            <a:endParaRPr lang="ru-RU" sz="2800" dirty="0" smtClean="0"/>
          </a:p>
          <a:p>
            <a:pPr marL="0" indent="0">
              <a:buNone/>
            </a:pPr>
            <a:endParaRPr lang="ru-RU" sz="2800" dirty="0"/>
          </a:p>
          <a:p>
            <a:pPr marL="0" indent="0">
              <a:buNone/>
            </a:pPr>
            <a:endParaRPr lang="ru-RU" sz="2800" dirty="0" smtClean="0"/>
          </a:p>
          <a:p>
            <a:pPr marL="0" indent="0">
              <a:buNone/>
            </a:pPr>
            <a:endParaRPr lang="ru-RU" sz="2800" dirty="0"/>
          </a:p>
          <a:p>
            <a:pPr marL="0" indent="0">
              <a:buNone/>
            </a:pPr>
            <a:r>
              <a:rPr lang="ru-RU" sz="1900" dirty="0" smtClean="0"/>
              <a:t>б</a:t>
            </a:r>
            <a:r>
              <a:rPr lang="ru-RU" sz="1900" dirty="0"/>
              <a:t>) реализация решения о комплексном развитии территории </a:t>
            </a:r>
            <a:r>
              <a:rPr lang="ru-RU" sz="1900" u="sng" dirty="0"/>
              <a:t>будет осуществляться юридическим лицом, определенным субъектом</a:t>
            </a:r>
            <a:r>
              <a:rPr lang="ru-RU" sz="1900" dirty="0"/>
              <a:t> РФ;</a:t>
            </a:r>
          </a:p>
          <a:p>
            <a:pPr marL="0" indent="0">
              <a:buNone/>
            </a:pPr>
            <a:r>
              <a:rPr lang="ru-RU" sz="1900" dirty="0"/>
              <a:t>в) территория, подлежащая комплексному развитию, расположена </a:t>
            </a:r>
            <a:r>
              <a:rPr lang="ru-RU" sz="1900" u="sng" dirty="0"/>
              <a:t>в границах двух и более муниципальных образований</a:t>
            </a:r>
            <a:r>
              <a:rPr lang="ru-RU" sz="1900" dirty="0" smtClean="0"/>
              <a:t>;</a:t>
            </a:r>
          </a:p>
          <a:p>
            <a:pPr marL="0" indent="0">
              <a:buNone/>
            </a:pPr>
            <a:endParaRPr lang="ru-RU" sz="1900" dirty="0"/>
          </a:p>
          <a:p>
            <a:pPr marL="0" indent="0">
              <a:buNone/>
            </a:pPr>
            <a:r>
              <a:rPr lang="ru-RU" sz="1900" dirty="0"/>
              <a:t>3) </a:t>
            </a:r>
            <a:r>
              <a:rPr lang="ru-RU" sz="1900" b="1" dirty="0">
                <a:solidFill>
                  <a:srgbClr val="C00000"/>
                </a:solidFill>
              </a:rPr>
              <a:t>главой местной администрации </a:t>
            </a:r>
            <a:r>
              <a:rPr lang="ru-RU" sz="1900" dirty="0">
                <a:solidFill>
                  <a:srgbClr val="C00000"/>
                </a:solidFill>
              </a:rPr>
              <a:t>в случаях, не предусмотренных </a:t>
            </a:r>
            <a:r>
              <a:rPr lang="ru-RU" sz="1900" dirty="0" err="1" smtClean="0">
                <a:solidFill>
                  <a:srgbClr val="C00000"/>
                </a:solidFill>
              </a:rPr>
              <a:t>п.п</a:t>
            </a:r>
            <a:r>
              <a:rPr lang="ru-RU" sz="1900" dirty="0" smtClean="0">
                <a:solidFill>
                  <a:srgbClr val="C00000"/>
                </a:solidFill>
              </a:rPr>
              <a:t>.  </a:t>
            </a:r>
            <a:r>
              <a:rPr lang="ru-RU" sz="1900" dirty="0">
                <a:solidFill>
                  <a:srgbClr val="C00000"/>
                </a:solidFill>
              </a:rPr>
              <a:t>1 и 2.</a:t>
            </a:r>
          </a:p>
          <a:p>
            <a:pPr marL="0" indent="0" algn="ctr">
              <a:buNone/>
            </a:pPr>
            <a:endParaRPr lang="ru-RU" sz="2800" dirty="0"/>
          </a:p>
        </p:txBody>
      </p:sp>
      <p:graphicFrame>
        <p:nvGraphicFramePr>
          <p:cNvPr id="4" name="Таблица 3"/>
          <p:cNvGraphicFramePr>
            <a:graphicFrameLocks noGrp="1"/>
          </p:cNvGraphicFramePr>
          <p:nvPr>
            <p:extLst/>
          </p:nvPr>
        </p:nvGraphicFramePr>
        <p:xfrm>
          <a:off x="0" y="980727"/>
          <a:ext cx="9144000" cy="5846492"/>
        </p:xfrm>
        <a:graphic>
          <a:graphicData uri="http://schemas.openxmlformats.org/drawingml/2006/table">
            <a:tbl>
              <a:tblPr firstRow="1" bandRow="1">
                <a:tableStyleId>{5C22544A-7EE6-4342-B048-85BDC9FD1C3A}</a:tableStyleId>
              </a:tblPr>
              <a:tblGrid>
                <a:gridCol w="7380312"/>
                <a:gridCol w="1763688"/>
              </a:tblGrid>
              <a:tr h="361164">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sz="1800" b="1" dirty="0" smtClean="0">
                          <a:solidFill>
                            <a:srgbClr val="C00000"/>
                          </a:solidFill>
                        </a:rPr>
                        <a:t>Правительством РФ</a:t>
                      </a:r>
                      <a:endParaRPr lang="ru-RU" dirty="0"/>
                    </a:p>
                  </a:txBody>
                  <a:tcPr>
                    <a:solidFill>
                      <a:schemeClr val="tx2">
                        <a:lumMod val="40000"/>
                        <a:lumOff val="60000"/>
                      </a:schemeClr>
                    </a:solidFill>
                  </a:tcPr>
                </a:tc>
                <a:tc hMerge="1">
                  <a:txBody>
                    <a:bodyPr/>
                    <a:lstStyle/>
                    <a:p>
                      <a:endParaRPr lang="ru-RU"/>
                    </a:p>
                  </a:txBody>
                  <a:tcPr/>
                </a:tc>
              </a:tr>
              <a:tr h="94805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900" dirty="0" smtClean="0"/>
                        <a:t>а) </a:t>
                      </a:r>
                      <a:r>
                        <a:rPr lang="ru-RU" sz="1900" b="1" dirty="0" smtClean="0"/>
                        <a:t>в границах территории </a:t>
                      </a:r>
                      <a:r>
                        <a:rPr lang="ru-RU" sz="1900" dirty="0" smtClean="0"/>
                        <a:t>расположены </a:t>
                      </a:r>
                      <a:r>
                        <a:rPr lang="ru-RU" sz="1900" b="1" u="sng" dirty="0" smtClean="0"/>
                        <a:t>исключительно</a:t>
                      </a:r>
                      <a:r>
                        <a:rPr lang="ru-RU" sz="1900" dirty="0" smtClean="0"/>
                        <a:t> ЗУ и (или) иные объекты недвижимости, находящиеся </a:t>
                      </a:r>
                      <a:r>
                        <a:rPr lang="ru-RU" sz="1900" b="1" dirty="0" smtClean="0"/>
                        <a:t>в </a:t>
                      </a:r>
                      <a:r>
                        <a:rPr lang="ru-RU" sz="1900" b="1" u="sng" dirty="0" smtClean="0"/>
                        <a:t>федеральной собственности</a:t>
                      </a:r>
                      <a:r>
                        <a:rPr lang="ru-RU" sz="1900" dirty="0" smtClean="0"/>
                        <a:t>;</a:t>
                      </a:r>
                      <a:endParaRPr lang="ru-RU" sz="1900" dirty="0"/>
                    </a:p>
                  </a:txBody>
                  <a:tcPr/>
                </a:tc>
                <a:tc>
                  <a:txBody>
                    <a:bodyPr/>
                    <a:lstStyle/>
                    <a:p>
                      <a:pPr algn="ctr"/>
                      <a:r>
                        <a:rPr lang="ru-RU" sz="1600" i="1" dirty="0" smtClean="0"/>
                        <a:t>Т.е. на федеральной Собственности</a:t>
                      </a:r>
                      <a:endParaRPr lang="ru-RU" sz="1600" i="1" dirty="0"/>
                    </a:p>
                  </a:txBody>
                  <a:tcPr/>
                </a:tc>
              </a:tr>
              <a:tr h="662134">
                <a:tc>
                  <a:txBody>
                    <a:bodyPr/>
                    <a:lstStyle/>
                    <a:p>
                      <a:pPr marL="0" indent="0">
                        <a:buNone/>
                      </a:pPr>
                      <a:r>
                        <a:rPr lang="ru-RU" sz="1900" dirty="0" smtClean="0"/>
                        <a:t>б) решение о КРТ в</a:t>
                      </a:r>
                      <a:r>
                        <a:rPr lang="ru-RU" sz="1900" u="sng" dirty="0" smtClean="0"/>
                        <a:t> рамках </a:t>
                      </a:r>
                      <a:r>
                        <a:rPr lang="ru-RU" sz="1900" b="1" u="sng" dirty="0" smtClean="0">
                          <a:solidFill>
                            <a:srgbClr val="C00000"/>
                          </a:solidFill>
                        </a:rPr>
                        <a:t>приоритетного инвестиционного проекта субъекта РФ</a:t>
                      </a:r>
                      <a:r>
                        <a:rPr lang="ru-RU" sz="1900" b="1" u="none" dirty="0" smtClean="0">
                          <a:solidFill>
                            <a:srgbClr val="C00000"/>
                          </a:solidFill>
                        </a:rPr>
                        <a:t>    </a:t>
                      </a:r>
                      <a:r>
                        <a:rPr lang="ru-RU" sz="1900" b="1" i="1" u="sng" dirty="0" smtClean="0">
                          <a:solidFill>
                            <a:srgbClr val="C00000"/>
                          </a:solidFill>
                        </a:rPr>
                        <a:t>с привлечением</a:t>
                      </a:r>
                      <a:r>
                        <a:rPr lang="ru-RU" sz="1900" b="1" i="1" u="none" dirty="0" smtClean="0">
                          <a:solidFill>
                            <a:srgbClr val="C00000"/>
                          </a:solidFill>
                        </a:rPr>
                        <a:t>      </a:t>
                      </a:r>
                      <a:r>
                        <a:rPr lang="ru-RU" sz="1900" b="1" u="sng" dirty="0" smtClean="0">
                          <a:solidFill>
                            <a:srgbClr val="C00000"/>
                          </a:solidFill>
                        </a:rPr>
                        <a:t>средств федерального бюджета</a:t>
                      </a:r>
                      <a:r>
                        <a:rPr lang="ru-RU" sz="1900" dirty="0" smtClean="0"/>
                        <a:t>;</a:t>
                      </a:r>
                    </a:p>
                  </a:txBody>
                  <a:tcPr/>
                </a:tc>
                <a:tc>
                  <a:txBody>
                    <a:bodyPr/>
                    <a:lstStyle/>
                    <a:p>
                      <a:r>
                        <a:rPr lang="ru-RU" sz="1600" i="1" kern="1200" dirty="0" smtClean="0">
                          <a:solidFill>
                            <a:schemeClr val="dk1"/>
                          </a:solidFill>
                          <a:latin typeface="+mn-lt"/>
                          <a:ea typeface="+mn-ea"/>
                          <a:cs typeface="+mn-cs"/>
                        </a:rPr>
                        <a:t>Есть средства </a:t>
                      </a:r>
                      <a:r>
                        <a:rPr lang="ru-RU" sz="1600" i="1" kern="1200" dirty="0" err="1" smtClean="0">
                          <a:solidFill>
                            <a:schemeClr val="dk1"/>
                          </a:solidFill>
                          <a:latin typeface="+mn-lt"/>
                          <a:ea typeface="+mn-ea"/>
                          <a:cs typeface="+mn-cs"/>
                        </a:rPr>
                        <a:t>фед</a:t>
                      </a:r>
                      <a:r>
                        <a:rPr lang="ru-RU" sz="1600" i="1" kern="1200" dirty="0" smtClean="0">
                          <a:solidFill>
                            <a:schemeClr val="dk1"/>
                          </a:solidFill>
                          <a:latin typeface="+mn-lt"/>
                          <a:ea typeface="+mn-ea"/>
                          <a:cs typeface="+mn-cs"/>
                        </a:rPr>
                        <a:t>. бюджета</a:t>
                      </a:r>
                      <a:endParaRPr lang="ru-RU" sz="1600" i="1" kern="1200" dirty="0">
                        <a:solidFill>
                          <a:schemeClr val="dk1"/>
                        </a:solidFill>
                        <a:latin typeface="+mn-lt"/>
                        <a:ea typeface="+mn-ea"/>
                        <a:cs typeface="+mn-cs"/>
                      </a:endParaRPr>
                    </a:p>
                  </a:txBody>
                  <a:tcPr/>
                </a:tc>
              </a:tr>
              <a:tr h="66213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900" dirty="0" smtClean="0"/>
                        <a:t>в) реализация решения о КРТ </a:t>
                      </a:r>
                      <a:r>
                        <a:rPr lang="ru-RU" sz="1900" u="sng" dirty="0" smtClean="0"/>
                        <a:t>будет осуществляться    </a:t>
                      </a:r>
                      <a:r>
                        <a:rPr lang="ru-RU" sz="1900" b="1" u="sng" kern="1200" dirty="0" smtClean="0">
                          <a:solidFill>
                            <a:srgbClr val="C00000"/>
                          </a:solidFill>
                          <a:latin typeface="+mn-lt"/>
                          <a:ea typeface="+mn-ea"/>
                          <a:cs typeface="+mn-cs"/>
                        </a:rPr>
                        <a:t>ЮР.  ЛИЦОМ,   </a:t>
                      </a:r>
                    </a:p>
                    <a:p>
                      <a:pPr marL="0" marR="0" lvl="0" indent="0" algn="l" defTabSz="914400" rtl="0" eaLnBrk="1" fontAlgn="auto" latinLnBrk="0" hangingPunct="1">
                        <a:lnSpc>
                          <a:spcPct val="100000"/>
                        </a:lnSpc>
                        <a:spcBef>
                          <a:spcPts val="0"/>
                        </a:spcBef>
                        <a:spcAft>
                          <a:spcPts val="0"/>
                        </a:spcAft>
                        <a:buClrTx/>
                        <a:buSzTx/>
                        <a:buFontTx/>
                        <a:buNone/>
                        <a:tabLst/>
                        <a:defRPr/>
                      </a:pPr>
                      <a:r>
                        <a:rPr lang="ru-RU" sz="1900" b="1" u="none" kern="1200" dirty="0" smtClean="0">
                          <a:solidFill>
                            <a:srgbClr val="C00000"/>
                          </a:solidFill>
                          <a:latin typeface="+mn-lt"/>
                          <a:ea typeface="+mn-ea"/>
                          <a:cs typeface="+mn-cs"/>
                        </a:rPr>
                        <a:t>      </a:t>
                      </a:r>
                      <a:r>
                        <a:rPr lang="ru-RU" sz="1900" u="sng" dirty="0" smtClean="0">
                          <a:solidFill>
                            <a:srgbClr val="C00000"/>
                          </a:solidFill>
                        </a:rPr>
                        <a:t>определенным РФ</a:t>
                      </a:r>
                      <a:r>
                        <a:rPr lang="ru-RU" sz="1900" dirty="0" smtClean="0">
                          <a:solidFill>
                            <a:srgbClr val="C00000"/>
                          </a:solidFill>
                        </a:rPr>
                        <a:t>;</a:t>
                      </a:r>
                      <a:endParaRPr lang="ru-RU" sz="1900" dirty="0">
                        <a:solidFill>
                          <a:srgbClr val="C00000"/>
                        </a:solidFill>
                      </a:endParaRPr>
                    </a:p>
                  </a:txBody>
                  <a:tcPr/>
                </a:tc>
                <a:tc>
                  <a:txBody>
                    <a:bodyPr/>
                    <a:lstStyle/>
                    <a:p>
                      <a:r>
                        <a:rPr lang="ru-RU" sz="1600" i="1" kern="1200" dirty="0" smtClean="0">
                          <a:solidFill>
                            <a:schemeClr val="dk1"/>
                          </a:solidFill>
                          <a:latin typeface="+mn-lt"/>
                          <a:ea typeface="+mn-ea"/>
                          <a:cs typeface="+mn-cs"/>
                        </a:rPr>
                        <a:t>Единый заказчик или др. юр. лицо</a:t>
                      </a:r>
                      <a:endParaRPr lang="ru-RU" sz="1600" i="1" kern="1200" dirty="0">
                        <a:solidFill>
                          <a:schemeClr val="dk1"/>
                        </a:solidFill>
                        <a:latin typeface="+mn-lt"/>
                        <a:ea typeface="+mn-ea"/>
                        <a:cs typeface="+mn-cs"/>
                      </a:endParaRPr>
                    </a:p>
                  </a:txBody>
                  <a:tcPr/>
                </a:tc>
              </a:tr>
              <a:tr h="425459">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ru-RU" sz="600" b="1" kern="1200" dirty="0" smtClean="0">
                        <a:solidFill>
                          <a:srgbClr val="C00000"/>
                        </a:solidFill>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ru-RU" sz="1800" b="1" kern="1200" dirty="0" smtClean="0">
                          <a:solidFill>
                            <a:srgbClr val="C00000"/>
                          </a:solidFill>
                          <a:latin typeface="+mn-lt"/>
                          <a:ea typeface="+mn-ea"/>
                          <a:cs typeface="+mn-cs"/>
                        </a:rPr>
                        <a:t>2) высшим исполнительным органом государственной власти субъекта РФ</a:t>
                      </a:r>
                      <a:endParaRPr lang="ru-RU" sz="1800" b="1" kern="1200" dirty="0">
                        <a:solidFill>
                          <a:srgbClr val="C00000"/>
                        </a:solidFill>
                        <a:latin typeface="+mn-lt"/>
                        <a:ea typeface="+mn-ea"/>
                        <a:cs typeface="+mn-cs"/>
                      </a:endParaRPr>
                    </a:p>
                  </a:txBody>
                  <a:tcPr/>
                </a:tc>
                <a:tc hMerge="1">
                  <a:txBody>
                    <a:bodyPr/>
                    <a:lstStyle/>
                    <a:p>
                      <a:endParaRPr lang="ru-RU"/>
                    </a:p>
                  </a:txBody>
                  <a:tcPr/>
                </a:tc>
              </a:tr>
              <a:tr h="709042">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ru-RU" sz="1900" kern="1200" dirty="0" smtClean="0">
                          <a:solidFill>
                            <a:schemeClr val="dk1"/>
                          </a:solidFill>
                          <a:latin typeface="+mn-lt"/>
                          <a:ea typeface="+mn-ea"/>
                          <a:cs typeface="+mn-cs"/>
                        </a:rPr>
                        <a:t>а) реализация решения о КРТ будет осуществляться с привлечением </a:t>
                      </a:r>
                      <a:r>
                        <a:rPr lang="ru-RU" sz="1900" b="1" u="sng" kern="1200" dirty="0" smtClean="0">
                          <a:solidFill>
                            <a:srgbClr val="C00000"/>
                          </a:solidFill>
                          <a:latin typeface="+mn-lt"/>
                          <a:ea typeface="+mn-ea"/>
                          <a:cs typeface="+mn-cs"/>
                        </a:rPr>
                        <a:t>средств бюджета субъекта РФ</a:t>
                      </a:r>
                      <a:r>
                        <a:rPr lang="ru-RU" sz="1900" kern="1200" dirty="0" smtClean="0">
                          <a:solidFill>
                            <a:schemeClr val="dk1"/>
                          </a:solidFill>
                          <a:latin typeface="+mn-lt"/>
                          <a:ea typeface="+mn-ea"/>
                          <a:cs typeface="+mn-cs"/>
                        </a:rPr>
                        <a:t>;</a:t>
                      </a:r>
                      <a:endParaRPr lang="ru-RU" sz="1900" kern="1200" dirty="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600" i="1" kern="1200" dirty="0" smtClean="0">
                          <a:solidFill>
                            <a:schemeClr val="dk1"/>
                          </a:solidFill>
                          <a:latin typeface="+mn-lt"/>
                          <a:ea typeface="+mn-ea"/>
                          <a:cs typeface="+mn-cs"/>
                        </a:rPr>
                        <a:t>Есть средства бюджета СРФ</a:t>
                      </a:r>
                    </a:p>
                    <a:p>
                      <a:endParaRPr lang="ru-RU" sz="1600" i="1" kern="1200" dirty="0">
                        <a:solidFill>
                          <a:schemeClr val="dk1"/>
                        </a:solidFill>
                        <a:latin typeface="+mn-lt"/>
                        <a:ea typeface="+mn-ea"/>
                        <a:cs typeface="+mn-cs"/>
                      </a:endParaRPr>
                    </a:p>
                  </a:txBody>
                  <a:tcPr/>
                </a:tc>
              </a:tr>
              <a:tr h="711032">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ru-RU" sz="1900" kern="1200" dirty="0" smtClean="0">
                          <a:solidFill>
                            <a:schemeClr val="dk1"/>
                          </a:solidFill>
                          <a:effectLst/>
                          <a:latin typeface="+mn-lt"/>
                          <a:ea typeface="+mn-ea"/>
                          <a:cs typeface="+mn-cs"/>
                        </a:rPr>
                        <a:t>б) реализация решения о КРТ </a:t>
                      </a:r>
                      <a:r>
                        <a:rPr lang="ru-RU" sz="1900" u="sng" kern="1200" dirty="0" smtClean="0">
                          <a:solidFill>
                            <a:schemeClr val="dk1"/>
                          </a:solidFill>
                          <a:effectLst/>
                          <a:latin typeface="+mn-lt"/>
                          <a:ea typeface="+mn-ea"/>
                          <a:cs typeface="+mn-cs"/>
                        </a:rPr>
                        <a:t>будет осуществляться </a:t>
                      </a:r>
                      <a:r>
                        <a:rPr lang="ru-RU" sz="1900" b="1" u="sng" kern="1200" dirty="0" smtClean="0">
                          <a:solidFill>
                            <a:srgbClr val="C00000"/>
                          </a:solidFill>
                          <a:latin typeface="+mn-lt"/>
                          <a:ea typeface="+mn-ea"/>
                          <a:cs typeface="+mn-cs"/>
                        </a:rPr>
                        <a:t>ЮР. ЛИЦОМ, </a:t>
                      </a:r>
                      <a:r>
                        <a:rPr lang="ru-RU" sz="1900" b="0" u="sng" kern="1200" dirty="0" smtClean="0">
                          <a:solidFill>
                            <a:srgbClr val="C00000"/>
                          </a:solidFill>
                          <a:latin typeface="+mn-lt"/>
                          <a:ea typeface="+mn-ea"/>
                          <a:cs typeface="+mn-cs"/>
                        </a:rPr>
                        <a:t>определенным субъектом РФ</a:t>
                      </a:r>
                      <a:r>
                        <a:rPr lang="ru-RU" sz="1900" b="1" u="sng" kern="1200" dirty="0" smtClean="0">
                          <a:solidFill>
                            <a:srgbClr val="C00000"/>
                          </a:solidFill>
                          <a:latin typeface="+mn-lt"/>
                          <a:ea typeface="+mn-ea"/>
                          <a:cs typeface="+mn-cs"/>
                        </a:rPr>
                        <a:t>;</a:t>
                      </a:r>
                      <a:endParaRPr lang="ru-RU" sz="1900" b="1" u="sng" kern="1200" dirty="0">
                        <a:solidFill>
                          <a:srgbClr val="C00000"/>
                        </a:solidFill>
                        <a:latin typeface="+mn-lt"/>
                        <a:ea typeface="+mn-ea"/>
                        <a:cs typeface="+mn-cs"/>
                      </a:endParaRPr>
                    </a:p>
                  </a:txBody>
                  <a:tcPr/>
                </a:tc>
                <a:tc>
                  <a:txBody>
                    <a:bodyPr/>
                    <a:lstStyle/>
                    <a:p>
                      <a:pPr algn="ctr"/>
                      <a:r>
                        <a:rPr lang="ru-RU" sz="1600" i="1" kern="1200" dirty="0" smtClean="0">
                          <a:solidFill>
                            <a:schemeClr val="dk1"/>
                          </a:solidFill>
                          <a:latin typeface="+mn-lt"/>
                          <a:ea typeface="+mn-ea"/>
                          <a:cs typeface="+mn-cs"/>
                        </a:rPr>
                        <a:t>Застройщик </a:t>
                      </a:r>
                    </a:p>
                    <a:p>
                      <a:pPr algn="ctr"/>
                      <a:r>
                        <a:rPr lang="ru-RU" sz="1600" i="1" kern="1200" dirty="0" smtClean="0">
                          <a:solidFill>
                            <a:schemeClr val="dk1"/>
                          </a:solidFill>
                          <a:latin typeface="+mn-lt"/>
                          <a:ea typeface="+mn-ea"/>
                          <a:cs typeface="+mn-cs"/>
                        </a:rPr>
                        <a:t>от  </a:t>
                      </a:r>
                      <a:r>
                        <a:rPr lang="ru-RU" sz="1600" i="1" kern="1200" dirty="0" err="1" smtClean="0">
                          <a:solidFill>
                            <a:schemeClr val="dk1"/>
                          </a:solidFill>
                          <a:latin typeface="+mn-lt"/>
                          <a:ea typeface="+mn-ea"/>
                          <a:cs typeface="+mn-cs"/>
                        </a:rPr>
                        <a:t>суб</a:t>
                      </a:r>
                      <a:r>
                        <a:rPr lang="ru-RU" sz="1600" i="1" kern="1200" dirty="0" smtClean="0">
                          <a:solidFill>
                            <a:schemeClr val="dk1"/>
                          </a:solidFill>
                          <a:latin typeface="+mn-lt"/>
                          <a:ea typeface="+mn-ea"/>
                          <a:cs typeface="+mn-cs"/>
                        </a:rPr>
                        <a:t>. РФ</a:t>
                      </a:r>
                      <a:endParaRPr lang="ru-RU" sz="1600" i="1" kern="1200" dirty="0">
                        <a:solidFill>
                          <a:schemeClr val="dk1"/>
                        </a:solidFill>
                        <a:latin typeface="+mn-lt"/>
                        <a:ea typeface="+mn-ea"/>
                        <a:cs typeface="+mn-cs"/>
                      </a:endParaRPr>
                    </a:p>
                  </a:txBody>
                  <a:tcPr/>
                </a:tc>
              </a:tr>
              <a:tr h="662134">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ru-RU" sz="1900" kern="1200" dirty="0" smtClean="0">
                          <a:solidFill>
                            <a:schemeClr val="dk1"/>
                          </a:solidFill>
                          <a:effectLst/>
                          <a:latin typeface="+mn-lt"/>
                          <a:ea typeface="+mn-ea"/>
                          <a:cs typeface="+mn-cs"/>
                        </a:rPr>
                        <a:t>в) территория КРТ, расположена </a:t>
                      </a:r>
                      <a:r>
                        <a:rPr lang="ru-RU" sz="1900" b="1" u="sng" kern="1200" dirty="0" smtClean="0">
                          <a:solidFill>
                            <a:schemeClr val="dk1"/>
                          </a:solidFill>
                          <a:effectLst/>
                          <a:latin typeface="+mn-lt"/>
                          <a:ea typeface="+mn-ea"/>
                          <a:cs typeface="+mn-cs"/>
                        </a:rPr>
                        <a:t>в границах двух и более муниципальных образований</a:t>
                      </a:r>
                      <a:r>
                        <a:rPr lang="ru-RU" sz="1900" b="1" kern="1200" dirty="0" smtClean="0">
                          <a:solidFill>
                            <a:schemeClr val="dk1"/>
                          </a:solidFill>
                          <a:effectLst/>
                          <a:latin typeface="+mn-lt"/>
                          <a:ea typeface="+mn-ea"/>
                          <a:cs typeface="+mn-cs"/>
                        </a:rPr>
                        <a:t>;</a:t>
                      </a:r>
                      <a:endParaRPr lang="ru-RU" sz="1900" b="1" dirty="0"/>
                    </a:p>
                  </a:txBody>
                  <a:tcPr/>
                </a:tc>
                <a:tc>
                  <a:txBody>
                    <a:bodyPr/>
                    <a:lstStyle/>
                    <a:p>
                      <a:pPr algn="ctr"/>
                      <a:r>
                        <a:rPr lang="ru-RU" sz="1600" i="1" kern="1200" dirty="0" smtClean="0">
                          <a:solidFill>
                            <a:schemeClr val="dk1"/>
                          </a:solidFill>
                          <a:latin typeface="+mn-lt"/>
                          <a:ea typeface="+mn-ea"/>
                          <a:cs typeface="+mn-cs"/>
                        </a:rPr>
                        <a:t>Линейные объекты</a:t>
                      </a:r>
                      <a:endParaRPr lang="ru-RU" sz="1600" i="1" kern="1200" dirty="0">
                        <a:solidFill>
                          <a:schemeClr val="dk1"/>
                        </a:solidFill>
                        <a:latin typeface="+mn-lt"/>
                        <a:ea typeface="+mn-ea"/>
                        <a:cs typeface="+mn-cs"/>
                      </a:endParaRPr>
                    </a:p>
                  </a:txBody>
                  <a:tcPr/>
                </a:tc>
              </a:tr>
              <a:tr h="517740">
                <a:tc gridSpan="2">
                  <a:txBody>
                    <a:bodyPr/>
                    <a:lstStyle/>
                    <a:p>
                      <a:r>
                        <a:rPr lang="ru-RU" sz="1800" kern="1200" dirty="0" smtClean="0">
                          <a:solidFill>
                            <a:schemeClr val="dk1"/>
                          </a:solidFill>
                          <a:effectLst/>
                          <a:latin typeface="+mn-lt"/>
                          <a:ea typeface="+mn-ea"/>
                          <a:cs typeface="+mn-cs"/>
                        </a:rPr>
                        <a:t>3) </a:t>
                      </a:r>
                      <a:r>
                        <a:rPr lang="ru-RU" sz="2000" b="1" kern="1200" dirty="0" smtClean="0">
                          <a:solidFill>
                            <a:srgbClr val="C00000"/>
                          </a:solidFill>
                          <a:latin typeface="+mn-lt"/>
                          <a:ea typeface="+mn-ea"/>
                          <a:cs typeface="+mn-cs"/>
                        </a:rPr>
                        <a:t>главой местной администрации </a:t>
                      </a:r>
                      <a:r>
                        <a:rPr lang="ru-RU" sz="2000" kern="1200" dirty="0" smtClean="0">
                          <a:solidFill>
                            <a:srgbClr val="C00000"/>
                          </a:solidFill>
                          <a:latin typeface="+mn-lt"/>
                          <a:ea typeface="+mn-ea"/>
                          <a:cs typeface="+mn-cs"/>
                        </a:rPr>
                        <a:t>в случаях, не предусмотренных </a:t>
                      </a:r>
                      <a:r>
                        <a:rPr lang="ru-RU" sz="2000" kern="1200" dirty="0" err="1" smtClean="0">
                          <a:solidFill>
                            <a:srgbClr val="C00000"/>
                          </a:solidFill>
                          <a:latin typeface="+mn-lt"/>
                          <a:ea typeface="+mn-ea"/>
                          <a:cs typeface="+mn-cs"/>
                        </a:rPr>
                        <a:t>п.п</a:t>
                      </a:r>
                      <a:r>
                        <a:rPr lang="ru-RU" sz="2000" kern="1200" dirty="0" smtClean="0">
                          <a:solidFill>
                            <a:srgbClr val="C00000"/>
                          </a:solidFill>
                          <a:latin typeface="+mn-lt"/>
                          <a:ea typeface="+mn-ea"/>
                          <a:cs typeface="+mn-cs"/>
                        </a:rPr>
                        <a:t>. 1 и 2</a:t>
                      </a:r>
                      <a:endParaRPr lang="ru-RU" sz="2000" kern="1200" dirty="0">
                        <a:solidFill>
                          <a:srgbClr val="C00000"/>
                        </a:solidFill>
                        <a:latin typeface="+mn-lt"/>
                        <a:ea typeface="+mn-ea"/>
                        <a:cs typeface="+mn-cs"/>
                      </a:endParaRPr>
                    </a:p>
                  </a:txBody>
                  <a:tcPr/>
                </a:tc>
                <a:tc hMerge="1">
                  <a:txBody>
                    <a:bodyPr/>
                    <a:lstStyle/>
                    <a:p>
                      <a:endParaRPr lang="ru-RU"/>
                    </a:p>
                  </a:txBody>
                  <a:tcPr/>
                </a:tc>
              </a:tr>
            </a:tbl>
          </a:graphicData>
        </a:graphic>
      </p:graphicFrame>
    </p:spTree>
    <p:extLst>
      <p:ext uri="{BB962C8B-B14F-4D97-AF65-F5344CB8AC3E}">
        <p14:creationId xmlns:p14="http://schemas.microsoft.com/office/powerpoint/2010/main" val="585385790"/>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99392"/>
            <a:ext cx="9176526" cy="404664"/>
          </a:xfrm>
        </p:spPr>
        <p:txBody>
          <a:bodyPr>
            <a:noAutofit/>
          </a:bodyPr>
          <a:lstStyle/>
          <a:p>
            <a:r>
              <a:rPr lang="ru-RU" sz="2000" b="1" dirty="0" smtClean="0">
                <a:solidFill>
                  <a:schemeClr val="tx2">
                    <a:lumMod val="60000"/>
                    <a:lumOff val="40000"/>
                  </a:schemeClr>
                </a:solidFill>
                <a:latin typeface="Comic Sans MS" panose="030F0702030302020204" pitchFamily="66" charset="0"/>
              </a:rPr>
              <a:t>Процедура принятия решения о КРТ</a:t>
            </a:r>
            <a:endParaRPr lang="ru-RU" sz="2000" b="1" dirty="0">
              <a:solidFill>
                <a:srgbClr val="C00000"/>
              </a:solidFill>
              <a:latin typeface="Comic Sans MS" panose="030F0702030302020204" pitchFamily="66" charset="0"/>
            </a:endParaRPr>
          </a:p>
        </p:txBody>
      </p:sp>
      <p:graphicFrame>
        <p:nvGraphicFramePr>
          <p:cNvPr id="4" name="Объект 3"/>
          <p:cNvGraphicFramePr>
            <a:graphicFrameLocks noGrp="1"/>
          </p:cNvGraphicFramePr>
          <p:nvPr>
            <p:ph idx="1"/>
            <p:extLst/>
          </p:nvPr>
        </p:nvGraphicFramePr>
        <p:xfrm>
          <a:off x="0" y="260647"/>
          <a:ext cx="9144000" cy="6742954"/>
        </p:xfrm>
        <a:graphic>
          <a:graphicData uri="http://schemas.openxmlformats.org/drawingml/2006/table">
            <a:tbl>
              <a:tblPr firstRow="1" bandRow="1">
                <a:tableStyleId>{5C22544A-7EE6-4342-B048-85BDC9FD1C3A}</a:tableStyleId>
              </a:tblPr>
              <a:tblGrid>
                <a:gridCol w="3048000"/>
                <a:gridCol w="3048000"/>
                <a:gridCol w="3048000"/>
              </a:tblGrid>
              <a:tr h="408285">
                <a:tc>
                  <a:txBody>
                    <a:bodyPr/>
                    <a:lstStyle/>
                    <a:p>
                      <a:pPr algn="ctr"/>
                      <a:r>
                        <a:rPr lang="ru-RU" sz="1600" b="1" kern="1200" dirty="0" smtClean="0">
                          <a:solidFill>
                            <a:schemeClr val="lt1"/>
                          </a:solidFill>
                          <a:effectLst/>
                          <a:latin typeface="+mn-lt"/>
                          <a:ea typeface="+mn-ea"/>
                          <a:cs typeface="+mn-cs"/>
                        </a:rPr>
                        <a:t>КРТ   жилой застройки </a:t>
                      </a:r>
                      <a:endParaRPr lang="ru-RU" sz="1600" b="1" kern="1200" dirty="0">
                        <a:solidFill>
                          <a:schemeClr val="lt1"/>
                        </a:solidFill>
                        <a:effectLst/>
                        <a:latin typeface="+mn-lt"/>
                        <a:ea typeface="+mn-ea"/>
                        <a:cs typeface="+mn-cs"/>
                      </a:endParaRPr>
                    </a:p>
                  </a:txBody>
                  <a:tcPr/>
                </a:tc>
                <a:tc>
                  <a:txBody>
                    <a:bodyPr/>
                    <a:lstStyle/>
                    <a:p>
                      <a:pPr algn="ctr">
                        <a:spcAft>
                          <a:spcPts val="0"/>
                        </a:spcAft>
                      </a:pPr>
                      <a:r>
                        <a:rPr lang="ru-RU" sz="1600" b="1" kern="1200" dirty="0" smtClean="0">
                          <a:solidFill>
                            <a:schemeClr val="lt1"/>
                          </a:solidFill>
                          <a:effectLst/>
                          <a:latin typeface="+mn-lt"/>
                          <a:ea typeface="+mn-ea"/>
                          <a:cs typeface="+mn-cs"/>
                        </a:rPr>
                        <a:t>КРТ   нежилой </a:t>
                      </a:r>
                      <a:r>
                        <a:rPr lang="ru-RU" sz="1600" b="1" kern="1200" dirty="0">
                          <a:solidFill>
                            <a:schemeClr val="lt1"/>
                          </a:solidFill>
                          <a:effectLst/>
                          <a:latin typeface="+mn-lt"/>
                          <a:ea typeface="+mn-ea"/>
                          <a:cs typeface="+mn-cs"/>
                        </a:rPr>
                        <a:t>застройки</a:t>
                      </a:r>
                    </a:p>
                  </a:txBody>
                  <a:tcPr marL="68580" marR="68580" marT="0" marB="0"/>
                </a:tc>
                <a:tc>
                  <a:txBody>
                    <a:bodyPr/>
                    <a:lstStyle/>
                    <a:p>
                      <a:pPr algn="ctr">
                        <a:spcAft>
                          <a:spcPts val="0"/>
                        </a:spcAft>
                      </a:pPr>
                      <a:r>
                        <a:rPr lang="ru-RU" sz="1600" b="1" kern="1200" dirty="0">
                          <a:solidFill>
                            <a:schemeClr val="lt1"/>
                          </a:solidFill>
                          <a:effectLst/>
                          <a:latin typeface="+mn-lt"/>
                          <a:ea typeface="+mn-ea"/>
                          <a:cs typeface="+mn-cs"/>
                        </a:rPr>
                        <a:t>КРТ незастроенной территории</a:t>
                      </a:r>
                    </a:p>
                  </a:txBody>
                  <a:tcPr marL="68580" marR="68580" marT="0" marB="0"/>
                </a:tc>
              </a:tr>
              <a:tr h="604038">
                <a:tc>
                  <a:txBody>
                    <a:bodyPr/>
                    <a:lstStyle/>
                    <a:p>
                      <a:pPr algn="just">
                        <a:spcAft>
                          <a:spcPts val="0"/>
                        </a:spcAft>
                      </a:pPr>
                      <a:r>
                        <a:rPr lang="ru-RU" sz="1800" dirty="0">
                          <a:effectLst/>
                          <a:latin typeface="Times New Roman" panose="02020603050405020304" pitchFamily="18" charset="0"/>
                          <a:ea typeface="Times New Roman" panose="02020603050405020304" pitchFamily="18" charset="0"/>
                        </a:rPr>
                        <a:t>1) </a:t>
                      </a:r>
                      <a:r>
                        <a:rPr lang="ru-RU" sz="1800" b="1" u="sng" dirty="0">
                          <a:effectLst/>
                          <a:latin typeface="Times New Roman" panose="02020603050405020304" pitchFamily="18" charset="0"/>
                          <a:ea typeface="Times New Roman" panose="02020603050405020304" pitchFamily="18" charset="0"/>
                        </a:rPr>
                        <a:t>подготовка проекта</a:t>
                      </a:r>
                      <a:r>
                        <a:rPr lang="ru-RU" sz="1800" u="sng" dirty="0">
                          <a:effectLst/>
                          <a:latin typeface="Times New Roman" panose="02020603050405020304" pitchFamily="18" charset="0"/>
                          <a:ea typeface="Times New Roman" panose="02020603050405020304" pitchFamily="18" charset="0"/>
                        </a:rPr>
                        <a:t> решения</a:t>
                      </a:r>
                      <a:r>
                        <a:rPr lang="ru-RU" sz="1800" dirty="0">
                          <a:effectLst/>
                          <a:latin typeface="Times New Roman" panose="02020603050405020304" pitchFamily="18" charset="0"/>
                          <a:ea typeface="Times New Roman" panose="02020603050405020304" pitchFamily="18" charset="0"/>
                        </a:rPr>
                        <a:t> </a:t>
                      </a:r>
                      <a:r>
                        <a:rPr lang="ru-RU" sz="1800" u="sng" dirty="0" smtClean="0">
                          <a:effectLst/>
                          <a:latin typeface="Times New Roman" panose="02020603050405020304" pitchFamily="18" charset="0"/>
                          <a:ea typeface="Times New Roman" panose="02020603050405020304" pitchFamily="18" charset="0"/>
                        </a:rPr>
                        <a:t>и </a:t>
                      </a:r>
                      <a:r>
                        <a:rPr lang="ru-RU" sz="1800" u="sng" dirty="0">
                          <a:effectLst/>
                          <a:latin typeface="Times New Roman" panose="02020603050405020304" pitchFamily="18" charset="0"/>
                          <a:ea typeface="Times New Roman" panose="02020603050405020304" pitchFamily="18" charset="0"/>
                        </a:rPr>
                        <a:t>его </a:t>
                      </a:r>
                      <a:r>
                        <a:rPr lang="ru-RU" sz="1800" u="sng" dirty="0" smtClean="0">
                          <a:effectLst/>
                          <a:latin typeface="Times New Roman" panose="02020603050405020304" pitchFamily="18" charset="0"/>
                          <a:ea typeface="Times New Roman" panose="02020603050405020304" pitchFamily="18" charset="0"/>
                        </a:rPr>
                        <a:t>согласование</a:t>
                      </a:r>
                      <a:r>
                        <a:rPr lang="ru-RU" sz="1800" dirty="0" smtClean="0">
                          <a:effectLst/>
                          <a:latin typeface="Times New Roman" panose="02020603050405020304" pitchFamily="18" charset="0"/>
                          <a:ea typeface="Times New Roman" panose="02020603050405020304" pitchFamily="18" charset="0"/>
                        </a:rPr>
                        <a:t>;</a:t>
                      </a:r>
                      <a:r>
                        <a:rPr lang="ru-RU" sz="1800" dirty="0">
                          <a:effectLst/>
                          <a:latin typeface="Times New Roman" panose="02020603050405020304" pitchFamily="18" charset="0"/>
                          <a:ea typeface="Times New Roman" panose="02020603050405020304" pitchFamily="18" charset="0"/>
                        </a:rPr>
                        <a:t> </a:t>
                      </a:r>
                    </a:p>
                  </a:txBody>
                  <a:tcPr marL="68580" marR="68580" marT="0" marB="0"/>
                </a:tc>
                <a:tc>
                  <a:txBody>
                    <a:bodyPr/>
                    <a:lstStyle/>
                    <a:p>
                      <a:pPr algn="just">
                        <a:spcAft>
                          <a:spcPts val="0"/>
                        </a:spcAft>
                      </a:pPr>
                      <a:r>
                        <a:rPr lang="ru-RU" sz="1800" dirty="0">
                          <a:effectLst/>
                          <a:latin typeface="Times New Roman" panose="02020603050405020304" pitchFamily="18" charset="0"/>
                          <a:ea typeface="Times New Roman" panose="02020603050405020304" pitchFamily="18" charset="0"/>
                        </a:rPr>
                        <a:t>1) </a:t>
                      </a:r>
                      <a:r>
                        <a:rPr lang="ru-RU" sz="1800" b="1" u="sng" dirty="0">
                          <a:effectLst/>
                          <a:latin typeface="Times New Roman" panose="02020603050405020304" pitchFamily="18" charset="0"/>
                          <a:ea typeface="Times New Roman" panose="02020603050405020304" pitchFamily="18" charset="0"/>
                        </a:rPr>
                        <a:t>подготовка проекта</a:t>
                      </a:r>
                      <a:r>
                        <a:rPr lang="ru-RU" sz="1800" u="sng" dirty="0">
                          <a:effectLst/>
                          <a:latin typeface="Times New Roman" panose="02020603050405020304" pitchFamily="18" charset="0"/>
                          <a:ea typeface="Times New Roman" panose="02020603050405020304" pitchFamily="18" charset="0"/>
                        </a:rPr>
                        <a:t> решения</a:t>
                      </a:r>
                      <a:r>
                        <a:rPr lang="ru-RU" sz="1800" dirty="0">
                          <a:effectLst/>
                          <a:latin typeface="Times New Roman" panose="02020603050405020304" pitchFamily="18" charset="0"/>
                          <a:ea typeface="Times New Roman" panose="02020603050405020304" pitchFamily="18" charset="0"/>
                        </a:rPr>
                        <a:t> </a:t>
                      </a:r>
                      <a:r>
                        <a:rPr lang="ru-RU" sz="1800" u="sng" dirty="0" smtClean="0">
                          <a:effectLst/>
                          <a:latin typeface="Times New Roman" panose="02020603050405020304" pitchFamily="18" charset="0"/>
                          <a:ea typeface="Times New Roman" panose="02020603050405020304" pitchFamily="18" charset="0"/>
                        </a:rPr>
                        <a:t>и </a:t>
                      </a:r>
                      <a:r>
                        <a:rPr lang="ru-RU" sz="1800" u="sng" dirty="0">
                          <a:effectLst/>
                          <a:latin typeface="Times New Roman" panose="02020603050405020304" pitchFamily="18" charset="0"/>
                          <a:ea typeface="Times New Roman" panose="02020603050405020304" pitchFamily="18" charset="0"/>
                        </a:rPr>
                        <a:t>его </a:t>
                      </a:r>
                      <a:r>
                        <a:rPr lang="ru-RU" sz="1800" u="sng" dirty="0" smtClean="0">
                          <a:effectLst/>
                          <a:latin typeface="Times New Roman" panose="02020603050405020304" pitchFamily="18" charset="0"/>
                          <a:ea typeface="Times New Roman" panose="02020603050405020304" pitchFamily="18" charset="0"/>
                        </a:rPr>
                        <a:t>согласование</a:t>
                      </a:r>
                      <a:r>
                        <a:rPr lang="ru-RU" sz="1800" dirty="0" smtClean="0">
                          <a:effectLst/>
                          <a:latin typeface="Times New Roman" panose="02020603050405020304" pitchFamily="18" charset="0"/>
                          <a:ea typeface="Times New Roman" panose="02020603050405020304" pitchFamily="18" charset="0"/>
                        </a:rPr>
                        <a:t>;</a:t>
                      </a:r>
                      <a:endParaRPr lang="ru-RU" sz="18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ru-RU" sz="1800" dirty="0" smtClean="0">
                          <a:effectLst/>
                          <a:latin typeface="Times New Roman" panose="02020603050405020304" pitchFamily="18" charset="0"/>
                          <a:ea typeface="Times New Roman" panose="02020603050405020304" pitchFamily="18" charset="0"/>
                        </a:rPr>
                        <a:t>     -</a:t>
                      </a:r>
                      <a:endParaRPr lang="ru-RU" sz="1800" dirty="0">
                        <a:effectLst/>
                        <a:latin typeface="Times New Roman" panose="02020603050405020304" pitchFamily="18" charset="0"/>
                        <a:ea typeface="Times New Roman" panose="02020603050405020304" pitchFamily="18" charset="0"/>
                      </a:endParaRPr>
                    </a:p>
                  </a:txBody>
                  <a:tcPr marL="68580" marR="68580" marT="0" marB="0"/>
                </a:tc>
              </a:tr>
              <a:tr h="2732094">
                <a:tc>
                  <a:txBody>
                    <a:bodyPr/>
                    <a:lstStyle/>
                    <a:p>
                      <a:pPr algn="just">
                        <a:spcAft>
                          <a:spcPts val="0"/>
                        </a:spcAft>
                      </a:pPr>
                      <a:r>
                        <a:rPr lang="ru-RU" sz="1800" dirty="0" smtClean="0">
                          <a:effectLst/>
                          <a:latin typeface="Times New Roman" panose="02020603050405020304" pitchFamily="18" charset="0"/>
                          <a:ea typeface="Times New Roman" panose="02020603050405020304" pitchFamily="18" charset="0"/>
                        </a:rPr>
                        <a:t>2</a:t>
                      </a:r>
                      <a:r>
                        <a:rPr lang="ru-RU" sz="1800" dirty="0">
                          <a:effectLst/>
                          <a:latin typeface="Times New Roman" panose="02020603050405020304" pitchFamily="18" charset="0"/>
                          <a:ea typeface="Times New Roman" panose="02020603050405020304" pitchFamily="18" charset="0"/>
                        </a:rPr>
                        <a:t>) </a:t>
                      </a:r>
                      <a:r>
                        <a:rPr lang="ru-RU" sz="1800" b="1" u="sng" dirty="0">
                          <a:effectLst/>
                          <a:latin typeface="Times New Roman" panose="02020603050405020304" pitchFamily="18" charset="0"/>
                          <a:ea typeface="Times New Roman" panose="02020603050405020304" pitchFamily="18" charset="0"/>
                        </a:rPr>
                        <a:t>опубликование проекта решения</a:t>
                      </a:r>
                      <a:r>
                        <a:rPr lang="ru-RU" sz="1800" dirty="0">
                          <a:effectLst/>
                          <a:latin typeface="Times New Roman" panose="02020603050405020304" pitchFamily="18" charset="0"/>
                          <a:ea typeface="Times New Roman" panose="02020603050405020304" pitchFamily="18" charset="0"/>
                        </a:rPr>
                        <a:t> </a:t>
                      </a:r>
                      <a:r>
                        <a:rPr lang="ru-RU" sz="1800" u="sng" dirty="0" smtClean="0">
                          <a:effectLst/>
                          <a:latin typeface="Times New Roman" panose="02020603050405020304" pitchFamily="18" charset="0"/>
                          <a:ea typeface="Times New Roman" panose="02020603050405020304" pitchFamily="18" charset="0"/>
                        </a:rPr>
                        <a:t>в</a:t>
                      </a:r>
                      <a:r>
                        <a:rPr lang="ru-RU" sz="1800" u="none" dirty="0" smtClean="0">
                          <a:effectLst/>
                          <a:latin typeface="Times New Roman" panose="02020603050405020304" pitchFamily="18" charset="0"/>
                          <a:ea typeface="Times New Roman" panose="02020603050405020304" pitchFamily="18" charset="0"/>
                        </a:rPr>
                        <a:t> </a:t>
                      </a:r>
                      <a:r>
                        <a:rPr lang="ru-RU" sz="1800" u="sng" dirty="0">
                          <a:effectLst/>
                          <a:latin typeface="Times New Roman" panose="02020603050405020304" pitchFamily="18" charset="0"/>
                          <a:ea typeface="Times New Roman" panose="02020603050405020304" pitchFamily="18" charset="0"/>
                        </a:rPr>
                        <a:t>порядке, </a:t>
                      </a:r>
                      <a:r>
                        <a:rPr lang="ru-RU" sz="1800" u="sng" dirty="0" smtClean="0">
                          <a:effectLst/>
                          <a:latin typeface="Times New Roman" panose="02020603050405020304" pitchFamily="18" charset="0"/>
                          <a:ea typeface="Times New Roman" panose="02020603050405020304" pitchFamily="18" charset="0"/>
                        </a:rPr>
                        <a:t>официального </a:t>
                      </a:r>
                      <a:r>
                        <a:rPr lang="ru-RU" sz="1800" u="sng" dirty="0">
                          <a:effectLst/>
                          <a:latin typeface="Times New Roman" panose="02020603050405020304" pitchFamily="18" charset="0"/>
                          <a:ea typeface="Times New Roman" panose="02020603050405020304" pitchFamily="18" charset="0"/>
                        </a:rPr>
                        <a:t>опубликования</a:t>
                      </a:r>
                      <a:r>
                        <a:rPr lang="ru-RU" sz="1800" dirty="0">
                          <a:effectLst/>
                          <a:latin typeface="Times New Roman" panose="02020603050405020304" pitchFamily="18" charset="0"/>
                          <a:ea typeface="Times New Roman" panose="02020603050405020304" pitchFamily="18" charset="0"/>
                        </a:rPr>
                        <a:t> </a:t>
                      </a:r>
                      <a:r>
                        <a:rPr lang="ru-RU" sz="1800" dirty="0" smtClean="0">
                          <a:effectLst/>
                          <a:latin typeface="Times New Roman" panose="02020603050405020304" pitchFamily="18" charset="0"/>
                          <a:ea typeface="Times New Roman" panose="02020603050405020304" pitchFamily="18" charset="0"/>
                        </a:rPr>
                        <a:t>НПА;</a:t>
                      </a:r>
                      <a:endParaRPr lang="ru-RU" sz="1800" dirty="0">
                        <a:effectLst/>
                        <a:latin typeface="Times New Roman" panose="02020603050405020304" pitchFamily="18" charset="0"/>
                        <a:ea typeface="Times New Roman" panose="02020603050405020304" pitchFamily="18" charset="0"/>
                      </a:endParaRPr>
                    </a:p>
                    <a:p>
                      <a:pPr indent="342900" algn="just">
                        <a:spcAft>
                          <a:spcPts val="0"/>
                        </a:spcAft>
                      </a:pPr>
                      <a:r>
                        <a:rPr lang="ru-RU" sz="1800" dirty="0">
                          <a:effectLst/>
                          <a:latin typeface="Times New Roman" panose="02020603050405020304" pitchFamily="18" charset="0"/>
                          <a:ea typeface="Times New Roman" panose="02020603050405020304" pitchFamily="18" charset="0"/>
                        </a:rPr>
                        <a:t> </a:t>
                      </a:r>
                    </a:p>
                  </a:txBody>
                  <a:tcPr marL="68580" marR="68580" marT="0" marB="0"/>
                </a:tc>
                <a:tc>
                  <a:txBody>
                    <a:bodyPr/>
                    <a:lstStyle/>
                    <a:p>
                      <a:pPr algn="just">
                        <a:spcAft>
                          <a:spcPts val="0"/>
                        </a:spcAft>
                      </a:pPr>
                      <a:r>
                        <a:rPr lang="ru-RU" sz="1800" dirty="0" smtClean="0">
                          <a:effectLst/>
                          <a:latin typeface="Times New Roman" panose="02020603050405020304" pitchFamily="18" charset="0"/>
                          <a:ea typeface="Times New Roman" panose="02020603050405020304" pitchFamily="18" charset="0"/>
                        </a:rPr>
                        <a:t>2</a:t>
                      </a:r>
                      <a:r>
                        <a:rPr lang="ru-RU" sz="1800" dirty="0">
                          <a:effectLst/>
                          <a:latin typeface="Times New Roman" panose="02020603050405020304" pitchFamily="18" charset="0"/>
                          <a:ea typeface="Times New Roman" panose="02020603050405020304" pitchFamily="18" charset="0"/>
                        </a:rPr>
                        <a:t>) </a:t>
                      </a:r>
                      <a:r>
                        <a:rPr lang="ru-RU" sz="1800" b="1" u="sng" dirty="0">
                          <a:effectLst/>
                          <a:latin typeface="Times New Roman" panose="02020603050405020304" pitchFamily="18" charset="0"/>
                          <a:ea typeface="Times New Roman" panose="02020603050405020304" pitchFamily="18" charset="0"/>
                        </a:rPr>
                        <a:t>опубликование проекта решения</a:t>
                      </a:r>
                      <a:r>
                        <a:rPr lang="ru-RU" sz="1800" dirty="0">
                          <a:effectLst/>
                          <a:latin typeface="Times New Roman" panose="02020603050405020304" pitchFamily="18" charset="0"/>
                          <a:ea typeface="Times New Roman" panose="02020603050405020304" pitchFamily="18" charset="0"/>
                        </a:rPr>
                        <a:t> </a:t>
                      </a:r>
                      <a:r>
                        <a:rPr lang="ru-RU" sz="1800" dirty="0" smtClean="0">
                          <a:effectLst/>
                          <a:latin typeface="Times New Roman" panose="02020603050405020304" pitchFamily="18" charset="0"/>
                          <a:ea typeface="Times New Roman" panose="02020603050405020304" pitchFamily="18" charset="0"/>
                        </a:rPr>
                        <a:t>в </a:t>
                      </a:r>
                      <a:r>
                        <a:rPr lang="ru-RU" sz="1800" dirty="0">
                          <a:effectLst/>
                          <a:latin typeface="Times New Roman" panose="02020603050405020304" pitchFamily="18" charset="0"/>
                          <a:ea typeface="Times New Roman" panose="02020603050405020304" pitchFamily="18" charset="0"/>
                        </a:rPr>
                        <a:t>порядке, </a:t>
                      </a:r>
                      <a:r>
                        <a:rPr lang="ru-RU" sz="1800" dirty="0" smtClean="0">
                          <a:effectLst/>
                          <a:latin typeface="Times New Roman" panose="02020603050405020304" pitchFamily="18" charset="0"/>
                          <a:ea typeface="Times New Roman" panose="02020603050405020304" pitchFamily="18" charset="0"/>
                        </a:rPr>
                        <a:t>официального </a:t>
                      </a:r>
                      <a:r>
                        <a:rPr lang="ru-RU" sz="1800" dirty="0">
                          <a:effectLst/>
                          <a:latin typeface="Times New Roman" panose="02020603050405020304" pitchFamily="18" charset="0"/>
                          <a:ea typeface="Times New Roman" panose="02020603050405020304" pitchFamily="18" charset="0"/>
                        </a:rPr>
                        <a:t>опубликования </a:t>
                      </a:r>
                      <a:r>
                        <a:rPr lang="ru-RU" sz="1800" dirty="0" smtClean="0">
                          <a:effectLst/>
                          <a:latin typeface="Times New Roman" panose="02020603050405020304" pitchFamily="18" charset="0"/>
                          <a:ea typeface="Times New Roman" panose="02020603050405020304" pitchFamily="18" charset="0"/>
                        </a:rPr>
                        <a:t>НПА, </a:t>
                      </a:r>
                      <a:r>
                        <a:rPr lang="ru-RU" sz="1800" dirty="0" smtClean="0">
                          <a:solidFill>
                            <a:srgbClr val="FF0000"/>
                          </a:solidFill>
                          <a:effectLst/>
                          <a:latin typeface="Times New Roman" panose="02020603050405020304" pitchFamily="18" charset="0"/>
                          <a:ea typeface="Times New Roman" panose="02020603050405020304" pitchFamily="18" charset="0"/>
                        </a:rPr>
                        <a:t>а </a:t>
                      </a:r>
                      <a:r>
                        <a:rPr lang="ru-RU" sz="1800" dirty="0">
                          <a:solidFill>
                            <a:srgbClr val="FF0000"/>
                          </a:solidFill>
                          <a:effectLst/>
                          <a:latin typeface="Times New Roman" panose="02020603050405020304" pitchFamily="18" charset="0"/>
                          <a:ea typeface="Times New Roman" panose="02020603050405020304" pitchFamily="18" charset="0"/>
                        </a:rPr>
                        <a:t>также направление </a:t>
                      </a:r>
                      <a:r>
                        <a:rPr lang="ru-RU" sz="1800" u="sng" dirty="0" smtClean="0">
                          <a:solidFill>
                            <a:srgbClr val="FF0000"/>
                          </a:solidFill>
                          <a:effectLst/>
                          <a:latin typeface="Times New Roman" panose="02020603050405020304" pitchFamily="18" charset="0"/>
                          <a:ea typeface="Times New Roman" panose="02020603050405020304" pitchFamily="18" charset="0"/>
                        </a:rPr>
                        <a:t>предложения </a:t>
                      </a:r>
                      <a:r>
                        <a:rPr lang="ru-RU" sz="1800" u="sng" dirty="0">
                          <a:solidFill>
                            <a:srgbClr val="FF0000"/>
                          </a:solidFill>
                          <a:effectLst/>
                          <a:latin typeface="Times New Roman" panose="02020603050405020304" pitchFamily="18" charset="0"/>
                          <a:ea typeface="Times New Roman" panose="02020603050405020304" pitchFamily="18" charset="0"/>
                        </a:rPr>
                        <a:t>о заключении договора</a:t>
                      </a:r>
                      <a:r>
                        <a:rPr lang="ru-RU" sz="1800" dirty="0">
                          <a:solidFill>
                            <a:srgbClr val="FF0000"/>
                          </a:solidFill>
                          <a:effectLst/>
                          <a:latin typeface="Times New Roman" panose="02020603050405020304" pitchFamily="18" charset="0"/>
                          <a:ea typeface="Times New Roman" panose="02020603050405020304" pitchFamily="18" charset="0"/>
                        </a:rPr>
                        <a:t> </a:t>
                      </a:r>
                      <a:r>
                        <a:rPr lang="ru-RU" sz="1800" u="sng" dirty="0" smtClean="0">
                          <a:solidFill>
                            <a:srgbClr val="FF0000"/>
                          </a:solidFill>
                          <a:effectLst/>
                          <a:latin typeface="Times New Roman" panose="02020603050405020304" pitchFamily="18" charset="0"/>
                          <a:ea typeface="Times New Roman" panose="02020603050405020304" pitchFamily="18" charset="0"/>
                        </a:rPr>
                        <a:t>ВСЕМ </a:t>
                      </a:r>
                      <a:r>
                        <a:rPr lang="ru-RU" sz="1800" u="sng" dirty="0">
                          <a:solidFill>
                            <a:srgbClr val="FF0000"/>
                          </a:solidFill>
                          <a:effectLst/>
                          <a:latin typeface="Times New Roman" panose="02020603050405020304" pitchFamily="18" charset="0"/>
                          <a:ea typeface="Times New Roman" panose="02020603050405020304" pitchFamily="18" charset="0"/>
                        </a:rPr>
                        <a:t>ПРАВООБЛАДАТЕЛЯМ объектов недвижимого имущества</a:t>
                      </a:r>
                      <a:r>
                        <a:rPr lang="ru-RU" sz="1800" dirty="0">
                          <a:solidFill>
                            <a:srgbClr val="FF0000"/>
                          </a:solidFill>
                          <a:effectLst/>
                          <a:latin typeface="Times New Roman" panose="02020603050405020304" pitchFamily="18" charset="0"/>
                          <a:ea typeface="Times New Roman" panose="02020603050405020304" pitchFamily="18" charset="0"/>
                        </a:rPr>
                        <a:t>, расположенных в границах такой территории;</a:t>
                      </a:r>
                      <a:endParaRPr lang="ru-RU" sz="18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indent="342900" algn="ctr">
                        <a:spcAft>
                          <a:spcPts val="0"/>
                        </a:spcAft>
                      </a:pPr>
                      <a:r>
                        <a:rPr lang="ru-RU" sz="1800" dirty="0">
                          <a:effectLst/>
                          <a:latin typeface="Times New Roman" panose="02020603050405020304" pitchFamily="18" charset="0"/>
                          <a:ea typeface="Times New Roman" panose="02020603050405020304" pitchFamily="18" charset="0"/>
                        </a:rPr>
                        <a:t>-</a:t>
                      </a:r>
                    </a:p>
                  </a:txBody>
                  <a:tcPr marL="68580" marR="68580" marT="0" marB="0"/>
                </a:tc>
              </a:tr>
              <a:tr h="2987431">
                <a:tc>
                  <a:txBody>
                    <a:bodyPr/>
                    <a:lstStyle/>
                    <a:p>
                      <a:pPr algn="just">
                        <a:spcAft>
                          <a:spcPts val="0"/>
                        </a:spcAft>
                      </a:pPr>
                      <a:r>
                        <a:rPr lang="ru-RU" sz="1400" dirty="0">
                          <a:effectLst/>
                          <a:latin typeface="Times New Roman" panose="02020603050405020304" pitchFamily="18" charset="0"/>
                          <a:ea typeface="Times New Roman" panose="02020603050405020304" pitchFamily="18" charset="0"/>
                        </a:rPr>
                        <a:t>3</a:t>
                      </a:r>
                      <a:r>
                        <a:rPr lang="ru-RU" sz="1600" dirty="0">
                          <a:effectLst/>
                          <a:latin typeface="Times New Roman" panose="02020603050405020304" pitchFamily="18" charset="0"/>
                          <a:ea typeface="Times New Roman" panose="02020603050405020304" pitchFamily="18" charset="0"/>
                        </a:rPr>
                        <a:t>) </a:t>
                      </a:r>
                      <a:r>
                        <a:rPr lang="ru-RU" sz="1600" b="1" u="sng" dirty="0">
                          <a:effectLst/>
                          <a:latin typeface="Times New Roman" panose="02020603050405020304" pitchFamily="18" charset="0"/>
                          <a:ea typeface="Times New Roman" panose="02020603050405020304" pitchFamily="18" charset="0"/>
                        </a:rPr>
                        <a:t>проведение общих собраний собственников</a:t>
                      </a:r>
                      <a:r>
                        <a:rPr lang="ru-RU" sz="1600" dirty="0">
                          <a:effectLst/>
                          <a:latin typeface="Times New Roman" panose="02020603050405020304" pitchFamily="18" charset="0"/>
                          <a:ea typeface="Times New Roman" panose="02020603050405020304" pitchFamily="18" charset="0"/>
                        </a:rPr>
                        <a:t> МКД, </a:t>
                      </a:r>
                      <a:r>
                        <a:rPr lang="ru-RU" sz="1600" u="sng" dirty="0" smtClean="0">
                          <a:solidFill>
                            <a:srgbClr val="C00000"/>
                          </a:solidFill>
                          <a:effectLst/>
                          <a:latin typeface="Times New Roman" panose="02020603050405020304" pitchFamily="18" charset="0"/>
                          <a:ea typeface="Times New Roman" panose="02020603050405020304" pitchFamily="18" charset="0"/>
                        </a:rPr>
                        <a:t>не признанных аварийными и подлежащими сносу</a:t>
                      </a:r>
                      <a:r>
                        <a:rPr lang="ru-RU" sz="1600" dirty="0" smtClean="0">
                          <a:solidFill>
                            <a:srgbClr val="C00000"/>
                          </a:solidFill>
                          <a:effectLst/>
                          <a:latin typeface="Times New Roman" panose="02020603050405020304" pitchFamily="18" charset="0"/>
                          <a:ea typeface="Times New Roman" panose="02020603050405020304" pitchFamily="18" charset="0"/>
                        </a:rPr>
                        <a:t> </a:t>
                      </a:r>
                      <a:r>
                        <a:rPr lang="ru-RU" sz="1600" b="1" u="sng" dirty="0" smtClean="0">
                          <a:effectLst/>
                          <a:latin typeface="Times New Roman" panose="02020603050405020304" pitchFamily="18" charset="0"/>
                          <a:ea typeface="Times New Roman" panose="02020603050405020304" pitchFamily="18" charset="0"/>
                        </a:rPr>
                        <a:t>и </a:t>
                      </a:r>
                      <a:r>
                        <a:rPr lang="ru-RU" sz="1600" b="1" u="sng" dirty="0">
                          <a:effectLst/>
                          <a:latin typeface="Times New Roman" panose="02020603050405020304" pitchFamily="18" charset="0"/>
                          <a:ea typeface="Times New Roman" panose="02020603050405020304" pitchFamily="18" charset="0"/>
                        </a:rPr>
                        <a:t>включенных в проект </a:t>
                      </a:r>
                      <a:r>
                        <a:rPr lang="ru-RU" sz="1600" b="1" u="sng" dirty="0" smtClean="0">
                          <a:effectLst/>
                          <a:latin typeface="Times New Roman" panose="02020603050405020304" pitchFamily="18" charset="0"/>
                          <a:ea typeface="Times New Roman" panose="02020603050405020304" pitchFamily="18" charset="0"/>
                        </a:rPr>
                        <a:t>решения</a:t>
                      </a:r>
                      <a:r>
                        <a:rPr lang="ru-RU" sz="1600" dirty="0" smtClean="0">
                          <a:effectLst/>
                          <a:latin typeface="Times New Roman" panose="02020603050405020304" pitchFamily="18" charset="0"/>
                          <a:ea typeface="Times New Roman" panose="02020603050405020304" pitchFamily="18" charset="0"/>
                        </a:rPr>
                        <a:t> </a:t>
                      </a:r>
                      <a:r>
                        <a:rPr lang="ru-RU" sz="1600" dirty="0">
                          <a:effectLst/>
                          <a:latin typeface="Times New Roman" panose="02020603050405020304" pitchFamily="18" charset="0"/>
                          <a:ea typeface="Times New Roman" panose="02020603050405020304" pitchFamily="18" charset="0"/>
                        </a:rPr>
                        <a:t>о </a:t>
                      </a:r>
                      <a:r>
                        <a:rPr lang="ru-RU" sz="1600" i="1" dirty="0">
                          <a:effectLst/>
                          <a:latin typeface="Times New Roman" panose="02020603050405020304" pitchFamily="18" charset="0"/>
                          <a:ea typeface="Times New Roman" panose="02020603050405020304" pitchFamily="18" charset="0"/>
                        </a:rPr>
                        <a:t>КРТ жилой застройки</a:t>
                      </a:r>
                      <a:r>
                        <a:rPr lang="ru-RU" sz="1600" dirty="0">
                          <a:effectLst/>
                          <a:latin typeface="Times New Roman" panose="02020603050405020304" pitchFamily="18" charset="0"/>
                          <a:ea typeface="Times New Roman" panose="02020603050405020304" pitchFamily="18" charset="0"/>
                        </a:rPr>
                        <a:t> </a:t>
                      </a:r>
                      <a:r>
                        <a:rPr lang="ru-RU" sz="1600" u="sng" dirty="0">
                          <a:effectLst/>
                          <a:latin typeface="Times New Roman" panose="02020603050405020304" pitchFamily="18" charset="0"/>
                          <a:ea typeface="Times New Roman" panose="02020603050405020304" pitchFamily="18" charset="0"/>
                        </a:rPr>
                        <a:t>по вопросу включения МКД в решение о </a:t>
                      </a:r>
                      <a:r>
                        <a:rPr lang="ru-RU" sz="1600" i="1" u="sng" dirty="0" smtClean="0">
                          <a:effectLst/>
                          <a:latin typeface="Times New Roman" panose="02020603050405020304" pitchFamily="18" charset="0"/>
                          <a:ea typeface="Times New Roman" panose="02020603050405020304" pitchFamily="18" charset="0"/>
                        </a:rPr>
                        <a:t>КРТ</a:t>
                      </a:r>
                      <a:r>
                        <a:rPr lang="ru-RU" sz="1600" dirty="0" smtClean="0">
                          <a:effectLst/>
                          <a:latin typeface="Times New Roman" panose="02020603050405020304" pitchFamily="18" charset="0"/>
                          <a:ea typeface="Times New Roman" panose="02020603050405020304" pitchFamily="18" charset="0"/>
                        </a:rPr>
                        <a:t>. </a:t>
                      </a:r>
                      <a:r>
                        <a:rPr lang="ru-RU" sz="1600" dirty="0">
                          <a:effectLst/>
                          <a:latin typeface="Times New Roman" panose="02020603050405020304" pitchFamily="18" charset="0"/>
                          <a:ea typeface="Times New Roman" panose="02020603050405020304" pitchFamily="18" charset="0"/>
                        </a:rPr>
                        <a:t>Предельный срок </a:t>
                      </a:r>
                      <a:r>
                        <a:rPr lang="ru-RU" sz="1600" dirty="0" smtClean="0">
                          <a:effectLst/>
                          <a:latin typeface="Times New Roman" panose="02020603050405020304" pitchFamily="18" charset="0"/>
                          <a:ea typeface="Times New Roman" panose="02020603050405020304" pitchFamily="18" charset="0"/>
                        </a:rPr>
                        <a:t>проведения </a:t>
                      </a:r>
                      <a:r>
                        <a:rPr lang="ru-RU" sz="1600" dirty="0">
                          <a:effectLst/>
                          <a:latin typeface="Times New Roman" panose="02020603050405020304" pitchFamily="18" charset="0"/>
                          <a:ea typeface="Times New Roman" panose="02020603050405020304" pitchFamily="18" charset="0"/>
                        </a:rPr>
                        <a:t>таких общих собраний устанавливается </a:t>
                      </a:r>
                      <a:r>
                        <a:rPr lang="ru-RU" sz="1600" dirty="0" smtClean="0">
                          <a:effectLst/>
                          <a:latin typeface="Times New Roman" panose="02020603050405020304" pitchFamily="18" charset="0"/>
                          <a:ea typeface="Times New Roman" panose="02020603050405020304" pitchFamily="18" charset="0"/>
                        </a:rPr>
                        <a:t>субъектом </a:t>
                      </a:r>
                      <a:r>
                        <a:rPr lang="ru-RU" sz="1600" dirty="0">
                          <a:effectLst/>
                          <a:latin typeface="Times New Roman" panose="02020603050405020304" pitchFamily="18" charset="0"/>
                          <a:ea typeface="Times New Roman" panose="02020603050405020304" pitchFamily="18" charset="0"/>
                        </a:rPr>
                        <a:t>РФ и не может быть менее одного месяца;</a:t>
                      </a:r>
                    </a:p>
                  </a:txBody>
                  <a:tcPr marL="68580" marR="68580" marT="0" marB="0"/>
                </a:tc>
                <a:tc>
                  <a:txBody>
                    <a:bodyPr/>
                    <a:lstStyle/>
                    <a:p>
                      <a:pPr indent="-45720" algn="ctr">
                        <a:spcAft>
                          <a:spcPts val="0"/>
                        </a:spcAft>
                      </a:pPr>
                      <a:r>
                        <a:rPr lang="ru-RU" sz="1200">
                          <a:effectLst/>
                          <a:latin typeface="Times New Roman" panose="02020603050405020304" pitchFamily="18" charset="0"/>
                          <a:ea typeface="Times New Roman" panose="02020603050405020304" pitchFamily="18" charset="0"/>
                        </a:rPr>
                        <a:t>-</a:t>
                      </a:r>
                    </a:p>
                  </a:txBody>
                  <a:tcPr marL="68580" marR="68580" marT="0" marB="0"/>
                </a:tc>
                <a:tc>
                  <a:txBody>
                    <a:bodyPr/>
                    <a:lstStyle/>
                    <a:p>
                      <a:pPr indent="-45720" algn="ctr">
                        <a:spcAft>
                          <a:spcPts val="0"/>
                        </a:spcAft>
                      </a:pPr>
                      <a:r>
                        <a:rPr lang="ru-RU" sz="1200" dirty="0">
                          <a:effectLst/>
                          <a:latin typeface="Times New Roman" panose="02020603050405020304" pitchFamily="18" charset="0"/>
                          <a:ea typeface="Times New Roman" panose="02020603050405020304" pitchFamily="18" charset="0"/>
                        </a:rPr>
                        <a:t>-</a:t>
                      </a:r>
                    </a:p>
                  </a:txBody>
                  <a:tcPr marL="68580" marR="68580" marT="0" marB="0"/>
                </a:tc>
              </a:tr>
            </a:tbl>
          </a:graphicData>
        </a:graphic>
      </p:graphicFrame>
    </p:spTree>
    <p:extLst>
      <p:ext uri="{BB962C8B-B14F-4D97-AF65-F5344CB8AC3E}">
        <p14:creationId xmlns:p14="http://schemas.microsoft.com/office/powerpoint/2010/main" val="1678181536"/>
      </p:ext>
    </p:extLst>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76526" cy="260648"/>
          </a:xfrm>
        </p:spPr>
        <p:txBody>
          <a:bodyPr>
            <a:noAutofit/>
          </a:bodyPr>
          <a:lstStyle/>
          <a:p>
            <a:r>
              <a:rPr lang="ru-RU" sz="2400" b="1" dirty="0">
                <a:solidFill>
                  <a:schemeClr val="tx2">
                    <a:lumMod val="60000"/>
                    <a:lumOff val="40000"/>
                  </a:schemeClr>
                </a:solidFill>
                <a:latin typeface="Comic Sans MS" panose="030F0702030302020204" pitchFamily="66" charset="0"/>
              </a:rPr>
              <a:t>Процедура принятия решения о КРТ</a:t>
            </a:r>
            <a:endParaRPr lang="ru-RU" sz="2300" b="1" dirty="0">
              <a:solidFill>
                <a:srgbClr val="C00000"/>
              </a:solidFill>
              <a:latin typeface="Comic Sans MS" panose="030F0702030302020204" pitchFamily="66" charset="0"/>
            </a:endParaRPr>
          </a:p>
        </p:txBody>
      </p:sp>
      <p:graphicFrame>
        <p:nvGraphicFramePr>
          <p:cNvPr id="4" name="Объект 3"/>
          <p:cNvGraphicFramePr>
            <a:graphicFrameLocks noGrp="1"/>
          </p:cNvGraphicFramePr>
          <p:nvPr>
            <p:ph idx="1"/>
            <p:extLst/>
          </p:nvPr>
        </p:nvGraphicFramePr>
        <p:xfrm>
          <a:off x="0" y="260350"/>
          <a:ext cx="9144000" cy="6771640"/>
        </p:xfrm>
        <a:graphic>
          <a:graphicData uri="http://schemas.openxmlformats.org/drawingml/2006/table">
            <a:tbl>
              <a:tblPr firstRow="1" bandRow="1">
                <a:tableStyleId>{5C22544A-7EE6-4342-B048-85BDC9FD1C3A}</a:tableStyleId>
              </a:tblPr>
              <a:tblGrid>
                <a:gridCol w="3048000"/>
                <a:gridCol w="3048000"/>
                <a:gridCol w="3048000"/>
              </a:tblGrid>
              <a:tr h="370840">
                <a:tc>
                  <a:txBody>
                    <a:bodyPr/>
                    <a:lstStyle/>
                    <a:p>
                      <a:pPr algn="ctr"/>
                      <a:r>
                        <a:rPr lang="ru-RU" sz="1600" b="1" kern="1200" dirty="0" smtClean="0">
                          <a:solidFill>
                            <a:schemeClr val="lt1"/>
                          </a:solidFill>
                          <a:effectLst/>
                          <a:latin typeface="+mn-lt"/>
                          <a:ea typeface="+mn-ea"/>
                          <a:cs typeface="+mn-cs"/>
                        </a:rPr>
                        <a:t>КРТ   жилой застройки </a:t>
                      </a:r>
                      <a:endParaRPr lang="ru-RU" sz="1600" b="1" kern="1200" dirty="0">
                        <a:solidFill>
                          <a:schemeClr val="lt1"/>
                        </a:solidFill>
                        <a:effectLst/>
                        <a:latin typeface="+mn-lt"/>
                        <a:ea typeface="+mn-ea"/>
                        <a:cs typeface="+mn-cs"/>
                      </a:endParaRPr>
                    </a:p>
                  </a:txBody>
                  <a:tcPr/>
                </a:tc>
                <a:tc>
                  <a:txBody>
                    <a:bodyPr/>
                    <a:lstStyle/>
                    <a:p>
                      <a:pPr algn="ctr">
                        <a:spcAft>
                          <a:spcPts val="0"/>
                        </a:spcAft>
                      </a:pPr>
                      <a:r>
                        <a:rPr lang="ru-RU" sz="1600" b="1" kern="1200" dirty="0" smtClean="0">
                          <a:solidFill>
                            <a:schemeClr val="lt1"/>
                          </a:solidFill>
                          <a:effectLst/>
                          <a:latin typeface="+mn-lt"/>
                          <a:ea typeface="+mn-ea"/>
                          <a:cs typeface="+mn-cs"/>
                        </a:rPr>
                        <a:t>КРТ   нежилой </a:t>
                      </a:r>
                      <a:r>
                        <a:rPr lang="ru-RU" sz="1600" b="1" kern="1200" dirty="0">
                          <a:solidFill>
                            <a:schemeClr val="lt1"/>
                          </a:solidFill>
                          <a:effectLst/>
                          <a:latin typeface="+mn-lt"/>
                          <a:ea typeface="+mn-ea"/>
                          <a:cs typeface="+mn-cs"/>
                        </a:rPr>
                        <a:t>застройки</a:t>
                      </a:r>
                    </a:p>
                  </a:txBody>
                  <a:tcPr marL="68580" marR="68580" marT="0" marB="0"/>
                </a:tc>
                <a:tc>
                  <a:txBody>
                    <a:bodyPr/>
                    <a:lstStyle/>
                    <a:p>
                      <a:pPr algn="ctr">
                        <a:spcAft>
                          <a:spcPts val="0"/>
                        </a:spcAft>
                      </a:pPr>
                      <a:r>
                        <a:rPr lang="ru-RU" sz="1600" b="1" kern="1200" dirty="0">
                          <a:solidFill>
                            <a:schemeClr val="lt1"/>
                          </a:solidFill>
                          <a:effectLst/>
                          <a:latin typeface="+mn-lt"/>
                          <a:ea typeface="+mn-ea"/>
                          <a:cs typeface="+mn-cs"/>
                        </a:rPr>
                        <a:t>КРТ незастроенной территории</a:t>
                      </a:r>
                    </a:p>
                  </a:txBody>
                  <a:tcPr marL="68580" marR="68580" marT="0" marB="0"/>
                </a:tc>
              </a:tr>
              <a:tr h="370840">
                <a:tc>
                  <a:txBody>
                    <a:bodyPr/>
                    <a:lstStyle/>
                    <a:p>
                      <a:pPr algn="just">
                        <a:spcAft>
                          <a:spcPts val="0"/>
                        </a:spcAft>
                      </a:pPr>
                      <a:r>
                        <a:rPr lang="ru-RU" sz="2000" b="1" dirty="0">
                          <a:solidFill>
                            <a:srgbClr val="FF0000"/>
                          </a:solidFill>
                          <a:effectLst/>
                          <a:latin typeface="Times New Roman" panose="02020603050405020304" pitchFamily="18" charset="0"/>
                          <a:ea typeface="Times New Roman" panose="02020603050405020304" pitchFamily="18" charset="0"/>
                        </a:rPr>
                        <a:t>4)</a:t>
                      </a:r>
                      <a:r>
                        <a:rPr lang="ru-RU" sz="2000" dirty="0">
                          <a:effectLst/>
                          <a:latin typeface="Times New Roman" panose="02020603050405020304" pitchFamily="18" charset="0"/>
                          <a:ea typeface="Times New Roman" panose="02020603050405020304" pitchFamily="18" charset="0"/>
                        </a:rPr>
                        <a:t> </a:t>
                      </a:r>
                      <a:r>
                        <a:rPr lang="ru-RU" sz="1800" b="1" u="sng" dirty="0">
                          <a:effectLst/>
                          <a:latin typeface="Times New Roman" panose="02020603050405020304" pitchFamily="18" charset="0"/>
                          <a:ea typeface="Times New Roman" panose="02020603050405020304" pitchFamily="18" charset="0"/>
                        </a:rPr>
                        <a:t>принятие решения</a:t>
                      </a:r>
                      <a:r>
                        <a:rPr lang="ru-RU" sz="1800" dirty="0">
                          <a:effectLst/>
                          <a:latin typeface="Times New Roman" panose="02020603050405020304" pitchFamily="18" charset="0"/>
                          <a:ea typeface="Times New Roman" panose="02020603050405020304" pitchFamily="18" charset="0"/>
                        </a:rPr>
                        <a:t> </a:t>
                      </a:r>
                      <a:r>
                        <a:rPr lang="ru-RU" sz="1800" u="sng" dirty="0" smtClean="0">
                          <a:effectLst/>
                          <a:latin typeface="Times New Roman" panose="02020603050405020304" pitchFamily="18" charset="0"/>
                          <a:ea typeface="Times New Roman" panose="02020603050405020304" pitchFamily="18" charset="0"/>
                        </a:rPr>
                        <a:t>его </a:t>
                      </a:r>
                      <a:r>
                        <a:rPr lang="ru-RU" sz="1800" b="1" u="sng" dirty="0">
                          <a:effectLst/>
                          <a:latin typeface="Times New Roman" panose="02020603050405020304" pitchFamily="18" charset="0"/>
                          <a:ea typeface="Times New Roman" panose="02020603050405020304" pitchFamily="18" charset="0"/>
                        </a:rPr>
                        <a:t>опубликование</a:t>
                      </a:r>
                      <a:r>
                        <a:rPr lang="ru-RU" sz="1800" dirty="0">
                          <a:effectLst/>
                          <a:latin typeface="Times New Roman" panose="02020603050405020304" pitchFamily="18" charset="0"/>
                          <a:ea typeface="Times New Roman" panose="02020603050405020304" pitchFamily="18" charset="0"/>
                        </a:rPr>
                        <a:t> в </a:t>
                      </a:r>
                      <a:r>
                        <a:rPr lang="ru-RU" sz="1800" dirty="0" smtClean="0">
                          <a:effectLst/>
                          <a:latin typeface="Times New Roman" panose="02020603050405020304" pitchFamily="18" charset="0"/>
                          <a:ea typeface="Times New Roman" panose="02020603050405020304" pitchFamily="18" charset="0"/>
                        </a:rPr>
                        <a:t>порядке официального </a:t>
                      </a:r>
                      <a:r>
                        <a:rPr lang="ru-RU" sz="1800" dirty="0">
                          <a:effectLst/>
                          <a:latin typeface="Times New Roman" panose="02020603050405020304" pitchFamily="18" charset="0"/>
                          <a:ea typeface="Times New Roman" panose="02020603050405020304" pitchFamily="18" charset="0"/>
                        </a:rPr>
                        <a:t>опубликования </a:t>
                      </a:r>
                      <a:r>
                        <a:rPr lang="ru-RU" sz="1800" dirty="0" smtClean="0">
                          <a:effectLst/>
                          <a:latin typeface="Times New Roman" panose="02020603050405020304" pitchFamily="18" charset="0"/>
                          <a:ea typeface="Times New Roman" panose="02020603050405020304" pitchFamily="18" charset="0"/>
                        </a:rPr>
                        <a:t>НПА;</a:t>
                      </a:r>
                      <a:endParaRPr lang="ru-RU" sz="18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0"/>
                        </a:spcAft>
                      </a:pPr>
                      <a:r>
                        <a:rPr lang="ru-RU" sz="2000" b="1" dirty="0">
                          <a:solidFill>
                            <a:srgbClr val="FF0000"/>
                          </a:solidFill>
                          <a:effectLst/>
                          <a:latin typeface="Times New Roman" panose="02020603050405020304" pitchFamily="18" charset="0"/>
                          <a:ea typeface="Times New Roman" panose="02020603050405020304" pitchFamily="18" charset="0"/>
                        </a:rPr>
                        <a:t>3)</a:t>
                      </a:r>
                      <a:r>
                        <a:rPr lang="ru-RU" sz="2000" dirty="0">
                          <a:effectLst/>
                          <a:latin typeface="Times New Roman" panose="02020603050405020304" pitchFamily="18" charset="0"/>
                          <a:ea typeface="Times New Roman" panose="02020603050405020304" pitchFamily="18" charset="0"/>
                        </a:rPr>
                        <a:t> </a:t>
                      </a:r>
                      <a:r>
                        <a:rPr lang="ru-RU" sz="1800" b="1" u="sng" dirty="0">
                          <a:effectLst/>
                          <a:latin typeface="Times New Roman" panose="02020603050405020304" pitchFamily="18" charset="0"/>
                          <a:ea typeface="Times New Roman" panose="02020603050405020304" pitchFamily="18" charset="0"/>
                        </a:rPr>
                        <a:t>принятие решения</a:t>
                      </a:r>
                      <a:r>
                        <a:rPr lang="ru-RU" sz="1800" dirty="0">
                          <a:effectLst/>
                          <a:latin typeface="Times New Roman" panose="02020603050405020304" pitchFamily="18" charset="0"/>
                          <a:ea typeface="Times New Roman" panose="02020603050405020304" pitchFamily="18" charset="0"/>
                        </a:rPr>
                        <a:t> </a:t>
                      </a:r>
                      <a:r>
                        <a:rPr lang="ru-RU" sz="1800" dirty="0" smtClean="0">
                          <a:effectLst/>
                          <a:latin typeface="Times New Roman" panose="02020603050405020304" pitchFamily="18" charset="0"/>
                          <a:ea typeface="Times New Roman" panose="02020603050405020304" pitchFamily="18" charset="0"/>
                        </a:rPr>
                        <a:t>и </a:t>
                      </a:r>
                      <a:r>
                        <a:rPr lang="ru-RU" sz="1800" dirty="0">
                          <a:effectLst/>
                          <a:latin typeface="Times New Roman" panose="02020603050405020304" pitchFamily="18" charset="0"/>
                          <a:ea typeface="Times New Roman" panose="02020603050405020304" pitchFamily="18" charset="0"/>
                        </a:rPr>
                        <a:t>его </a:t>
                      </a:r>
                      <a:r>
                        <a:rPr lang="ru-RU" sz="1800" b="1" u="sng" dirty="0">
                          <a:effectLst/>
                          <a:latin typeface="Times New Roman" panose="02020603050405020304" pitchFamily="18" charset="0"/>
                          <a:ea typeface="Times New Roman" panose="02020603050405020304" pitchFamily="18" charset="0"/>
                        </a:rPr>
                        <a:t>опубликование</a:t>
                      </a:r>
                      <a:r>
                        <a:rPr lang="ru-RU" sz="1800" dirty="0">
                          <a:effectLst/>
                          <a:latin typeface="Times New Roman" panose="02020603050405020304" pitchFamily="18" charset="0"/>
                          <a:ea typeface="Times New Roman" panose="02020603050405020304" pitchFamily="18" charset="0"/>
                        </a:rPr>
                        <a:t> </a:t>
                      </a:r>
                      <a:r>
                        <a:rPr lang="ru-RU" sz="1800" dirty="0" smtClean="0">
                          <a:effectLst/>
                          <a:latin typeface="Times New Roman" panose="02020603050405020304" pitchFamily="18" charset="0"/>
                          <a:ea typeface="Times New Roman" panose="02020603050405020304" pitchFamily="18" charset="0"/>
                        </a:rPr>
                        <a:t>в порядке официального опубликования НПА;</a:t>
                      </a:r>
                      <a:endParaRPr lang="ru-RU" sz="18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0"/>
                        </a:spcAft>
                      </a:pPr>
                      <a:r>
                        <a:rPr lang="ru-RU" sz="2400" b="1" dirty="0">
                          <a:solidFill>
                            <a:srgbClr val="FF0000"/>
                          </a:solidFill>
                          <a:effectLst/>
                          <a:latin typeface="Times New Roman" panose="02020603050405020304" pitchFamily="18" charset="0"/>
                          <a:ea typeface="Times New Roman" panose="02020603050405020304" pitchFamily="18" charset="0"/>
                        </a:rPr>
                        <a:t>1)</a:t>
                      </a:r>
                      <a:r>
                        <a:rPr lang="ru-RU" sz="2400" dirty="0">
                          <a:solidFill>
                            <a:srgbClr val="FF0000"/>
                          </a:solidFill>
                          <a:effectLst/>
                          <a:latin typeface="Times New Roman" panose="02020603050405020304" pitchFamily="18" charset="0"/>
                          <a:ea typeface="Times New Roman" panose="02020603050405020304" pitchFamily="18" charset="0"/>
                        </a:rPr>
                        <a:t> </a:t>
                      </a:r>
                      <a:r>
                        <a:rPr lang="ru-RU" sz="1800" b="1" u="sng" dirty="0">
                          <a:effectLst/>
                          <a:latin typeface="Times New Roman" panose="02020603050405020304" pitchFamily="18" charset="0"/>
                          <a:ea typeface="Times New Roman" panose="02020603050405020304" pitchFamily="18" charset="0"/>
                        </a:rPr>
                        <a:t>принятие решения</a:t>
                      </a:r>
                      <a:r>
                        <a:rPr lang="ru-RU" sz="1800" dirty="0">
                          <a:effectLst/>
                          <a:latin typeface="Times New Roman" panose="02020603050405020304" pitchFamily="18" charset="0"/>
                          <a:ea typeface="Times New Roman" panose="02020603050405020304" pitchFamily="18" charset="0"/>
                        </a:rPr>
                        <a:t> </a:t>
                      </a:r>
                      <a:r>
                        <a:rPr lang="ru-RU" sz="1800" dirty="0" smtClean="0">
                          <a:effectLst/>
                          <a:latin typeface="Times New Roman" panose="02020603050405020304" pitchFamily="18" charset="0"/>
                          <a:ea typeface="Times New Roman" panose="02020603050405020304" pitchFamily="18" charset="0"/>
                        </a:rPr>
                        <a:t>и </a:t>
                      </a:r>
                      <a:r>
                        <a:rPr lang="ru-RU" sz="1800" dirty="0">
                          <a:effectLst/>
                          <a:latin typeface="Times New Roman" panose="02020603050405020304" pitchFamily="18" charset="0"/>
                          <a:ea typeface="Times New Roman" panose="02020603050405020304" pitchFamily="18" charset="0"/>
                        </a:rPr>
                        <a:t>его </a:t>
                      </a:r>
                      <a:r>
                        <a:rPr lang="ru-RU" sz="1800" b="1" u="sng" dirty="0">
                          <a:effectLst/>
                          <a:latin typeface="Times New Roman" panose="02020603050405020304" pitchFamily="18" charset="0"/>
                          <a:ea typeface="Times New Roman" panose="02020603050405020304" pitchFamily="18" charset="0"/>
                        </a:rPr>
                        <a:t>опубликование</a:t>
                      </a:r>
                      <a:r>
                        <a:rPr lang="ru-RU" sz="1800" b="1" dirty="0">
                          <a:effectLst/>
                          <a:latin typeface="Times New Roman" panose="02020603050405020304" pitchFamily="18" charset="0"/>
                          <a:ea typeface="Times New Roman" panose="02020603050405020304" pitchFamily="18" charset="0"/>
                        </a:rPr>
                        <a:t> </a:t>
                      </a:r>
                      <a:r>
                        <a:rPr lang="ru-RU" sz="1800" dirty="0" smtClean="0">
                          <a:effectLst/>
                          <a:latin typeface="Times New Roman" panose="02020603050405020304" pitchFamily="18" charset="0"/>
                          <a:ea typeface="Times New Roman" panose="02020603050405020304" pitchFamily="18" charset="0"/>
                        </a:rPr>
                        <a:t>в порядке официального опубликования НПА;</a:t>
                      </a:r>
                      <a:endParaRPr lang="ru-RU" sz="1800" dirty="0">
                        <a:effectLst/>
                        <a:latin typeface="Times New Roman" panose="02020603050405020304" pitchFamily="18" charset="0"/>
                        <a:ea typeface="Times New Roman" panose="02020603050405020304" pitchFamily="18" charset="0"/>
                      </a:endParaRPr>
                    </a:p>
                  </a:txBody>
                  <a:tcPr marL="68580" marR="68580" marT="0" marB="0"/>
                </a:tc>
              </a:tr>
              <a:tr h="370840">
                <a:tc>
                  <a:txBody>
                    <a:bodyPr/>
                    <a:lstStyle/>
                    <a:p>
                      <a:pPr algn="just">
                        <a:spcAft>
                          <a:spcPts val="0"/>
                        </a:spcAft>
                      </a:pPr>
                      <a:endParaRPr lang="ru-RU" sz="18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0"/>
                        </a:spcAft>
                      </a:pPr>
                      <a:r>
                        <a:rPr lang="ru-RU" sz="1800" b="1" dirty="0">
                          <a:solidFill>
                            <a:srgbClr val="FF0000"/>
                          </a:solidFill>
                          <a:effectLst/>
                          <a:latin typeface="Times New Roman" panose="02020603050405020304" pitchFamily="18" charset="0"/>
                          <a:ea typeface="Times New Roman" panose="02020603050405020304" pitchFamily="18" charset="0"/>
                        </a:rPr>
                        <a:t>4)</a:t>
                      </a:r>
                      <a:r>
                        <a:rPr lang="ru-RU" sz="1800" dirty="0">
                          <a:effectLst/>
                          <a:latin typeface="Times New Roman" panose="02020603050405020304" pitchFamily="18" charset="0"/>
                          <a:ea typeface="Times New Roman" panose="02020603050405020304" pitchFamily="18" charset="0"/>
                        </a:rPr>
                        <a:t> </a:t>
                      </a:r>
                      <a:r>
                        <a:rPr lang="ru-RU" sz="1800" u="sng" dirty="0">
                          <a:effectLst/>
                          <a:latin typeface="Times New Roman" panose="02020603050405020304" pitchFamily="18" charset="0"/>
                          <a:ea typeface="Times New Roman" panose="02020603050405020304" pitchFamily="18" charset="0"/>
                        </a:rPr>
                        <a:t>заключение договора</a:t>
                      </a:r>
                      <a:r>
                        <a:rPr lang="ru-RU" sz="1800" dirty="0">
                          <a:effectLst/>
                          <a:latin typeface="Times New Roman" panose="02020603050405020304" pitchFamily="18" charset="0"/>
                          <a:ea typeface="Times New Roman" panose="02020603050405020304" pitchFamily="18" charset="0"/>
                        </a:rPr>
                        <a:t> </a:t>
                      </a:r>
                      <a:r>
                        <a:rPr lang="ru-RU" sz="1800" b="1" u="sng" dirty="0" smtClean="0">
                          <a:solidFill>
                            <a:srgbClr val="FF0000"/>
                          </a:solidFill>
                          <a:effectLst/>
                          <a:latin typeface="Times New Roman" panose="02020603050405020304" pitchFamily="18" charset="0"/>
                          <a:ea typeface="Times New Roman" panose="02020603050405020304" pitchFamily="18" charset="0"/>
                        </a:rPr>
                        <a:t>с </a:t>
                      </a:r>
                      <a:r>
                        <a:rPr lang="ru-RU" sz="1800" b="1" u="sng" dirty="0" err="1" smtClean="0">
                          <a:solidFill>
                            <a:srgbClr val="FF0000"/>
                          </a:solidFill>
                          <a:effectLst/>
                          <a:latin typeface="Times New Roman" panose="02020603050405020304" pitchFamily="18" charset="0"/>
                          <a:ea typeface="Times New Roman" panose="02020603050405020304" pitchFamily="18" charset="0"/>
                        </a:rPr>
                        <a:t>правообладателяМИ</a:t>
                      </a:r>
                      <a:r>
                        <a:rPr lang="ru-RU" sz="1800" u="sng" dirty="0" smtClean="0">
                          <a:solidFill>
                            <a:srgbClr val="FF0000"/>
                          </a:solidFill>
                          <a:effectLst/>
                          <a:latin typeface="Times New Roman" panose="02020603050405020304" pitchFamily="18" charset="0"/>
                          <a:ea typeface="Times New Roman" panose="02020603050405020304" pitchFamily="18" charset="0"/>
                        </a:rPr>
                        <a:t>, </a:t>
                      </a:r>
                      <a:r>
                        <a:rPr lang="ru-RU" sz="1800" u="sng" dirty="0">
                          <a:solidFill>
                            <a:srgbClr val="FF0000"/>
                          </a:solidFill>
                          <a:effectLst/>
                          <a:latin typeface="Times New Roman" panose="02020603050405020304" pitchFamily="18" charset="0"/>
                          <a:ea typeface="Times New Roman" panose="02020603050405020304" pitchFamily="18" charset="0"/>
                        </a:rPr>
                        <a:t>выразившими </a:t>
                      </a:r>
                      <a:r>
                        <a:rPr lang="ru-RU" sz="1800" u="sng" dirty="0" smtClean="0">
                          <a:solidFill>
                            <a:srgbClr val="FF0000"/>
                          </a:solidFill>
                          <a:effectLst/>
                          <a:latin typeface="Times New Roman" panose="02020603050405020304" pitchFamily="18" charset="0"/>
                          <a:ea typeface="Times New Roman" panose="02020603050405020304" pitchFamily="18" charset="0"/>
                        </a:rPr>
                        <a:t>В ПИСЬМЕННОЙ ФОРМЕ </a:t>
                      </a:r>
                      <a:r>
                        <a:rPr lang="ru-RU" sz="1800" b="1" i="1" u="sng" dirty="0">
                          <a:solidFill>
                            <a:srgbClr val="FF0000"/>
                          </a:solidFill>
                          <a:effectLst/>
                          <a:latin typeface="Times New Roman" panose="02020603050405020304" pitchFamily="18" charset="0"/>
                          <a:ea typeface="Times New Roman" panose="02020603050405020304" pitchFamily="18" charset="0"/>
                        </a:rPr>
                        <a:t>согласие</a:t>
                      </a:r>
                      <a:r>
                        <a:rPr lang="ru-RU" sz="1800" u="sng" dirty="0">
                          <a:solidFill>
                            <a:srgbClr val="FF0000"/>
                          </a:solidFill>
                          <a:effectLst/>
                          <a:latin typeface="Times New Roman" panose="02020603050405020304" pitchFamily="18" charset="0"/>
                          <a:ea typeface="Times New Roman" panose="02020603050405020304" pitchFamily="18" charset="0"/>
                        </a:rPr>
                        <a:t> на его заключение</a:t>
                      </a:r>
                      <a:r>
                        <a:rPr lang="ru-RU" sz="1800" dirty="0">
                          <a:effectLst/>
                          <a:latin typeface="Times New Roman" panose="02020603050405020304" pitchFamily="18" charset="0"/>
                          <a:ea typeface="Times New Roman" panose="02020603050405020304" pitchFamily="18" charset="0"/>
                        </a:rPr>
                        <a:t>, при условии, что </a:t>
                      </a:r>
                      <a:r>
                        <a:rPr lang="ru-RU" sz="1400" b="1" dirty="0" smtClean="0">
                          <a:effectLst/>
                          <a:latin typeface="Times New Roman" panose="02020603050405020304" pitchFamily="18" charset="0"/>
                          <a:ea typeface="Times New Roman" panose="02020603050405020304" pitchFamily="18" charset="0"/>
                        </a:rPr>
                        <a:t>(1)</a:t>
                      </a:r>
                      <a:r>
                        <a:rPr lang="ru-RU" sz="1800" dirty="0" smtClean="0">
                          <a:effectLst/>
                          <a:latin typeface="Times New Roman" panose="02020603050405020304" pitchFamily="18" charset="0"/>
                          <a:ea typeface="Times New Roman" panose="02020603050405020304" pitchFamily="18" charset="0"/>
                        </a:rPr>
                        <a:t> </a:t>
                      </a:r>
                      <a:r>
                        <a:rPr lang="ru-RU" sz="1800" u="sng" dirty="0" smtClean="0">
                          <a:effectLst/>
                          <a:latin typeface="Times New Roman" panose="02020603050405020304" pitchFamily="18" charset="0"/>
                          <a:ea typeface="Times New Roman" panose="02020603050405020304" pitchFamily="18" charset="0"/>
                        </a:rPr>
                        <a:t>согласие </a:t>
                      </a:r>
                      <a:r>
                        <a:rPr lang="ru-RU" sz="1800" u="sng" dirty="0">
                          <a:effectLst/>
                          <a:latin typeface="Times New Roman" panose="02020603050405020304" pitchFamily="18" charset="0"/>
                          <a:ea typeface="Times New Roman" panose="02020603050405020304" pitchFamily="18" charset="0"/>
                        </a:rPr>
                        <a:t>было получено</a:t>
                      </a:r>
                      <a:r>
                        <a:rPr lang="ru-RU" sz="1800" dirty="0">
                          <a:effectLst/>
                          <a:latin typeface="Times New Roman" panose="02020603050405020304" pitchFamily="18" charset="0"/>
                          <a:ea typeface="Times New Roman" panose="02020603050405020304" pitchFamily="18" charset="0"/>
                        </a:rPr>
                        <a:t> </a:t>
                      </a:r>
                      <a:r>
                        <a:rPr lang="ru-RU" sz="1800" b="1" dirty="0">
                          <a:solidFill>
                            <a:srgbClr val="FF0000"/>
                          </a:solidFill>
                          <a:effectLst/>
                          <a:latin typeface="Times New Roman" panose="02020603050405020304" pitchFamily="18" charset="0"/>
                          <a:ea typeface="Times New Roman" panose="02020603050405020304" pitchFamily="18" charset="0"/>
                        </a:rPr>
                        <a:t>от </a:t>
                      </a:r>
                      <a:r>
                        <a:rPr lang="ru-RU" sz="1800" b="1" dirty="0" smtClean="0">
                          <a:solidFill>
                            <a:srgbClr val="FF0000"/>
                          </a:solidFill>
                          <a:effectLst/>
                          <a:latin typeface="Times New Roman" panose="02020603050405020304" pitchFamily="18" charset="0"/>
                          <a:ea typeface="Times New Roman" panose="02020603050405020304" pitchFamily="18" charset="0"/>
                        </a:rPr>
                        <a:t>ВСЕХ </a:t>
                      </a:r>
                      <a:r>
                        <a:rPr lang="ru-RU" sz="1800" b="1" dirty="0">
                          <a:solidFill>
                            <a:srgbClr val="FF0000"/>
                          </a:solidFill>
                          <a:effectLst/>
                          <a:latin typeface="Times New Roman" panose="02020603050405020304" pitchFamily="18" charset="0"/>
                          <a:ea typeface="Times New Roman" panose="02020603050405020304" pitchFamily="18" charset="0"/>
                        </a:rPr>
                        <a:t>правообладателей</a:t>
                      </a:r>
                      <a:r>
                        <a:rPr lang="ru-RU" sz="1800" dirty="0">
                          <a:effectLst/>
                          <a:latin typeface="Times New Roman" panose="02020603050405020304" pitchFamily="18" charset="0"/>
                          <a:ea typeface="Times New Roman" panose="02020603050405020304" pitchFamily="18" charset="0"/>
                        </a:rPr>
                        <a:t> объектов </a:t>
                      </a:r>
                      <a:r>
                        <a:rPr lang="ru-RU" sz="1800" dirty="0" smtClean="0">
                          <a:effectLst/>
                          <a:latin typeface="Times New Roman" panose="02020603050405020304" pitchFamily="18" charset="0"/>
                          <a:ea typeface="Times New Roman" panose="02020603050405020304" pitchFamily="18" charset="0"/>
                        </a:rPr>
                        <a:t>недвижимости, </a:t>
                      </a:r>
                      <a:r>
                        <a:rPr lang="ru-RU" sz="1400" dirty="0">
                          <a:effectLst/>
                          <a:latin typeface="Times New Roman" panose="02020603050405020304" pitchFamily="18" charset="0"/>
                          <a:ea typeface="Times New Roman" panose="02020603050405020304" pitchFamily="18" charset="0"/>
                        </a:rPr>
                        <a:t>расположенных</a:t>
                      </a:r>
                      <a:r>
                        <a:rPr lang="ru-RU" sz="1800" dirty="0">
                          <a:effectLst/>
                          <a:latin typeface="Times New Roman" panose="02020603050405020304" pitchFamily="18" charset="0"/>
                          <a:ea typeface="Times New Roman" panose="02020603050405020304" pitchFamily="18" charset="0"/>
                        </a:rPr>
                        <a:t> в границах </a:t>
                      </a:r>
                      <a:r>
                        <a:rPr lang="ru-RU" sz="1800" dirty="0" smtClean="0">
                          <a:effectLst/>
                          <a:latin typeface="Times New Roman" panose="02020603050405020304" pitchFamily="18" charset="0"/>
                          <a:ea typeface="Times New Roman" panose="02020603050405020304" pitchFamily="18" charset="0"/>
                        </a:rPr>
                        <a:t>территории КРТ, </a:t>
                      </a:r>
                      <a:r>
                        <a:rPr lang="ru-RU" sz="1800" dirty="0">
                          <a:effectLst/>
                          <a:latin typeface="Times New Roman" panose="02020603050405020304" pitchFamily="18" charset="0"/>
                          <a:ea typeface="Times New Roman" panose="02020603050405020304" pitchFamily="18" charset="0"/>
                        </a:rPr>
                        <a:t>и </a:t>
                      </a:r>
                      <a:r>
                        <a:rPr lang="ru-RU" sz="1400" b="1" dirty="0" smtClean="0">
                          <a:effectLst/>
                          <a:latin typeface="Times New Roman" panose="02020603050405020304" pitchFamily="18" charset="0"/>
                          <a:ea typeface="Times New Roman" panose="02020603050405020304" pitchFamily="18" charset="0"/>
                        </a:rPr>
                        <a:t>(2)</a:t>
                      </a:r>
                      <a:r>
                        <a:rPr lang="ru-RU" sz="1800" dirty="0" smtClean="0">
                          <a:effectLst/>
                          <a:latin typeface="Times New Roman" panose="02020603050405020304" pitchFamily="18" charset="0"/>
                          <a:ea typeface="Times New Roman" panose="02020603050405020304" pitchFamily="18" charset="0"/>
                        </a:rPr>
                        <a:t> согласие представлено </a:t>
                      </a:r>
                      <a:r>
                        <a:rPr lang="ru-RU" sz="1800" u="sng" dirty="0" smtClean="0">
                          <a:effectLst/>
                          <a:latin typeface="Times New Roman" panose="02020603050405020304" pitchFamily="18" charset="0"/>
                          <a:ea typeface="Times New Roman" panose="02020603050405020304" pitchFamily="18" charset="0"/>
                        </a:rPr>
                        <a:t>не </a:t>
                      </a:r>
                      <a:r>
                        <a:rPr lang="ru-RU" sz="1800" u="sng" dirty="0">
                          <a:effectLst/>
                          <a:latin typeface="Times New Roman" panose="02020603050405020304" pitchFamily="18" charset="0"/>
                          <a:ea typeface="Times New Roman" panose="02020603050405020304" pitchFamily="18" charset="0"/>
                        </a:rPr>
                        <a:t>позднее </a:t>
                      </a:r>
                      <a:r>
                        <a:rPr lang="ru-RU" sz="1800" u="sng" dirty="0" smtClean="0">
                          <a:effectLst/>
                          <a:latin typeface="Times New Roman" panose="02020603050405020304" pitchFamily="18" charset="0"/>
                          <a:ea typeface="Times New Roman" panose="02020603050405020304" pitchFamily="18" charset="0"/>
                        </a:rPr>
                        <a:t>45 дней </a:t>
                      </a:r>
                      <a:r>
                        <a:rPr lang="ru-RU" sz="1800" u="sng" dirty="0">
                          <a:effectLst/>
                          <a:latin typeface="Times New Roman" panose="02020603050405020304" pitchFamily="18" charset="0"/>
                          <a:ea typeface="Times New Roman" panose="02020603050405020304" pitchFamily="18" charset="0"/>
                        </a:rPr>
                        <a:t>со дня получения правообладателем этого предложения.</a:t>
                      </a:r>
                      <a:r>
                        <a:rPr lang="ru-RU" sz="1800" dirty="0">
                          <a:effectLst/>
                          <a:latin typeface="Times New Roman" panose="02020603050405020304" pitchFamily="18" charset="0"/>
                          <a:ea typeface="Times New Roman" panose="02020603050405020304" pitchFamily="18" charset="0"/>
                        </a:rPr>
                        <a:t> </a:t>
                      </a:r>
                      <a:r>
                        <a:rPr lang="ru-RU" sz="1800" u="sng" dirty="0">
                          <a:effectLst/>
                          <a:latin typeface="Times New Roman" panose="02020603050405020304" pitchFamily="18" charset="0"/>
                          <a:ea typeface="Times New Roman" panose="02020603050405020304" pitchFamily="18" charset="0"/>
                        </a:rPr>
                        <a:t>Обязательным приложением к такому согласию должно являться </a:t>
                      </a:r>
                      <a:r>
                        <a:rPr lang="ru-RU" sz="1800" u="sng" dirty="0" smtClean="0">
                          <a:effectLst/>
                          <a:latin typeface="Times New Roman" panose="02020603050405020304" pitchFamily="18" charset="0"/>
                          <a:ea typeface="Times New Roman" panose="02020603050405020304" pitchFamily="18" charset="0"/>
                        </a:rPr>
                        <a:t>соглашение</a:t>
                      </a:r>
                      <a:r>
                        <a:rPr lang="ru-RU" sz="1800" dirty="0" smtClean="0">
                          <a:effectLst/>
                          <a:latin typeface="Times New Roman" panose="02020603050405020304" pitchFamily="18" charset="0"/>
                          <a:ea typeface="Times New Roman" panose="02020603050405020304" pitchFamily="18" charset="0"/>
                        </a:rPr>
                        <a:t>, </a:t>
                      </a:r>
                      <a:r>
                        <a:rPr lang="ru-RU" sz="1200" dirty="0" smtClean="0">
                          <a:effectLst/>
                          <a:latin typeface="Times New Roman" panose="02020603050405020304" pitchFamily="18" charset="0"/>
                          <a:ea typeface="Times New Roman" panose="02020603050405020304" pitchFamily="18" charset="0"/>
                        </a:rPr>
                        <a:t>заключенное между правообладателями в соответствии с ч. 6 и 7 ст. 70 настоящего Кодекса;</a:t>
                      </a:r>
                      <a:endParaRPr lang="ru-RU" sz="18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0"/>
                        </a:spcAft>
                      </a:pPr>
                      <a:endParaRPr lang="ru-RU" sz="1800" dirty="0">
                        <a:effectLst/>
                        <a:latin typeface="Times New Roman" panose="02020603050405020304" pitchFamily="18" charset="0"/>
                        <a:ea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1205440755"/>
      </p:ext>
    </p:extLst>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76526" cy="188640"/>
          </a:xfrm>
        </p:spPr>
        <p:txBody>
          <a:bodyPr>
            <a:noAutofit/>
          </a:bodyPr>
          <a:lstStyle/>
          <a:p>
            <a:r>
              <a:rPr lang="ru-RU" sz="2000" b="1" dirty="0">
                <a:solidFill>
                  <a:schemeClr val="tx2">
                    <a:lumMod val="60000"/>
                    <a:lumOff val="40000"/>
                  </a:schemeClr>
                </a:solidFill>
                <a:latin typeface="Comic Sans MS" panose="030F0702030302020204" pitchFamily="66" charset="0"/>
              </a:rPr>
              <a:t>Процедура принятия решения о КРТ</a:t>
            </a:r>
            <a:endParaRPr lang="ru-RU" sz="2300" b="1" dirty="0">
              <a:solidFill>
                <a:srgbClr val="C00000"/>
              </a:solidFill>
              <a:latin typeface="Comic Sans MS" panose="030F0702030302020204" pitchFamily="66" charset="0"/>
            </a:endParaRPr>
          </a:p>
        </p:txBody>
      </p:sp>
      <p:graphicFrame>
        <p:nvGraphicFramePr>
          <p:cNvPr id="4" name="Объект 3"/>
          <p:cNvGraphicFramePr>
            <a:graphicFrameLocks noGrp="1"/>
          </p:cNvGraphicFramePr>
          <p:nvPr>
            <p:ph idx="1"/>
            <p:extLst/>
          </p:nvPr>
        </p:nvGraphicFramePr>
        <p:xfrm>
          <a:off x="0" y="188913"/>
          <a:ext cx="9144000" cy="6405880"/>
        </p:xfrm>
        <a:graphic>
          <a:graphicData uri="http://schemas.openxmlformats.org/drawingml/2006/table">
            <a:tbl>
              <a:tblPr firstRow="1" bandRow="1">
                <a:tableStyleId>{5C22544A-7EE6-4342-B048-85BDC9FD1C3A}</a:tableStyleId>
              </a:tblPr>
              <a:tblGrid>
                <a:gridCol w="3048000"/>
                <a:gridCol w="3048000"/>
                <a:gridCol w="3048000"/>
              </a:tblGrid>
              <a:tr h="370840">
                <a:tc>
                  <a:txBody>
                    <a:bodyPr/>
                    <a:lstStyle/>
                    <a:p>
                      <a:pPr algn="ctr"/>
                      <a:r>
                        <a:rPr lang="ru-RU" sz="1600" b="1" kern="1200" dirty="0" smtClean="0">
                          <a:solidFill>
                            <a:schemeClr val="lt1"/>
                          </a:solidFill>
                          <a:effectLst/>
                          <a:latin typeface="+mn-lt"/>
                          <a:ea typeface="+mn-ea"/>
                          <a:cs typeface="+mn-cs"/>
                        </a:rPr>
                        <a:t>КРТ   жилой застройки </a:t>
                      </a:r>
                      <a:endParaRPr lang="ru-RU" sz="1600" b="1" kern="1200" dirty="0">
                        <a:solidFill>
                          <a:schemeClr val="lt1"/>
                        </a:solidFill>
                        <a:effectLst/>
                        <a:latin typeface="+mn-lt"/>
                        <a:ea typeface="+mn-ea"/>
                        <a:cs typeface="+mn-cs"/>
                      </a:endParaRPr>
                    </a:p>
                  </a:txBody>
                  <a:tcPr/>
                </a:tc>
                <a:tc>
                  <a:txBody>
                    <a:bodyPr/>
                    <a:lstStyle/>
                    <a:p>
                      <a:pPr algn="ctr">
                        <a:spcAft>
                          <a:spcPts val="0"/>
                        </a:spcAft>
                      </a:pPr>
                      <a:r>
                        <a:rPr lang="ru-RU" sz="1600" b="1" kern="1200" dirty="0" smtClean="0">
                          <a:solidFill>
                            <a:schemeClr val="lt1"/>
                          </a:solidFill>
                          <a:effectLst/>
                          <a:latin typeface="+mn-lt"/>
                          <a:ea typeface="+mn-ea"/>
                          <a:cs typeface="+mn-cs"/>
                        </a:rPr>
                        <a:t>КРТ   нежилой </a:t>
                      </a:r>
                      <a:r>
                        <a:rPr lang="ru-RU" sz="1600" b="1" kern="1200" dirty="0">
                          <a:solidFill>
                            <a:schemeClr val="lt1"/>
                          </a:solidFill>
                          <a:effectLst/>
                          <a:latin typeface="+mn-lt"/>
                          <a:ea typeface="+mn-ea"/>
                          <a:cs typeface="+mn-cs"/>
                        </a:rPr>
                        <a:t>застройки</a:t>
                      </a:r>
                    </a:p>
                  </a:txBody>
                  <a:tcPr marL="68580" marR="68580" marT="0" marB="0"/>
                </a:tc>
                <a:tc>
                  <a:txBody>
                    <a:bodyPr/>
                    <a:lstStyle/>
                    <a:p>
                      <a:pPr algn="ctr">
                        <a:spcAft>
                          <a:spcPts val="0"/>
                        </a:spcAft>
                      </a:pPr>
                      <a:r>
                        <a:rPr lang="ru-RU" sz="1600" b="1" kern="1200" dirty="0">
                          <a:solidFill>
                            <a:schemeClr val="lt1"/>
                          </a:solidFill>
                          <a:effectLst/>
                          <a:latin typeface="+mn-lt"/>
                          <a:ea typeface="+mn-ea"/>
                          <a:cs typeface="+mn-cs"/>
                        </a:rPr>
                        <a:t>КРТ незастроенной территории</a:t>
                      </a:r>
                    </a:p>
                  </a:txBody>
                  <a:tcPr marL="68580" marR="68580" marT="0" marB="0"/>
                </a:tc>
              </a:tr>
              <a:tr h="370840">
                <a:tc>
                  <a:txBody>
                    <a:bodyPr/>
                    <a:lstStyle/>
                    <a:p>
                      <a:pPr algn="just">
                        <a:spcAft>
                          <a:spcPts val="0"/>
                        </a:spcAft>
                      </a:pPr>
                      <a:r>
                        <a:rPr lang="ru-RU" sz="1800" dirty="0">
                          <a:effectLst/>
                          <a:latin typeface="Times New Roman" panose="02020603050405020304" pitchFamily="18" charset="0"/>
                          <a:ea typeface="Times New Roman" panose="02020603050405020304" pitchFamily="18" charset="0"/>
                        </a:rPr>
                        <a:t>5) </a:t>
                      </a:r>
                      <a:r>
                        <a:rPr lang="ru-RU" sz="1800" b="1" dirty="0">
                          <a:effectLst/>
                          <a:latin typeface="Times New Roman" panose="02020603050405020304" pitchFamily="18" charset="0"/>
                          <a:ea typeface="Times New Roman" panose="02020603050405020304" pitchFamily="18" charset="0"/>
                        </a:rPr>
                        <a:t>проведение торгов </a:t>
                      </a:r>
                      <a:r>
                        <a:rPr lang="ru-RU" sz="1800" dirty="0">
                          <a:effectLst/>
                          <a:latin typeface="Times New Roman" panose="02020603050405020304" pitchFamily="18" charset="0"/>
                          <a:ea typeface="Times New Roman" panose="02020603050405020304" pitchFamily="18" charset="0"/>
                        </a:rPr>
                        <a:t>в целях </a:t>
                      </a:r>
                      <a:r>
                        <a:rPr lang="ru-RU" sz="1800" u="sng" dirty="0">
                          <a:effectLst/>
                          <a:latin typeface="Times New Roman" panose="02020603050405020304" pitchFamily="18" charset="0"/>
                          <a:ea typeface="Times New Roman" panose="02020603050405020304" pitchFamily="18" charset="0"/>
                        </a:rPr>
                        <a:t>заключения договора</a:t>
                      </a:r>
                      <a:r>
                        <a:rPr lang="ru-RU" sz="1800" dirty="0">
                          <a:effectLst/>
                          <a:latin typeface="Times New Roman" panose="02020603050405020304" pitchFamily="18" charset="0"/>
                          <a:ea typeface="Times New Roman" panose="02020603050405020304" pitchFamily="18" charset="0"/>
                        </a:rPr>
                        <a:t> </a:t>
                      </a:r>
                      <a:r>
                        <a:rPr lang="ru-RU" sz="1800" dirty="0" smtClean="0">
                          <a:effectLst/>
                          <a:latin typeface="Times New Roman" panose="02020603050405020304" pitchFamily="18" charset="0"/>
                          <a:ea typeface="Times New Roman" panose="02020603050405020304" pitchFamily="18" charset="0"/>
                        </a:rPr>
                        <a:t>(</a:t>
                      </a:r>
                      <a:r>
                        <a:rPr lang="ru-RU" sz="1800" b="1" dirty="0">
                          <a:effectLst/>
                          <a:latin typeface="Times New Roman" panose="02020603050405020304" pitchFamily="18" charset="0"/>
                          <a:ea typeface="Times New Roman" panose="02020603050405020304" pitchFamily="18" charset="0"/>
                        </a:rPr>
                        <a:t>за исключением </a:t>
                      </a:r>
                      <a:r>
                        <a:rPr lang="ru-RU" sz="1800" b="1" u="sng" dirty="0">
                          <a:effectLst/>
                          <a:latin typeface="Times New Roman" panose="02020603050405020304" pitchFamily="18" charset="0"/>
                          <a:ea typeface="Times New Roman" panose="02020603050405020304" pitchFamily="18" charset="0"/>
                        </a:rPr>
                        <a:t>случаев </a:t>
                      </a:r>
                      <a:r>
                        <a:rPr lang="ru-RU" sz="1800" u="sng" dirty="0">
                          <a:effectLst/>
                          <a:latin typeface="Times New Roman" panose="02020603050405020304" pitchFamily="18" charset="0"/>
                          <a:ea typeface="Times New Roman" panose="02020603050405020304" pitchFamily="18" charset="0"/>
                        </a:rPr>
                        <a:t>самостоятельной</a:t>
                      </a:r>
                      <a:r>
                        <a:rPr lang="ru-RU" sz="1800" dirty="0">
                          <a:effectLst/>
                          <a:latin typeface="Times New Roman" panose="02020603050405020304" pitchFamily="18" charset="0"/>
                          <a:ea typeface="Times New Roman" panose="02020603050405020304" pitchFamily="18" charset="0"/>
                        </a:rPr>
                        <a:t> реализации РФ, субъектом РФ или </a:t>
                      </a:r>
                      <a:r>
                        <a:rPr lang="ru-RU" sz="1800" dirty="0" err="1" smtClean="0">
                          <a:effectLst/>
                          <a:latin typeface="Times New Roman" panose="02020603050405020304" pitchFamily="18" charset="0"/>
                          <a:ea typeface="Times New Roman" panose="02020603050405020304" pitchFamily="18" charset="0"/>
                        </a:rPr>
                        <a:t>мун</a:t>
                      </a:r>
                      <a:r>
                        <a:rPr lang="ru-RU" sz="1800" dirty="0" smtClean="0">
                          <a:effectLst/>
                          <a:latin typeface="Times New Roman" panose="02020603050405020304" pitchFamily="18" charset="0"/>
                          <a:ea typeface="Times New Roman" panose="02020603050405020304" pitchFamily="18" charset="0"/>
                        </a:rPr>
                        <a:t>. </a:t>
                      </a:r>
                      <a:r>
                        <a:rPr lang="ru-RU" sz="1800" dirty="0">
                          <a:effectLst/>
                          <a:latin typeface="Times New Roman" panose="02020603050405020304" pitchFamily="18" charset="0"/>
                          <a:ea typeface="Times New Roman" panose="02020603050405020304" pitchFamily="18" charset="0"/>
                        </a:rPr>
                        <a:t>образованием решения о КРТ жилой застройки или реализации такого решения </a:t>
                      </a:r>
                      <a:r>
                        <a:rPr lang="ru-RU" sz="1800" dirty="0" smtClean="0">
                          <a:effectLst/>
                          <a:latin typeface="Times New Roman" panose="02020603050405020304" pitchFamily="18" charset="0"/>
                          <a:ea typeface="Times New Roman" panose="02020603050405020304" pitchFamily="18" charset="0"/>
                        </a:rPr>
                        <a:t>юр. </a:t>
                      </a:r>
                      <a:r>
                        <a:rPr lang="ru-RU" sz="1800" dirty="0">
                          <a:effectLst/>
                          <a:latin typeface="Times New Roman" panose="02020603050405020304" pitchFamily="18" charset="0"/>
                          <a:ea typeface="Times New Roman" panose="02020603050405020304" pitchFamily="18" charset="0"/>
                        </a:rPr>
                        <a:t>лицами, определенными РФ или субъектом РФ);</a:t>
                      </a:r>
                    </a:p>
                    <a:p>
                      <a:pPr indent="342900" algn="just">
                        <a:spcAft>
                          <a:spcPts val="0"/>
                        </a:spcAft>
                      </a:pPr>
                      <a:r>
                        <a:rPr lang="ru-RU" sz="1800" dirty="0">
                          <a:effectLst/>
                          <a:latin typeface="Times New Roman" panose="02020603050405020304" pitchFamily="18" charset="0"/>
                          <a:ea typeface="Times New Roman" panose="02020603050405020304" pitchFamily="18" charset="0"/>
                        </a:rPr>
                        <a:t> </a:t>
                      </a:r>
                    </a:p>
                  </a:txBody>
                  <a:tcPr marL="68580" marR="68580" marT="0" marB="0"/>
                </a:tc>
                <a:tc>
                  <a:txBody>
                    <a:bodyPr/>
                    <a:lstStyle/>
                    <a:p>
                      <a:pPr algn="just">
                        <a:spcAft>
                          <a:spcPts val="0"/>
                        </a:spcAft>
                      </a:pPr>
                      <a:r>
                        <a:rPr lang="ru-RU" sz="1800" dirty="0" smtClean="0">
                          <a:effectLst/>
                          <a:latin typeface="Times New Roman" panose="02020603050405020304" pitchFamily="18" charset="0"/>
                          <a:ea typeface="Times New Roman" panose="02020603050405020304" pitchFamily="18" charset="0"/>
                        </a:rPr>
                        <a:t>5</a:t>
                      </a:r>
                      <a:r>
                        <a:rPr lang="ru-RU" sz="1800" dirty="0">
                          <a:effectLst/>
                          <a:latin typeface="Times New Roman" panose="02020603050405020304" pitchFamily="18" charset="0"/>
                          <a:ea typeface="Times New Roman" panose="02020603050405020304" pitchFamily="18" charset="0"/>
                        </a:rPr>
                        <a:t>) </a:t>
                      </a:r>
                      <a:r>
                        <a:rPr lang="ru-RU" sz="1800" b="1" dirty="0">
                          <a:effectLst/>
                          <a:latin typeface="Times New Roman" panose="02020603050405020304" pitchFamily="18" charset="0"/>
                          <a:ea typeface="Times New Roman" panose="02020603050405020304" pitchFamily="18" charset="0"/>
                        </a:rPr>
                        <a:t>проведение торгов</a:t>
                      </a:r>
                      <a:r>
                        <a:rPr lang="ru-RU" sz="1800" dirty="0">
                          <a:effectLst/>
                          <a:latin typeface="Times New Roman" panose="02020603050405020304" pitchFamily="18" charset="0"/>
                          <a:ea typeface="Times New Roman" panose="02020603050405020304" pitchFamily="18" charset="0"/>
                        </a:rPr>
                        <a:t> в целях</a:t>
                      </a:r>
                      <a:r>
                        <a:rPr lang="ru-RU" sz="1800" u="sng" dirty="0">
                          <a:effectLst/>
                          <a:latin typeface="Times New Roman" panose="02020603050405020304" pitchFamily="18" charset="0"/>
                          <a:ea typeface="Times New Roman" panose="02020603050405020304" pitchFamily="18" charset="0"/>
                        </a:rPr>
                        <a:t> заключения договора</a:t>
                      </a:r>
                      <a:r>
                        <a:rPr lang="ru-RU" sz="1800" dirty="0">
                          <a:effectLst/>
                          <a:latin typeface="Times New Roman" panose="02020603050405020304" pitchFamily="18" charset="0"/>
                          <a:ea typeface="Times New Roman" panose="02020603050405020304" pitchFamily="18" charset="0"/>
                        </a:rPr>
                        <a:t> </a:t>
                      </a:r>
                      <a:r>
                        <a:rPr lang="ru-RU" sz="1800" dirty="0" smtClean="0">
                          <a:effectLst/>
                          <a:latin typeface="Times New Roman" panose="02020603050405020304" pitchFamily="18" charset="0"/>
                          <a:ea typeface="Times New Roman" panose="02020603050405020304" pitchFamily="18" charset="0"/>
                        </a:rPr>
                        <a:t>(</a:t>
                      </a:r>
                      <a:r>
                        <a:rPr lang="ru-RU" sz="1800" b="1" dirty="0" smtClean="0">
                          <a:solidFill>
                            <a:srgbClr val="FF0000"/>
                          </a:solidFill>
                          <a:effectLst/>
                          <a:latin typeface="Times New Roman" panose="02020603050405020304" pitchFamily="18" charset="0"/>
                          <a:ea typeface="Times New Roman" panose="02020603050405020304" pitchFamily="18" charset="0"/>
                        </a:rPr>
                        <a:t>за исключением </a:t>
                      </a:r>
                      <a:r>
                        <a:rPr lang="ru-RU" sz="1800" b="1" u="sng" dirty="0" smtClean="0">
                          <a:effectLst/>
                          <a:latin typeface="Times New Roman" panose="02020603050405020304" pitchFamily="18" charset="0"/>
                          <a:ea typeface="Times New Roman" panose="02020603050405020304" pitchFamily="18" charset="0"/>
                        </a:rPr>
                        <a:t>случаев </a:t>
                      </a:r>
                      <a:r>
                        <a:rPr lang="ru-RU" sz="1800" u="sng" dirty="0" smtClean="0">
                          <a:effectLst/>
                          <a:latin typeface="Times New Roman" panose="02020603050405020304" pitchFamily="18" charset="0"/>
                          <a:ea typeface="Times New Roman" panose="02020603050405020304" pitchFamily="18" charset="0"/>
                        </a:rPr>
                        <a:t>самостоятельной</a:t>
                      </a:r>
                      <a:r>
                        <a:rPr lang="ru-RU" sz="1800" dirty="0" smtClean="0">
                          <a:effectLst/>
                          <a:latin typeface="Times New Roman" panose="02020603050405020304" pitchFamily="18" charset="0"/>
                          <a:ea typeface="Times New Roman" panose="02020603050405020304" pitchFamily="18" charset="0"/>
                        </a:rPr>
                        <a:t> реализации РФ, субъектом РФ или </a:t>
                      </a:r>
                      <a:r>
                        <a:rPr lang="ru-RU" sz="1800" dirty="0" err="1" smtClean="0">
                          <a:effectLst/>
                          <a:latin typeface="Times New Roman" panose="02020603050405020304" pitchFamily="18" charset="0"/>
                          <a:ea typeface="Times New Roman" panose="02020603050405020304" pitchFamily="18" charset="0"/>
                        </a:rPr>
                        <a:t>мун</a:t>
                      </a:r>
                      <a:r>
                        <a:rPr lang="ru-RU" sz="1800" dirty="0" smtClean="0">
                          <a:effectLst/>
                          <a:latin typeface="Times New Roman" panose="02020603050405020304" pitchFamily="18" charset="0"/>
                          <a:ea typeface="Times New Roman" panose="02020603050405020304" pitchFamily="18" charset="0"/>
                        </a:rPr>
                        <a:t>. образованием решения или реализации такого решения юр. лицами, определенными РФ или субъектом РФ, </a:t>
                      </a:r>
                      <a:r>
                        <a:rPr lang="ru-RU" sz="1800" b="1" u="sng" dirty="0">
                          <a:solidFill>
                            <a:srgbClr val="FF0000"/>
                          </a:solidFill>
                          <a:effectLst/>
                          <a:latin typeface="Times New Roman" panose="02020603050405020304" pitchFamily="18" charset="0"/>
                          <a:ea typeface="Times New Roman" panose="02020603050405020304" pitchFamily="18" charset="0"/>
                        </a:rPr>
                        <a:t>а также заключения договора о КРТ нежилой застройки с правообладателями</a:t>
                      </a:r>
                      <a:r>
                        <a:rPr lang="ru-RU" sz="1800" b="1" dirty="0">
                          <a:solidFill>
                            <a:srgbClr val="FF0000"/>
                          </a:solidFill>
                          <a:effectLst/>
                          <a:latin typeface="Times New Roman" panose="02020603050405020304" pitchFamily="18" charset="0"/>
                          <a:ea typeface="Times New Roman" panose="02020603050405020304" pitchFamily="18" charset="0"/>
                        </a:rPr>
                        <a:t> в случае, предусмотренном п. 4 настоящей части</a:t>
                      </a:r>
                      <a:r>
                        <a:rPr lang="ru-RU" sz="1800" dirty="0">
                          <a:effectLst/>
                          <a:latin typeface="Times New Roman" panose="02020603050405020304" pitchFamily="18" charset="0"/>
                          <a:ea typeface="Times New Roman" panose="02020603050405020304" pitchFamily="18" charset="0"/>
                        </a:rPr>
                        <a:t>);</a:t>
                      </a:r>
                    </a:p>
                  </a:txBody>
                  <a:tcPr marL="68580" marR="68580" marT="0" marB="0"/>
                </a:tc>
                <a:tc>
                  <a:txBody>
                    <a:bodyPr/>
                    <a:lstStyle/>
                    <a:p>
                      <a:pPr algn="just">
                        <a:spcAft>
                          <a:spcPts val="0"/>
                        </a:spcAft>
                      </a:pPr>
                      <a:r>
                        <a:rPr lang="ru-RU" sz="1800" dirty="0">
                          <a:effectLst/>
                          <a:latin typeface="Times New Roman" panose="02020603050405020304" pitchFamily="18" charset="0"/>
                          <a:ea typeface="Times New Roman" panose="02020603050405020304" pitchFamily="18" charset="0"/>
                        </a:rPr>
                        <a:t>2) </a:t>
                      </a:r>
                      <a:r>
                        <a:rPr lang="ru-RU" sz="1800" b="1" dirty="0">
                          <a:effectLst/>
                          <a:latin typeface="Times New Roman" panose="02020603050405020304" pitchFamily="18" charset="0"/>
                          <a:ea typeface="Times New Roman" panose="02020603050405020304" pitchFamily="18" charset="0"/>
                        </a:rPr>
                        <a:t>проведение торгов</a:t>
                      </a:r>
                      <a:r>
                        <a:rPr lang="ru-RU" sz="1800" dirty="0">
                          <a:effectLst/>
                          <a:latin typeface="Times New Roman" panose="02020603050405020304" pitchFamily="18" charset="0"/>
                          <a:ea typeface="Times New Roman" panose="02020603050405020304" pitchFamily="18" charset="0"/>
                        </a:rPr>
                        <a:t> в целях </a:t>
                      </a:r>
                      <a:r>
                        <a:rPr lang="ru-RU" sz="1800" u="sng" dirty="0">
                          <a:effectLst/>
                          <a:latin typeface="Times New Roman" panose="02020603050405020304" pitchFamily="18" charset="0"/>
                          <a:ea typeface="Times New Roman" panose="02020603050405020304" pitchFamily="18" charset="0"/>
                        </a:rPr>
                        <a:t>заключения договора</a:t>
                      </a:r>
                      <a:r>
                        <a:rPr lang="ru-RU" sz="1800" dirty="0">
                          <a:effectLst/>
                          <a:latin typeface="Times New Roman" panose="02020603050405020304" pitchFamily="18" charset="0"/>
                          <a:ea typeface="Times New Roman" panose="02020603050405020304" pitchFamily="18" charset="0"/>
                        </a:rPr>
                        <a:t> </a:t>
                      </a:r>
                      <a:r>
                        <a:rPr lang="ru-RU" sz="1800" dirty="0" smtClean="0">
                          <a:effectLst/>
                          <a:latin typeface="Times New Roman" panose="02020603050405020304" pitchFamily="18" charset="0"/>
                          <a:ea typeface="Times New Roman" panose="02020603050405020304" pitchFamily="18" charset="0"/>
                        </a:rPr>
                        <a:t>(</a:t>
                      </a:r>
                      <a:r>
                        <a:rPr lang="ru-RU" sz="1800" b="1" dirty="0" smtClean="0">
                          <a:effectLst/>
                          <a:latin typeface="Times New Roman" panose="02020603050405020304" pitchFamily="18" charset="0"/>
                          <a:ea typeface="Times New Roman" panose="02020603050405020304" pitchFamily="18" charset="0"/>
                        </a:rPr>
                        <a:t>за исключением </a:t>
                      </a:r>
                      <a:r>
                        <a:rPr lang="ru-RU" sz="1800" b="1" u="sng" dirty="0" smtClean="0">
                          <a:effectLst/>
                          <a:latin typeface="Times New Roman" panose="02020603050405020304" pitchFamily="18" charset="0"/>
                          <a:ea typeface="Times New Roman" panose="02020603050405020304" pitchFamily="18" charset="0"/>
                        </a:rPr>
                        <a:t>случаев </a:t>
                      </a:r>
                      <a:r>
                        <a:rPr lang="ru-RU" sz="1800" u="sng" dirty="0" smtClean="0">
                          <a:effectLst/>
                          <a:latin typeface="Times New Roman" panose="02020603050405020304" pitchFamily="18" charset="0"/>
                          <a:ea typeface="Times New Roman" panose="02020603050405020304" pitchFamily="18" charset="0"/>
                        </a:rPr>
                        <a:t>самостоятельной</a:t>
                      </a:r>
                      <a:r>
                        <a:rPr lang="ru-RU" sz="1800" dirty="0" smtClean="0">
                          <a:effectLst/>
                          <a:latin typeface="Times New Roman" panose="02020603050405020304" pitchFamily="18" charset="0"/>
                          <a:ea typeface="Times New Roman" panose="02020603050405020304" pitchFamily="18" charset="0"/>
                        </a:rPr>
                        <a:t> реализации РФ, субъектом РФ или </a:t>
                      </a:r>
                      <a:r>
                        <a:rPr lang="ru-RU" sz="1800" dirty="0" err="1" smtClean="0">
                          <a:effectLst/>
                          <a:latin typeface="Times New Roman" panose="02020603050405020304" pitchFamily="18" charset="0"/>
                          <a:ea typeface="Times New Roman" panose="02020603050405020304" pitchFamily="18" charset="0"/>
                        </a:rPr>
                        <a:t>мун</a:t>
                      </a:r>
                      <a:r>
                        <a:rPr lang="ru-RU" sz="1800" dirty="0" smtClean="0">
                          <a:effectLst/>
                          <a:latin typeface="Times New Roman" panose="02020603050405020304" pitchFamily="18" charset="0"/>
                          <a:ea typeface="Times New Roman" panose="02020603050405020304" pitchFamily="18" charset="0"/>
                        </a:rPr>
                        <a:t>. образованием решения или реализации такого решения юр. лицами, определенными РФ или субъектом РФ)</a:t>
                      </a:r>
                      <a:endParaRPr lang="ru-RU" sz="1800" dirty="0">
                        <a:effectLst/>
                        <a:latin typeface="Times New Roman" panose="02020603050405020304" pitchFamily="18" charset="0"/>
                        <a:ea typeface="Times New Roman" panose="02020603050405020304" pitchFamily="18" charset="0"/>
                      </a:endParaRPr>
                    </a:p>
                  </a:txBody>
                  <a:tcPr marL="68580" marR="68580" marT="0" marB="0"/>
                </a:tc>
              </a:tr>
              <a:tr h="370840">
                <a:tc>
                  <a:txBody>
                    <a:bodyPr/>
                    <a:lstStyle/>
                    <a:p>
                      <a:pPr algn="just">
                        <a:spcAft>
                          <a:spcPts val="0"/>
                        </a:spcAft>
                      </a:pPr>
                      <a:r>
                        <a:rPr lang="ru-RU" sz="1600" b="1" dirty="0">
                          <a:solidFill>
                            <a:srgbClr val="FF0000"/>
                          </a:solidFill>
                          <a:effectLst/>
                          <a:latin typeface="Times New Roman" panose="02020603050405020304" pitchFamily="18" charset="0"/>
                          <a:ea typeface="Times New Roman" panose="02020603050405020304" pitchFamily="18" charset="0"/>
                        </a:rPr>
                        <a:t>6)</a:t>
                      </a:r>
                      <a:r>
                        <a:rPr lang="ru-RU" sz="1600" dirty="0">
                          <a:effectLst/>
                          <a:latin typeface="Times New Roman" panose="02020603050405020304" pitchFamily="18" charset="0"/>
                          <a:ea typeface="Times New Roman" panose="02020603050405020304" pitchFamily="18" charset="0"/>
                        </a:rPr>
                        <a:t> </a:t>
                      </a:r>
                      <a:r>
                        <a:rPr lang="ru-RU" sz="1600" b="1" dirty="0">
                          <a:effectLst/>
                          <a:latin typeface="Times New Roman" panose="02020603050405020304" pitchFamily="18" charset="0"/>
                          <a:ea typeface="Times New Roman" panose="02020603050405020304" pitchFamily="18" charset="0"/>
                        </a:rPr>
                        <a:t>заключение договора</a:t>
                      </a:r>
                      <a:r>
                        <a:rPr lang="ru-RU" sz="1600" dirty="0">
                          <a:effectLst/>
                          <a:latin typeface="Times New Roman" panose="02020603050405020304" pitchFamily="18" charset="0"/>
                          <a:ea typeface="Times New Roman" panose="02020603050405020304" pitchFamily="18" charset="0"/>
                        </a:rPr>
                        <a:t> о </a:t>
                      </a:r>
                      <a:r>
                        <a:rPr lang="ru-RU" sz="1600" i="1" dirty="0">
                          <a:effectLst/>
                          <a:latin typeface="Times New Roman" panose="02020603050405020304" pitchFamily="18" charset="0"/>
                          <a:ea typeface="Times New Roman" panose="02020603050405020304" pitchFamily="18" charset="0"/>
                        </a:rPr>
                        <a:t>КРТ жилой застройки</a:t>
                      </a:r>
                      <a:r>
                        <a:rPr lang="ru-RU" sz="1600" dirty="0">
                          <a:effectLst/>
                          <a:latin typeface="Times New Roman" panose="02020603050405020304" pitchFamily="18" charset="0"/>
                          <a:ea typeface="Times New Roman" panose="02020603050405020304" pitchFamily="18" charset="0"/>
                        </a:rPr>
                        <a:t> </a:t>
                      </a:r>
                    </a:p>
                    <a:p>
                      <a:pPr algn="just">
                        <a:spcAft>
                          <a:spcPts val="0"/>
                        </a:spcAft>
                      </a:pPr>
                      <a:r>
                        <a:rPr lang="ru-RU" sz="1600" dirty="0">
                          <a:effectLst/>
                          <a:latin typeface="Times New Roman" panose="02020603050405020304" pitchFamily="18" charset="0"/>
                          <a:ea typeface="Times New Roman" panose="02020603050405020304" pitchFamily="18" charset="0"/>
                        </a:rPr>
                        <a:t>(за исключением случаев самостоятельной реализации РФ, субъектом РФ или </a:t>
                      </a:r>
                      <a:r>
                        <a:rPr lang="ru-RU" sz="1600" dirty="0" err="1" smtClean="0">
                          <a:effectLst/>
                          <a:latin typeface="Times New Roman" panose="02020603050405020304" pitchFamily="18" charset="0"/>
                          <a:ea typeface="Times New Roman" panose="02020603050405020304" pitchFamily="18" charset="0"/>
                        </a:rPr>
                        <a:t>мун</a:t>
                      </a:r>
                      <a:r>
                        <a:rPr lang="ru-RU" sz="1600" dirty="0" smtClean="0">
                          <a:effectLst/>
                          <a:latin typeface="Times New Roman" panose="02020603050405020304" pitchFamily="18" charset="0"/>
                          <a:ea typeface="Times New Roman" panose="02020603050405020304" pitchFamily="18" charset="0"/>
                        </a:rPr>
                        <a:t>. </a:t>
                      </a:r>
                      <a:r>
                        <a:rPr lang="ru-RU" sz="1600" dirty="0">
                          <a:effectLst/>
                          <a:latin typeface="Times New Roman" panose="02020603050405020304" pitchFamily="18" charset="0"/>
                          <a:ea typeface="Times New Roman" panose="02020603050405020304" pitchFamily="18" charset="0"/>
                        </a:rPr>
                        <a:t>образованием решения </a:t>
                      </a:r>
                      <a:r>
                        <a:rPr lang="ru-RU" sz="1600" dirty="0" smtClean="0">
                          <a:effectLst/>
                          <a:latin typeface="Times New Roman" panose="02020603050405020304" pitchFamily="18" charset="0"/>
                          <a:ea typeface="Times New Roman" panose="02020603050405020304" pitchFamily="18" charset="0"/>
                        </a:rPr>
                        <a:t>или </a:t>
                      </a:r>
                      <a:r>
                        <a:rPr lang="ru-RU" sz="1600" dirty="0">
                          <a:effectLst/>
                          <a:latin typeface="Times New Roman" panose="02020603050405020304" pitchFamily="18" charset="0"/>
                          <a:ea typeface="Times New Roman" panose="02020603050405020304" pitchFamily="18" charset="0"/>
                        </a:rPr>
                        <a:t>реализации такого решения </a:t>
                      </a:r>
                      <a:r>
                        <a:rPr lang="ru-RU" sz="1600" dirty="0" smtClean="0">
                          <a:effectLst/>
                          <a:latin typeface="Times New Roman" panose="02020603050405020304" pitchFamily="18" charset="0"/>
                          <a:ea typeface="Times New Roman" panose="02020603050405020304" pitchFamily="18" charset="0"/>
                        </a:rPr>
                        <a:t>юр. </a:t>
                      </a:r>
                      <a:r>
                        <a:rPr lang="ru-RU" sz="1600" dirty="0">
                          <a:effectLst/>
                          <a:latin typeface="Times New Roman" panose="02020603050405020304" pitchFamily="18" charset="0"/>
                          <a:ea typeface="Times New Roman" panose="02020603050405020304" pitchFamily="18" charset="0"/>
                        </a:rPr>
                        <a:t>лицами, определенными РФ или субъектом РФ</a:t>
                      </a:r>
                      <a:r>
                        <a:rPr lang="ru-RU" sz="1600" dirty="0" smtClean="0">
                          <a:effectLst/>
                          <a:latin typeface="Times New Roman" panose="02020603050405020304" pitchFamily="18" charset="0"/>
                          <a:ea typeface="Times New Roman" panose="02020603050405020304" pitchFamily="18" charset="0"/>
                        </a:rPr>
                        <a:t>);</a:t>
                      </a:r>
                      <a:r>
                        <a:rPr lang="ru-RU" sz="1600" b="1" dirty="0">
                          <a:solidFill>
                            <a:srgbClr val="FF0000"/>
                          </a:solidFill>
                          <a:effectLst/>
                          <a:latin typeface="Times New Roman" panose="02020603050405020304" pitchFamily="18" charset="0"/>
                          <a:ea typeface="Times New Roman" panose="02020603050405020304" pitchFamily="18" charset="0"/>
                        </a:rPr>
                        <a:t> </a:t>
                      </a:r>
                      <a:endParaRPr lang="ru-RU" sz="16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0"/>
                        </a:spcAft>
                      </a:pPr>
                      <a:r>
                        <a:rPr lang="ru-RU" sz="1600" b="1" dirty="0">
                          <a:solidFill>
                            <a:srgbClr val="FF0000"/>
                          </a:solidFill>
                          <a:effectLst/>
                          <a:latin typeface="Times New Roman" panose="02020603050405020304" pitchFamily="18" charset="0"/>
                          <a:ea typeface="Times New Roman" panose="02020603050405020304" pitchFamily="18" charset="0"/>
                        </a:rPr>
                        <a:t>6)</a:t>
                      </a:r>
                      <a:r>
                        <a:rPr lang="ru-RU" sz="1600" dirty="0">
                          <a:effectLst/>
                          <a:latin typeface="Times New Roman" panose="02020603050405020304" pitchFamily="18" charset="0"/>
                          <a:ea typeface="Times New Roman" panose="02020603050405020304" pitchFamily="18" charset="0"/>
                        </a:rPr>
                        <a:t> </a:t>
                      </a:r>
                      <a:r>
                        <a:rPr lang="ru-RU" sz="1600" b="1" dirty="0">
                          <a:effectLst/>
                          <a:latin typeface="Times New Roman" panose="02020603050405020304" pitchFamily="18" charset="0"/>
                          <a:ea typeface="Times New Roman" panose="02020603050405020304" pitchFamily="18" charset="0"/>
                        </a:rPr>
                        <a:t>заключение договора</a:t>
                      </a:r>
                      <a:r>
                        <a:rPr lang="ru-RU" sz="1600" dirty="0">
                          <a:effectLst/>
                          <a:latin typeface="Times New Roman" panose="02020603050405020304" pitchFamily="18" charset="0"/>
                          <a:ea typeface="Times New Roman" panose="02020603050405020304" pitchFamily="18" charset="0"/>
                        </a:rPr>
                        <a:t> о </a:t>
                      </a:r>
                      <a:r>
                        <a:rPr lang="ru-RU" sz="1600" i="1" dirty="0">
                          <a:effectLst/>
                          <a:latin typeface="Times New Roman" panose="02020603050405020304" pitchFamily="18" charset="0"/>
                          <a:ea typeface="Times New Roman" panose="02020603050405020304" pitchFamily="18" charset="0"/>
                        </a:rPr>
                        <a:t>КРТ нежилой застройки</a:t>
                      </a:r>
                      <a:r>
                        <a:rPr lang="ru-RU" sz="1600" dirty="0">
                          <a:effectLst/>
                          <a:latin typeface="Times New Roman" panose="02020603050405020304" pitchFamily="18" charset="0"/>
                          <a:ea typeface="Times New Roman" panose="02020603050405020304" pitchFamily="18" charset="0"/>
                        </a:rPr>
                        <a:t> </a:t>
                      </a:r>
                    </a:p>
                    <a:p>
                      <a:pPr algn="just">
                        <a:spcAft>
                          <a:spcPts val="0"/>
                        </a:spcAft>
                      </a:pPr>
                      <a:r>
                        <a:rPr lang="ru-RU" sz="1600" dirty="0" smtClean="0">
                          <a:effectLst/>
                          <a:latin typeface="Times New Roman" panose="02020603050405020304" pitchFamily="18" charset="0"/>
                          <a:ea typeface="Times New Roman" panose="02020603050405020304" pitchFamily="18" charset="0"/>
                        </a:rPr>
                        <a:t>(за исключением случаев самостоятельной реализации РФ, субъектом РФ или </a:t>
                      </a:r>
                      <a:r>
                        <a:rPr lang="ru-RU" sz="1600" dirty="0" err="1" smtClean="0">
                          <a:effectLst/>
                          <a:latin typeface="Times New Roman" panose="02020603050405020304" pitchFamily="18" charset="0"/>
                          <a:ea typeface="Times New Roman" panose="02020603050405020304" pitchFamily="18" charset="0"/>
                        </a:rPr>
                        <a:t>мун</a:t>
                      </a:r>
                      <a:r>
                        <a:rPr lang="ru-RU" sz="1600" dirty="0" smtClean="0">
                          <a:effectLst/>
                          <a:latin typeface="Times New Roman" panose="02020603050405020304" pitchFamily="18" charset="0"/>
                          <a:ea typeface="Times New Roman" panose="02020603050405020304" pitchFamily="18" charset="0"/>
                        </a:rPr>
                        <a:t>. образованием решения или реализации такого решения юр. лицами, определенными РФ или субъектом РФ);</a:t>
                      </a:r>
                      <a:endParaRPr lang="ru-RU" sz="16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0"/>
                        </a:spcAft>
                      </a:pPr>
                      <a:r>
                        <a:rPr lang="ru-RU" sz="1600" b="1" dirty="0">
                          <a:solidFill>
                            <a:srgbClr val="FF0000"/>
                          </a:solidFill>
                          <a:effectLst/>
                          <a:latin typeface="Times New Roman" panose="02020603050405020304" pitchFamily="18" charset="0"/>
                          <a:ea typeface="Times New Roman" panose="02020603050405020304" pitchFamily="18" charset="0"/>
                        </a:rPr>
                        <a:t>3)</a:t>
                      </a:r>
                      <a:r>
                        <a:rPr lang="ru-RU" sz="1600" dirty="0">
                          <a:effectLst/>
                          <a:latin typeface="Times New Roman" panose="02020603050405020304" pitchFamily="18" charset="0"/>
                          <a:ea typeface="Times New Roman" panose="02020603050405020304" pitchFamily="18" charset="0"/>
                        </a:rPr>
                        <a:t> </a:t>
                      </a:r>
                      <a:r>
                        <a:rPr lang="ru-RU" sz="1600" b="1" dirty="0">
                          <a:effectLst/>
                          <a:latin typeface="Times New Roman" panose="02020603050405020304" pitchFamily="18" charset="0"/>
                          <a:ea typeface="Times New Roman" panose="02020603050405020304" pitchFamily="18" charset="0"/>
                        </a:rPr>
                        <a:t>заключение договора</a:t>
                      </a:r>
                      <a:r>
                        <a:rPr lang="ru-RU" sz="1600" dirty="0">
                          <a:effectLst/>
                          <a:latin typeface="Times New Roman" panose="02020603050405020304" pitchFamily="18" charset="0"/>
                          <a:ea typeface="Times New Roman" panose="02020603050405020304" pitchFamily="18" charset="0"/>
                        </a:rPr>
                        <a:t> о </a:t>
                      </a:r>
                      <a:r>
                        <a:rPr lang="ru-RU" sz="1600" i="1" dirty="0">
                          <a:effectLst/>
                          <a:latin typeface="Times New Roman" panose="02020603050405020304" pitchFamily="18" charset="0"/>
                          <a:ea typeface="Times New Roman" panose="02020603050405020304" pitchFamily="18" charset="0"/>
                        </a:rPr>
                        <a:t>КРТ незастроенной территории </a:t>
                      </a:r>
                      <a:endParaRPr lang="ru-RU" sz="1600" dirty="0">
                        <a:effectLst/>
                        <a:latin typeface="Times New Roman" panose="02020603050405020304" pitchFamily="18" charset="0"/>
                        <a:ea typeface="Times New Roman" panose="02020603050405020304" pitchFamily="18" charset="0"/>
                      </a:endParaRPr>
                    </a:p>
                    <a:p>
                      <a:pPr algn="just">
                        <a:spcAft>
                          <a:spcPts val="0"/>
                        </a:spcAft>
                      </a:pPr>
                      <a:r>
                        <a:rPr lang="ru-RU" sz="1600" dirty="0" smtClean="0">
                          <a:effectLst/>
                          <a:latin typeface="Times New Roman" panose="02020603050405020304" pitchFamily="18" charset="0"/>
                          <a:ea typeface="Times New Roman" panose="02020603050405020304" pitchFamily="18" charset="0"/>
                        </a:rPr>
                        <a:t>(за исключением случаев самостоятельной реализации РФ, субъектом РФ или </a:t>
                      </a:r>
                      <a:r>
                        <a:rPr lang="ru-RU" sz="1600" dirty="0" err="1" smtClean="0">
                          <a:effectLst/>
                          <a:latin typeface="Times New Roman" panose="02020603050405020304" pitchFamily="18" charset="0"/>
                          <a:ea typeface="Times New Roman" panose="02020603050405020304" pitchFamily="18" charset="0"/>
                        </a:rPr>
                        <a:t>мун</a:t>
                      </a:r>
                      <a:r>
                        <a:rPr lang="ru-RU" sz="1600" dirty="0" smtClean="0">
                          <a:effectLst/>
                          <a:latin typeface="Times New Roman" panose="02020603050405020304" pitchFamily="18" charset="0"/>
                          <a:ea typeface="Times New Roman" panose="02020603050405020304" pitchFamily="18" charset="0"/>
                        </a:rPr>
                        <a:t>. образованием решения или реализации такого решения юр. лицами, определенными РФ или субъектом РФ);</a:t>
                      </a:r>
                      <a:endParaRPr lang="ru-RU" sz="1600" dirty="0">
                        <a:effectLst/>
                        <a:latin typeface="Times New Roman" panose="02020603050405020304" pitchFamily="18" charset="0"/>
                        <a:ea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222424161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620688"/>
          </a:xfrm>
        </p:spPr>
        <p:txBody>
          <a:bodyPr>
            <a:noAutofit/>
          </a:bodyPr>
          <a:lstStyle/>
          <a:p>
            <a:r>
              <a:rPr lang="ru-RU" sz="2000" b="1" dirty="0" smtClean="0">
                <a:solidFill>
                  <a:schemeClr val="tx2">
                    <a:lumMod val="60000"/>
                    <a:lumOff val="40000"/>
                  </a:schemeClr>
                </a:solidFill>
                <a:latin typeface="Comic Sans MS" panose="030F0702030302020204" pitchFamily="66" charset="0"/>
              </a:rPr>
              <a:t>запросы</a:t>
            </a:r>
            <a:endParaRPr lang="ru-RU" sz="2800" b="1" dirty="0">
              <a:solidFill>
                <a:srgbClr val="C00000"/>
              </a:solidFill>
              <a:latin typeface="Comic Sans MS" panose="030F0702030302020204" pitchFamily="66" charset="0"/>
            </a:endParaRPr>
          </a:p>
        </p:txBody>
      </p:sp>
      <p:sp>
        <p:nvSpPr>
          <p:cNvPr id="3" name="Объект 2"/>
          <p:cNvSpPr>
            <a:spLocks noGrp="1"/>
          </p:cNvSpPr>
          <p:nvPr>
            <p:ph idx="1"/>
          </p:nvPr>
        </p:nvSpPr>
        <p:spPr>
          <a:xfrm>
            <a:off x="0" y="548680"/>
            <a:ext cx="9144000" cy="6309320"/>
          </a:xfrm>
        </p:spPr>
        <p:txBody>
          <a:bodyPr>
            <a:normAutofit fontScale="92500" lnSpcReduction="20000"/>
          </a:bodyPr>
          <a:lstStyle/>
          <a:p>
            <a:pPr marL="0" indent="0" algn="ctr">
              <a:buNone/>
            </a:pPr>
            <a:r>
              <a:rPr lang="ru-RU" dirty="0" smtClean="0"/>
              <a:t>В перечне органов </a:t>
            </a:r>
            <a:r>
              <a:rPr lang="ru-RU" b="1" dirty="0" smtClean="0"/>
              <a:t>нет Росреестра</a:t>
            </a:r>
            <a:r>
              <a:rPr lang="ru-RU" dirty="0" smtClean="0"/>
              <a:t>, но</a:t>
            </a:r>
          </a:p>
          <a:p>
            <a:pPr marL="0" indent="0" algn="ctr">
              <a:buNone/>
            </a:pPr>
            <a:endParaRPr lang="ru-RU" sz="1900" dirty="0"/>
          </a:p>
          <a:p>
            <a:pPr algn="just">
              <a:buFontTx/>
              <a:buChar char="-"/>
            </a:pPr>
            <a:r>
              <a:rPr lang="ru-RU" dirty="0" smtClean="0"/>
              <a:t>во первых, перечень запросов не закрытый</a:t>
            </a:r>
          </a:p>
          <a:p>
            <a:pPr algn="just">
              <a:buFontTx/>
              <a:buChar char="-"/>
            </a:pPr>
            <a:r>
              <a:rPr lang="ru-RU" dirty="0" smtClean="0"/>
              <a:t>во вторых, письмо Росреестра </a:t>
            </a:r>
            <a:r>
              <a:rPr lang="ru-RU" sz="2800" b="1" dirty="0">
                <a:solidFill>
                  <a:srgbClr val="C00000"/>
                </a:solidFill>
              </a:rPr>
              <a:t>от 7 октября 2020 г. N </a:t>
            </a:r>
            <a:r>
              <a:rPr lang="ru-RU" sz="2800" b="1" dirty="0" smtClean="0">
                <a:solidFill>
                  <a:srgbClr val="C00000"/>
                </a:solidFill>
              </a:rPr>
              <a:t>01-8852-ГЕ/20</a:t>
            </a:r>
            <a:r>
              <a:rPr lang="ru-RU" b="1" dirty="0" smtClean="0"/>
              <a:t> </a:t>
            </a:r>
            <a:r>
              <a:rPr lang="ru-RU" sz="2800" dirty="0" smtClean="0"/>
              <a:t>(подпись Г.Ю. Елизарова) :</a:t>
            </a:r>
          </a:p>
          <a:p>
            <a:pPr algn="just">
              <a:buFontTx/>
              <a:buChar char="-"/>
            </a:pPr>
            <a:endParaRPr lang="ru-RU" sz="2800" dirty="0"/>
          </a:p>
          <a:p>
            <a:pPr marL="0" indent="0" algn="just">
              <a:buNone/>
            </a:pPr>
            <a:r>
              <a:rPr lang="ru-RU" sz="2800" dirty="0" smtClean="0"/>
              <a:t>«Для </a:t>
            </a:r>
            <a:r>
              <a:rPr lang="ru-RU" sz="2800" dirty="0"/>
              <a:t>организации работы по выявлению правообладателей ранее учтенных объектов недвижимости орган государственной власти </a:t>
            </a:r>
            <a:r>
              <a:rPr lang="ru-RU" sz="2800" b="1" u="sng" dirty="0"/>
              <a:t>субъекта </a:t>
            </a:r>
            <a:r>
              <a:rPr lang="ru-RU" sz="2800" b="1" u="sng" dirty="0" smtClean="0"/>
              <a:t>РФ, </a:t>
            </a:r>
            <a:r>
              <a:rPr lang="ru-RU" sz="2800" b="1" u="sng" dirty="0"/>
              <a:t>орган местного самоуправления</a:t>
            </a:r>
            <a:r>
              <a:rPr lang="ru-RU" sz="2800" dirty="0"/>
              <a:t> </a:t>
            </a:r>
            <a:r>
              <a:rPr lang="ru-RU" sz="2800" b="1" dirty="0" smtClean="0">
                <a:solidFill>
                  <a:srgbClr val="C00000"/>
                </a:solidFill>
              </a:rPr>
              <a:t>направляют </a:t>
            </a:r>
            <a:r>
              <a:rPr lang="ru-RU" sz="2800" b="1" dirty="0">
                <a:solidFill>
                  <a:srgbClr val="C00000"/>
                </a:solidFill>
              </a:rPr>
              <a:t>в </a:t>
            </a:r>
            <a:r>
              <a:rPr lang="ru-RU" sz="2800" b="1" dirty="0" smtClean="0">
                <a:solidFill>
                  <a:srgbClr val="C00000"/>
                </a:solidFill>
              </a:rPr>
              <a:t>Орган Регистрации Прав </a:t>
            </a:r>
            <a:r>
              <a:rPr lang="ru-RU" sz="2800" b="1" u="sng" dirty="0" smtClean="0">
                <a:solidFill>
                  <a:srgbClr val="C00000"/>
                </a:solidFill>
              </a:rPr>
              <a:t>письмо</a:t>
            </a:r>
            <a:r>
              <a:rPr lang="ru-RU" sz="2800" b="1" dirty="0" smtClean="0">
                <a:solidFill>
                  <a:srgbClr val="C00000"/>
                </a:solidFill>
              </a:rPr>
              <a:t> </a:t>
            </a:r>
            <a:r>
              <a:rPr lang="ru-RU" sz="2800" b="1" dirty="0"/>
              <a:t>о предоставлении перечня</a:t>
            </a:r>
            <a:r>
              <a:rPr lang="ru-RU" sz="2800" dirty="0"/>
              <a:t> </a:t>
            </a:r>
            <a:r>
              <a:rPr lang="ru-RU" sz="2800" u="sng" dirty="0" smtClean="0"/>
              <a:t>ранее </a:t>
            </a:r>
            <a:r>
              <a:rPr lang="ru-RU" sz="2800" u="sng" dirty="0"/>
              <a:t>учтенных объектов недвижимости</a:t>
            </a:r>
            <a:r>
              <a:rPr lang="ru-RU" sz="2800" dirty="0"/>
              <a:t>, права на которые в Едином государственном реестре недвижимости </a:t>
            </a:r>
            <a:r>
              <a:rPr lang="ru-RU" sz="2800" b="1" dirty="0" smtClean="0"/>
              <a:t>не зарегистрированы</a:t>
            </a:r>
            <a:r>
              <a:rPr lang="ru-RU" sz="2800" dirty="0" smtClean="0"/>
              <a:t>.</a:t>
            </a:r>
            <a:endParaRPr lang="ru-RU" sz="2800" dirty="0"/>
          </a:p>
          <a:p>
            <a:pPr marL="0" indent="0" algn="just">
              <a:buNone/>
            </a:pPr>
            <a:r>
              <a:rPr lang="ru-RU" sz="2800" dirty="0" smtClean="0"/>
              <a:t>Орган </a:t>
            </a:r>
            <a:r>
              <a:rPr lang="ru-RU" sz="2800" dirty="0"/>
              <a:t>регистрации прав осуществляет подготовку перечня в срок </a:t>
            </a:r>
            <a:r>
              <a:rPr lang="ru-RU" sz="2800" u="sng" dirty="0"/>
              <a:t>не более чем 5 рабочих дней </a:t>
            </a:r>
            <a:r>
              <a:rPr lang="ru-RU" sz="2800" dirty="0"/>
              <a:t>со дня поступления указанного </a:t>
            </a:r>
            <a:r>
              <a:rPr lang="ru-RU" sz="2800" dirty="0" smtClean="0"/>
              <a:t>письма.»</a:t>
            </a:r>
            <a:endParaRPr lang="ru-RU" sz="2800" dirty="0"/>
          </a:p>
          <a:p>
            <a:pPr algn="just">
              <a:buFontTx/>
              <a:buChar char="-"/>
            </a:pPr>
            <a:endParaRPr lang="ru-RU" sz="2800" dirty="0" smtClean="0"/>
          </a:p>
          <a:p>
            <a:pPr marL="0" indent="0" algn="just">
              <a:buNone/>
            </a:pPr>
            <a:endParaRPr lang="ru-RU" b="1" dirty="0"/>
          </a:p>
          <a:p>
            <a:pPr algn="just">
              <a:buFontTx/>
              <a:buChar char="-"/>
            </a:pPr>
            <a:endParaRPr lang="ru-RU" dirty="0"/>
          </a:p>
        </p:txBody>
      </p:sp>
    </p:spTree>
    <p:extLst>
      <p:ext uri="{BB962C8B-B14F-4D97-AF65-F5344CB8AC3E}">
        <p14:creationId xmlns:p14="http://schemas.microsoft.com/office/powerpoint/2010/main" val="3034421464"/>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76526" cy="188640"/>
          </a:xfrm>
        </p:spPr>
        <p:txBody>
          <a:bodyPr>
            <a:noAutofit/>
          </a:bodyPr>
          <a:lstStyle/>
          <a:p>
            <a:r>
              <a:rPr lang="ru-RU" sz="2400" b="1" dirty="0">
                <a:solidFill>
                  <a:schemeClr val="tx2">
                    <a:lumMod val="60000"/>
                    <a:lumOff val="40000"/>
                  </a:schemeClr>
                </a:solidFill>
                <a:latin typeface="Comic Sans MS" panose="030F0702030302020204" pitchFamily="66" charset="0"/>
              </a:rPr>
              <a:t>Процедура принятия решения о КРТ</a:t>
            </a:r>
            <a:endParaRPr lang="ru-RU" sz="2300" b="1" dirty="0">
              <a:solidFill>
                <a:srgbClr val="C00000"/>
              </a:solidFill>
              <a:latin typeface="Comic Sans MS" panose="030F0702030302020204" pitchFamily="66" charset="0"/>
            </a:endParaRPr>
          </a:p>
        </p:txBody>
      </p:sp>
      <p:graphicFrame>
        <p:nvGraphicFramePr>
          <p:cNvPr id="4" name="Объект 3"/>
          <p:cNvGraphicFramePr>
            <a:graphicFrameLocks noGrp="1"/>
          </p:cNvGraphicFramePr>
          <p:nvPr>
            <p:ph idx="1"/>
            <p:extLst/>
          </p:nvPr>
        </p:nvGraphicFramePr>
        <p:xfrm>
          <a:off x="0" y="534228"/>
          <a:ext cx="9144000" cy="6108100"/>
        </p:xfrm>
        <a:graphic>
          <a:graphicData uri="http://schemas.openxmlformats.org/drawingml/2006/table">
            <a:tbl>
              <a:tblPr firstRow="1" bandRow="1">
                <a:tableStyleId>{5C22544A-7EE6-4342-B048-85BDC9FD1C3A}</a:tableStyleId>
              </a:tblPr>
              <a:tblGrid>
                <a:gridCol w="3048000"/>
                <a:gridCol w="3048000"/>
                <a:gridCol w="3048000"/>
              </a:tblGrid>
              <a:tr h="347380">
                <a:tc>
                  <a:txBody>
                    <a:bodyPr/>
                    <a:lstStyle/>
                    <a:p>
                      <a:pPr algn="ctr"/>
                      <a:r>
                        <a:rPr lang="ru-RU" sz="1600" b="1" kern="1200" dirty="0" smtClean="0">
                          <a:solidFill>
                            <a:schemeClr val="lt1"/>
                          </a:solidFill>
                          <a:effectLst/>
                          <a:latin typeface="+mn-lt"/>
                          <a:ea typeface="+mn-ea"/>
                          <a:cs typeface="+mn-cs"/>
                        </a:rPr>
                        <a:t>КРТ   жилой застройки </a:t>
                      </a:r>
                      <a:endParaRPr lang="ru-RU" sz="1600" b="1" kern="1200" dirty="0">
                        <a:solidFill>
                          <a:schemeClr val="lt1"/>
                        </a:solidFill>
                        <a:effectLst/>
                        <a:latin typeface="+mn-lt"/>
                        <a:ea typeface="+mn-ea"/>
                        <a:cs typeface="+mn-cs"/>
                      </a:endParaRPr>
                    </a:p>
                  </a:txBody>
                  <a:tcPr/>
                </a:tc>
                <a:tc>
                  <a:txBody>
                    <a:bodyPr/>
                    <a:lstStyle/>
                    <a:p>
                      <a:pPr algn="ctr">
                        <a:spcAft>
                          <a:spcPts val="0"/>
                        </a:spcAft>
                      </a:pPr>
                      <a:r>
                        <a:rPr lang="ru-RU" sz="1600" b="1" kern="1200" dirty="0" smtClean="0">
                          <a:solidFill>
                            <a:schemeClr val="lt1"/>
                          </a:solidFill>
                          <a:effectLst/>
                          <a:latin typeface="+mn-lt"/>
                          <a:ea typeface="+mn-ea"/>
                          <a:cs typeface="+mn-cs"/>
                        </a:rPr>
                        <a:t>КРТ   нежилой </a:t>
                      </a:r>
                      <a:r>
                        <a:rPr lang="ru-RU" sz="1600" b="1" kern="1200" dirty="0">
                          <a:solidFill>
                            <a:schemeClr val="lt1"/>
                          </a:solidFill>
                          <a:effectLst/>
                          <a:latin typeface="+mn-lt"/>
                          <a:ea typeface="+mn-ea"/>
                          <a:cs typeface="+mn-cs"/>
                        </a:rPr>
                        <a:t>застройки</a:t>
                      </a:r>
                    </a:p>
                  </a:txBody>
                  <a:tcPr marL="68580" marR="68580" marT="0" marB="0"/>
                </a:tc>
                <a:tc>
                  <a:txBody>
                    <a:bodyPr/>
                    <a:lstStyle/>
                    <a:p>
                      <a:pPr algn="ctr">
                        <a:spcAft>
                          <a:spcPts val="0"/>
                        </a:spcAft>
                      </a:pPr>
                      <a:r>
                        <a:rPr lang="ru-RU" sz="1600" b="1" kern="1200" dirty="0">
                          <a:solidFill>
                            <a:schemeClr val="lt1"/>
                          </a:solidFill>
                          <a:effectLst/>
                          <a:latin typeface="+mn-lt"/>
                          <a:ea typeface="+mn-ea"/>
                          <a:cs typeface="+mn-cs"/>
                        </a:rPr>
                        <a:t>КРТ незастроенной территории</a:t>
                      </a:r>
                    </a:p>
                  </a:txBody>
                  <a:tcPr marL="68580" marR="68580" marT="0" marB="0"/>
                </a:tc>
              </a:tr>
              <a:tr h="1215213">
                <a:tc>
                  <a:txBody>
                    <a:bodyPr/>
                    <a:lstStyle/>
                    <a:p>
                      <a:pPr algn="ctr">
                        <a:spcAft>
                          <a:spcPts val="0"/>
                        </a:spcAft>
                      </a:pPr>
                      <a:endParaRPr lang="ru-RU" sz="1800" b="1" dirty="0" smtClean="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ru-RU" sz="1800" b="1" dirty="0" smtClean="0">
                          <a:effectLst/>
                          <a:latin typeface="Times New Roman" panose="02020603050405020304" pitchFamily="18" charset="0"/>
                          <a:ea typeface="Times New Roman" panose="02020603050405020304" pitchFamily="18" charset="0"/>
                        </a:rPr>
                        <a:t>-</a:t>
                      </a:r>
                      <a:r>
                        <a:rPr lang="ru-RU" sz="1800" b="1" dirty="0">
                          <a:effectLst/>
                          <a:latin typeface="Times New Roman" panose="02020603050405020304" pitchFamily="18" charset="0"/>
                          <a:ea typeface="Times New Roman" panose="02020603050405020304" pitchFamily="18" charset="0"/>
                        </a:rPr>
                        <a:t> </a:t>
                      </a:r>
                    </a:p>
                  </a:txBody>
                  <a:tcPr marL="68580" marR="68580" marT="0" marB="0"/>
                </a:tc>
                <a:tc>
                  <a:txBody>
                    <a:bodyPr/>
                    <a:lstStyle/>
                    <a:p>
                      <a:pPr algn="just">
                        <a:spcAft>
                          <a:spcPts val="0"/>
                        </a:spcAft>
                      </a:pPr>
                      <a:r>
                        <a:rPr lang="ru-RU" sz="1800" dirty="0">
                          <a:effectLst/>
                          <a:latin typeface="Times New Roman" panose="02020603050405020304" pitchFamily="18" charset="0"/>
                          <a:ea typeface="Times New Roman" panose="02020603050405020304" pitchFamily="18" charset="0"/>
                        </a:rPr>
                        <a:t>4) </a:t>
                      </a:r>
                      <a:r>
                        <a:rPr lang="ru-RU" sz="1800" b="1" u="sng" dirty="0">
                          <a:effectLst/>
                          <a:latin typeface="Times New Roman" panose="02020603050405020304" pitchFamily="18" charset="0"/>
                          <a:ea typeface="Times New Roman" panose="02020603050405020304" pitchFamily="18" charset="0"/>
                        </a:rPr>
                        <a:t>предоставление земельного участка</a:t>
                      </a:r>
                      <a:r>
                        <a:rPr lang="ru-RU" sz="1800" dirty="0">
                          <a:effectLst/>
                          <a:latin typeface="Times New Roman" panose="02020603050405020304" pitchFamily="18" charset="0"/>
                          <a:ea typeface="Times New Roman" panose="02020603050405020304" pitchFamily="18" charset="0"/>
                        </a:rPr>
                        <a:t> или земельных участков </a:t>
                      </a:r>
                      <a:r>
                        <a:rPr lang="ru-RU" sz="1800" u="sng" dirty="0">
                          <a:effectLst/>
                          <a:latin typeface="Times New Roman" panose="02020603050405020304" pitchFamily="18" charset="0"/>
                          <a:ea typeface="Times New Roman" panose="02020603050405020304" pitchFamily="18" charset="0"/>
                        </a:rPr>
                        <a:t>в аренду без торгов</a:t>
                      </a:r>
                      <a:r>
                        <a:rPr lang="ru-RU" sz="1800" dirty="0">
                          <a:effectLst/>
                          <a:latin typeface="Times New Roman" panose="02020603050405020304" pitchFamily="18" charset="0"/>
                          <a:ea typeface="Times New Roman" panose="02020603050405020304" pitchFamily="18" charset="0"/>
                        </a:rPr>
                        <a:t> в целях реализации договора </a:t>
                      </a:r>
                      <a:r>
                        <a:rPr lang="ru-RU" sz="1800" b="1" i="1" dirty="0" smtClean="0">
                          <a:effectLst/>
                          <a:latin typeface="Times New Roman" panose="02020603050405020304" pitchFamily="18" charset="0"/>
                          <a:ea typeface="Times New Roman" panose="02020603050405020304" pitchFamily="18" charset="0"/>
                        </a:rPr>
                        <a:t>лицу</a:t>
                      </a:r>
                      <a:r>
                        <a:rPr lang="ru-RU" sz="1800" b="1" dirty="0">
                          <a:effectLst/>
                          <a:latin typeface="Times New Roman" panose="02020603050405020304" pitchFamily="18" charset="0"/>
                          <a:ea typeface="Times New Roman" panose="02020603050405020304" pitchFamily="18" charset="0"/>
                        </a:rPr>
                        <a:t>, </a:t>
                      </a:r>
                      <a:r>
                        <a:rPr lang="ru-RU" sz="1800" dirty="0">
                          <a:effectLst/>
                          <a:latin typeface="Times New Roman" panose="02020603050405020304" pitchFamily="18" charset="0"/>
                          <a:ea typeface="Times New Roman" panose="02020603050405020304" pitchFamily="18" charset="0"/>
                        </a:rPr>
                        <a:t>с которым заключен </a:t>
                      </a:r>
                      <a:r>
                        <a:rPr lang="ru-RU" sz="1800" dirty="0" smtClean="0">
                          <a:effectLst/>
                          <a:latin typeface="Times New Roman" panose="02020603050405020304" pitchFamily="18" charset="0"/>
                          <a:ea typeface="Times New Roman" panose="02020603050405020304" pitchFamily="18" charset="0"/>
                        </a:rPr>
                        <a:t>договор КРТ;</a:t>
                      </a:r>
                      <a:endParaRPr lang="ru-RU" sz="1800" dirty="0">
                        <a:effectLst/>
                        <a:latin typeface="Times New Roman" panose="02020603050405020304" pitchFamily="18" charset="0"/>
                        <a:ea typeface="Times New Roman" panose="02020603050405020304" pitchFamily="18" charset="0"/>
                      </a:endParaRPr>
                    </a:p>
                  </a:txBody>
                  <a:tcPr marL="68580" marR="68580" marT="0" marB="0"/>
                </a:tc>
              </a:tr>
              <a:tr h="1731679">
                <a:tc>
                  <a:txBody>
                    <a:bodyPr/>
                    <a:lstStyle/>
                    <a:p>
                      <a:pPr algn="just">
                        <a:spcAft>
                          <a:spcPts val="0"/>
                        </a:spcAft>
                      </a:pPr>
                      <a:r>
                        <a:rPr lang="ru-RU" sz="1800" b="1" kern="1200" dirty="0" smtClean="0">
                          <a:solidFill>
                            <a:srgbClr val="FF0000"/>
                          </a:solidFill>
                          <a:effectLst/>
                          <a:latin typeface="Times New Roman" panose="02020603050405020304" pitchFamily="18" charset="0"/>
                          <a:ea typeface="Times New Roman" panose="02020603050405020304" pitchFamily="18" charset="0"/>
                          <a:cs typeface="+mn-cs"/>
                        </a:rPr>
                        <a:t>7) </a:t>
                      </a:r>
                      <a:r>
                        <a:rPr lang="ru-RU" sz="1800" b="1" dirty="0" smtClean="0">
                          <a:effectLst/>
                          <a:latin typeface="Times New Roman" panose="02020603050405020304" pitchFamily="18" charset="0"/>
                          <a:ea typeface="Times New Roman" panose="02020603050405020304" pitchFamily="18" charset="0"/>
                        </a:rPr>
                        <a:t>подготовка и утверждение документации по планировке территории</a:t>
                      </a:r>
                      <a:r>
                        <a:rPr lang="ru-RU" sz="1800" dirty="0" smtClean="0">
                          <a:effectLst/>
                          <a:latin typeface="Times New Roman" panose="02020603050405020304" pitchFamily="18" charset="0"/>
                          <a:ea typeface="Times New Roman" panose="02020603050405020304" pitchFamily="18" charset="0"/>
                        </a:rPr>
                        <a:t>, а также при необходимости </a:t>
                      </a:r>
                      <a:r>
                        <a:rPr lang="ru-RU" sz="1800" u="sng" dirty="0" smtClean="0">
                          <a:effectLst/>
                          <a:latin typeface="Times New Roman" panose="02020603050405020304" pitchFamily="18" charset="0"/>
                          <a:ea typeface="Times New Roman" panose="02020603050405020304" pitchFamily="18" charset="0"/>
                        </a:rPr>
                        <a:t>внесение изменений в генеральный план,</a:t>
                      </a:r>
                      <a:r>
                        <a:rPr lang="ru-RU" sz="1800" dirty="0" smtClean="0">
                          <a:effectLst/>
                          <a:latin typeface="Times New Roman" panose="02020603050405020304" pitchFamily="18" charset="0"/>
                          <a:ea typeface="Times New Roman" panose="02020603050405020304" pitchFamily="18" charset="0"/>
                        </a:rPr>
                        <a:t> </a:t>
                      </a:r>
                      <a:r>
                        <a:rPr lang="ru-RU" sz="1800" u="sng" dirty="0" smtClean="0">
                          <a:effectLst/>
                          <a:latin typeface="Times New Roman" panose="02020603050405020304" pitchFamily="18" charset="0"/>
                          <a:ea typeface="Times New Roman" panose="02020603050405020304" pitchFamily="18" charset="0"/>
                        </a:rPr>
                        <a:t>правила землепользования и застройки</a:t>
                      </a:r>
                      <a:r>
                        <a:rPr lang="ru-RU" sz="1800" dirty="0" smtClean="0">
                          <a:effectLst/>
                          <a:latin typeface="Times New Roman" panose="02020603050405020304" pitchFamily="18" charset="0"/>
                          <a:ea typeface="Times New Roman" panose="02020603050405020304" pitchFamily="18" charset="0"/>
                        </a:rPr>
                        <a:t>;</a:t>
                      </a:r>
                      <a:endParaRPr lang="ru-RU" sz="18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0"/>
                        </a:spcAft>
                      </a:pPr>
                      <a:r>
                        <a:rPr lang="ru-RU" sz="1800" b="1" kern="1200" dirty="0">
                          <a:solidFill>
                            <a:srgbClr val="FF0000"/>
                          </a:solidFill>
                          <a:effectLst/>
                          <a:latin typeface="Times New Roman" panose="02020603050405020304" pitchFamily="18" charset="0"/>
                          <a:ea typeface="Times New Roman" panose="02020603050405020304" pitchFamily="18" charset="0"/>
                          <a:cs typeface="+mn-cs"/>
                        </a:rPr>
                        <a:t>7) </a:t>
                      </a:r>
                      <a:r>
                        <a:rPr lang="ru-RU" sz="1800" b="1" dirty="0">
                          <a:effectLst/>
                          <a:latin typeface="Times New Roman" panose="02020603050405020304" pitchFamily="18" charset="0"/>
                          <a:ea typeface="Times New Roman" panose="02020603050405020304" pitchFamily="18" charset="0"/>
                        </a:rPr>
                        <a:t>подготовка и утверждение документации по планировке территории</a:t>
                      </a:r>
                      <a:r>
                        <a:rPr lang="ru-RU" sz="1800" dirty="0">
                          <a:effectLst/>
                          <a:latin typeface="Times New Roman" panose="02020603050405020304" pitchFamily="18" charset="0"/>
                          <a:ea typeface="Times New Roman" panose="02020603050405020304" pitchFamily="18" charset="0"/>
                        </a:rPr>
                        <a:t>, а также при необходимости </a:t>
                      </a:r>
                      <a:r>
                        <a:rPr lang="ru-RU" sz="1800" u="sng" dirty="0">
                          <a:effectLst/>
                          <a:latin typeface="Times New Roman" panose="02020603050405020304" pitchFamily="18" charset="0"/>
                          <a:ea typeface="Times New Roman" panose="02020603050405020304" pitchFamily="18" charset="0"/>
                        </a:rPr>
                        <a:t>внесение изменений в генеральный </a:t>
                      </a:r>
                      <a:r>
                        <a:rPr lang="ru-RU" sz="1800" u="sng" dirty="0" smtClean="0">
                          <a:effectLst/>
                          <a:latin typeface="Times New Roman" panose="02020603050405020304" pitchFamily="18" charset="0"/>
                          <a:ea typeface="Times New Roman" panose="02020603050405020304" pitchFamily="18" charset="0"/>
                        </a:rPr>
                        <a:t>план</a:t>
                      </a:r>
                      <a:r>
                        <a:rPr lang="ru-RU" sz="1800" dirty="0" smtClean="0">
                          <a:effectLst/>
                          <a:latin typeface="Times New Roman" panose="02020603050405020304" pitchFamily="18" charset="0"/>
                          <a:ea typeface="Times New Roman" panose="02020603050405020304" pitchFamily="18" charset="0"/>
                        </a:rPr>
                        <a:t>, </a:t>
                      </a:r>
                      <a:r>
                        <a:rPr lang="ru-RU" sz="1800" u="sng" dirty="0">
                          <a:effectLst/>
                          <a:latin typeface="Times New Roman" panose="02020603050405020304" pitchFamily="18" charset="0"/>
                          <a:ea typeface="Times New Roman" panose="02020603050405020304" pitchFamily="18" charset="0"/>
                        </a:rPr>
                        <a:t>правила землепользования и застройки</a:t>
                      </a:r>
                      <a:r>
                        <a:rPr lang="ru-RU" sz="1800" dirty="0">
                          <a:effectLst/>
                          <a:latin typeface="Times New Roman" panose="02020603050405020304" pitchFamily="18" charset="0"/>
                          <a:ea typeface="Times New Roman" panose="02020603050405020304" pitchFamily="18" charset="0"/>
                        </a:rPr>
                        <a:t>;</a:t>
                      </a:r>
                    </a:p>
                  </a:txBody>
                  <a:tcPr marL="68580" marR="68580" marT="0" marB="0"/>
                </a:tc>
                <a:tc>
                  <a:txBody>
                    <a:bodyPr/>
                    <a:lstStyle/>
                    <a:p>
                      <a:pPr algn="just">
                        <a:spcAft>
                          <a:spcPts val="0"/>
                        </a:spcAft>
                      </a:pPr>
                      <a:r>
                        <a:rPr lang="ru-RU" sz="1800" b="1" dirty="0">
                          <a:solidFill>
                            <a:srgbClr val="FF0000"/>
                          </a:solidFill>
                          <a:effectLst/>
                          <a:latin typeface="Times New Roman" panose="02020603050405020304" pitchFamily="18" charset="0"/>
                          <a:ea typeface="Times New Roman" panose="02020603050405020304" pitchFamily="18" charset="0"/>
                        </a:rPr>
                        <a:t>5)</a:t>
                      </a:r>
                      <a:r>
                        <a:rPr lang="ru-RU" sz="1800" dirty="0">
                          <a:effectLst/>
                          <a:latin typeface="Times New Roman" panose="02020603050405020304" pitchFamily="18" charset="0"/>
                          <a:ea typeface="Times New Roman" panose="02020603050405020304" pitchFamily="18" charset="0"/>
                        </a:rPr>
                        <a:t> </a:t>
                      </a:r>
                      <a:r>
                        <a:rPr lang="ru-RU" sz="1800" b="1" dirty="0">
                          <a:effectLst/>
                          <a:latin typeface="Times New Roman" panose="02020603050405020304" pitchFamily="18" charset="0"/>
                          <a:ea typeface="Times New Roman" panose="02020603050405020304" pitchFamily="18" charset="0"/>
                        </a:rPr>
                        <a:t>подготовка и утверждение документации по планировке территории</a:t>
                      </a:r>
                      <a:r>
                        <a:rPr lang="ru-RU" sz="1800" dirty="0">
                          <a:effectLst/>
                          <a:latin typeface="Times New Roman" panose="02020603050405020304" pitchFamily="18" charset="0"/>
                          <a:ea typeface="Times New Roman" panose="02020603050405020304" pitchFamily="18" charset="0"/>
                        </a:rPr>
                        <a:t>, а также при необходимости </a:t>
                      </a:r>
                      <a:r>
                        <a:rPr lang="ru-RU" sz="1800" u="sng" dirty="0">
                          <a:effectLst/>
                          <a:latin typeface="Times New Roman" panose="02020603050405020304" pitchFamily="18" charset="0"/>
                          <a:ea typeface="Times New Roman" panose="02020603050405020304" pitchFamily="18" charset="0"/>
                        </a:rPr>
                        <a:t>внесение изменений в генеральный </a:t>
                      </a:r>
                      <a:r>
                        <a:rPr lang="ru-RU" sz="1800" u="sng" dirty="0" smtClean="0">
                          <a:effectLst/>
                          <a:latin typeface="Times New Roman" panose="02020603050405020304" pitchFamily="18" charset="0"/>
                          <a:ea typeface="Times New Roman" panose="02020603050405020304" pitchFamily="18" charset="0"/>
                        </a:rPr>
                        <a:t>план</a:t>
                      </a:r>
                      <a:r>
                        <a:rPr lang="ru-RU" sz="1800" dirty="0" smtClean="0">
                          <a:effectLst/>
                          <a:latin typeface="Times New Roman" panose="02020603050405020304" pitchFamily="18" charset="0"/>
                          <a:ea typeface="Times New Roman" panose="02020603050405020304" pitchFamily="18" charset="0"/>
                        </a:rPr>
                        <a:t>, </a:t>
                      </a:r>
                      <a:r>
                        <a:rPr lang="ru-RU" sz="1800" u="sng" dirty="0">
                          <a:effectLst/>
                          <a:latin typeface="Times New Roman" panose="02020603050405020304" pitchFamily="18" charset="0"/>
                          <a:ea typeface="Times New Roman" panose="02020603050405020304" pitchFamily="18" charset="0"/>
                        </a:rPr>
                        <a:t>правила землепользования и застройки</a:t>
                      </a:r>
                      <a:r>
                        <a:rPr lang="ru-RU" sz="1800" dirty="0">
                          <a:effectLst/>
                          <a:latin typeface="Times New Roman" panose="02020603050405020304" pitchFamily="18" charset="0"/>
                          <a:ea typeface="Times New Roman" panose="02020603050405020304" pitchFamily="18" charset="0"/>
                        </a:rPr>
                        <a:t>;</a:t>
                      </a:r>
                    </a:p>
                  </a:txBody>
                  <a:tcPr marL="68580" marR="68580" marT="0" marB="0"/>
                </a:tc>
              </a:tr>
              <a:tr h="1458256">
                <a:tc>
                  <a:txBody>
                    <a:bodyPr/>
                    <a:lstStyle/>
                    <a:p>
                      <a:pPr algn="just">
                        <a:spcAft>
                          <a:spcPts val="0"/>
                        </a:spcAft>
                      </a:pPr>
                      <a:r>
                        <a:rPr lang="ru-RU" sz="1800" dirty="0">
                          <a:effectLst/>
                          <a:latin typeface="Times New Roman" panose="02020603050405020304" pitchFamily="18" charset="0"/>
                          <a:ea typeface="Times New Roman" panose="02020603050405020304" pitchFamily="18" charset="0"/>
                        </a:rPr>
                        <a:t>8) </a:t>
                      </a:r>
                      <a:r>
                        <a:rPr lang="ru-RU" sz="1800" b="1" dirty="0">
                          <a:effectLst/>
                          <a:latin typeface="Times New Roman" panose="02020603050405020304" pitchFamily="18" charset="0"/>
                          <a:ea typeface="Times New Roman" panose="02020603050405020304" pitchFamily="18" charset="0"/>
                        </a:rPr>
                        <a:t>определение </a:t>
                      </a:r>
                      <a:r>
                        <a:rPr lang="ru-RU" sz="1800" b="1" dirty="0" smtClean="0">
                          <a:effectLst/>
                          <a:latin typeface="Times New Roman" panose="02020603050405020304" pitchFamily="18" charset="0"/>
                          <a:ea typeface="Times New Roman" panose="02020603050405020304" pitchFamily="18" charset="0"/>
                        </a:rPr>
                        <a:t>ЭТАПОВ </a:t>
                      </a:r>
                      <a:r>
                        <a:rPr lang="ru-RU" sz="1800" b="1" dirty="0">
                          <a:effectLst/>
                          <a:latin typeface="Times New Roman" panose="02020603050405020304" pitchFamily="18" charset="0"/>
                          <a:ea typeface="Times New Roman" panose="02020603050405020304" pitchFamily="18" charset="0"/>
                        </a:rPr>
                        <a:t>реализации</a:t>
                      </a:r>
                      <a:r>
                        <a:rPr lang="ru-RU" sz="1800" dirty="0">
                          <a:effectLst/>
                          <a:latin typeface="Times New Roman" panose="02020603050405020304" pitchFamily="18" charset="0"/>
                          <a:ea typeface="Times New Roman" panose="02020603050405020304" pitchFamily="18" charset="0"/>
                        </a:rPr>
                        <a:t> решения о </a:t>
                      </a:r>
                      <a:r>
                        <a:rPr lang="ru-RU" sz="1800" i="1" dirty="0">
                          <a:effectLst/>
                          <a:latin typeface="Times New Roman" panose="02020603050405020304" pitchFamily="18" charset="0"/>
                          <a:ea typeface="Times New Roman" panose="02020603050405020304" pitchFamily="18" charset="0"/>
                        </a:rPr>
                        <a:t>КРТ жилой застройки</a:t>
                      </a:r>
                      <a:r>
                        <a:rPr lang="ru-RU" sz="1800" dirty="0">
                          <a:effectLst/>
                          <a:latin typeface="Times New Roman" panose="02020603050405020304" pitchFamily="18" charset="0"/>
                          <a:ea typeface="Times New Roman" panose="02020603050405020304" pitchFamily="18" charset="0"/>
                        </a:rPr>
                        <a:t> </a:t>
                      </a:r>
                      <a:r>
                        <a:rPr lang="ru-RU" sz="1800" u="sng" dirty="0">
                          <a:effectLst/>
                          <a:latin typeface="Times New Roman" panose="02020603050405020304" pitchFamily="18" charset="0"/>
                          <a:ea typeface="Times New Roman" panose="02020603050405020304" pitchFamily="18" charset="0"/>
                        </a:rPr>
                        <a:t>с указанием очередности сноса</a:t>
                      </a:r>
                      <a:r>
                        <a:rPr lang="ru-RU" sz="1800" dirty="0">
                          <a:effectLst/>
                          <a:latin typeface="Times New Roman" panose="02020603050405020304" pitchFamily="18" charset="0"/>
                          <a:ea typeface="Times New Roman" panose="02020603050405020304" pitchFamily="18" charset="0"/>
                        </a:rPr>
                        <a:t> или реконструкции МКД, включенных в это решение;</a:t>
                      </a:r>
                    </a:p>
                  </a:txBody>
                  <a:tcPr marL="68580" marR="68580" marT="0" marB="0"/>
                </a:tc>
                <a:tc>
                  <a:txBody>
                    <a:bodyPr/>
                    <a:lstStyle/>
                    <a:p>
                      <a:pPr algn="ctr">
                        <a:spcAft>
                          <a:spcPts val="0"/>
                        </a:spcAft>
                      </a:pPr>
                      <a:r>
                        <a:rPr lang="ru-RU" sz="1800" dirty="0" smtClean="0">
                          <a:effectLst/>
                          <a:latin typeface="Times New Roman" panose="02020603050405020304" pitchFamily="18" charset="0"/>
                          <a:ea typeface="Times New Roman" panose="02020603050405020304" pitchFamily="18" charset="0"/>
                        </a:rPr>
                        <a:t>-</a:t>
                      </a:r>
                    </a:p>
                    <a:p>
                      <a:pPr algn="ctr">
                        <a:spcAft>
                          <a:spcPts val="0"/>
                        </a:spcAft>
                      </a:pPr>
                      <a:endParaRPr lang="ru-RU" sz="1600" i="1" dirty="0" smtClean="0">
                        <a:effectLst/>
                        <a:latin typeface="Times New Roman" panose="02020603050405020304" pitchFamily="18" charset="0"/>
                        <a:ea typeface="Times New Roman" panose="02020603050405020304" pitchFamily="18" charset="0"/>
                      </a:endParaRPr>
                    </a:p>
                    <a:p>
                      <a:pPr algn="ctr">
                        <a:spcAft>
                          <a:spcPts val="0"/>
                        </a:spcAft>
                      </a:pPr>
                      <a:endParaRPr lang="ru-RU" sz="1600" i="1" dirty="0" smtClean="0">
                        <a:effectLst/>
                        <a:latin typeface="Times New Roman" panose="02020603050405020304" pitchFamily="18" charset="0"/>
                        <a:ea typeface="Times New Roman" panose="02020603050405020304" pitchFamily="18" charset="0"/>
                      </a:endParaRPr>
                    </a:p>
                    <a:p>
                      <a:pPr algn="ctr">
                        <a:spcAft>
                          <a:spcPts val="0"/>
                        </a:spcAft>
                      </a:pPr>
                      <a:endParaRPr lang="ru-RU" sz="1600" i="1" dirty="0" smtClean="0">
                        <a:effectLst/>
                        <a:latin typeface="Times New Roman" panose="02020603050405020304" pitchFamily="18" charset="0"/>
                        <a:ea typeface="Times New Roman" panose="02020603050405020304" pitchFamily="18" charset="0"/>
                      </a:endParaRPr>
                    </a:p>
                    <a:p>
                      <a:pPr algn="ctr">
                        <a:spcAft>
                          <a:spcPts val="0"/>
                        </a:spcAft>
                      </a:pPr>
                      <a:r>
                        <a:rPr lang="ru-RU" sz="1600" i="1" dirty="0" smtClean="0">
                          <a:effectLst/>
                          <a:latin typeface="Times New Roman" panose="02020603050405020304" pitchFamily="18" charset="0"/>
                          <a:ea typeface="Times New Roman" panose="02020603050405020304" pitchFamily="18" charset="0"/>
                        </a:rPr>
                        <a:t>(этапы все есть)</a:t>
                      </a:r>
                      <a:endParaRPr lang="ru-RU" sz="1600" i="1"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ru-RU" sz="1800" dirty="0" smtClean="0">
                          <a:effectLst/>
                          <a:latin typeface="Times New Roman" panose="02020603050405020304" pitchFamily="18" charset="0"/>
                          <a:ea typeface="Times New Roman" panose="02020603050405020304" pitchFamily="18" charset="0"/>
                        </a:rPr>
                        <a:t>-</a:t>
                      </a:r>
                      <a:r>
                        <a:rPr lang="ru-RU" sz="1800" dirty="0">
                          <a:effectLst/>
                          <a:latin typeface="Times New Roman" panose="02020603050405020304" pitchFamily="18" charset="0"/>
                          <a:ea typeface="Times New Roman" panose="02020603050405020304" pitchFamily="18" charset="0"/>
                        </a:rPr>
                        <a:t> </a:t>
                      </a:r>
                    </a:p>
                  </a:txBody>
                  <a:tcPr marL="68580" marR="68580" marT="0" marB="0"/>
                </a:tc>
              </a:tr>
            </a:tbl>
          </a:graphicData>
        </a:graphic>
      </p:graphicFrame>
      <p:sp>
        <p:nvSpPr>
          <p:cNvPr id="5" name="Стрелка вниз 4"/>
          <p:cNvSpPr/>
          <p:nvPr/>
        </p:nvSpPr>
        <p:spPr>
          <a:xfrm>
            <a:off x="4355976" y="6453336"/>
            <a:ext cx="432048"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539279656"/>
      </p:ext>
    </p:extLst>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76526" cy="260648"/>
          </a:xfrm>
        </p:spPr>
        <p:txBody>
          <a:bodyPr>
            <a:noAutofit/>
          </a:bodyPr>
          <a:lstStyle/>
          <a:p>
            <a:r>
              <a:rPr lang="ru-RU" sz="2000" b="1" dirty="0">
                <a:solidFill>
                  <a:schemeClr val="tx2">
                    <a:lumMod val="60000"/>
                    <a:lumOff val="40000"/>
                  </a:schemeClr>
                </a:solidFill>
                <a:latin typeface="Comic Sans MS" panose="030F0702030302020204" pitchFamily="66" charset="0"/>
              </a:rPr>
              <a:t>Процедура принятия решения о КРТ</a:t>
            </a:r>
            <a:endParaRPr lang="ru-RU" sz="2300" b="1" dirty="0">
              <a:solidFill>
                <a:srgbClr val="C00000"/>
              </a:solidFill>
              <a:latin typeface="Comic Sans MS" panose="030F0702030302020204" pitchFamily="66" charset="0"/>
            </a:endParaRPr>
          </a:p>
        </p:txBody>
      </p:sp>
      <p:graphicFrame>
        <p:nvGraphicFramePr>
          <p:cNvPr id="4" name="Объект 3"/>
          <p:cNvGraphicFramePr>
            <a:graphicFrameLocks noGrp="1"/>
          </p:cNvGraphicFramePr>
          <p:nvPr>
            <p:ph idx="1"/>
            <p:extLst/>
          </p:nvPr>
        </p:nvGraphicFramePr>
        <p:xfrm>
          <a:off x="0" y="260350"/>
          <a:ext cx="9144000" cy="6223000"/>
        </p:xfrm>
        <a:graphic>
          <a:graphicData uri="http://schemas.openxmlformats.org/drawingml/2006/table">
            <a:tbl>
              <a:tblPr firstRow="1" bandRow="1">
                <a:tableStyleId>{5C22544A-7EE6-4342-B048-85BDC9FD1C3A}</a:tableStyleId>
              </a:tblPr>
              <a:tblGrid>
                <a:gridCol w="3048000"/>
                <a:gridCol w="3048000"/>
                <a:gridCol w="3048000"/>
              </a:tblGrid>
              <a:tr h="370840">
                <a:tc>
                  <a:txBody>
                    <a:bodyPr/>
                    <a:lstStyle/>
                    <a:p>
                      <a:pPr algn="ctr"/>
                      <a:r>
                        <a:rPr lang="ru-RU" sz="1600" b="1" kern="1200" dirty="0" smtClean="0">
                          <a:solidFill>
                            <a:schemeClr val="lt1"/>
                          </a:solidFill>
                          <a:effectLst/>
                          <a:latin typeface="+mn-lt"/>
                          <a:ea typeface="+mn-ea"/>
                          <a:cs typeface="+mn-cs"/>
                        </a:rPr>
                        <a:t>КРТ   жилой застройки </a:t>
                      </a:r>
                      <a:endParaRPr lang="ru-RU" sz="1600" b="1" kern="1200" dirty="0">
                        <a:solidFill>
                          <a:schemeClr val="lt1"/>
                        </a:solidFill>
                        <a:effectLst/>
                        <a:latin typeface="+mn-lt"/>
                        <a:ea typeface="+mn-ea"/>
                        <a:cs typeface="+mn-cs"/>
                      </a:endParaRPr>
                    </a:p>
                  </a:txBody>
                  <a:tcPr/>
                </a:tc>
                <a:tc>
                  <a:txBody>
                    <a:bodyPr/>
                    <a:lstStyle/>
                    <a:p>
                      <a:pPr algn="ctr">
                        <a:spcAft>
                          <a:spcPts val="0"/>
                        </a:spcAft>
                      </a:pPr>
                      <a:r>
                        <a:rPr lang="ru-RU" sz="1600" b="1" kern="1200" dirty="0" smtClean="0">
                          <a:solidFill>
                            <a:schemeClr val="lt1"/>
                          </a:solidFill>
                          <a:effectLst/>
                          <a:latin typeface="+mn-lt"/>
                          <a:ea typeface="+mn-ea"/>
                          <a:cs typeface="+mn-cs"/>
                        </a:rPr>
                        <a:t>КРТ   нежилой </a:t>
                      </a:r>
                      <a:r>
                        <a:rPr lang="ru-RU" sz="1600" b="1" kern="1200" dirty="0">
                          <a:solidFill>
                            <a:schemeClr val="lt1"/>
                          </a:solidFill>
                          <a:effectLst/>
                          <a:latin typeface="+mn-lt"/>
                          <a:ea typeface="+mn-ea"/>
                          <a:cs typeface="+mn-cs"/>
                        </a:rPr>
                        <a:t>застройки</a:t>
                      </a:r>
                    </a:p>
                  </a:txBody>
                  <a:tcPr marL="68580" marR="68580" marT="0" marB="0"/>
                </a:tc>
                <a:tc>
                  <a:txBody>
                    <a:bodyPr/>
                    <a:lstStyle/>
                    <a:p>
                      <a:pPr algn="ctr">
                        <a:spcAft>
                          <a:spcPts val="0"/>
                        </a:spcAft>
                      </a:pPr>
                      <a:r>
                        <a:rPr lang="ru-RU" sz="1600" b="1" kern="1200" dirty="0">
                          <a:solidFill>
                            <a:schemeClr val="lt1"/>
                          </a:solidFill>
                          <a:effectLst/>
                          <a:latin typeface="+mn-lt"/>
                          <a:ea typeface="+mn-ea"/>
                          <a:cs typeface="+mn-cs"/>
                        </a:rPr>
                        <a:t>КРТ незастроенной территории</a:t>
                      </a:r>
                    </a:p>
                  </a:txBody>
                  <a:tcPr marL="68580" marR="68580" marT="0" marB="0"/>
                </a:tc>
              </a:tr>
              <a:tr h="370840">
                <a:tc>
                  <a:txBody>
                    <a:bodyPr/>
                    <a:lstStyle/>
                    <a:p>
                      <a:pPr algn="just">
                        <a:spcAft>
                          <a:spcPts val="0"/>
                        </a:spcAft>
                      </a:pPr>
                      <a:r>
                        <a:rPr lang="ru-RU" sz="1800" b="1" dirty="0">
                          <a:solidFill>
                            <a:srgbClr val="FF0000"/>
                          </a:solidFill>
                          <a:effectLst/>
                          <a:latin typeface="Times New Roman" panose="02020603050405020304" pitchFamily="18" charset="0"/>
                          <a:ea typeface="Times New Roman" panose="02020603050405020304" pitchFamily="18" charset="0"/>
                        </a:rPr>
                        <a:t>9)</a:t>
                      </a:r>
                      <a:r>
                        <a:rPr lang="ru-RU" sz="1800" dirty="0">
                          <a:effectLst/>
                          <a:latin typeface="Times New Roman" panose="02020603050405020304" pitchFamily="18" charset="0"/>
                          <a:ea typeface="Times New Roman" panose="02020603050405020304" pitchFamily="18" charset="0"/>
                        </a:rPr>
                        <a:t> </a:t>
                      </a:r>
                      <a:r>
                        <a:rPr lang="ru-RU" sz="1800" dirty="0" smtClean="0">
                          <a:effectLst/>
                          <a:latin typeface="Times New Roman" panose="02020603050405020304" pitchFamily="18" charset="0"/>
                          <a:ea typeface="Times New Roman" panose="02020603050405020304" pitchFamily="18" charset="0"/>
                        </a:rPr>
                        <a:t>выполнение </a:t>
                      </a:r>
                      <a:r>
                        <a:rPr lang="ru-RU" sz="1800" u="sng" dirty="0" smtClean="0">
                          <a:effectLst/>
                          <a:latin typeface="Times New Roman" panose="02020603050405020304" pitchFamily="18" charset="0"/>
                          <a:ea typeface="Times New Roman" panose="02020603050405020304" pitchFamily="18" charset="0"/>
                        </a:rPr>
                        <a:t>мероприятий, связанных с:</a:t>
                      </a:r>
                      <a:endParaRPr lang="ru-RU" sz="1800" dirty="0" smtClean="0">
                        <a:effectLst/>
                        <a:latin typeface="Times New Roman" panose="02020603050405020304" pitchFamily="18" charset="0"/>
                        <a:ea typeface="Times New Roman" panose="02020603050405020304" pitchFamily="18" charset="0"/>
                      </a:endParaRPr>
                    </a:p>
                    <a:p>
                      <a:pPr algn="just">
                        <a:spcAft>
                          <a:spcPts val="0"/>
                        </a:spcAft>
                      </a:pPr>
                      <a:r>
                        <a:rPr lang="ru-RU" sz="1800" dirty="0" smtClean="0">
                          <a:effectLst/>
                          <a:latin typeface="Times New Roman" panose="02020603050405020304" pitchFamily="18" charset="0"/>
                          <a:ea typeface="Times New Roman" panose="02020603050405020304" pitchFamily="18" charset="0"/>
                        </a:rPr>
                        <a:t>- архитектурно-строительным проектированием, </a:t>
                      </a:r>
                    </a:p>
                    <a:p>
                      <a:pPr algn="just">
                        <a:spcAft>
                          <a:spcPts val="0"/>
                        </a:spcAft>
                      </a:pPr>
                      <a:r>
                        <a:rPr lang="ru-RU" sz="1800" dirty="0" smtClean="0">
                          <a:effectLst/>
                          <a:latin typeface="Times New Roman" panose="02020603050405020304" pitchFamily="18" charset="0"/>
                          <a:ea typeface="Times New Roman" panose="02020603050405020304" pitchFamily="18" charset="0"/>
                        </a:rPr>
                        <a:t>- со строительством, </a:t>
                      </a:r>
                    </a:p>
                    <a:p>
                      <a:pPr algn="just">
                        <a:spcAft>
                          <a:spcPts val="0"/>
                        </a:spcAft>
                      </a:pPr>
                      <a:r>
                        <a:rPr lang="ru-RU" sz="1800" dirty="0" smtClean="0">
                          <a:effectLst/>
                          <a:latin typeface="Times New Roman" panose="02020603050405020304" pitchFamily="18" charset="0"/>
                          <a:ea typeface="Times New Roman" panose="02020603050405020304" pitchFamily="18" charset="0"/>
                        </a:rPr>
                        <a:t>- </a:t>
                      </a:r>
                      <a:r>
                        <a:rPr lang="ru-RU" sz="1800" b="1" dirty="0" smtClean="0">
                          <a:effectLst/>
                          <a:latin typeface="Times New Roman" panose="02020603050405020304" pitchFamily="18" charset="0"/>
                          <a:ea typeface="Times New Roman" panose="02020603050405020304" pitchFamily="18" charset="0"/>
                        </a:rPr>
                        <a:t>сносом ОКС, </a:t>
                      </a:r>
                    </a:p>
                    <a:p>
                      <a:pPr algn="just">
                        <a:spcAft>
                          <a:spcPts val="0"/>
                        </a:spcAft>
                      </a:pPr>
                      <a:r>
                        <a:rPr lang="ru-RU" sz="1800" dirty="0" smtClean="0">
                          <a:effectLst/>
                          <a:latin typeface="Times New Roman" panose="02020603050405020304" pitchFamily="18" charset="0"/>
                          <a:ea typeface="Times New Roman" panose="02020603050405020304" pitchFamily="18" charset="0"/>
                        </a:rPr>
                        <a:t>в целях реализации утвержденной ДПТ, </a:t>
                      </a:r>
                      <a:r>
                        <a:rPr lang="ru-RU" sz="1800" u="sng" dirty="0" smtClean="0">
                          <a:effectLst/>
                          <a:latin typeface="Times New Roman" panose="02020603050405020304" pitchFamily="18" charset="0"/>
                          <a:ea typeface="Times New Roman" panose="02020603050405020304" pitchFamily="18" charset="0"/>
                        </a:rPr>
                        <a:t>а также иных</a:t>
                      </a:r>
                      <a:r>
                        <a:rPr lang="ru-RU" sz="1800" u="none" dirty="0" smtClean="0">
                          <a:effectLst/>
                          <a:latin typeface="Times New Roman" panose="02020603050405020304" pitchFamily="18" charset="0"/>
                          <a:ea typeface="Times New Roman" panose="02020603050405020304" pitchFamily="18" charset="0"/>
                        </a:rPr>
                        <a:t> </a:t>
                      </a:r>
                      <a:r>
                        <a:rPr lang="ru-RU" sz="1800" u="sng" dirty="0" smtClean="0">
                          <a:effectLst/>
                          <a:latin typeface="Times New Roman" panose="02020603050405020304" pitchFamily="18" charset="0"/>
                          <a:ea typeface="Times New Roman" panose="02020603050405020304" pitchFamily="18" charset="0"/>
                        </a:rPr>
                        <a:t>необходимых мероприятий</a:t>
                      </a:r>
                      <a:r>
                        <a:rPr lang="ru-RU" sz="1800" dirty="0" smtClean="0">
                          <a:effectLst/>
                          <a:latin typeface="Times New Roman" panose="02020603050405020304" pitchFamily="18" charset="0"/>
                          <a:ea typeface="Times New Roman" panose="02020603050405020304" pitchFamily="18" charset="0"/>
                        </a:rPr>
                        <a:t> в соответствии с</a:t>
                      </a:r>
                      <a:r>
                        <a:rPr lang="ru-RU" sz="1800" u="none" dirty="0" smtClean="0">
                          <a:effectLst/>
                          <a:latin typeface="Times New Roman" panose="02020603050405020304" pitchFamily="18" charset="0"/>
                          <a:ea typeface="Times New Roman" panose="02020603050405020304" pitchFamily="18" charset="0"/>
                        </a:rPr>
                        <a:t> </a:t>
                      </a:r>
                      <a:r>
                        <a:rPr lang="ru-RU" sz="1800" u="sng" dirty="0" smtClean="0">
                          <a:effectLst/>
                          <a:latin typeface="Times New Roman" panose="02020603050405020304" pitchFamily="18" charset="0"/>
                          <a:ea typeface="Times New Roman" panose="02020603050405020304" pitchFamily="18" charset="0"/>
                        </a:rPr>
                        <a:t>этапами</a:t>
                      </a:r>
                      <a:r>
                        <a:rPr lang="ru-RU" sz="1800" dirty="0" smtClean="0">
                          <a:effectLst/>
                          <a:latin typeface="Times New Roman" panose="02020603050405020304" pitchFamily="18" charset="0"/>
                          <a:ea typeface="Times New Roman" panose="02020603050405020304" pitchFamily="18" charset="0"/>
                        </a:rPr>
                        <a:t> реализации решения о </a:t>
                      </a:r>
                      <a:r>
                        <a:rPr lang="ru-RU" sz="1800" i="1" dirty="0" smtClean="0">
                          <a:effectLst/>
                          <a:latin typeface="Times New Roman" panose="02020603050405020304" pitchFamily="18" charset="0"/>
                          <a:ea typeface="Times New Roman" panose="02020603050405020304" pitchFamily="18" charset="0"/>
                        </a:rPr>
                        <a:t>КРТ жилой застройки</a:t>
                      </a:r>
                      <a:r>
                        <a:rPr lang="ru-RU" sz="1800" dirty="0" smtClean="0">
                          <a:effectLst/>
                          <a:latin typeface="Times New Roman" panose="02020603050405020304" pitchFamily="18" charset="0"/>
                          <a:ea typeface="Times New Roman" panose="02020603050405020304" pitchFamily="18" charset="0"/>
                        </a:rPr>
                        <a:t>, в том числе </a:t>
                      </a:r>
                    </a:p>
                    <a:p>
                      <a:pPr algn="just">
                        <a:spcAft>
                          <a:spcPts val="0"/>
                        </a:spcAft>
                      </a:pPr>
                      <a:r>
                        <a:rPr lang="ru-RU" sz="1800" dirty="0" smtClean="0">
                          <a:effectLst/>
                          <a:latin typeface="Times New Roman" panose="02020603050405020304" pitchFamily="18" charset="0"/>
                          <a:ea typeface="Times New Roman" panose="02020603050405020304" pitchFamily="18" charset="0"/>
                        </a:rPr>
                        <a:t>- </a:t>
                      </a:r>
                      <a:r>
                        <a:rPr lang="ru-RU" sz="1800" dirty="0">
                          <a:effectLst/>
                          <a:latin typeface="Times New Roman" panose="02020603050405020304" pitchFamily="18" charset="0"/>
                          <a:ea typeface="Times New Roman" panose="02020603050405020304" pitchFamily="18" charset="0"/>
                        </a:rPr>
                        <a:t>по предоставлению необходимых для этих целей земельных участков.</a:t>
                      </a:r>
                    </a:p>
                    <a:p>
                      <a:pPr algn="just">
                        <a:spcAft>
                          <a:spcPts val="0"/>
                        </a:spcAft>
                      </a:pPr>
                      <a:r>
                        <a:rPr lang="ru-RU" sz="1800" dirty="0">
                          <a:effectLst/>
                          <a:latin typeface="Times New Roman" panose="02020603050405020304" pitchFamily="18" charset="0"/>
                          <a:ea typeface="Times New Roman" panose="02020603050405020304" pitchFamily="18" charset="0"/>
                        </a:rPr>
                        <a:t> </a:t>
                      </a:r>
                    </a:p>
                  </a:txBody>
                  <a:tcPr marL="68580" marR="68580" marT="0" marB="0"/>
                </a:tc>
                <a:tc>
                  <a:txBody>
                    <a:bodyPr/>
                    <a:lstStyle/>
                    <a:p>
                      <a:pPr algn="just">
                        <a:spcAft>
                          <a:spcPts val="0"/>
                        </a:spcAft>
                      </a:pPr>
                      <a:r>
                        <a:rPr lang="ru-RU" sz="1800" b="1" dirty="0">
                          <a:solidFill>
                            <a:srgbClr val="FF0000"/>
                          </a:solidFill>
                          <a:effectLst/>
                          <a:latin typeface="Times New Roman" panose="02020603050405020304" pitchFamily="18" charset="0"/>
                          <a:ea typeface="Times New Roman" panose="02020603050405020304" pitchFamily="18" charset="0"/>
                        </a:rPr>
                        <a:t>8)</a:t>
                      </a:r>
                      <a:r>
                        <a:rPr lang="ru-RU" sz="1800" dirty="0">
                          <a:effectLst/>
                          <a:latin typeface="Times New Roman" panose="02020603050405020304" pitchFamily="18" charset="0"/>
                          <a:ea typeface="Times New Roman" panose="02020603050405020304" pitchFamily="18" charset="0"/>
                        </a:rPr>
                        <a:t> </a:t>
                      </a:r>
                      <a:r>
                        <a:rPr lang="ru-RU" sz="1800" u="sng" dirty="0">
                          <a:effectLst/>
                          <a:latin typeface="Times New Roman" panose="02020603050405020304" pitchFamily="18" charset="0"/>
                          <a:ea typeface="Times New Roman" panose="02020603050405020304" pitchFamily="18" charset="0"/>
                        </a:rPr>
                        <a:t>выполнение мероприятий</a:t>
                      </a:r>
                      <a:r>
                        <a:rPr lang="ru-RU" sz="1800" dirty="0">
                          <a:effectLst/>
                          <a:latin typeface="Times New Roman" panose="02020603050405020304" pitchFamily="18" charset="0"/>
                          <a:ea typeface="Times New Roman" panose="02020603050405020304" pitchFamily="18" charset="0"/>
                        </a:rPr>
                        <a:t>, связанных с:</a:t>
                      </a:r>
                    </a:p>
                    <a:p>
                      <a:pPr algn="just">
                        <a:spcAft>
                          <a:spcPts val="0"/>
                        </a:spcAft>
                      </a:pPr>
                      <a:r>
                        <a:rPr lang="ru-RU" sz="1800" dirty="0">
                          <a:effectLst/>
                          <a:latin typeface="Times New Roman" panose="02020603050405020304" pitchFamily="18" charset="0"/>
                          <a:ea typeface="Times New Roman" panose="02020603050405020304" pitchFamily="18" charset="0"/>
                        </a:rPr>
                        <a:t>- архитектурно-строительным проектированием, </a:t>
                      </a:r>
                    </a:p>
                    <a:p>
                      <a:pPr algn="just">
                        <a:spcAft>
                          <a:spcPts val="0"/>
                        </a:spcAft>
                      </a:pPr>
                      <a:r>
                        <a:rPr lang="ru-RU" sz="1800" dirty="0">
                          <a:effectLst/>
                          <a:latin typeface="Times New Roman" panose="02020603050405020304" pitchFamily="18" charset="0"/>
                          <a:ea typeface="Times New Roman" panose="02020603050405020304" pitchFamily="18" charset="0"/>
                        </a:rPr>
                        <a:t>- со строительством, </a:t>
                      </a:r>
                    </a:p>
                    <a:p>
                      <a:pPr algn="just">
                        <a:spcAft>
                          <a:spcPts val="0"/>
                        </a:spcAft>
                      </a:pPr>
                      <a:r>
                        <a:rPr lang="ru-RU" sz="1800" dirty="0">
                          <a:effectLst/>
                          <a:latin typeface="Times New Roman" panose="02020603050405020304" pitchFamily="18" charset="0"/>
                          <a:ea typeface="Times New Roman" panose="02020603050405020304" pitchFamily="18" charset="0"/>
                        </a:rPr>
                        <a:t>- </a:t>
                      </a:r>
                      <a:r>
                        <a:rPr lang="ru-RU" sz="1800" b="1" dirty="0">
                          <a:effectLst/>
                          <a:latin typeface="Times New Roman" panose="02020603050405020304" pitchFamily="18" charset="0"/>
                          <a:ea typeface="Times New Roman" panose="02020603050405020304" pitchFamily="18" charset="0"/>
                        </a:rPr>
                        <a:t>сносом ОКС, </a:t>
                      </a:r>
                    </a:p>
                    <a:p>
                      <a:pPr algn="just">
                        <a:spcAft>
                          <a:spcPts val="0"/>
                        </a:spcAft>
                      </a:pPr>
                      <a:r>
                        <a:rPr lang="ru-RU" sz="1800" dirty="0">
                          <a:effectLst/>
                          <a:latin typeface="Times New Roman" panose="02020603050405020304" pitchFamily="18" charset="0"/>
                          <a:ea typeface="Times New Roman" panose="02020603050405020304" pitchFamily="18" charset="0"/>
                        </a:rPr>
                        <a:t>в целях реализации утвержденной ДПТ, а также иных необходимых мероприятий </a:t>
                      </a:r>
                      <a:r>
                        <a:rPr lang="ru-RU" sz="1800" u="sng" dirty="0">
                          <a:effectLst/>
                          <a:latin typeface="Times New Roman" panose="02020603050405020304" pitchFamily="18" charset="0"/>
                          <a:ea typeface="Times New Roman" panose="02020603050405020304" pitchFamily="18" charset="0"/>
                        </a:rPr>
                        <a:t>в соответствии </a:t>
                      </a:r>
                      <a:r>
                        <a:rPr lang="ru-RU" sz="1800" u="sng" dirty="0">
                          <a:solidFill>
                            <a:srgbClr val="FF0000"/>
                          </a:solidFill>
                          <a:effectLst/>
                          <a:latin typeface="Times New Roman" panose="02020603050405020304" pitchFamily="18" charset="0"/>
                          <a:ea typeface="Times New Roman" panose="02020603050405020304" pitchFamily="18" charset="0"/>
                        </a:rPr>
                        <a:t>с этапами</a:t>
                      </a:r>
                      <a:r>
                        <a:rPr lang="ru-RU" sz="1800" dirty="0">
                          <a:solidFill>
                            <a:srgbClr val="FF0000"/>
                          </a:solidFill>
                          <a:effectLst/>
                          <a:latin typeface="Times New Roman" panose="02020603050405020304" pitchFamily="18" charset="0"/>
                          <a:ea typeface="Times New Roman" panose="02020603050405020304" pitchFamily="18" charset="0"/>
                        </a:rPr>
                        <a:t> (?) </a:t>
                      </a:r>
                      <a:r>
                        <a:rPr lang="ru-RU" sz="1800" dirty="0">
                          <a:effectLst/>
                          <a:latin typeface="Times New Roman" panose="02020603050405020304" pitchFamily="18" charset="0"/>
                          <a:ea typeface="Times New Roman" panose="02020603050405020304" pitchFamily="18" charset="0"/>
                        </a:rPr>
                        <a:t>реализации решения о </a:t>
                      </a:r>
                      <a:r>
                        <a:rPr lang="ru-RU" sz="1800" i="1" dirty="0">
                          <a:effectLst/>
                          <a:latin typeface="Times New Roman" panose="02020603050405020304" pitchFamily="18" charset="0"/>
                          <a:ea typeface="Times New Roman" panose="02020603050405020304" pitchFamily="18" charset="0"/>
                        </a:rPr>
                        <a:t>КРТ нежилой застройки</a:t>
                      </a:r>
                      <a:r>
                        <a:rPr lang="ru-RU" sz="1800" dirty="0">
                          <a:effectLst/>
                          <a:latin typeface="Times New Roman" panose="02020603050405020304" pitchFamily="18" charset="0"/>
                          <a:ea typeface="Times New Roman" panose="02020603050405020304" pitchFamily="18" charset="0"/>
                        </a:rPr>
                        <a:t>, в том числе </a:t>
                      </a:r>
                    </a:p>
                    <a:p>
                      <a:pPr algn="just">
                        <a:spcAft>
                          <a:spcPts val="0"/>
                        </a:spcAft>
                      </a:pPr>
                      <a:r>
                        <a:rPr lang="ru-RU" sz="1800" dirty="0">
                          <a:effectLst/>
                          <a:latin typeface="Times New Roman" panose="02020603050405020304" pitchFamily="18" charset="0"/>
                          <a:ea typeface="Times New Roman" panose="02020603050405020304" pitchFamily="18" charset="0"/>
                        </a:rPr>
                        <a:t>- по предоставлению необходимых для этих целей земельных участков.</a:t>
                      </a:r>
                    </a:p>
                  </a:txBody>
                  <a:tcPr marL="68580" marR="68580" marT="0" marB="0"/>
                </a:tc>
                <a:tc>
                  <a:txBody>
                    <a:bodyPr/>
                    <a:lstStyle/>
                    <a:p>
                      <a:pPr algn="just">
                        <a:spcAft>
                          <a:spcPts val="0"/>
                        </a:spcAft>
                      </a:pPr>
                      <a:r>
                        <a:rPr lang="ru-RU" sz="2400" b="1" dirty="0">
                          <a:solidFill>
                            <a:srgbClr val="FF0000"/>
                          </a:solidFill>
                          <a:effectLst/>
                          <a:latin typeface="Times New Roman" panose="02020603050405020304" pitchFamily="18" charset="0"/>
                          <a:ea typeface="Times New Roman" panose="02020603050405020304" pitchFamily="18" charset="0"/>
                        </a:rPr>
                        <a:t>6)</a:t>
                      </a:r>
                      <a:r>
                        <a:rPr lang="ru-RU" sz="2400" dirty="0">
                          <a:effectLst/>
                          <a:latin typeface="Times New Roman" panose="02020603050405020304" pitchFamily="18" charset="0"/>
                          <a:ea typeface="Times New Roman" panose="02020603050405020304" pitchFamily="18" charset="0"/>
                        </a:rPr>
                        <a:t> </a:t>
                      </a:r>
                      <a:r>
                        <a:rPr lang="ru-RU" sz="1800" u="sng" dirty="0">
                          <a:effectLst/>
                          <a:latin typeface="Times New Roman" panose="02020603050405020304" pitchFamily="18" charset="0"/>
                          <a:ea typeface="Times New Roman" panose="02020603050405020304" pitchFamily="18" charset="0"/>
                        </a:rPr>
                        <a:t>выполнение мероприятий</a:t>
                      </a:r>
                      <a:r>
                        <a:rPr lang="ru-RU" sz="1800" dirty="0">
                          <a:effectLst/>
                          <a:latin typeface="Times New Roman" panose="02020603050405020304" pitchFamily="18" charset="0"/>
                          <a:ea typeface="Times New Roman" panose="02020603050405020304" pitchFamily="18" charset="0"/>
                        </a:rPr>
                        <a:t>, связанных с:</a:t>
                      </a:r>
                    </a:p>
                    <a:p>
                      <a:pPr algn="just">
                        <a:spcAft>
                          <a:spcPts val="0"/>
                        </a:spcAft>
                      </a:pPr>
                      <a:r>
                        <a:rPr lang="ru-RU" sz="1800" dirty="0">
                          <a:effectLst/>
                          <a:latin typeface="Times New Roman" panose="02020603050405020304" pitchFamily="18" charset="0"/>
                          <a:ea typeface="Times New Roman" panose="02020603050405020304" pitchFamily="18" charset="0"/>
                        </a:rPr>
                        <a:t>- архитектурно-строительным проектированием,</a:t>
                      </a:r>
                    </a:p>
                    <a:p>
                      <a:pPr algn="just">
                        <a:spcAft>
                          <a:spcPts val="0"/>
                        </a:spcAft>
                      </a:pPr>
                      <a:r>
                        <a:rPr lang="ru-RU" sz="1800" dirty="0">
                          <a:effectLst/>
                          <a:latin typeface="Times New Roman" panose="02020603050405020304" pitchFamily="18" charset="0"/>
                          <a:ea typeface="Times New Roman" panose="02020603050405020304" pitchFamily="18" charset="0"/>
                        </a:rPr>
                        <a:t>- со строительством ОКС</a:t>
                      </a:r>
                    </a:p>
                    <a:p>
                      <a:pPr algn="just">
                        <a:spcAft>
                          <a:spcPts val="0"/>
                        </a:spcAft>
                      </a:pPr>
                      <a:r>
                        <a:rPr lang="ru-RU" sz="1800" dirty="0">
                          <a:effectLst/>
                          <a:latin typeface="Times New Roman" panose="02020603050405020304" pitchFamily="18" charset="0"/>
                          <a:ea typeface="Times New Roman" panose="02020603050405020304" pitchFamily="18" charset="0"/>
                        </a:rPr>
                        <a:t> </a:t>
                      </a:r>
                    </a:p>
                    <a:p>
                      <a:pPr algn="just">
                        <a:spcAft>
                          <a:spcPts val="0"/>
                        </a:spcAft>
                      </a:pPr>
                      <a:r>
                        <a:rPr lang="ru-RU" sz="1800" dirty="0">
                          <a:effectLst/>
                          <a:latin typeface="Times New Roman" panose="02020603050405020304" pitchFamily="18" charset="0"/>
                          <a:ea typeface="Times New Roman" panose="02020603050405020304" pitchFamily="18" charset="0"/>
                        </a:rPr>
                        <a:t>в целях реализации утвержденной ДПТ, а также иных необходимых мероприятий </a:t>
                      </a:r>
                      <a:r>
                        <a:rPr lang="ru-RU" sz="1800" u="sng" dirty="0">
                          <a:effectLst/>
                          <a:latin typeface="Times New Roman" panose="02020603050405020304" pitchFamily="18" charset="0"/>
                          <a:ea typeface="Times New Roman" panose="02020603050405020304" pitchFamily="18" charset="0"/>
                        </a:rPr>
                        <a:t>в соответствии </a:t>
                      </a:r>
                      <a:r>
                        <a:rPr lang="ru-RU" sz="1800" u="sng" dirty="0">
                          <a:solidFill>
                            <a:srgbClr val="FF0000"/>
                          </a:solidFill>
                          <a:effectLst/>
                          <a:latin typeface="Times New Roman" panose="02020603050405020304" pitchFamily="18" charset="0"/>
                          <a:ea typeface="Times New Roman" panose="02020603050405020304" pitchFamily="18" charset="0"/>
                        </a:rPr>
                        <a:t>с этапами</a:t>
                      </a:r>
                      <a:r>
                        <a:rPr lang="ru-RU" sz="1800" dirty="0">
                          <a:solidFill>
                            <a:srgbClr val="FF0000"/>
                          </a:solidFill>
                          <a:effectLst/>
                          <a:latin typeface="Times New Roman" panose="02020603050405020304" pitchFamily="18" charset="0"/>
                          <a:ea typeface="Times New Roman" panose="02020603050405020304" pitchFamily="18" charset="0"/>
                        </a:rPr>
                        <a:t> (?) </a:t>
                      </a:r>
                      <a:r>
                        <a:rPr lang="ru-RU" sz="1800" dirty="0">
                          <a:effectLst/>
                          <a:latin typeface="Times New Roman" panose="02020603050405020304" pitchFamily="18" charset="0"/>
                          <a:ea typeface="Times New Roman" panose="02020603050405020304" pitchFamily="18" charset="0"/>
                        </a:rPr>
                        <a:t>реализации решения о </a:t>
                      </a:r>
                      <a:r>
                        <a:rPr lang="ru-RU" sz="1800" i="1" dirty="0">
                          <a:effectLst/>
                          <a:latin typeface="Times New Roman" panose="02020603050405020304" pitchFamily="18" charset="0"/>
                          <a:ea typeface="Times New Roman" panose="02020603050405020304" pitchFamily="18" charset="0"/>
                        </a:rPr>
                        <a:t>КРТ незастроенной территории,</a:t>
                      </a:r>
                      <a:r>
                        <a:rPr lang="ru-RU" sz="1800" dirty="0">
                          <a:effectLst/>
                          <a:latin typeface="Times New Roman" panose="02020603050405020304" pitchFamily="18" charset="0"/>
                          <a:ea typeface="Times New Roman" panose="02020603050405020304" pitchFamily="18" charset="0"/>
                        </a:rPr>
                        <a:t> в том числе </a:t>
                      </a:r>
                    </a:p>
                    <a:p>
                      <a:pPr algn="just">
                        <a:spcAft>
                          <a:spcPts val="0"/>
                        </a:spcAft>
                      </a:pPr>
                      <a:r>
                        <a:rPr lang="ru-RU" sz="1800" dirty="0">
                          <a:effectLst/>
                          <a:latin typeface="Times New Roman" panose="02020603050405020304" pitchFamily="18" charset="0"/>
                          <a:ea typeface="Times New Roman" panose="02020603050405020304" pitchFamily="18" charset="0"/>
                        </a:rPr>
                        <a:t>- по предоставлению необходимых для этих целей земельных участков, </a:t>
                      </a:r>
                      <a:r>
                        <a:rPr lang="ru-RU" sz="1800" u="sng" dirty="0">
                          <a:effectLst/>
                          <a:latin typeface="Times New Roman" panose="02020603050405020304" pitchFamily="18" charset="0"/>
                          <a:ea typeface="Times New Roman" panose="02020603050405020304" pitchFamily="18" charset="0"/>
                        </a:rPr>
                        <a:t>образованных из земельного участка или земельных </a:t>
                      </a:r>
                      <a:r>
                        <a:rPr lang="ru-RU" sz="1800" u="sng" dirty="0" smtClean="0">
                          <a:effectLst/>
                          <a:latin typeface="Times New Roman" panose="02020603050405020304" pitchFamily="18" charset="0"/>
                          <a:ea typeface="Times New Roman" panose="02020603050405020304" pitchFamily="18" charset="0"/>
                        </a:rPr>
                        <a:t>участков.</a:t>
                      </a:r>
                      <a:endParaRPr lang="ru-RU" sz="1800" dirty="0">
                        <a:effectLst/>
                        <a:latin typeface="Times New Roman" panose="02020603050405020304" pitchFamily="18" charset="0"/>
                        <a:ea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2592102497"/>
      </p:ext>
    </p:extLst>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76526" cy="404664"/>
          </a:xfrm>
        </p:spPr>
        <p:txBody>
          <a:bodyPr>
            <a:noAutofit/>
          </a:bodyPr>
          <a:lstStyle/>
          <a:p>
            <a:r>
              <a:rPr lang="ru-RU" sz="2300" b="1" dirty="0" smtClean="0">
                <a:solidFill>
                  <a:schemeClr val="tx2">
                    <a:lumMod val="60000"/>
                    <a:lumOff val="40000"/>
                  </a:schemeClr>
                </a:solidFill>
                <a:latin typeface="Comic Sans MS" panose="030F0702030302020204" pitchFamily="66" charset="0"/>
              </a:rPr>
              <a:t>Содержание решения</a:t>
            </a:r>
            <a:endParaRPr lang="ru-RU" sz="2300" b="1" dirty="0">
              <a:solidFill>
                <a:srgbClr val="C00000"/>
              </a:solidFill>
              <a:latin typeface="Comic Sans MS" panose="030F0702030302020204" pitchFamily="66" charset="0"/>
            </a:endParaRPr>
          </a:p>
        </p:txBody>
      </p:sp>
      <p:sp>
        <p:nvSpPr>
          <p:cNvPr id="3" name="Объект 2"/>
          <p:cNvSpPr>
            <a:spLocks noGrp="1"/>
          </p:cNvSpPr>
          <p:nvPr>
            <p:ph idx="1"/>
          </p:nvPr>
        </p:nvSpPr>
        <p:spPr>
          <a:xfrm>
            <a:off x="0" y="404664"/>
            <a:ext cx="9144000" cy="6453336"/>
          </a:xfrm>
        </p:spPr>
        <p:txBody>
          <a:bodyPr>
            <a:normAutofit fontScale="70000" lnSpcReduction="20000"/>
          </a:bodyPr>
          <a:lstStyle/>
          <a:p>
            <a:pPr marL="0" indent="0" algn="ctr">
              <a:buNone/>
            </a:pPr>
            <a:r>
              <a:rPr lang="ru-RU" sz="2800" b="1" dirty="0"/>
              <a:t>В решение</a:t>
            </a:r>
            <a:r>
              <a:rPr lang="ru-RU" sz="2800" dirty="0"/>
              <a:t> </a:t>
            </a:r>
            <a:r>
              <a:rPr lang="ru-RU" sz="2800" dirty="0" smtClean="0"/>
              <a:t>о </a:t>
            </a:r>
            <a:r>
              <a:rPr lang="ru-RU" sz="2800" dirty="0"/>
              <a:t>комплексном развитии территории </a:t>
            </a:r>
            <a:r>
              <a:rPr lang="ru-RU" sz="2800" b="1" u="sng" dirty="0"/>
              <a:t>включаются:</a:t>
            </a:r>
            <a:endParaRPr lang="ru-RU" sz="2800" dirty="0"/>
          </a:p>
          <a:p>
            <a:pPr marL="0" indent="0">
              <a:buNone/>
            </a:pPr>
            <a:r>
              <a:rPr lang="ru-RU" sz="2800" dirty="0"/>
              <a:t>1) сведения </a:t>
            </a:r>
            <a:r>
              <a:rPr lang="ru-RU" sz="2800" u="sng" dirty="0"/>
              <a:t>о местоположении, площади и границах </a:t>
            </a:r>
            <a:r>
              <a:rPr lang="ru-RU" sz="2800" dirty="0" smtClean="0"/>
              <a:t>территории;</a:t>
            </a:r>
            <a:endParaRPr lang="ru-RU" sz="2800" dirty="0"/>
          </a:p>
          <a:p>
            <a:pPr marL="0" indent="0">
              <a:buNone/>
            </a:pPr>
            <a:r>
              <a:rPr lang="ru-RU" sz="2800" dirty="0"/>
              <a:t>2) </a:t>
            </a:r>
            <a:r>
              <a:rPr lang="ru-RU" sz="2800" u="sng" dirty="0"/>
              <a:t>перечень ОКС</a:t>
            </a:r>
            <a:r>
              <a:rPr lang="ru-RU" sz="2800" dirty="0"/>
              <a:t>, расположенных в границах территории, подлежащей </a:t>
            </a:r>
            <a:r>
              <a:rPr lang="ru-RU" sz="2800" dirty="0" smtClean="0"/>
              <a:t>КРТ;</a:t>
            </a:r>
            <a:endParaRPr lang="ru-RU" sz="2800" dirty="0"/>
          </a:p>
          <a:p>
            <a:pPr marL="0" indent="0">
              <a:buNone/>
            </a:pPr>
            <a:r>
              <a:rPr lang="ru-RU" sz="2800" dirty="0"/>
              <a:t>3) </a:t>
            </a:r>
            <a:r>
              <a:rPr lang="ru-RU" sz="2800" u="sng" dirty="0"/>
              <a:t>предельный срок реализации</a:t>
            </a:r>
            <a:r>
              <a:rPr lang="ru-RU" sz="2800" dirty="0"/>
              <a:t> решения о комплексном развитии территории;</a:t>
            </a:r>
          </a:p>
          <a:p>
            <a:pPr marL="0" indent="0">
              <a:buNone/>
            </a:pPr>
            <a:r>
              <a:rPr lang="ru-RU" sz="2800" dirty="0"/>
              <a:t>4) </a:t>
            </a:r>
            <a:r>
              <a:rPr lang="ru-RU" sz="2800" u="sng" dirty="0"/>
              <a:t>сведения о самостоятельной реализации</a:t>
            </a:r>
            <a:r>
              <a:rPr lang="ru-RU" sz="2800" dirty="0"/>
              <a:t> РФ, субъектом РФ, муниципальным образованием решения о КРТ или о реализации такого решения юридическими лицами, определенными РФ или субъектом РФ;</a:t>
            </a:r>
          </a:p>
          <a:p>
            <a:pPr marL="0" indent="0">
              <a:buNone/>
            </a:pPr>
            <a:r>
              <a:rPr lang="ru-RU" sz="2800" dirty="0"/>
              <a:t>5) </a:t>
            </a:r>
            <a:r>
              <a:rPr lang="ru-RU" sz="2300" i="1" dirty="0" smtClean="0"/>
              <a:t>(до торгов и подписания) </a:t>
            </a:r>
            <a:r>
              <a:rPr lang="ru-RU" sz="2800" dirty="0" smtClean="0"/>
              <a:t>основные </a:t>
            </a:r>
            <a:r>
              <a:rPr lang="ru-RU" sz="2800" u="sng" dirty="0" smtClean="0"/>
              <a:t>виды разрешенного использования</a:t>
            </a:r>
            <a:r>
              <a:rPr lang="ru-RU" sz="2800" dirty="0" smtClean="0"/>
              <a:t> ЗУ и ОКС, </a:t>
            </a:r>
            <a:r>
              <a:rPr lang="ru-RU" sz="2800" dirty="0">
                <a:solidFill>
                  <a:srgbClr val="FF0000"/>
                </a:solidFill>
              </a:rPr>
              <a:t>которые </a:t>
            </a:r>
            <a:r>
              <a:rPr lang="ru-RU" sz="2800" b="1" dirty="0">
                <a:solidFill>
                  <a:srgbClr val="FF0000"/>
                </a:solidFill>
              </a:rPr>
              <a:t>могут быть выбраны</a:t>
            </a:r>
            <a:r>
              <a:rPr lang="ru-RU" sz="2800" dirty="0">
                <a:solidFill>
                  <a:srgbClr val="FF0000"/>
                </a:solidFill>
              </a:rPr>
              <a:t> при </a:t>
            </a:r>
            <a:r>
              <a:rPr lang="ru-RU" sz="2800" dirty="0" smtClean="0">
                <a:solidFill>
                  <a:srgbClr val="FF0000"/>
                </a:solidFill>
              </a:rPr>
              <a:t>реализации </a:t>
            </a:r>
            <a:r>
              <a:rPr lang="ru-RU" sz="2800" dirty="0">
                <a:solidFill>
                  <a:srgbClr val="FF0000"/>
                </a:solidFill>
              </a:rPr>
              <a:t>решения о КРТ, а также </a:t>
            </a:r>
            <a:r>
              <a:rPr lang="ru-RU" sz="2800" b="1" dirty="0">
                <a:solidFill>
                  <a:srgbClr val="FF0000"/>
                </a:solidFill>
              </a:rPr>
              <a:t>предельные параметры разрешенного строительства</a:t>
            </a:r>
            <a:r>
              <a:rPr lang="ru-RU" sz="2800" dirty="0"/>
              <a:t>, реконструкции </a:t>
            </a:r>
            <a:r>
              <a:rPr lang="ru-RU" sz="2800" dirty="0" smtClean="0"/>
              <a:t>ОКС в </a:t>
            </a:r>
            <a:r>
              <a:rPr lang="ru-RU" sz="2800" dirty="0"/>
              <a:t>границах территории, в отношении которой принимается такое решение. </a:t>
            </a:r>
            <a:endParaRPr lang="ru-RU" sz="2800" dirty="0" smtClean="0"/>
          </a:p>
          <a:p>
            <a:pPr marL="0" indent="0">
              <a:buNone/>
            </a:pPr>
            <a:endParaRPr lang="ru-RU" sz="2800" dirty="0" smtClean="0"/>
          </a:p>
          <a:p>
            <a:pPr marL="0" indent="0" algn="ctr">
              <a:buNone/>
            </a:pPr>
            <a:r>
              <a:rPr lang="ru-RU" sz="2800" b="1" dirty="0" smtClean="0">
                <a:solidFill>
                  <a:srgbClr val="C00000"/>
                </a:solidFill>
              </a:rPr>
              <a:t>  </a:t>
            </a:r>
            <a:r>
              <a:rPr lang="ru-RU" sz="2800" b="1" u="sng" dirty="0" smtClean="0">
                <a:solidFill>
                  <a:srgbClr val="C00000"/>
                </a:solidFill>
              </a:rPr>
              <a:t>Перечень </a:t>
            </a:r>
            <a:r>
              <a:rPr lang="ru-RU" sz="2800" b="1" u="sng" dirty="0">
                <a:solidFill>
                  <a:srgbClr val="C00000"/>
                </a:solidFill>
              </a:rPr>
              <a:t>предельных параметров</a:t>
            </a:r>
            <a:r>
              <a:rPr lang="ru-RU" sz="2800" u="sng" dirty="0">
                <a:solidFill>
                  <a:srgbClr val="C00000"/>
                </a:solidFill>
              </a:rPr>
              <a:t> разрешенного строительства</a:t>
            </a:r>
            <a:r>
              <a:rPr lang="ru-RU" sz="2800" dirty="0">
                <a:solidFill>
                  <a:srgbClr val="C00000"/>
                </a:solidFill>
              </a:rPr>
              <a:t>, реконструкции </a:t>
            </a:r>
            <a:r>
              <a:rPr lang="ru-RU" sz="2800" dirty="0" smtClean="0">
                <a:solidFill>
                  <a:srgbClr val="C00000"/>
                </a:solidFill>
              </a:rPr>
              <a:t>ОКС, </a:t>
            </a:r>
            <a:r>
              <a:rPr lang="ru-RU" sz="2800" u="sng" dirty="0">
                <a:solidFill>
                  <a:srgbClr val="C00000"/>
                </a:solidFill>
              </a:rPr>
              <a:t>указываемых в решении</a:t>
            </a:r>
            <a:r>
              <a:rPr lang="ru-RU" sz="2800" dirty="0">
                <a:solidFill>
                  <a:srgbClr val="C00000"/>
                </a:solidFill>
              </a:rPr>
              <a:t> о </a:t>
            </a:r>
            <a:r>
              <a:rPr lang="ru-RU" sz="2800" dirty="0" smtClean="0">
                <a:solidFill>
                  <a:srgbClr val="C00000"/>
                </a:solidFill>
              </a:rPr>
              <a:t>КРТ, </a:t>
            </a:r>
            <a:r>
              <a:rPr lang="ru-RU" sz="2800" b="1" dirty="0">
                <a:solidFill>
                  <a:srgbClr val="C00000"/>
                </a:solidFill>
              </a:rPr>
              <a:t>ОПРЕДЕЛЯЕТСЯ </a:t>
            </a:r>
            <a:r>
              <a:rPr lang="ru-RU" sz="2800" b="1" i="1" dirty="0">
                <a:solidFill>
                  <a:srgbClr val="C00000"/>
                </a:solidFill>
              </a:rPr>
              <a:t>СУБЪЕКТОМ </a:t>
            </a:r>
            <a:r>
              <a:rPr lang="ru-RU" sz="2800" b="1" i="1" dirty="0" smtClean="0">
                <a:solidFill>
                  <a:srgbClr val="C00000"/>
                </a:solidFill>
              </a:rPr>
              <a:t>РФ !!!</a:t>
            </a:r>
          </a:p>
          <a:p>
            <a:pPr marL="0" indent="0" algn="ctr">
              <a:buNone/>
            </a:pPr>
            <a:endParaRPr lang="ru-RU" sz="2800" dirty="0" smtClean="0">
              <a:solidFill>
                <a:srgbClr val="C00000"/>
              </a:solidFill>
            </a:endParaRPr>
          </a:p>
          <a:p>
            <a:pPr marL="0" indent="0" algn="ctr">
              <a:buNone/>
            </a:pPr>
            <a:r>
              <a:rPr lang="ru-RU" sz="2800" dirty="0" smtClean="0"/>
              <a:t>!!! Указанные </a:t>
            </a:r>
            <a:r>
              <a:rPr lang="ru-RU" sz="2800" dirty="0"/>
              <a:t>основные </a:t>
            </a:r>
            <a:r>
              <a:rPr lang="ru-RU" sz="2800" b="1" dirty="0" smtClean="0"/>
              <a:t>ВРИ земельных </a:t>
            </a:r>
            <a:r>
              <a:rPr lang="ru-RU" sz="2800" b="1" dirty="0"/>
              <a:t>участков и </a:t>
            </a:r>
            <a:r>
              <a:rPr lang="ru-RU" sz="2800" b="1" dirty="0" smtClean="0"/>
              <a:t>ОКС, </a:t>
            </a:r>
            <a:r>
              <a:rPr lang="ru-RU" sz="2800" b="1" dirty="0"/>
              <a:t>предельные параметры разрешенного строительства </a:t>
            </a:r>
            <a:r>
              <a:rPr lang="ru-RU" sz="3400" b="1" u="sng" dirty="0">
                <a:solidFill>
                  <a:srgbClr val="C00000"/>
                </a:solidFill>
              </a:rPr>
              <a:t>МОГУТ НЕ СООТВЕТСТВОВАТЬ</a:t>
            </a:r>
            <a:r>
              <a:rPr lang="ru-RU" sz="3400" b="1" dirty="0">
                <a:solidFill>
                  <a:srgbClr val="C00000"/>
                </a:solidFill>
              </a:rPr>
              <a:t> </a:t>
            </a:r>
            <a:r>
              <a:rPr lang="ru-RU" sz="2800" b="1" dirty="0">
                <a:solidFill>
                  <a:srgbClr val="C00000"/>
                </a:solidFill>
              </a:rPr>
              <a:t>основным ВРИ земельных участков и ОКС и (или) предельным параметрам разрешенного строительства, реконструкции ОКС, </a:t>
            </a:r>
            <a:endParaRPr lang="ru-RU" sz="2800" b="1" dirty="0" smtClean="0">
              <a:solidFill>
                <a:srgbClr val="C00000"/>
              </a:solidFill>
            </a:endParaRPr>
          </a:p>
          <a:p>
            <a:pPr marL="0" indent="0" algn="ctr">
              <a:buNone/>
            </a:pPr>
            <a:r>
              <a:rPr lang="ru-RU" sz="2800" b="1" dirty="0" smtClean="0">
                <a:solidFill>
                  <a:srgbClr val="C00000"/>
                </a:solidFill>
              </a:rPr>
              <a:t>установленным </a:t>
            </a:r>
            <a:r>
              <a:rPr lang="ru-RU" sz="2800" b="1" dirty="0">
                <a:solidFill>
                  <a:srgbClr val="C00000"/>
                </a:solidFill>
              </a:rPr>
              <a:t>ПРАВИЛАМИ ЗЕМЛЕПОЛЬЗОВАНИЯ И ЗАСТРОЙКИ</a:t>
            </a:r>
            <a:r>
              <a:rPr lang="ru-RU" sz="2800" dirty="0"/>
              <a:t>. </a:t>
            </a:r>
            <a:endParaRPr lang="ru-RU" sz="2800" dirty="0" smtClean="0"/>
          </a:p>
          <a:p>
            <a:pPr marL="0" indent="0" algn="ctr">
              <a:buNone/>
            </a:pPr>
            <a:endParaRPr lang="ru-RU" sz="2000" dirty="0"/>
          </a:p>
          <a:p>
            <a:pPr marL="0" indent="0" algn="ctr">
              <a:buNone/>
            </a:pPr>
            <a:r>
              <a:rPr lang="ru-RU" sz="2800" dirty="0" smtClean="0"/>
              <a:t>В </a:t>
            </a:r>
            <a:r>
              <a:rPr lang="ru-RU" sz="2800" dirty="0"/>
              <a:t>этом случае </a:t>
            </a:r>
            <a:r>
              <a:rPr lang="ru-RU" sz="2800" u="sng" dirty="0" smtClean="0"/>
              <a:t>осуществляется внесение </a:t>
            </a:r>
            <a:r>
              <a:rPr lang="ru-RU" sz="2800" u="sng" dirty="0"/>
              <a:t>изменений в </a:t>
            </a:r>
            <a:r>
              <a:rPr lang="ru-RU" sz="2800" u="sng" dirty="0" smtClean="0"/>
              <a:t>ПЗЗ</a:t>
            </a:r>
            <a:endParaRPr lang="ru-RU" sz="2800" dirty="0"/>
          </a:p>
          <a:p>
            <a:pPr marL="0" indent="0" algn="ctr">
              <a:buNone/>
            </a:pPr>
            <a:endParaRPr lang="ru-RU" sz="2800" dirty="0"/>
          </a:p>
        </p:txBody>
      </p:sp>
    </p:spTree>
    <p:extLst>
      <p:ext uri="{BB962C8B-B14F-4D97-AF65-F5344CB8AC3E}">
        <p14:creationId xmlns:p14="http://schemas.microsoft.com/office/powerpoint/2010/main" val="3893341594"/>
      </p:ext>
    </p:extLst>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76526" cy="404664"/>
          </a:xfrm>
        </p:spPr>
        <p:txBody>
          <a:bodyPr>
            <a:noAutofit/>
          </a:bodyPr>
          <a:lstStyle/>
          <a:p>
            <a:r>
              <a:rPr lang="ru-RU" sz="1800" i="1" dirty="0" smtClean="0">
                <a:solidFill>
                  <a:schemeClr val="tx2">
                    <a:lumMod val="60000"/>
                    <a:lumOff val="40000"/>
                  </a:schemeClr>
                </a:solidFill>
                <a:latin typeface="Comic Sans MS" panose="030F0702030302020204" pitchFamily="66" charset="0"/>
              </a:rPr>
              <a:t>(нестыковки)  </a:t>
            </a:r>
            <a:r>
              <a:rPr lang="ru-RU" sz="2300" b="1" dirty="0" smtClean="0">
                <a:solidFill>
                  <a:schemeClr val="tx2">
                    <a:lumMod val="60000"/>
                    <a:lumOff val="40000"/>
                  </a:schemeClr>
                </a:solidFill>
                <a:latin typeface="Comic Sans MS" panose="030F0702030302020204" pitchFamily="66" charset="0"/>
              </a:rPr>
              <a:t>Статья 62  ДОГОВОР  о КРТ</a:t>
            </a:r>
            <a:endParaRPr lang="ru-RU" sz="2300" b="1" dirty="0">
              <a:solidFill>
                <a:srgbClr val="C00000"/>
              </a:solidFill>
              <a:latin typeface="Comic Sans MS" panose="030F0702030302020204" pitchFamily="66" charset="0"/>
            </a:endParaRPr>
          </a:p>
        </p:txBody>
      </p:sp>
      <p:sp>
        <p:nvSpPr>
          <p:cNvPr id="3" name="Объект 2"/>
          <p:cNvSpPr>
            <a:spLocks noGrp="1"/>
          </p:cNvSpPr>
          <p:nvPr>
            <p:ph idx="1"/>
          </p:nvPr>
        </p:nvSpPr>
        <p:spPr>
          <a:xfrm>
            <a:off x="0" y="404664"/>
            <a:ext cx="9144000" cy="6453336"/>
          </a:xfrm>
        </p:spPr>
        <p:txBody>
          <a:bodyPr>
            <a:normAutofit fontScale="92500" lnSpcReduction="20000"/>
          </a:bodyPr>
          <a:lstStyle/>
          <a:p>
            <a:pPr marL="0" indent="0" algn="just">
              <a:buNone/>
            </a:pPr>
            <a:r>
              <a:rPr lang="ru-RU" sz="2800" dirty="0"/>
              <a:t>9. Лицо, заключившее договор, </a:t>
            </a:r>
            <a:r>
              <a:rPr lang="ru-RU" sz="2800" b="1" u="sng" dirty="0">
                <a:solidFill>
                  <a:srgbClr val="C00000"/>
                </a:solidFill>
              </a:rPr>
              <a:t>не вправе </a:t>
            </a:r>
            <a:r>
              <a:rPr lang="ru-RU" sz="2800" b="1" u="sng" dirty="0" smtClean="0">
                <a:solidFill>
                  <a:srgbClr val="C00000"/>
                </a:solidFill>
              </a:rPr>
              <a:t>УСТУПАТЬ ПРИНАДЛЕЖАЩЕЕ ему </a:t>
            </a:r>
            <a:r>
              <a:rPr lang="ru-RU" sz="2800" b="1" u="sng" dirty="0">
                <a:solidFill>
                  <a:srgbClr val="C00000"/>
                </a:solidFill>
              </a:rPr>
              <a:t>право аренды</a:t>
            </a:r>
            <a:r>
              <a:rPr lang="ru-RU" sz="2800" b="1" dirty="0">
                <a:solidFill>
                  <a:srgbClr val="C00000"/>
                </a:solidFill>
              </a:rPr>
              <a:t> земельного участка </a:t>
            </a:r>
            <a:r>
              <a:rPr lang="ru-RU" sz="2800" b="1" dirty="0"/>
              <a:t>(земельных участков),</a:t>
            </a:r>
            <a:r>
              <a:rPr lang="ru-RU" sz="2800" dirty="0"/>
              <a:t> предоставленного для целей </a:t>
            </a:r>
            <a:r>
              <a:rPr lang="ru-RU" sz="2800" dirty="0" smtClean="0"/>
              <a:t>КРТ </a:t>
            </a:r>
            <a:r>
              <a:rPr lang="ru-RU" sz="2100" i="1" dirty="0">
                <a:solidFill>
                  <a:srgbClr val="C00000"/>
                </a:solidFill>
              </a:rPr>
              <a:t>– см </a:t>
            </a:r>
            <a:r>
              <a:rPr lang="ru-RU" sz="2100" i="1" dirty="0" smtClean="0">
                <a:solidFill>
                  <a:srgbClr val="C00000"/>
                </a:solidFill>
              </a:rPr>
              <a:t>части 11 и 12 ?</a:t>
            </a:r>
            <a:endParaRPr lang="ru-RU" sz="2100" i="1" dirty="0">
              <a:solidFill>
                <a:srgbClr val="C00000"/>
              </a:solidFill>
            </a:endParaRPr>
          </a:p>
          <a:p>
            <a:pPr marL="0" indent="0" algn="just">
              <a:buNone/>
            </a:pPr>
            <a:r>
              <a:rPr lang="ru-RU" sz="2800" dirty="0"/>
              <a:t>10. Лицо, заключившее договор, </a:t>
            </a:r>
            <a:r>
              <a:rPr lang="ru-RU" sz="2800" b="1" u="sng" dirty="0"/>
              <a:t>не вправе передавать</a:t>
            </a:r>
            <a:r>
              <a:rPr lang="ru-RU" sz="2800" u="sng" dirty="0"/>
              <a:t> свои </a:t>
            </a:r>
            <a:r>
              <a:rPr lang="ru-RU" sz="2800" b="1" u="sng" dirty="0"/>
              <a:t>Права и </a:t>
            </a:r>
            <a:r>
              <a:rPr lang="ru-RU" sz="2800" b="1" u="sng" dirty="0">
                <a:solidFill>
                  <a:srgbClr val="FF0000"/>
                </a:solidFill>
              </a:rPr>
              <a:t>Обязанности</a:t>
            </a:r>
            <a:r>
              <a:rPr lang="ru-RU" sz="2800" u="sng" dirty="0"/>
              <a:t>, предусмотренные договором, иному лицу.</a:t>
            </a:r>
            <a:endParaRPr lang="ru-RU" sz="2800" dirty="0"/>
          </a:p>
          <a:p>
            <a:pPr marL="0" indent="0" algn="just">
              <a:buNone/>
            </a:pPr>
            <a:r>
              <a:rPr lang="ru-RU" sz="2800" b="1" dirty="0">
                <a:solidFill>
                  <a:srgbClr val="C00000"/>
                </a:solidFill>
              </a:rPr>
              <a:t>11.</a:t>
            </a:r>
            <a:r>
              <a:rPr lang="ru-RU" sz="2800" dirty="0"/>
              <a:t> Лицо, заключившее договор, </a:t>
            </a:r>
            <a:r>
              <a:rPr lang="ru-RU" sz="2800" u="sng" dirty="0">
                <a:solidFill>
                  <a:srgbClr val="C00000"/>
                </a:solidFill>
              </a:rPr>
              <a:t>вправе ПРИВЛЕЧЬ к его исполнению иное лицо</a:t>
            </a:r>
            <a:r>
              <a:rPr lang="ru-RU" sz="2800" dirty="0">
                <a:solidFill>
                  <a:srgbClr val="C00000"/>
                </a:solidFill>
              </a:rPr>
              <a:t> (лиц) </a:t>
            </a:r>
            <a:r>
              <a:rPr lang="ru-RU" sz="2800" b="1" u="sng" dirty="0">
                <a:solidFill>
                  <a:srgbClr val="FF0000"/>
                </a:solidFill>
              </a:rPr>
              <a:t>с возложением на него обязательств</a:t>
            </a:r>
            <a:r>
              <a:rPr lang="ru-RU" sz="2800" u="sng" dirty="0">
                <a:solidFill>
                  <a:srgbClr val="C00000"/>
                </a:solidFill>
              </a:rPr>
              <a:t> по выполнению определенного вида или отдельных этапов</a:t>
            </a:r>
            <a:r>
              <a:rPr lang="ru-RU" sz="2800" dirty="0">
                <a:solidFill>
                  <a:srgbClr val="C00000"/>
                </a:solidFill>
              </a:rPr>
              <a:t> работ </a:t>
            </a:r>
            <a:r>
              <a:rPr lang="ru-RU" sz="2800" u="sng" dirty="0">
                <a:solidFill>
                  <a:srgbClr val="C00000"/>
                </a:solidFill>
              </a:rPr>
              <a:t>либо по финансированию затрат</a:t>
            </a:r>
            <a:r>
              <a:rPr lang="ru-RU" sz="2800" dirty="0"/>
              <a:t>, связанных с исполнением договора. </a:t>
            </a:r>
            <a:endParaRPr lang="ru-RU" sz="2800" dirty="0" smtClean="0"/>
          </a:p>
          <a:p>
            <a:pPr marL="0" indent="0" algn="just">
              <a:buNone/>
            </a:pPr>
            <a:r>
              <a:rPr lang="ru-RU" sz="2800" dirty="0" smtClean="0">
                <a:solidFill>
                  <a:srgbClr val="C00000"/>
                </a:solidFill>
              </a:rPr>
              <a:t>12</a:t>
            </a:r>
            <a:r>
              <a:rPr lang="ru-RU" sz="2800" dirty="0">
                <a:solidFill>
                  <a:srgbClr val="C00000"/>
                </a:solidFill>
              </a:rPr>
              <a:t>.</a:t>
            </a:r>
            <a:r>
              <a:rPr lang="ru-RU" sz="2800" dirty="0"/>
              <a:t> Лицо, заключившее договор, </a:t>
            </a:r>
            <a:r>
              <a:rPr lang="ru-RU" sz="2800" dirty="0">
                <a:solidFill>
                  <a:srgbClr val="C00000"/>
                </a:solidFill>
              </a:rPr>
              <a:t>вправе передать предоставленный ему для целей </a:t>
            </a:r>
            <a:r>
              <a:rPr lang="ru-RU" sz="2800" dirty="0" smtClean="0">
                <a:solidFill>
                  <a:srgbClr val="C00000"/>
                </a:solidFill>
              </a:rPr>
              <a:t>КРТ </a:t>
            </a:r>
            <a:r>
              <a:rPr lang="ru-RU" sz="2800" b="1" dirty="0">
                <a:solidFill>
                  <a:srgbClr val="C00000"/>
                </a:solidFill>
              </a:rPr>
              <a:t>земельный участок или его часть в субаренду</a:t>
            </a:r>
            <a:r>
              <a:rPr lang="ru-RU" sz="2800" dirty="0"/>
              <a:t> привлеченному к исполнению договора </a:t>
            </a:r>
            <a:r>
              <a:rPr lang="ru-RU" sz="2800" u="sng" dirty="0"/>
              <a:t>в соответствии с частью 11</a:t>
            </a:r>
            <a:r>
              <a:rPr lang="ru-RU" sz="2800" dirty="0"/>
              <a:t> настоящей статьи лицу или лицам без согласия арендодателя такого земельного участка на срок, не превышающий срок его аренды.</a:t>
            </a:r>
          </a:p>
          <a:p>
            <a:pPr marL="0" indent="0" algn="ctr">
              <a:buNone/>
            </a:pPr>
            <a:endParaRPr lang="ru-RU" sz="2800" dirty="0"/>
          </a:p>
        </p:txBody>
      </p:sp>
    </p:spTree>
    <p:extLst>
      <p:ext uri="{BB962C8B-B14F-4D97-AF65-F5344CB8AC3E}">
        <p14:creationId xmlns:p14="http://schemas.microsoft.com/office/powerpoint/2010/main" val="3795180107"/>
      </p:ext>
    </p:extLst>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76526" cy="45719"/>
          </a:xfrm>
        </p:spPr>
        <p:txBody>
          <a:bodyPr>
            <a:noAutofit/>
          </a:bodyPr>
          <a:lstStyle/>
          <a:p>
            <a:endParaRPr lang="ru-RU" sz="2000" b="1" dirty="0">
              <a:solidFill>
                <a:srgbClr val="C00000"/>
              </a:solidFill>
              <a:latin typeface="Comic Sans MS" panose="030F0702030302020204" pitchFamily="66" charset="0"/>
            </a:endParaRPr>
          </a:p>
        </p:txBody>
      </p:sp>
      <p:sp>
        <p:nvSpPr>
          <p:cNvPr id="3" name="Объект 2"/>
          <p:cNvSpPr>
            <a:spLocks noGrp="1"/>
          </p:cNvSpPr>
          <p:nvPr>
            <p:ph idx="1"/>
          </p:nvPr>
        </p:nvSpPr>
        <p:spPr>
          <a:xfrm>
            <a:off x="0" y="45719"/>
            <a:ext cx="9144000" cy="6852037"/>
          </a:xfrm>
        </p:spPr>
        <p:txBody>
          <a:bodyPr>
            <a:normAutofit/>
          </a:bodyPr>
          <a:lstStyle/>
          <a:p>
            <a:pPr marL="0" indent="0" algn="ctr">
              <a:buNone/>
            </a:pPr>
            <a:r>
              <a:rPr lang="ru-RU" sz="2400" dirty="0">
                <a:solidFill>
                  <a:srgbClr val="FF0000"/>
                </a:solidFill>
              </a:rPr>
              <a:t>Комплексное развитие территории </a:t>
            </a:r>
            <a:endParaRPr lang="ru-RU" sz="2400" dirty="0" smtClean="0">
              <a:solidFill>
                <a:srgbClr val="FF0000"/>
              </a:solidFill>
            </a:endParaRPr>
          </a:p>
          <a:p>
            <a:pPr marL="0" indent="0" algn="ctr">
              <a:buNone/>
            </a:pPr>
            <a:r>
              <a:rPr lang="ru-RU" sz="2400" b="1" dirty="0" smtClean="0">
                <a:solidFill>
                  <a:srgbClr val="FF0000"/>
                </a:solidFill>
              </a:rPr>
              <a:t>ПО </a:t>
            </a:r>
            <a:r>
              <a:rPr lang="ru-RU" sz="2400" b="1" dirty="0">
                <a:solidFill>
                  <a:srgbClr val="FF0000"/>
                </a:solidFill>
              </a:rPr>
              <a:t>ИНИЦИАТИВЕ </a:t>
            </a:r>
            <a:r>
              <a:rPr lang="ru-RU" sz="2400" b="1" dirty="0" smtClean="0">
                <a:solidFill>
                  <a:srgbClr val="FF0000"/>
                </a:solidFill>
              </a:rPr>
              <a:t>ПРАВООБЛАДАТЕЛЕЙ </a:t>
            </a:r>
          </a:p>
          <a:p>
            <a:pPr marL="0" indent="0" algn="ctr">
              <a:buNone/>
            </a:pPr>
            <a:r>
              <a:rPr lang="ru-RU" sz="2400" i="1" dirty="0" smtClean="0"/>
              <a:t>КРТ </a:t>
            </a:r>
            <a:r>
              <a:rPr lang="ru-RU" sz="2400" i="1" dirty="0"/>
              <a:t>по инициативе правообладателей</a:t>
            </a:r>
            <a:r>
              <a:rPr lang="ru-RU" sz="2400" dirty="0"/>
              <a:t> осуществляется </a:t>
            </a:r>
            <a:r>
              <a:rPr lang="ru-RU" sz="2400" b="1" u="sng" dirty="0"/>
              <a:t>Одним </a:t>
            </a:r>
            <a:r>
              <a:rPr lang="ru-RU" sz="1700" i="1" u="sng" dirty="0">
                <a:solidFill>
                  <a:srgbClr val="FF0000"/>
                </a:solidFill>
              </a:rPr>
              <a:t>(это новое)</a:t>
            </a:r>
            <a:r>
              <a:rPr lang="ru-RU" sz="2400" i="1" u="sng" dirty="0"/>
              <a:t>  </a:t>
            </a:r>
            <a:r>
              <a:rPr lang="ru-RU" sz="2400" b="1" u="sng" dirty="0"/>
              <a:t>или несколькими</a:t>
            </a:r>
            <a:r>
              <a:rPr lang="ru-RU" sz="2400" u="sng" dirty="0"/>
              <a:t> правообладателями земельных участков и (или) объектов недвижимого имущества</a:t>
            </a:r>
            <a:r>
              <a:rPr lang="ru-RU" sz="2400" dirty="0"/>
              <a:t>, </a:t>
            </a:r>
            <a:r>
              <a:rPr lang="ru-RU" sz="2400" u="sng" dirty="0" smtClean="0"/>
              <a:t>в </a:t>
            </a:r>
            <a:r>
              <a:rPr lang="ru-RU" sz="2400" u="sng" dirty="0" err="1" smtClean="0"/>
              <a:t>тч</a:t>
            </a:r>
            <a:r>
              <a:rPr lang="ru-RU" sz="2400" u="sng" dirty="0" smtClean="0"/>
              <a:t> лицами</a:t>
            </a:r>
            <a:r>
              <a:rPr lang="ru-RU" sz="2400" u="sng" dirty="0"/>
              <a:t>, которым </a:t>
            </a:r>
            <a:r>
              <a:rPr lang="ru-RU" sz="2400" u="sng" dirty="0" smtClean="0"/>
              <a:t>ЗУ </a:t>
            </a:r>
            <a:r>
              <a:rPr lang="ru-RU" sz="2400" b="1" dirty="0" smtClean="0"/>
              <a:t>предоставлены </a:t>
            </a:r>
            <a:r>
              <a:rPr lang="ru-RU" sz="2400" b="1" dirty="0"/>
              <a:t>в аренду, в безвозмездное </a:t>
            </a:r>
            <a:r>
              <a:rPr lang="ru-RU" sz="2400" b="1" dirty="0" smtClean="0"/>
              <a:t>пользование</a:t>
            </a:r>
          </a:p>
          <a:p>
            <a:pPr marL="0" indent="0" algn="ctr">
              <a:buNone/>
            </a:pPr>
            <a:r>
              <a:rPr lang="ru-RU" sz="2400" u="sng" dirty="0" smtClean="0">
                <a:solidFill>
                  <a:srgbClr val="FF0000"/>
                </a:solidFill>
              </a:rPr>
              <a:t>участие </a:t>
            </a:r>
            <a:r>
              <a:rPr lang="ru-RU" sz="2400" u="sng" dirty="0">
                <a:solidFill>
                  <a:srgbClr val="FF0000"/>
                </a:solidFill>
              </a:rPr>
              <a:t>указанных лиц</a:t>
            </a:r>
            <a:r>
              <a:rPr lang="ru-RU" sz="2400" dirty="0"/>
              <a:t>, не являющихся собственниками </a:t>
            </a:r>
            <a:r>
              <a:rPr lang="ru-RU" sz="2400" u="sng" dirty="0" smtClean="0">
                <a:solidFill>
                  <a:srgbClr val="FF0000"/>
                </a:solidFill>
              </a:rPr>
              <a:t>допускается </a:t>
            </a:r>
            <a:r>
              <a:rPr lang="ru-RU" sz="2400" u="sng" dirty="0">
                <a:solidFill>
                  <a:srgbClr val="FF0000"/>
                </a:solidFill>
              </a:rPr>
              <a:t>в случае, если срок действия его прав на </a:t>
            </a:r>
            <a:r>
              <a:rPr lang="ru-RU" sz="2400" u="sng" dirty="0" smtClean="0">
                <a:solidFill>
                  <a:srgbClr val="FF0000"/>
                </a:solidFill>
              </a:rPr>
              <a:t>ЗУ </a:t>
            </a:r>
            <a:r>
              <a:rPr lang="ru-RU" sz="2400" u="sng" dirty="0"/>
              <a:t>составляет на день заключения</a:t>
            </a:r>
            <a:r>
              <a:rPr lang="ru-RU" sz="2400" dirty="0"/>
              <a:t> </a:t>
            </a:r>
            <a:r>
              <a:rPr lang="ru-RU" sz="2400" u="sng" dirty="0" smtClean="0"/>
              <a:t>договора</a:t>
            </a:r>
            <a:r>
              <a:rPr lang="ru-RU" sz="2400" dirty="0" smtClean="0"/>
              <a:t> </a:t>
            </a:r>
            <a:r>
              <a:rPr lang="ru-RU" sz="2400" dirty="0"/>
              <a:t>о </a:t>
            </a:r>
            <a:r>
              <a:rPr lang="ru-RU" sz="2400" dirty="0" smtClean="0"/>
              <a:t>КРТ  </a:t>
            </a:r>
            <a:r>
              <a:rPr lang="ru-RU" sz="2800" b="1" u="sng" dirty="0" smtClean="0">
                <a:solidFill>
                  <a:srgbClr val="FF0000"/>
                </a:solidFill>
              </a:rPr>
              <a:t>не </a:t>
            </a:r>
            <a:r>
              <a:rPr lang="ru-RU" sz="2800" b="1" u="sng" dirty="0">
                <a:solidFill>
                  <a:srgbClr val="FF0000"/>
                </a:solidFill>
              </a:rPr>
              <a:t>менее чем пять </a:t>
            </a:r>
            <a:r>
              <a:rPr lang="ru-RU" sz="2800" b="1" u="sng" dirty="0" smtClean="0">
                <a:solidFill>
                  <a:srgbClr val="FF0000"/>
                </a:solidFill>
              </a:rPr>
              <a:t>лет </a:t>
            </a:r>
          </a:p>
          <a:p>
            <a:pPr marL="0" indent="0" algn="ctr">
              <a:buNone/>
            </a:pPr>
            <a:endParaRPr lang="ru-RU" sz="2800" b="1" u="sng" dirty="0">
              <a:solidFill>
                <a:srgbClr val="FF0000"/>
              </a:solidFill>
            </a:endParaRPr>
          </a:p>
          <a:p>
            <a:pPr marL="0" indent="0" algn="ctr">
              <a:buNone/>
            </a:pPr>
            <a:r>
              <a:rPr lang="ru-RU" sz="2400" b="1" dirty="0"/>
              <a:t>принятие </a:t>
            </a:r>
            <a:r>
              <a:rPr lang="ru-RU" sz="2400" b="1" dirty="0">
                <a:solidFill>
                  <a:srgbClr val="C00000"/>
                </a:solidFill>
              </a:rPr>
              <a:t>решения</a:t>
            </a:r>
            <a:r>
              <a:rPr lang="ru-RU" sz="2400" b="1" dirty="0"/>
              <a:t> о комплексном развитии </a:t>
            </a:r>
            <a:r>
              <a:rPr lang="ru-RU" sz="2400" b="1" u="sng" dirty="0">
                <a:solidFill>
                  <a:srgbClr val="C00000"/>
                </a:solidFill>
              </a:rPr>
              <a:t>не требуется</a:t>
            </a:r>
            <a:r>
              <a:rPr lang="ru-RU" sz="2400" b="1" u="sng" dirty="0" smtClean="0">
                <a:solidFill>
                  <a:srgbClr val="C00000"/>
                </a:solidFill>
              </a:rPr>
              <a:t> </a:t>
            </a:r>
          </a:p>
          <a:p>
            <a:pPr marL="0" indent="0" algn="ctr">
              <a:buNone/>
            </a:pPr>
            <a:r>
              <a:rPr lang="ru-RU" sz="2400" u="sng" dirty="0"/>
              <a:t>Комплексное развитие территории по инициативе правообладателей</a:t>
            </a:r>
            <a:r>
              <a:rPr lang="ru-RU" sz="2400" dirty="0"/>
              <a:t> осуществляется </a:t>
            </a:r>
            <a:r>
              <a:rPr lang="ru-RU" sz="2400" b="1" dirty="0"/>
              <a:t>на основании </a:t>
            </a:r>
            <a:r>
              <a:rPr lang="ru-RU" sz="2400" b="1" u="sng" dirty="0" smtClean="0"/>
              <a:t>ДОГОВОРОВ</a:t>
            </a:r>
            <a:r>
              <a:rPr lang="ru-RU" sz="2400" b="1" dirty="0" smtClean="0"/>
              <a:t> </a:t>
            </a:r>
            <a:r>
              <a:rPr lang="ru-RU" sz="2400" b="1" dirty="0"/>
              <a:t>о </a:t>
            </a:r>
            <a:r>
              <a:rPr lang="ru-RU" sz="2400" b="1" dirty="0" smtClean="0"/>
              <a:t>КРТ, </a:t>
            </a:r>
            <a:r>
              <a:rPr lang="ru-RU" sz="2400" b="1" u="sng" dirty="0"/>
              <a:t>заключаемых </a:t>
            </a:r>
            <a:r>
              <a:rPr lang="ru-RU" sz="2400" b="1" u="sng" dirty="0" smtClean="0"/>
              <a:t>Органами Местного Самоуправления</a:t>
            </a:r>
            <a:r>
              <a:rPr lang="ru-RU" sz="2400" b="1" dirty="0" smtClean="0"/>
              <a:t> </a:t>
            </a:r>
            <a:r>
              <a:rPr lang="ru-RU" sz="2400" i="1" dirty="0" smtClean="0"/>
              <a:t>(</a:t>
            </a:r>
            <a:r>
              <a:rPr lang="ru-RU" sz="2400" i="1" dirty="0"/>
              <a:t>нет ОГВ)</a:t>
            </a:r>
            <a:r>
              <a:rPr lang="ru-RU" sz="2400" dirty="0"/>
              <a:t> с правообладателями земельных участков и (или) расположенных на них объектов недвижимого имущества </a:t>
            </a:r>
            <a:r>
              <a:rPr lang="ru-RU" sz="2400" dirty="0" smtClean="0"/>
              <a:t>(БЕЗ ТОРГОВ)</a:t>
            </a:r>
            <a:endParaRPr lang="ru-RU" sz="2400" b="1" dirty="0">
              <a:solidFill>
                <a:srgbClr val="C00000"/>
              </a:solidFill>
            </a:endParaRPr>
          </a:p>
        </p:txBody>
      </p:sp>
      <p:sp>
        <p:nvSpPr>
          <p:cNvPr id="7" name="Стрелка вниз 6"/>
          <p:cNvSpPr/>
          <p:nvPr/>
        </p:nvSpPr>
        <p:spPr>
          <a:xfrm>
            <a:off x="3635896" y="2420888"/>
            <a:ext cx="1368152" cy="216024"/>
          </a:xfrm>
          <a:prstGeom prst="down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ru-RU"/>
          </a:p>
        </p:txBody>
      </p:sp>
    </p:spTree>
    <p:extLst>
      <p:ext uri="{BB962C8B-B14F-4D97-AF65-F5344CB8AC3E}">
        <p14:creationId xmlns:p14="http://schemas.microsoft.com/office/powerpoint/2010/main" val="1752910328"/>
      </p:ext>
    </p:extLst>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6381328"/>
          </a:xfrm>
        </p:spPr>
        <p:txBody>
          <a:bodyPr>
            <a:noAutofit/>
          </a:bodyPr>
          <a:lstStyle/>
          <a:p>
            <a:r>
              <a:rPr lang="ru-RU" sz="3600" b="1" dirty="0" smtClean="0">
                <a:solidFill>
                  <a:schemeClr val="tx2">
                    <a:lumMod val="60000"/>
                    <a:lumOff val="40000"/>
                  </a:schemeClr>
                </a:solidFill>
                <a:latin typeface="Comic Sans MS" panose="030F0702030302020204" pitchFamily="66" charset="0"/>
              </a:rPr>
              <a:t/>
            </a:r>
            <a:br>
              <a:rPr lang="ru-RU" sz="3600" b="1" dirty="0" smtClean="0">
                <a:solidFill>
                  <a:schemeClr val="tx2">
                    <a:lumMod val="60000"/>
                    <a:lumOff val="40000"/>
                  </a:schemeClr>
                </a:solidFill>
                <a:latin typeface="Comic Sans MS" panose="030F0702030302020204" pitchFamily="66" charset="0"/>
              </a:rPr>
            </a:br>
            <a:r>
              <a:rPr lang="ru-RU" sz="3600" b="1" dirty="0">
                <a:solidFill>
                  <a:schemeClr val="tx2">
                    <a:lumMod val="60000"/>
                    <a:lumOff val="40000"/>
                  </a:schemeClr>
                </a:solidFill>
                <a:latin typeface="Comic Sans MS" panose="030F0702030302020204" pitchFamily="66" charset="0"/>
              </a:rPr>
              <a:t/>
            </a:r>
            <a:br>
              <a:rPr lang="ru-RU" sz="3600" b="1" dirty="0">
                <a:solidFill>
                  <a:schemeClr val="tx2">
                    <a:lumMod val="60000"/>
                    <a:lumOff val="40000"/>
                  </a:schemeClr>
                </a:solidFill>
                <a:latin typeface="Comic Sans MS" panose="030F0702030302020204" pitchFamily="66" charset="0"/>
              </a:rPr>
            </a:br>
            <a:r>
              <a:rPr lang="ru-RU" sz="3600" b="1" dirty="0" smtClean="0">
                <a:solidFill>
                  <a:schemeClr val="tx2">
                    <a:lumMod val="60000"/>
                    <a:lumOff val="40000"/>
                  </a:schemeClr>
                </a:solidFill>
                <a:latin typeface="Comic Sans MS" panose="030F0702030302020204" pitchFamily="66" charset="0"/>
              </a:rPr>
              <a:t/>
            </a:r>
            <a:br>
              <a:rPr lang="ru-RU" sz="3600" b="1" dirty="0" smtClean="0">
                <a:solidFill>
                  <a:schemeClr val="tx2">
                    <a:lumMod val="60000"/>
                    <a:lumOff val="40000"/>
                  </a:schemeClr>
                </a:solidFill>
                <a:latin typeface="Comic Sans MS" panose="030F0702030302020204" pitchFamily="66" charset="0"/>
              </a:rPr>
            </a:br>
            <a:r>
              <a:rPr lang="ru-RU" sz="3600" b="1" dirty="0">
                <a:solidFill>
                  <a:schemeClr val="tx2">
                    <a:lumMod val="60000"/>
                    <a:lumOff val="40000"/>
                  </a:schemeClr>
                </a:solidFill>
                <a:latin typeface="Comic Sans MS" panose="030F0702030302020204" pitchFamily="66" charset="0"/>
              </a:rPr>
              <a:t/>
            </a:r>
            <a:br>
              <a:rPr lang="ru-RU" sz="3600" b="1" dirty="0">
                <a:solidFill>
                  <a:schemeClr val="tx2">
                    <a:lumMod val="60000"/>
                    <a:lumOff val="40000"/>
                  </a:schemeClr>
                </a:solidFill>
                <a:latin typeface="Comic Sans MS" panose="030F0702030302020204" pitchFamily="66" charset="0"/>
              </a:rPr>
            </a:br>
            <a:r>
              <a:rPr lang="ru-RU" sz="3600" b="1" dirty="0" smtClean="0">
                <a:solidFill>
                  <a:schemeClr val="tx2">
                    <a:lumMod val="60000"/>
                    <a:lumOff val="40000"/>
                  </a:schemeClr>
                </a:solidFill>
                <a:latin typeface="Comic Sans MS" panose="030F0702030302020204" pitchFamily="66" charset="0"/>
              </a:rPr>
              <a:t>ЕДИНЫЙ </a:t>
            </a:r>
            <a:r>
              <a:rPr lang="ru-RU" sz="3600" b="1" dirty="0">
                <a:solidFill>
                  <a:schemeClr val="tx2">
                    <a:lumMod val="60000"/>
                    <a:lumOff val="40000"/>
                  </a:schemeClr>
                </a:solidFill>
                <a:latin typeface="Comic Sans MS" panose="030F0702030302020204" pitchFamily="66" charset="0"/>
              </a:rPr>
              <a:t>ЗАКАЗЧИК В СФЕРЕ СТРОИТЕЛЬСТВА </a:t>
            </a:r>
            <a:r>
              <a:rPr lang="ru-RU" sz="3600" b="1" dirty="0" smtClean="0">
                <a:solidFill>
                  <a:schemeClr val="tx2">
                    <a:lumMod val="60000"/>
                    <a:lumOff val="40000"/>
                  </a:schemeClr>
                </a:solidFill>
                <a:latin typeface="Comic Sans MS" panose="030F0702030302020204" pitchFamily="66" charset="0"/>
              </a:rPr>
              <a:t/>
            </a:r>
            <a:br>
              <a:rPr lang="ru-RU" sz="3600" b="1" dirty="0" smtClean="0">
                <a:solidFill>
                  <a:schemeClr val="tx2">
                    <a:lumMod val="60000"/>
                    <a:lumOff val="40000"/>
                  </a:schemeClr>
                </a:solidFill>
                <a:latin typeface="Comic Sans MS" panose="030F0702030302020204" pitchFamily="66" charset="0"/>
              </a:rPr>
            </a:br>
            <a:r>
              <a:rPr lang="ru-RU" sz="2000" b="1" dirty="0" smtClean="0"/>
              <a:t>ФЕДЕРАЛЬНЫЙ </a:t>
            </a:r>
            <a:r>
              <a:rPr lang="ru-RU" sz="2000" b="1" dirty="0"/>
              <a:t>ЗАКОН</a:t>
            </a:r>
            <a:br>
              <a:rPr lang="ru-RU" sz="2000" b="1" dirty="0"/>
            </a:br>
            <a:r>
              <a:rPr lang="ru-RU" sz="2000" b="1" dirty="0"/>
              <a:t>О ПУБЛИЧНО-ПРАВОВОЙ КОМПАНИИ</a:t>
            </a:r>
            <a:br>
              <a:rPr lang="ru-RU" sz="2000" b="1" dirty="0"/>
            </a:br>
            <a:r>
              <a:rPr lang="ru-RU" sz="2000" b="1" dirty="0"/>
              <a:t>"ЕДИНЫЙ ЗАКАЗЧИК В СФЕРЕ СТРОИТЕЛЬСТВА" И О ВНЕСЕНИИ</a:t>
            </a:r>
            <a:br>
              <a:rPr lang="ru-RU" sz="2000" b="1" dirty="0"/>
            </a:br>
            <a:r>
              <a:rPr lang="ru-RU" sz="2000" b="1" dirty="0"/>
              <a:t>ИЗМЕНЕНИЙ В ОТДЕЛЬНЫЕ ЗАКОНОДАТЕЛЬНЫЕ </a:t>
            </a:r>
            <a:r>
              <a:rPr lang="ru-RU" sz="2000" b="1" dirty="0" smtClean="0"/>
              <a:t>АКТЫ РФ</a:t>
            </a:r>
            <a:r>
              <a:rPr lang="ru-RU" sz="2000" b="1" dirty="0"/>
              <a:t/>
            </a:r>
            <a:br>
              <a:rPr lang="ru-RU" sz="2000" b="1" dirty="0"/>
            </a:br>
            <a:r>
              <a:rPr lang="ru-RU" sz="2800" b="1" dirty="0" smtClean="0">
                <a:solidFill>
                  <a:srgbClr val="FF0000"/>
                </a:solidFill>
              </a:rPr>
              <a:t>от </a:t>
            </a:r>
            <a:r>
              <a:rPr lang="ru-RU" sz="2800" b="1" u="sng" dirty="0" smtClean="0">
                <a:solidFill>
                  <a:srgbClr val="FF0000"/>
                </a:solidFill>
              </a:rPr>
              <a:t>22.12.2020</a:t>
            </a:r>
            <a:r>
              <a:rPr lang="ru-RU" sz="2800" b="1" dirty="0" smtClean="0">
                <a:solidFill>
                  <a:srgbClr val="FF0000"/>
                </a:solidFill>
              </a:rPr>
              <a:t> № 435</a:t>
            </a:r>
            <a:br>
              <a:rPr lang="ru-RU" sz="2800" b="1" dirty="0" smtClean="0">
                <a:solidFill>
                  <a:srgbClr val="FF0000"/>
                </a:solidFill>
              </a:rPr>
            </a:br>
            <a:r>
              <a:rPr lang="ru-RU" sz="2800" b="1" dirty="0" smtClean="0">
                <a:solidFill>
                  <a:srgbClr val="FF0000"/>
                </a:solidFill>
              </a:rPr>
              <a:t>вступил в силу</a:t>
            </a:r>
            <a:r>
              <a:rPr lang="ru-RU" sz="2800" b="1" dirty="0">
                <a:solidFill>
                  <a:srgbClr val="FF0000"/>
                </a:solidFill>
              </a:rPr>
              <a:t/>
            </a:r>
            <a:br>
              <a:rPr lang="ru-RU" sz="2800" b="1" dirty="0">
                <a:solidFill>
                  <a:srgbClr val="FF0000"/>
                </a:solidFill>
              </a:rPr>
            </a:br>
            <a:r>
              <a:rPr lang="ru-RU" sz="2800" b="1" dirty="0">
                <a:solidFill>
                  <a:srgbClr val="FF0000"/>
                </a:solidFill>
              </a:rPr>
              <a:t/>
            </a:r>
            <a:br>
              <a:rPr lang="ru-RU" sz="2800" b="1" dirty="0">
                <a:solidFill>
                  <a:srgbClr val="FF0000"/>
                </a:solidFill>
              </a:rPr>
            </a:br>
            <a:r>
              <a:rPr lang="ru-RU" sz="2800" b="1" dirty="0"/>
              <a:t>Постановление Правительства РФ </a:t>
            </a:r>
            <a:r>
              <a:rPr lang="ru-RU" sz="2800" b="1" u="sng" dirty="0">
                <a:solidFill>
                  <a:srgbClr val="FF0000"/>
                </a:solidFill>
              </a:rPr>
              <a:t>от 31 декабря 2020 г. </a:t>
            </a:r>
            <a:r>
              <a:rPr lang="ru-RU" sz="2800" b="1" dirty="0">
                <a:solidFill>
                  <a:srgbClr val="FF0000"/>
                </a:solidFill>
              </a:rPr>
              <a:t>№ 2395 </a:t>
            </a:r>
            <a:r>
              <a:rPr lang="ru-RU" sz="2800" b="1" dirty="0" smtClean="0"/>
              <a:t>«О </a:t>
            </a:r>
            <a:r>
              <a:rPr lang="ru-RU" sz="2800" b="1" dirty="0"/>
              <a:t>публично-правовой компании "Единый заказчик в сфере </a:t>
            </a:r>
            <a:r>
              <a:rPr lang="ru-RU" sz="2800" b="1" dirty="0" smtClean="0"/>
              <a:t>строительства»</a:t>
            </a:r>
            <a:br>
              <a:rPr lang="ru-RU" sz="2800" b="1" dirty="0" smtClean="0"/>
            </a:br>
            <a:r>
              <a:rPr lang="ru-RU" sz="2800" b="1" dirty="0" smtClean="0"/>
              <a:t/>
            </a:r>
            <a:br>
              <a:rPr lang="ru-RU" sz="2800" b="1" dirty="0" smtClean="0"/>
            </a:br>
            <a:r>
              <a:rPr lang="ru-RU" sz="2800" b="1" dirty="0" smtClean="0"/>
              <a:t>4 января 2021 г. - </a:t>
            </a:r>
            <a:r>
              <a:rPr lang="ru-RU" sz="2000" b="1" i="1" dirty="0" smtClean="0"/>
              <a:t>Гендиректором </a:t>
            </a:r>
            <a:r>
              <a:rPr lang="ru-RU" sz="2000" b="1" i="1" dirty="0"/>
              <a:t>Единого государственного заказчика назначен </a:t>
            </a:r>
            <a:r>
              <a:rPr lang="ru-RU" sz="2000" b="1" i="1" dirty="0" smtClean="0"/>
              <a:t>Карен Оганесян </a:t>
            </a:r>
            <a:r>
              <a:rPr lang="ru-RU" sz="2000" i="1" dirty="0"/>
              <a:t>Замглавы </a:t>
            </a:r>
            <a:r>
              <a:rPr lang="ru-RU" sz="2000" i="1" dirty="0" err="1"/>
              <a:t>Депстроя</a:t>
            </a:r>
            <a:r>
              <a:rPr lang="ru-RU" sz="2000" i="1" dirty="0"/>
              <a:t> Москвы</a:t>
            </a:r>
            <a:r>
              <a:rPr lang="ru-RU" sz="2000" dirty="0"/>
              <a:t/>
            </a:r>
            <a:br>
              <a:rPr lang="ru-RU" sz="2000" dirty="0"/>
            </a:br>
            <a:r>
              <a:rPr lang="ru-RU" sz="2000" b="1" i="1" dirty="0"/>
              <a:t/>
            </a:r>
            <a:br>
              <a:rPr lang="ru-RU" sz="2000" b="1" i="1" dirty="0"/>
            </a:br>
            <a:r>
              <a:rPr lang="ru-RU" sz="2800" b="1" dirty="0" smtClean="0"/>
              <a:t/>
            </a:r>
            <a:br>
              <a:rPr lang="ru-RU" sz="2800" b="1" dirty="0" smtClean="0"/>
            </a:br>
            <a:r>
              <a:rPr lang="ru-RU" sz="2800" dirty="0"/>
              <a:t/>
            </a:r>
            <a:br>
              <a:rPr lang="ru-RU" sz="2800" dirty="0"/>
            </a:br>
            <a:r>
              <a:rPr lang="ru-RU" sz="2800" b="1" dirty="0">
                <a:solidFill>
                  <a:srgbClr val="FF0000"/>
                </a:solidFill>
              </a:rPr>
              <a:t/>
            </a:r>
            <a:br>
              <a:rPr lang="ru-RU" sz="2800" b="1" dirty="0">
                <a:solidFill>
                  <a:srgbClr val="FF0000"/>
                </a:solidFill>
              </a:rPr>
            </a:br>
            <a:endParaRPr lang="ru-RU" sz="2400" u="sng" dirty="0">
              <a:solidFill>
                <a:srgbClr val="FF0000"/>
              </a:solidFill>
              <a:latin typeface="Comic Sans MS" panose="030F0702030302020204" pitchFamily="66" charset="0"/>
            </a:endParaRPr>
          </a:p>
        </p:txBody>
      </p:sp>
      <p:sp>
        <p:nvSpPr>
          <p:cNvPr id="3" name="Объект 2"/>
          <p:cNvSpPr>
            <a:spLocks noGrp="1"/>
          </p:cNvSpPr>
          <p:nvPr>
            <p:ph idx="1"/>
          </p:nvPr>
        </p:nvSpPr>
        <p:spPr>
          <a:xfrm>
            <a:off x="0" y="6669360"/>
            <a:ext cx="9144000" cy="188640"/>
          </a:xfrm>
        </p:spPr>
        <p:txBody>
          <a:bodyPr>
            <a:normAutofit fontScale="25000" lnSpcReduction="20000"/>
          </a:bodyPr>
          <a:lstStyle/>
          <a:p>
            <a:endParaRPr lang="ru-RU" sz="2400" b="1" dirty="0"/>
          </a:p>
        </p:txBody>
      </p:sp>
    </p:spTree>
    <p:extLst>
      <p:ext uri="{BB962C8B-B14F-4D97-AF65-F5344CB8AC3E}">
        <p14:creationId xmlns:p14="http://schemas.microsoft.com/office/powerpoint/2010/main" val="3901981311"/>
      </p:ext>
    </p:extLst>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76526" cy="404664"/>
          </a:xfrm>
        </p:spPr>
        <p:txBody>
          <a:bodyPr>
            <a:noAutofit/>
          </a:bodyPr>
          <a:lstStyle/>
          <a:p>
            <a:r>
              <a:rPr lang="ru-RU" sz="2800" dirty="0">
                <a:solidFill>
                  <a:schemeClr val="tx2">
                    <a:lumMod val="60000"/>
                    <a:lumOff val="40000"/>
                  </a:schemeClr>
                </a:solidFill>
                <a:latin typeface="Comic Sans MS" panose="030F0702030302020204" pitchFamily="66" charset="0"/>
              </a:rPr>
              <a:t>«ППК Единый заказчик»</a:t>
            </a:r>
          </a:p>
        </p:txBody>
      </p:sp>
      <p:sp>
        <p:nvSpPr>
          <p:cNvPr id="3" name="Объект 2"/>
          <p:cNvSpPr>
            <a:spLocks noGrp="1"/>
          </p:cNvSpPr>
          <p:nvPr>
            <p:ph idx="1"/>
          </p:nvPr>
        </p:nvSpPr>
        <p:spPr>
          <a:xfrm>
            <a:off x="0" y="404664"/>
            <a:ext cx="9144000" cy="6453336"/>
          </a:xfrm>
        </p:spPr>
        <p:txBody>
          <a:bodyPr>
            <a:normAutofit fontScale="85000" lnSpcReduction="20000"/>
          </a:bodyPr>
          <a:lstStyle/>
          <a:p>
            <a:pPr marL="0" indent="0" algn="ctr">
              <a:buNone/>
            </a:pPr>
            <a:r>
              <a:rPr lang="ru-RU" sz="2800" dirty="0" smtClean="0"/>
              <a:t>публично-правовая компания </a:t>
            </a:r>
            <a:r>
              <a:rPr lang="ru-RU" sz="2800" dirty="0"/>
              <a:t>"Единый заказчик в сфере строительства" </a:t>
            </a:r>
            <a:r>
              <a:rPr lang="ru-RU" sz="2800" dirty="0" smtClean="0"/>
              <a:t> - </a:t>
            </a:r>
            <a:r>
              <a:rPr lang="ru-RU" sz="2800" dirty="0" smtClean="0">
                <a:solidFill>
                  <a:srgbClr val="C00000"/>
                </a:solidFill>
              </a:rPr>
              <a:t>учредитель Российская Федерация</a:t>
            </a:r>
          </a:p>
          <a:p>
            <a:pPr marL="0" indent="0" algn="ctr">
              <a:buNone/>
            </a:pPr>
            <a:r>
              <a:rPr lang="ru-RU" sz="2800" dirty="0" smtClean="0"/>
              <a:t>создается </a:t>
            </a:r>
            <a:r>
              <a:rPr lang="ru-RU" sz="2800" b="1" dirty="0" smtClean="0"/>
              <a:t>в </a:t>
            </a:r>
            <a:r>
              <a:rPr lang="ru-RU" sz="2800" b="1" dirty="0"/>
              <a:t>целях выполнения инженерных изысканий, архитектурно-строительного проектирования, строительства, </a:t>
            </a:r>
            <a:r>
              <a:rPr lang="ru-RU" sz="2800" b="1" dirty="0" smtClean="0"/>
              <a:t>реконструкции</a:t>
            </a:r>
          </a:p>
          <a:p>
            <a:pPr marL="0" indent="0" algn="ctr">
              <a:buNone/>
            </a:pPr>
            <a:endParaRPr lang="ru-RU" sz="2800" b="1" dirty="0"/>
          </a:p>
          <a:p>
            <a:pPr marL="0" indent="0" algn="ctr">
              <a:buNone/>
            </a:pPr>
            <a:r>
              <a:rPr lang="ru-RU" sz="2800" b="1" u="sng" dirty="0"/>
              <a:t>НЕ РАСПРОСТРАНЯЕТСЯ</a:t>
            </a:r>
            <a:r>
              <a:rPr lang="ru-RU" sz="2800" dirty="0"/>
              <a:t> на правоотношения, связанные с осуществлением капитальных вложений в</a:t>
            </a:r>
            <a:r>
              <a:rPr lang="ru-RU" sz="2800" u="sng" dirty="0"/>
              <a:t> </a:t>
            </a:r>
            <a:endParaRPr lang="ru-RU" sz="2800" u="sng" dirty="0" smtClean="0"/>
          </a:p>
          <a:p>
            <a:pPr marL="0" indent="0">
              <a:buNone/>
            </a:pPr>
            <a:r>
              <a:rPr lang="ru-RU" sz="2800" u="sng" dirty="0" smtClean="0"/>
              <a:t>объекты </a:t>
            </a:r>
            <a:r>
              <a:rPr lang="ru-RU" sz="2800" b="1" u="sng" dirty="0"/>
              <a:t>транспортной инфраструктуры</a:t>
            </a:r>
            <a:r>
              <a:rPr lang="ru-RU" sz="2800" u="sng" dirty="0"/>
              <a:t>, </a:t>
            </a:r>
            <a:endParaRPr lang="ru-RU" sz="2800" u="sng" dirty="0" smtClean="0"/>
          </a:p>
          <a:p>
            <a:pPr marL="0" indent="0">
              <a:buNone/>
            </a:pPr>
            <a:r>
              <a:rPr lang="ru-RU" sz="2800" u="sng" dirty="0" smtClean="0"/>
              <a:t>объекты</a:t>
            </a:r>
            <a:r>
              <a:rPr lang="ru-RU" sz="2800" u="sng" dirty="0"/>
              <a:t>, используемые в целях обеспечения </a:t>
            </a:r>
            <a:r>
              <a:rPr lang="ru-RU" sz="2800" b="1" u="sng" dirty="0"/>
              <a:t>правоохранительной деятельности</a:t>
            </a:r>
            <a:r>
              <a:rPr lang="ru-RU" sz="2800" u="sng" dirty="0"/>
              <a:t>, </a:t>
            </a:r>
            <a:r>
              <a:rPr lang="ru-RU" sz="2800" b="1" u="sng" dirty="0"/>
              <a:t>внешнеполитической деятельности, </a:t>
            </a:r>
            <a:endParaRPr lang="ru-RU" sz="2800" b="1" u="sng" dirty="0" smtClean="0"/>
          </a:p>
          <a:p>
            <a:pPr marL="0" indent="0">
              <a:buNone/>
            </a:pPr>
            <a:r>
              <a:rPr lang="ru-RU" sz="2800" b="1" u="sng" dirty="0" smtClean="0"/>
              <a:t>объекты </a:t>
            </a:r>
            <a:r>
              <a:rPr lang="ru-RU" sz="2800" b="1" u="sng" dirty="0"/>
              <a:t>обороны страны и безопасности</a:t>
            </a:r>
            <a:r>
              <a:rPr lang="ru-RU" sz="2800" u="sng" dirty="0"/>
              <a:t> государства, в том числе включенные в государственный оборонный заказ, </a:t>
            </a:r>
            <a:endParaRPr lang="ru-RU" sz="2800" u="sng" dirty="0" smtClean="0"/>
          </a:p>
          <a:p>
            <a:pPr marL="0" indent="0">
              <a:buNone/>
            </a:pPr>
            <a:r>
              <a:rPr lang="ru-RU" sz="2800" u="sng" dirty="0" smtClean="0"/>
              <a:t>объекты</a:t>
            </a:r>
            <a:r>
              <a:rPr lang="ru-RU" sz="2800" u="sng" dirty="0"/>
              <a:t>, выдача разрешений на строительство и разрешений на ввод в эксплуатацию которых осуществляется </a:t>
            </a:r>
            <a:r>
              <a:rPr lang="ru-RU" sz="2800" u="sng" dirty="0" smtClean="0"/>
              <a:t>ГК </a:t>
            </a:r>
            <a:r>
              <a:rPr lang="ru-RU" sz="2800" u="sng" dirty="0"/>
              <a:t>по атомной энергии "</a:t>
            </a:r>
            <a:r>
              <a:rPr lang="ru-RU" sz="2800" b="1" u="sng" dirty="0" err="1"/>
              <a:t>Росатом</a:t>
            </a:r>
            <a:r>
              <a:rPr lang="ru-RU" sz="2800" dirty="0"/>
              <a:t>" и </a:t>
            </a:r>
            <a:r>
              <a:rPr lang="ru-RU" sz="2800" dirty="0" smtClean="0"/>
              <a:t>ГК </a:t>
            </a:r>
            <a:r>
              <a:rPr lang="ru-RU" sz="2800" dirty="0"/>
              <a:t>"</a:t>
            </a:r>
            <a:r>
              <a:rPr lang="ru-RU" sz="2800" b="1" dirty="0" err="1"/>
              <a:t>Роскосмос</a:t>
            </a:r>
            <a:r>
              <a:rPr lang="ru-RU" sz="2800" dirty="0"/>
              <a:t>", </a:t>
            </a:r>
            <a:endParaRPr lang="ru-RU" sz="2800" dirty="0" smtClean="0"/>
          </a:p>
          <a:p>
            <a:pPr marL="0" indent="0">
              <a:buNone/>
            </a:pPr>
            <a:r>
              <a:rPr lang="ru-RU" sz="2800" dirty="0" smtClean="0"/>
              <a:t>а </a:t>
            </a:r>
            <a:r>
              <a:rPr lang="ru-RU" sz="2800" dirty="0"/>
              <a:t>также </a:t>
            </a:r>
            <a:r>
              <a:rPr lang="ru-RU" sz="2800" u="sng" dirty="0"/>
              <a:t>на правоотношения, связанные с реализацией мероприятий по обеспечению </a:t>
            </a:r>
            <a:r>
              <a:rPr lang="ru-RU" sz="2800" b="1" u="sng" dirty="0"/>
              <a:t>жильем военнослужащих и иных</a:t>
            </a:r>
            <a:r>
              <a:rPr lang="ru-RU" sz="2800" u="sng" dirty="0"/>
              <a:t> категорий лиц</a:t>
            </a:r>
            <a:r>
              <a:rPr lang="ru-RU" sz="2800" dirty="0"/>
              <a:t>, сведения о которых составляют государственную тайну</a:t>
            </a:r>
            <a:r>
              <a:rPr lang="ru-RU" sz="2800" dirty="0" smtClean="0"/>
              <a:t> </a:t>
            </a:r>
            <a:endParaRPr lang="ru-RU" sz="2800" dirty="0"/>
          </a:p>
        </p:txBody>
      </p:sp>
    </p:spTree>
    <p:extLst>
      <p:ext uri="{BB962C8B-B14F-4D97-AF65-F5344CB8AC3E}">
        <p14:creationId xmlns:p14="http://schemas.microsoft.com/office/powerpoint/2010/main" val="3395099639"/>
      </p:ext>
    </p:extLst>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76526" cy="404664"/>
          </a:xfrm>
        </p:spPr>
        <p:txBody>
          <a:bodyPr>
            <a:noAutofit/>
          </a:bodyPr>
          <a:lstStyle/>
          <a:p>
            <a:r>
              <a:rPr lang="ru-RU" sz="2400" dirty="0">
                <a:solidFill>
                  <a:schemeClr val="tx2">
                    <a:lumMod val="60000"/>
                    <a:lumOff val="40000"/>
                  </a:schemeClr>
                </a:solidFill>
                <a:latin typeface="Comic Sans MS" panose="030F0702030302020204" pitchFamily="66" charset="0"/>
              </a:rPr>
              <a:t>«ППК Единый заказчик»</a:t>
            </a:r>
            <a:endParaRPr lang="ru-RU" sz="2300" b="1" dirty="0">
              <a:solidFill>
                <a:srgbClr val="C00000"/>
              </a:solidFill>
              <a:latin typeface="Comic Sans MS" panose="030F0702030302020204" pitchFamily="66" charset="0"/>
            </a:endParaRPr>
          </a:p>
        </p:txBody>
      </p:sp>
      <p:sp>
        <p:nvSpPr>
          <p:cNvPr id="3" name="Объект 2"/>
          <p:cNvSpPr>
            <a:spLocks noGrp="1"/>
          </p:cNvSpPr>
          <p:nvPr>
            <p:ph idx="1"/>
          </p:nvPr>
        </p:nvSpPr>
        <p:spPr>
          <a:xfrm>
            <a:off x="0" y="404664"/>
            <a:ext cx="9144000" cy="6453336"/>
          </a:xfrm>
        </p:spPr>
        <p:txBody>
          <a:bodyPr>
            <a:normAutofit lnSpcReduction="10000"/>
          </a:bodyPr>
          <a:lstStyle/>
          <a:p>
            <a:pPr marL="0" indent="0" algn="ctr">
              <a:buNone/>
            </a:pPr>
            <a:endParaRPr lang="ru-RU" sz="1600" dirty="0" smtClean="0"/>
          </a:p>
          <a:p>
            <a:pPr algn="just"/>
            <a:r>
              <a:rPr lang="ru-RU" sz="2800" dirty="0"/>
              <a:t>Единый заказчик в целях осуществления возложенных на него функций и полномочий </a:t>
            </a:r>
            <a:r>
              <a:rPr lang="ru-RU" sz="2800" b="1" u="sng" dirty="0"/>
              <a:t>может являться </a:t>
            </a:r>
            <a:r>
              <a:rPr lang="ru-RU" sz="2800" b="1" u="sng" dirty="0">
                <a:solidFill>
                  <a:srgbClr val="C00000"/>
                </a:solidFill>
              </a:rPr>
              <a:t>ответственным исполнителем, соисполнителем, участником государственных программ</a:t>
            </a:r>
            <a:r>
              <a:rPr lang="ru-RU" sz="2800" b="1" dirty="0">
                <a:solidFill>
                  <a:srgbClr val="C00000"/>
                </a:solidFill>
              </a:rPr>
              <a:t> </a:t>
            </a:r>
            <a:r>
              <a:rPr lang="ru-RU" sz="2800" b="1" dirty="0"/>
              <a:t>Российской Федерации</a:t>
            </a:r>
            <a:r>
              <a:rPr lang="ru-RU" sz="2800" dirty="0"/>
              <a:t> в соответствии с бюджетным законодательством Российской Федерации</a:t>
            </a:r>
            <a:r>
              <a:rPr lang="ru-RU" sz="2800" dirty="0" smtClean="0"/>
              <a:t>.</a:t>
            </a:r>
          </a:p>
          <a:p>
            <a:endParaRPr lang="ru-RU" sz="2800" dirty="0"/>
          </a:p>
          <a:p>
            <a:pPr algn="just"/>
            <a:r>
              <a:rPr lang="ru-RU" sz="2800" dirty="0" smtClean="0"/>
              <a:t>!! Единый </a:t>
            </a:r>
            <a:r>
              <a:rPr lang="ru-RU" sz="2800" dirty="0"/>
              <a:t>заказчик </a:t>
            </a:r>
            <a:r>
              <a:rPr lang="ru-RU" sz="2800" b="1" dirty="0"/>
              <a:t>вправе обращаться от имени Российской Федерации </a:t>
            </a:r>
            <a:r>
              <a:rPr lang="ru-RU" sz="2800" dirty="0"/>
              <a:t>с заявлениями о государственном </a:t>
            </a:r>
            <a:r>
              <a:rPr lang="ru-RU" sz="2800" b="1" dirty="0">
                <a:solidFill>
                  <a:srgbClr val="C00000"/>
                </a:solidFill>
              </a:rPr>
              <a:t>кадастровом учете </a:t>
            </a:r>
            <a:r>
              <a:rPr lang="ru-RU" sz="2800" dirty="0">
                <a:solidFill>
                  <a:srgbClr val="C00000"/>
                </a:solidFill>
              </a:rPr>
              <a:t>и (или) государственной </a:t>
            </a:r>
            <a:r>
              <a:rPr lang="ru-RU" sz="2800" b="1" dirty="0">
                <a:solidFill>
                  <a:srgbClr val="C00000"/>
                </a:solidFill>
              </a:rPr>
              <a:t>регистрации права</a:t>
            </a:r>
            <a:r>
              <a:rPr lang="ru-RU" sz="2800" b="1" dirty="0"/>
              <a:t> </a:t>
            </a:r>
            <a:r>
              <a:rPr lang="ru-RU" sz="2800" dirty="0"/>
              <a:t>федеральной собственности на объекты, включенные в программу деятельности, </a:t>
            </a:r>
            <a:r>
              <a:rPr lang="ru-RU" sz="2800" dirty="0">
                <a:solidFill>
                  <a:srgbClr val="C00000"/>
                </a:solidFill>
              </a:rPr>
              <a:t>а также на земельные участки, предоставленные единому заказчику в целях обеспечения </a:t>
            </a:r>
            <a:r>
              <a:rPr lang="ru-RU" sz="2800" dirty="0" smtClean="0">
                <a:solidFill>
                  <a:srgbClr val="C00000"/>
                </a:solidFill>
              </a:rPr>
              <a:t>строительства  </a:t>
            </a:r>
            <a:endParaRPr lang="ru-RU" sz="2800" dirty="0"/>
          </a:p>
          <a:p>
            <a:pPr marL="0" indent="0" algn="ctr">
              <a:buNone/>
            </a:pPr>
            <a:endParaRPr lang="ru-RU" sz="2800" dirty="0"/>
          </a:p>
        </p:txBody>
      </p:sp>
      <p:sp>
        <p:nvSpPr>
          <p:cNvPr id="4" name="Стрелка вниз 3"/>
          <p:cNvSpPr/>
          <p:nvPr/>
        </p:nvSpPr>
        <p:spPr>
          <a:xfrm>
            <a:off x="5220072" y="6453336"/>
            <a:ext cx="1728192" cy="216024"/>
          </a:xfrm>
          <a:prstGeom prst="down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ru-RU"/>
          </a:p>
        </p:txBody>
      </p:sp>
    </p:spTree>
    <p:extLst>
      <p:ext uri="{BB962C8B-B14F-4D97-AF65-F5344CB8AC3E}">
        <p14:creationId xmlns:p14="http://schemas.microsoft.com/office/powerpoint/2010/main" val="584134399"/>
      </p:ext>
    </p:extLst>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76526" cy="404664"/>
          </a:xfrm>
        </p:spPr>
        <p:txBody>
          <a:bodyPr>
            <a:noAutofit/>
          </a:bodyPr>
          <a:lstStyle/>
          <a:p>
            <a:r>
              <a:rPr lang="ru-RU" sz="2400" b="1" dirty="0">
                <a:solidFill>
                  <a:schemeClr val="tx2">
                    <a:lumMod val="60000"/>
                    <a:lumOff val="40000"/>
                  </a:schemeClr>
                </a:solidFill>
                <a:latin typeface="Comic Sans MS" panose="030F0702030302020204" pitchFamily="66" charset="0"/>
              </a:rPr>
              <a:t>«ППК Единый заказчик»</a:t>
            </a:r>
            <a:endParaRPr lang="ru-RU" sz="2400" b="1" dirty="0">
              <a:solidFill>
                <a:srgbClr val="C00000"/>
              </a:solidFill>
              <a:latin typeface="Comic Sans MS" panose="030F0702030302020204" pitchFamily="66" charset="0"/>
            </a:endParaRPr>
          </a:p>
        </p:txBody>
      </p:sp>
      <p:sp>
        <p:nvSpPr>
          <p:cNvPr id="3" name="Объект 2"/>
          <p:cNvSpPr>
            <a:spLocks noGrp="1"/>
          </p:cNvSpPr>
          <p:nvPr>
            <p:ph idx="1"/>
          </p:nvPr>
        </p:nvSpPr>
        <p:spPr>
          <a:xfrm>
            <a:off x="0" y="404664"/>
            <a:ext cx="9144000" cy="6453336"/>
          </a:xfrm>
        </p:spPr>
        <p:txBody>
          <a:bodyPr>
            <a:normAutofit fontScale="85000" lnSpcReduction="20000"/>
          </a:bodyPr>
          <a:lstStyle/>
          <a:p>
            <a:pPr algn="just"/>
            <a:r>
              <a:rPr lang="ru-RU" sz="2800" b="1" dirty="0"/>
              <a:t>Единый заказчик </a:t>
            </a:r>
            <a:r>
              <a:rPr lang="ru-RU" sz="2800" b="1" u="sng" dirty="0">
                <a:solidFill>
                  <a:srgbClr val="FF0000"/>
                </a:solidFill>
              </a:rPr>
              <a:t>является </a:t>
            </a:r>
            <a:r>
              <a:rPr lang="ru-RU" sz="2800" b="1" u="sng" dirty="0" smtClean="0">
                <a:solidFill>
                  <a:srgbClr val="FF0000"/>
                </a:solidFill>
              </a:rPr>
              <a:t>ЗАСТРОЙЩИКОМ</a:t>
            </a:r>
            <a:r>
              <a:rPr lang="ru-RU" sz="2800" b="1" dirty="0" smtClean="0">
                <a:solidFill>
                  <a:srgbClr val="FF0000"/>
                </a:solidFill>
              </a:rPr>
              <a:t> </a:t>
            </a:r>
            <a:r>
              <a:rPr lang="ru-RU" sz="2800" b="1" dirty="0"/>
              <a:t>при обеспечении </a:t>
            </a:r>
            <a:r>
              <a:rPr lang="ru-RU" sz="3400" b="1" dirty="0" smtClean="0">
                <a:solidFill>
                  <a:srgbClr val="FF0000"/>
                </a:solidFill>
              </a:rPr>
              <a:t>СТРОИТЕЛЬСТВА</a:t>
            </a:r>
            <a:r>
              <a:rPr lang="ru-RU" sz="2800" b="1" dirty="0" smtClean="0"/>
              <a:t> </a:t>
            </a:r>
            <a:r>
              <a:rPr lang="ru-RU" sz="2800" b="1" dirty="0"/>
              <a:t>объектов, включенных в программу деятельности, </a:t>
            </a:r>
            <a:r>
              <a:rPr lang="ru-RU" sz="2800" b="1" u="sng" dirty="0"/>
              <a:t>в соответствии с законодательством о градостроительной </a:t>
            </a:r>
            <a:r>
              <a:rPr lang="ru-RU" sz="2800" b="1" u="sng" dirty="0" smtClean="0"/>
              <a:t>деятельности</a:t>
            </a:r>
          </a:p>
          <a:p>
            <a:endParaRPr lang="ru-RU" sz="2800" b="1" dirty="0" smtClean="0"/>
          </a:p>
          <a:p>
            <a:r>
              <a:rPr lang="ru-RU" sz="2800" b="1" dirty="0" smtClean="0"/>
              <a:t>Единый </a:t>
            </a:r>
            <a:r>
              <a:rPr lang="ru-RU" sz="2800" b="1" dirty="0"/>
              <a:t>заказчик</a:t>
            </a:r>
            <a:r>
              <a:rPr lang="ru-RU" sz="2800" dirty="0"/>
              <a:t> при обеспечении строительства объектов, включенных в программу деятельности, </a:t>
            </a:r>
            <a:r>
              <a:rPr lang="ru-RU" sz="2800" dirty="0">
                <a:solidFill>
                  <a:srgbClr val="FF0000"/>
                </a:solidFill>
              </a:rPr>
              <a:t>осуществляет функции технического заказчика и </a:t>
            </a:r>
            <a:r>
              <a:rPr lang="ru-RU" sz="2800" b="1" u="sng" dirty="0" smtClean="0">
                <a:solidFill>
                  <a:srgbClr val="FF0000"/>
                </a:solidFill>
              </a:rPr>
              <a:t>ПРОВОДИТ СТРОИТЕЛЬНЫЙ КОНТРОЛЬ САМОСТОЯТЕЛЬНО</a:t>
            </a:r>
            <a:r>
              <a:rPr lang="ru-RU" sz="2800" b="1" dirty="0" smtClean="0">
                <a:solidFill>
                  <a:srgbClr val="FF0000"/>
                </a:solidFill>
              </a:rPr>
              <a:t> !! </a:t>
            </a:r>
            <a:r>
              <a:rPr lang="ru-RU" sz="2800" dirty="0" smtClean="0"/>
              <a:t>или </a:t>
            </a:r>
            <a:r>
              <a:rPr lang="ru-RU" sz="2800" dirty="0"/>
              <a:t>путем привлечения им иных лиц.</a:t>
            </a:r>
          </a:p>
          <a:p>
            <a:pPr marL="0" indent="0" algn="ctr">
              <a:buNone/>
            </a:pPr>
            <a:endParaRPr lang="en-US" sz="2800" dirty="0" smtClean="0"/>
          </a:p>
          <a:p>
            <a:pPr marL="0" indent="0" algn="ctr">
              <a:buNone/>
            </a:pPr>
            <a:r>
              <a:rPr lang="ru-RU" sz="2100" dirty="0" smtClean="0"/>
              <a:t>Статья </a:t>
            </a:r>
            <a:r>
              <a:rPr lang="ru-RU" sz="2100" dirty="0"/>
              <a:t>10.16 ФЗ от 29 декабря 2004 года N 191-ФЗ "</a:t>
            </a:r>
            <a:r>
              <a:rPr lang="ru-RU" sz="2100" b="1" dirty="0"/>
              <a:t>О введении в действие Градостроительного кодекса </a:t>
            </a:r>
            <a:r>
              <a:rPr lang="ru-RU" sz="2100" dirty="0"/>
              <a:t>Российской Федерации" </a:t>
            </a:r>
          </a:p>
          <a:p>
            <a:pPr marL="0" indent="0" algn="ctr">
              <a:buNone/>
            </a:pPr>
            <a:r>
              <a:rPr lang="ru-RU" sz="2800" b="1" dirty="0"/>
              <a:t>Особенности реконструкции, капитального ремонта объектов капитального строительства, </a:t>
            </a:r>
            <a:r>
              <a:rPr lang="ru-RU" sz="2800" dirty="0"/>
              <a:t>включенных в программу деятельности публично-правовой компании "Единый заказчик в сфере строительства" на текущий год и плановый период, </a:t>
            </a:r>
            <a:r>
              <a:rPr lang="ru-RU" sz="2800" b="1" dirty="0">
                <a:solidFill>
                  <a:srgbClr val="FF0000"/>
                </a:solidFill>
              </a:rPr>
              <a:t>а также проведения строительного контроля </a:t>
            </a:r>
            <a:r>
              <a:rPr lang="ru-RU" sz="2800" dirty="0"/>
              <a:t>в отношении объектов, включенных в указанную программу деятельности, </a:t>
            </a:r>
            <a:r>
              <a:rPr lang="ru-RU" sz="2800" b="1" dirty="0"/>
              <a:t>устанавливаются </a:t>
            </a:r>
            <a:r>
              <a:rPr lang="ru-RU" sz="2800" b="1" u="sng" dirty="0"/>
              <a:t>Федеральным законом</a:t>
            </a:r>
            <a:r>
              <a:rPr lang="ru-RU" sz="2800" b="1" dirty="0"/>
              <a:t> "О публично-правовой компании "Единый заказчик в сфере строительства" </a:t>
            </a:r>
            <a:endParaRPr lang="ru-RU" sz="2800" b="1" u="sng" dirty="0">
              <a:solidFill>
                <a:srgbClr val="FF0000"/>
              </a:solidFill>
            </a:endParaRPr>
          </a:p>
          <a:p>
            <a:pPr marL="0" indent="0">
              <a:buNone/>
            </a:pPr>
            <a:endParaRPr lang="ru-RU" sz="2800" dirty="0"/>
          </a:p>
          <a:p>
            <a:endParaRPr lang="ru-RU" sz="2800" dirty="0"/>
          </a:p>
          <a:p>
            <a:pPr marL="0" indent="0" algn="ctr">
              <a:buNone/>
            </a:pPr>
            <a:endParaRPr lang="ru-RU" sz="2800" dirty="0"/>
          </a:p>
        </p:txBody>
      </p:sp>
    </p:spTree>
    <p:extLst>
      <p:ext uri="{BB962C8B-B14F-4D97-AF65-F5344CB8AC3E}">
        <p14:creationId xmlns:p14="http://schemas.microsoft.com/office/powerpoint/2010/main" val="409598017"/>
      </p:ext>
    </p:extLst>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76526" cy="404664"/>
          </a:xfrm>
        </p:spPr>
        <p:txBody>
          <a:bodyPr>
            <a:noAutofit/>
          </a:bodyPr>
          <a:lstStyle/>
          <a:p>
            <a:r>
              <a:rPr lang="ru-RU" sz="2400" b="1" dirty="0">
                <a:solidFill>
                  <a:schemeClr val="tx2">
                    <a:lumMod val="60000"/>
                    <a:lumOff val="40000"/>
                  </a:schemeClr>
                </a:solidFill>
                <a:latin typeface="Comic Sans MS" panose="030F0702030302020204" pitchFamily="66" charset="0"/>
              </a:rPr>
              <a:t>«ППК Единый заказчик»</a:t>
            </a:r>
            <a:endParaRPr lang="ru-RU" sz="2400" b="1" dirty="0">
              <a:solidFill>
                <a:srgbClr val="C00000"/>
              </a:solidFill>
              <a:latin typeface="Comic Sans MS" panose="030F0702030302020204" pitchFamily="66" charset="0"/>
            </a:endParaRPr>
          </a:p>
        </p:txBody>
      </p:sp>
      <p:sp>
        <p:nvSpPr>
          <p:cNvPr id="3" name="Объект 2"/>
          <p:cNvSpPr>
            <a:spLocks noGrp="1"/>
          </p:cNvSpPr>
          <p:nvPr>
            <p:ph idx="1"/>
          </p:nvPr>
        </p:nvSpPr>
        <p:spPr>
          <a:xfrm>
            <a:off x="0" y="404664"/>
            <a:ext cx="9144000" cy="6453336"/>
          </a:xfrm>
        </p:spPr>
        <p:txBody>
          <a:bodyPr>
            <a:normAutofit fontScale="92500" lnSpcReduction="20000"/>
          </a:bodyPr>
          <a:lstStyle/>
          <a:p>
            <a:pPr marL="0" indent="0" algn="ctr">
              <a:buNone/>
            </a:pPr>
            <a:r>
              <a:rPr lang="ru-RU" sz="2400" dirty="0" smtClean="0"/>
              <a:t>ЗЕМЕЛЬНЫЙ КОДЕКС РФ</a:t>
            </a:r>
          </a:p>
          <a:p>
            <a:pPr marL="0" indent="0">
              <a:buNone/>
            </a:pPr>
            <a:r>
              <a:rPr lang="ru-RU" sz="2000" b="1" u="sng" dirty="0" smtClean="0">
                <a:solidFill>
                  <a:srgbClr val="FF0000"/>
                </a:solidFill>
              </a:rPr>
              <a:t>ПРЕДОСТАВЛЕНИЕ </a:t>
            </a:r>
            <a:r>
              <a:rPr lang="ru-RU" sz="2000" b="1" u="sng" dirty="0">
                <a:solidFill>
                  <a:srgbClr val="FF0000"/>
                </a:solidFill>
              </a:rPr>
              <a:t>ЗУ БЕЗ ТОРГОВ</a:t>
            </a:r>
            <a:r>
              <a:rPr lang="ru-RU" sz="2000" b="1" dirty="0">
                <a:solidFill>
                  <a:srgbClr val="FF0000"/>
                </a:solidFill>
              </a:rPr>
              <a:t> </a:t>
            </a:r>
            <a:r>
              <a:rPr lang="ru-RU" sz="2000" dirty="0" smtClean="0"/>
              <a:t>(п.2 ст. 39.6) дополнить </a:t>
            </a:r>
            <a:r>
              <a:rPr lang="ru-RU" sz="2000" dirty="0" err="1" smtClean="0"/>
              <a:t>п.п</a:t>
            </a:r>
            <a:r>
              <a:rPr lang="ru-RU" sz="2000" dirty="0" smtClean="0"/>
              <a:t>. </a:t>
            </a:r>
            <a:r>
              <a:rPr lang="ru-RU" sz="2000" dirty="0"/>
              <a:t>40 следующего содержания:</a:t>
            </a:r>
          </a:p>
          <a:p>
            <a:pPr marL="0" indent="0" algn="just">
              <a:buNone/>
            </a:pPr>
            <a:r>
              <a:rPr lang="ru-RU" sz="2000" dirty="0"/>
              <a:t>"40) </a:t>
            </a:r>
            <a:r>
              <a:rPr lang="ru-RU" sz="2000" b="1" u="sng" dirty="0">
                <a:solidFill>
                  <a:srgbClr val="FF0000"/>
                </a:solidFill>
              </a:rPr>
              <a:t>земельного участка </a:t>
            </a:r>
            <a:r>
              <a:rPr lang="ru-RU" sz="2000" b="1" u="sng" dirty="0"/>
              <a:t>для обеспечения выполнения инженерных изысканий, архитектурно-строительного проектирования, строительства, реконструкции, капитального ремонта, сноса объектов капитального строительства, включенных в программу деятельности публично-правовой компании </a:t>
            </a:r>
            <a:r>
              <a:rPr lang="ru-RU" sz="2000" b="1" u="sng" dirty="0">
                <a:solidFill>
                  <a:srgbClr val="FF0000"/>
                </a:solidFill>
              </a:rPr>
              <a:t>«</a:t>
            </a:r>
            <a:r>
              <a:rPr lang="ru-RU" sz="2000" b="1" u="sng" dirty="0" smtClean="0">
                <a:solidFill>
                  <a:srgbClr val="FF0000"/>
                </a:solidFill>
              </a:rPr>
              <a:t>Единый </a:t>
            </a:r>
            <a:r>
              <a:rPr lang="ru-RU" sz="2000" b="1" u="sng" dirty="0">
                <a:solidFill>
                  <a:srgbClr val="FF0000"/>
                </a:solidFill>
              </a:rPr>
              <a:t>заказчик в сфере </a:t>
            </a:r>
            <a:r>
              <a:rPr lang="ru-RU" sz="2000" b="1" u="sng" dirty="0" smtClean="0">
                <a:solidFill>
                  <a:srgbClr val="FF0000"/>
                </a:solidFill>
              </a:rPr>
              <a:t>строительства»</a:t>
            </a:r>
          </a:p>
          <a:p>
            <a:pPr marL="0" indent="0" algn="just">
              <a:buNone/>
            </a:pPr>
            <a:endParaRPr lang="ru-RU" sz="2000" b="1" u="sng" dirty="0">
              <a:solidFill>
                <a:srgbClr val="FF0000"/>
              </a:solidFill>
            </a:endParaRPr>
          </a:p>
          <a:p>
            <a:pPr marL="0" indent="0" algn="ctr">
              <a:buNone/>
            </a:pPr>
            <a:r>
              <a:rPr lang="ru-RU" sz="2000" b="1" dirty="0" smtClean="0">
                <a:solidFill>
                  <a:srgbClr val="FF0000"/>
                </a:solidFill>
              </a:rPr>
              <a:t>++++++++++++++++++++++++++++++++++++++++++++++++++++++++++++++++++++</a:t>
            </a:r>
          </a:p>
          <a:p>
            <a:pPr marL="0" indent="0" algn="ctr">
              <a:buNone/>
            </a:pPr>
            <a:r>
              <a:rPr lang="ru-RU" sz="2000" dirty="0" smtClean="0"/>
              <a:t>Единый </a:t>
            </a:r>
            <a:r>
              <a:rPr lang="ru-RU" sz="2000" dirty="0"/>
              <a:t>заказчик является ЗАСТРОЙЩИКОМ при выполнении </a:t>
            </a:r>
            <a:r>
              <a:rPr lang="ru-RU" sz="2000" b="1" i="1" u="sng" dirty="0">
                <a:solidFill>
                  <a:srgbClr val="FF0000"/>
                </a:solidFill>
              </a:rPr>
              <a:t>реконструкции или капитального ремонта объекта</a:t>
            </a:r>
            <a:r>
              <a:rPr lang="ru-RU" sz="2000" dirty="0"/>
              <a:t>, расположенного </a:t>
            </a:r>
            <a:r>
              <a:rPr lang="ru-RU" sz="2000" b="1" dirty="0"/>
              <a:t>на земельном участке</a:t>
            </a:r>
            <a:r>
              <a:rPr lang="ru-RU" sz="2000" dirty="0"/>
              <a:t>, находящемся в гос. собственности и </a:t>
            </a:r>
            <a:r>
              <a:rPr lang="ru-RU" sz="2000" b="1" dirty="0"/>
              <a:t>не предоставленном единому заказчику</a:t>
            </a:r>
            <a:endParaRPr lang="ru-RU" sz="2000" dirty="0"/>
          </a:p>
          <a:p>
            <a:pPr marL="0" indent="0" algn="just">
              <a:buNone/>
            </a:pPr>
            <a:r>
              <a:rPr lang="ru-RU" sz="2000" dirty="0"/>
              <a:t>В этом случае </a:t>
            </a:r>
            <a:r>
              <a:rPr lang="ru-RU" sz="2000" u="sng" dirty="0">
                <a:solidFill>
                  <a:srgbClr val="C00000"/>
                </a:solidFill>
              </a:rPr>
              <a:t>объект передается единому заказчику </a:t>
            </a:r>
            <a:r>
              <a:rPr lang="ru-RU" sz="2000" b="1" u="sng" dirty="0">
                <a:solidFill>
                  <a:srgbClr val="C00000"/>
                </a:solidFill>
              </a:rPr>
              <a:t>в безвозмездное пользование </a:t>
            </a:r>
            <a:r>
              <a:rPr lang="ru-RU" sz="2000" u="sng" dirty="0"/>
              <a:t>на время выполнения таких реконструкции или капитального ремонта по передаточному акту</a:t>
            </a:r>
            <a:r>
              <a:rPr lang="ru-RU" sz="2000" dirty="0"/>
              <a:t>. </a:t>
            </a:r>
            <a:r>
              <a:rPr lang="ru-RU" sz="2000" b="1" u="sng" dirty="0">
                <a:solidFill>
                  <a:srgbClr val="FF0000"/>
                </a:solidFill>
              </a:rPr>
              <a:t>Предоставление земельного участка</a:t>
            </a:r>
            <a:r>
              <a:rPr lang="ru-RU" sz="2000" b="1" dirty="0">
                <a:solidFill>
                  <a:srgbClr val="FF0000"/>
                </a:solidFill>
              </a:rPr>
              <a:t> единому заказчику для выполнения таких работ </a:t>
            </a:r>
            <a:r>
              <a:rPr lang="ru-RU" sz="3000" b="1" u="sng" dirty="0">
                <a:solidFill>
                  <a:srgbClr val="FF0000"/>
                </a:solidFill>
              </a:rPr>
              <a:t>НЕ ТРЕБУЕТСЯ</a:t>
            </a:r>
            <a:r>
              <a:rPr lang="ru-RU" sz="2000" dirty="0">
                <a:solidFill>
                  <a:srgbClr val="FF0000"/>
                </a:solidFill>
              </a:rPr>
              <a:t>. </a:t>
            </a:r>
          </a:p>
          <a:p>
            <a:pPr marL="0" indent="0" algn="just">
              <a:buNone/>
            </a:pPr>
            <a:r>
              <a:rPr lang="ru-RU" sz="2000" i="1" dirty="0"/>
              <a:t>Риск случайной гибели</a:t>
            </a:r>
            <a:r>
              <a:rPr lang="ru-RU" sz="2000" dirty="0"/>
              <a:t> или случайного повреждения переданного объекта в связи с выполнением таких реконструкции или капитального ремонта со дня подписания передаточного акта до их завершения </a:t>
            </a:r>
            <a:r>
              <a:rPr lang="ru-RU" sz="2000" i="1" u="sng" dirty="0"/>
              <a:t>несет единый заказчик</a:t>
            </a:r>
            <a:r>
              <a:rPr lang="ru-RU" sz="2000" dirty="0"/>
              <a:t>. </a:t>
            </a:r>
          </a:p>
          <a:p>
            <a:pPr marL="0" indent="0" algn="just">
              <a:buNone/>
            </a:pPr>
            <a:endParaRPr lang="ru-RU" sz="2000" b="1" dirty="0"/>
          </a:p>
          <a:p>
            <a:pPr marL="0" indent="0" algn="just">
              <a:buNone/>
            </a:pPr>
            <a:r>
              <a:rPr lang="ru-RU" sz="2000" b="1" dirty="0"/>
              <a:t>Порядок передачи такого объекта единому заказчику</a:t>
            </a:r>
            <a:r>
              <a:rPr lang="ru-RU" sz="2000" dirty="0"/>
              <a:t>, порядок выполнения его реконструкции или капитального ремонта и порядок его приемки устанавливаются Правительством Российской Федерации</a:t>
            </a:r>
            <a:endParaRPr lang="ru-RU" sz="2000" u="sng" dirty="0"/>
          </a:p>
          <a:p>
            <a:pPr marL="0" indent="0" algn="just">
              <a:buNone/>
            </a:pPr>
            <a:endParaRPr lang="ru-RU" sz="2000" b="1" u="sng" dirty="0">
              <a:solidFill>
                <a:srgbClr val="FF0000"/>
              </a:solidFill>
            </a:endParaRPr>
          </a:p>
          <a:p>
            <a:pPr marL="0" indent="0" algn="just">
              <a:buNone/>
            </a:pPr>
            <a:endParaRPr lang="ru-RU" sz="2000" dirty="0">
              <a:solidFill>
                <a:srgbClr val="FF0000"/>
              </a:solidFill>
            </a:endParaRPr>
          </a:p>
        </p:txBody>
      </p:sp>
    </p:spTree>
    <p:extLst>
      <p:ext uri="{BB962C8B-B14F-4D97-AF65-F5344CB8AC3E}">
        <p14:creationId xmlns:p14="http://schemas.microsoft.com/office/powerpoint/2010/main" val="151768249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332656"/>
          </a:xfrm>
        </p:spPr>
        <p:txBody>
          <a:bodyPr>
            <a:noAutofit/>
          </a:bodyPr>
          <a:lstStyle/>
          <a:p>
            <a:r>
              <a:rPr lang="ru-RU" sz="2000" b="1" dirty="0" smtClean="0">
                <a:solidFill>
                  <a:schemeClr val="tx2">
                    <a:lumMod val="60000"/>
                    <a:lumOff val="40000"/>
                  </a:schemeClr>
                </a:solidFill>
                <a:latin typeface="Comic Sans MS" panose="030F0702030302020204" pitchFamily="66" charset="0"/>
              </a:rPr>
              <a:t>ПРОЕКТ  РЕШЕНИЯ</a:t>
            </a:r>
            <a:endParaRPr lang="ru-RU" sz="2800" b="1" dirty="0">
              <a:solidFill>
                <a:srgbClr val="C00000"/>
              </a:solidFill>
              <a:latin typeface="Comic Sans MS" panose="030F0702030302020204" pitchFamily="66" charset="0"/>
            </a:endParaRPr>
          </a:p>
        </p:txBody>
      </p:sp>
      <p:sp>
        <p:nvSpPr>
          <p:cNvPr id="3" name="Объект 2"/>
          <p:cNvSpPr>
            <a:spLocks noGrp="1"/>
          </p:cNvSpPr>
          <p:nvPr>
            <p:ph idx="1"/>
          </p:nvPr>
        </p:nvSpPr>
        <p:spPr>
          <a:xfrm>
            <a:off x="0" y="404664"/>
            <a:ext cx="9144000" cy="6453336"/>
          </a:xfrm>
        </p:spPr>
        <p:txBody>
          <a:bodyPr>
            <a:normAutofit fontScale="85000" lnSpcReduction="20000"/>
          </a:bodyPr>
          <a:lstStyle/>
          <a:p>
            <a:pPr marL="0" indent="0" algn="ctr">
              <a:buNone/>
            </a:pPr>
            <a:r>
              <a:rPr lang="ru-RU" sz="2800" dirty="0" smtClean="0"/>
              <a:t>По итогам сбора информации готовится проект решения, НО:</a:t>
            </a:r>
          </a:p>
          <a:p>
            <a:pPr marL="0" indent="0" algn="ctr">
              <a:buNone/>
            </a:pPr>
            <a:r>
              <a:rPr lang="ru-RU" sz="2400" b="1" u="sng" dirty="0"/>
              <a:t>Проект решения</a:t>
            </a:r>
            <a:r>
              <a:rPr lang="ru-RU" sz="2400" b="1" dirty="0"/>
              <a:t> </a:t>
            </a:r>
            <a:r>
              <a:rPr lang="ru-RU" sz="2400" dirty="0"/>
              <a:t>о выявлении правообладателя </a:t>
            </a:r>
            <a:r>
              <a:rPr lang="ru-RU" sz="2000" dirty="0"/>
              <a:t>ранее учтенного объекта недвижимости </a:t>
            </a:r>
            <a:r>
              <a:rPr lang="ru-RU" sz="3300" b="1" u="sng" dirty="0">
                <a:solidFill>
                  <a:srgbClr val="FF0000"/>
                </a:solidFill>
              </a:rPr>
              <a:t>НЕ ПОДГОТАВЛИВАЕТСЯ</a:t>
            </a:r>
            <a:r>
              <a:rPr lang="ru-RU" sz="3300" dirty="0">
                <a:solidFill>
                  <a:srgbClr val="FF0000"/>
                </a:solidFill>
              </a:rPr>
              <a:t> </a:t>
            </a:r>
            <a:r>
              <a:rPr lang="ru-RU" sz="2400" dirty="0"/>
              <a:t>в случае, </a:t>
            </a:r>
            <a:endParaRPr lang="ru-RU" sz="2400" dirty="0" smtClean="0"/>
          </a:p>
          <a:p>
            <a:pPr marL="0" indent="0" algn="ctr">
              <a:buNone/>
            </a:pPr>
            <a:endParaRPr lang="ru-RU" sz="2100" dirty="0" smtClean="0"/>
          </a:p>
          <a:p>
            <a:pPr marL="514350" indent="-514350" algn="just">
              <a:buAutoNum type="arabicParenBoth"/>
            </a:pPr>
            <a:r>
              <a:rPr lang="ru-RU" sz="2400" b="1" dirty="0" smtClean="0"/>
              <a:t>если </a:t>
            </a:r>
            <a:r>
              <a:rPr lang="ru-RU" sz="2400" b="1" dirty="0"/>
              <a:t>ответы на </a:t>
            </a:r>
            <a:r>
              <a:rPr lang="ru-RU" sz="2400" b="1" dirty="0" smtClean="0"/>
              <a:t>запросы</a:t>
            </a:r>
            <a:r>
              <a:rPr lang="ru-RU" sz="2400" dirty="0"/>
              <a:t> </a:t>
            </a:r>
            <a:r>
              <a:rPr lang="ru-RU" sz="2400" b="1" i="1" u="sng" dirty="0" smtClean="0">
                <a:solidFill>
                  <a:srgbClr val="FF0000"/>
                </a:solidFill>
              </a:rPr>
              <a:t>Содержат Противоречивую Информацию</a:t>
            </a:r>
            <a:r>
              <a:rPr lang="ru-RU" sz="2400" i="1" dirty="0" smtClean="0">
                <a:solidFill>
                  <a:srgbClr val="FF0000"/>
                </a:solidFill>
              </a:rPr>
              <a:t> </a:t>
            </a:r>
            <a:r>
              <a:rPr lang="ru-RU" sz="2400" dirty="0" smtClean="0"/>
              <a:t>о </a:t>
            </a:r>
            <a:r>
              <a:rPr lang="ru-RU" sz="2400" dirty="0"/>
              <a:t>правообладателе ранее учтенного объекта недвижимости </a:t>
            </a:r>
            <a:endParaRPr lang="ru-RU" sz="2400" dirty="0" smtClean="0"/>
          </a:p>
          <a:p>
            <a:pPr marL="0" indent="0" algn="ctr">
              <a:buNone/>
            </a:pPr>
            <a:r>
              <a:rPr lang="ru-RU" sz="1800" dirty="0" smtClean="0"/>
              <a:t>(</a:t>
            </a:r>
            <a:r>
              <a:rPr lang="ru-RU" sz="1600" i="1" dirty="0" smtClean="0"/>
              <a:t>нет </a:t>
            </a:r>
            <a:r>
              <a:rPr lang="ru-RU" sz="1600" i="1" dirty="0"/>
              <a:t>слова </a:t>
            </a:r>
            <a:r>
              <a:rPr lang="ru-RU" sz="1600" i="1" u="sng" dirty="0"/>
              <a:t>неполную</a:t>
            </a:r>
            <a:r>
              <a:rPr lang="ru-RU" sz="1600" i="1" dirty="0"/>
              <a:t>)</a:t>
            </a:r>
            <a:r>
              <a:rPr lang="ru-RU" sz="1600" dirty="0"/>
              <a:t> </a:t>
            </a:r>
            <a:r>
              <a:rPr lang="ru-RU" sz="1800" i="1" dirty="0"/>
              <a:t>(такое словосочетание употребляется только в </a:t>
            </a:r>
            <a:r>
              <a:rPr lang="ru-RU" sz="1800" i="1" dirty="0" smtClean="0"/>
              <a:t>4-х ФЗ) (</a:t>
            </a:r>
            <a:r>
              <a:rPr lang="ru-RU" sz="1800" i="1" u="sng" dirty="0" smtClean="0"/>
              <a:t>ИНФОРМАЦИЯ, ОТДЕЛЬНЫЕ ЭЛЕМЕНТЫ КОТОРОЙ ПРОТИВОРЕЧАТ ДРУГ ДРУГУ, НЕ СОГЛАСУЮТСЯ</a:t>
            </a:r>
            <a:r>
              <a:rPr lang="ru-RU" sz="1800" i="1" u="sng" smtClean="0"/>
              <a:t> </a:t>
            </a:r>
          </a:p>
          <a:p>
            <a:pPr marL="0" indent="0" algn="ctr">
              <a:buNone/>
            </a:pPr>
            <a:r>
              <a:rPr lang="ru-RU" sz="1800" i="1" u="sng" smtClean="0"/>
              <a:t>ДРУГ</a:t>
            </a:r>
            <a:r>
              <a:rPr lang="ru-RU" sz="1800" i="1" u="sng" dirty="0" smtClean="0"/>
              <a:t> С ДРУГОМ</a:t>
            </a:r>
            <a:r>
              <a:rPr lang="ru-RU" sz="1800" dirty="0" smtClean="0"/>
              <a:t>)</a:t>
            </a:r>
          </a:p>
          <a:p>
            <a:pPr marL="0" indent="0" algn="just">
              <a:buNone/>
            </a:pPr>
            <a:endParaRPr lang="ru-RU" sz="1600" dirty="0" smtClean="0"/>
          </a:p>
          <a:p>
            <a:pPr marL="457200" indent="-457200" algn="just">
              <a:buAutoNum type="arabicParenBoth" startAt="2"/>
            </a:pPr>
            <a:r>
              <a:rPr lang="ru-RU" sz="2400" b="1" u="sng" dirty="0" smtClean="0"/>
              <a:t>если</a:t>
            </a:r>
            <a:r>
              <a:rPr lang="ru-RU" sz="2400" u="sng" dirty="0" smtClean="0"/>
              <a:t> </a:t>
            </a:r>
            <a:r>
              <a:rPr lang="ru-RU" sz="2400" u="sng" dirty="0"/>
              <a:t>ранее учтенным объектом недвижимости является здание</a:t>
            </a:r>
            <a:r>
              <a:rPr lang="ru-RU" sz="2400" dirty="0"/>
              <a:t>, сооружение или </a:t>
            </a:r>
            <a:r>
              <a:rPr lang="ru-RU" sz="2400" dirty="0" smtClean="0"/>
              <a:t>ОНС, </a:t>
            </a:r>
            <a:r>
              <a:rPr lang="ru-RU" sz="2500" b="1" i="1" u="sng" dirty="0" smtClean="0">
                <a:solidFill>
                  <a:srgbClr val="FF0000"/>
                </a:solidFill>
              </a:rPr>
              <a:t>Прекратившие Свое Существование</a:t>
            </a:r>
            <a:r>
              <a:rPr lang="ru-RU" sz="2400" dirty="0" smtClean="0"/>
              <a:t>.  В этом случае :</a:t>
            </a:r>
          </a:p>
          <a:p>
            <a:pPr marL="0" indent="0" algn="ctr">
              <a:buNone/>
            </a:pPr>
            <a:endParaRPr lang="ru-RU" sz="2000" dirty="0"/>
          </a:p>
          <a:p>
            <a:pPr marL="0" indent="0" algn="ctr">
              <a:buNone/>
            </a:pPr>
            <a:r>
              <a:rPr lang="ru-RU" sz="2800" b="1" dirty="0" smtClean="0">
                <a:solidFill>
                  <a:srgbClr val="C00000"/>
                </a:solidFill>
              </a:rPr>
              <a:t>!!!</a:t>
            </a:r>
            <a:r>
              <a:rPr lang="ru-RU" sz="2800" dirty="0" smtClean="0"/>
              <a:t>   уполномоченный </a:t>
            </a:r>
            <a:r>
              <a:rPr lang="ru-RU" sz="2800" dirty="0"/>
              <a:t>орган </a:t>
            </a:r>
            <a:r>
              <a:rPr lang="ru-RU" sz="2800" b="1" dirty="0">
                <a:solidFill>
                  <a:srgbClr val="C00000"/>
                </a:solidFill>
              </a:rPr>
              <a:t>обязан</a:t>
            </a:r>
            <a:r>
              <a:rPr lang="ru-RU" sz="2800" b="1" dirty="0"/>
              <a:t> обратиться</a:t>
            </a:r>
            <a:r>
              <a:rPr lang="ru-RU" sz="2800" dirty="0"/>
              <a:t> в орган регистрации прав </a:t>
            </a:r>
            <a:r>
              <a:rPr lang="ru-RU" sz="2800" b="1" dirty="0"/>
              <a:t>с </a:t>
            </a:r>
            <a:r>
              <a:rPr lang="ru-RU" sz="2800" b="1" u="sng" dirty="0"/>
              <a:t>заявлением о снятии</a:t>
            </a:r>
            <a:r>
              <a:rPr lang="ru-RU" sz="2800" dirty="0"/>
              <a:t> (!!!) с </a:t>
            </a:r>
            <a:r>
              <a:rPr lang="ru-RU" sz="2800" dirty="0" smtClean="0"/>
              <a:t>гос. </a:t>
            </a:r>
            <a:r>
              <a:rPr lang="ru-RU" sz="2800" dirty="0"/>
              <a:t>кадастрового учета </a:t>
            </a:r>
            <a:r>
              <a:rPr lang="ru-RU" sz="2800" u="sng" dirty="0"/>
              <a:t>такого объекта недвижимости</a:t>
            </a:r>
            <a:r>
              <a:rPr lang="ru-RU" sz="2800" dirty="0"/>
              <a:t>. При этом подготовка и представление в орган регистрации прав </a:t>
            </a:r>
            <a:r>
              <a:rPr lang="ru-RU" sz="2800" b="1" u="sng" dirty="0" smtClean="0">
                <a:solidFill>
                  <a:srgbClr val="C00000"/>
                </a:solidFill>
              </a:rPr>
              <a:t>АКТА ОБСЛЕДОВАНИЯ </a:t>
            </a:r>
            <a:r>
              <a:rPr lang="ru-RU" sz="2800" b="1" i="1" dirty="0" smtClean="0">
                <a:solidFill>
                  <a:srgbClr val="C00000"/>
                </a:solidFill>
              </a:rPr>
              <a:t>не </a:t>
            </a:r>
            <a:r>
              <a:rPr lang="ru-RU" sz="2800" b="1" i="1" dirty="0">
                <a:solidFill>
                  <a:srgbClr val="C00000"/>
                </a:solidFill>
              </a:rPr>
              <a:t>требуется</a:t>
            </a:r>
            <a:r>
              <a:rPr lang="ru-RU" sz="2800" dirty="0"/>
              <a:t>, </a:t>
            </a:r>
            <a:r>
              <a:rPr lang="ru-RU" sz="2800" b="1" dirty="0"/>
              <a:t>снятие</a:t>
            </a:r>
            <a:r>
              <a:rPr lang="ru-RU" sz="2800" dirty="0"/>
              <a:t> с </a:t>
            </a:r>
            <a:r>
              <a:rPr lang="ru-RU" sz="2800" dirty="0" smtClean="0"/>
              <a:t>кадастрового </a:t>
            </a:r>
            <a:r>
              <a:rPr lang="ru-RU" sz="2800" dirty="0"/>
              <a:t>учета </a:t>
            </a:r>
            <a:r>
              <a:rPr lang="ru-RU" sz="2800" b="1" dirty="0" smtClean="0"/>
              <a:t>осуществляется </a:t>
            </a:r>
            <a:r>
              <a:rPr lang="ru-RU" sz="2800" b="1" dirty="0"/>
              <a:t>на основании </a:t>
            </a:r>
            <a:r>
              <a:rPr lang="ru-RU" sz="2800" b="1" u="sng" dirty="0"/>
              <a:t>заявления</a:t>
            </a:r>
            <a:r>
              <a:rPr lang="ru-RU" sz="2800" u="sng" dirty="0"/>
              <a:t> </a:t>
            </a:r>
            <a:r>
              <a:rPr lang="ru-RU" sz="2800" dirty="0"/>
              <a:t>уполномоченного органа с </a:t>
            </a:r>
            <a:r>
              <a:rPr lang="ru-RU" sz="2800" b="1" u="sng" dirty="0"/>
              <a:t>приложением акта осмотра</a:t>
            </a:r>
            <a:r>
              <a:rPr lang="ru-RU" sz="2800" dirty="0"/>
              <a:t> такого объекта </a:t>
            </a:r>
            <a:r>
              <a:rPr lang="ru-RU" sz="2800" dirty="0" smtClean="0"/>
              <a:t>недвижимости </a:t>
            </a:r>
            <a:r>
              <a:rPr lang="ru-RU" sz="2100" i="1" dirty="0" smtClean="0"/>
              <a:t>(часть 8 ст. 69.1)</a:t>
            </a:r>
            <a:br>
              <a:rPr lang="ru-RU" sz="2100" i="1" dirty="0" smtClean="0"/>
            </a:br>
            <a:endParaRPr lang="ru-RU" sz="2800" i="1" dirty="0"/>
          </a:p>
        </p:txBody>
      </p:sp>
      <p:sp>
        <p:nvSpPr>
          <p:cNvPr id="4" name="Стрелка вниз 3"/>
          <p:cNvSpPr/>
          <p:nvPr/>
        </p:nvSpPr>
        <p:spPr>
          <a:xfrm>
            <a:off x="3851920" y="3645024"/>
            <a:ext cx="1224136"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4141728875"/>
      </p:ext>
    </p:extLst>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6381328"/>
          </a:xfrm>
        </p:spPr>
        <p:txBody>
          <a:bodyPr>
            <a:noAutofit/>
          </a:bodyPr>
          <a:lstStyle/>
          <a:p>
            <a:r>
              <a:rPr lang="ru-RU" sz="3600" dirty="0">
                <a:solidFill>
                  <a:schemeClr val="tx2">
                    <a:lumMod val="60000"/>
                    <a:lumOff val="40000"/>
                  </a:schemeClr>
                </a:solidFill>
                <a:latin typeface="Comic Sans MS" panose="030F0702030302020204" pitchFamily="66" charset="0"/>
              </a:rPr>
              <a:t>Особенности земельных и градостроительных отношений </a:t>
            </a:r>
            <a:r>
              <a:rPr lang="ru-RU" sz="3600" b="1" dirty="0">
                <a:solidFill>
                  <a:schemeClr val="tx2">
                    <a:lumMod val="60000"/>
                    <a:lumOff val="40000"/>
                  </a:schemeClr>
                </a:solidFill>
                <a:latin typeface="Comic Sans MS" panose="030F0702030302020204" pitchFamily="66" charset="0"/>
              </a:rPr>
              <a:t>в населённых пунктах</a:t>
            </a:r>
            <a:r>
              <a:rPr lang="ru-RU" sz="3600" dirty="0">
                <a:solidFill>
                  <a:schemeClr val="tx2">
                    <a:lumMod val="60000"/>
                    <a:lumOff val="40000"/>
                  </a:schemeClr>
                </a:solidFill>
                <a:latin typeface="Comic Sans MS" panose="030F0702030302020204" pitchFamily="66" charset="0"/>
              </a:rPr>
              <a:t>, находящихся в границах</a:t>
            </a:r>
            <a:r>
              <a:rPr lang="ru-RU" sz="3600" b="1" dirty="0">
                <a:solidFill>
                  <a:schemeClr val="tx2">
                    <a:lumMod val="60000"/>
                    <a:lumOff val="40000"/>
                  </a:schemeClr>
                </a:solidFill>
                <a:latin typeface="Comic Sans MS" panose="030F0702030302020204" pitchFamily="66" charset="0"/>
              </a:rPr>
              <a:t> особо охраняемых природных территорий </a:t>
            </a:r>
            <a:r>
              <a:rPr lang="ru-RU" sz="3600" dirty="0">
                <a:solidFill>
                  <a:schemeClr val="tx2">
                    <a:lumMod val="60000"/>
                    <a:lumOff val="40000"/>
                  </a:schemeClr>
                </a:solidFill>
                <a:latin typeface="Comic Sans MS" panose="030F0702030302020204" pitchFamily="66" charset="0"/>
              </a:rPr>
              <a:t>– установление видов разрешенного использования и ведение хозяйственной </a:t>
            </a:r>
            <a:r>
              <a:rPr lang="ru-RU" sz="3600" dirty="0" smtClean="0">
                <a:solidFill>
                  <a:schemeClr val="tx2">
                    <a:lumMod val="60000"/>
                    <a:lumOff val="40000"/>
                  </a:schemeClr>
                </a:solidFill>
                <a:latin typeface="Comic Sans MS" panose="030F0702030302020204" pitchFamily="66" charset="0"/>
              </a:rPr>
              <a:t>деятельности</a:t>
            </a:r>
            <a:r>
              <a:rPr lang="ru-RU" sz="4000" dirty="0">
                <a:solidFill>
                  <a:schemeClr val="tx2">
                    <a:lumMod val="60000"/>
                    <a:lumOff val="40000"/>
                  </a:schemeClr>
                </a:solidFill>
                <a:latin typeface="Comic Sans MS" panose="030F0702030302020204" pitchFamily="66" charset="0"/>
              </a:rPr>
              <a:t/>
            </a:r>
            <a:br>
              <a:rPr lang="ru-RU" sz="4000" dirty="0">
                <a:solidFill>
                  <a:schemeClr val="tx2">
                    <a:lumMod val="60000"/>
                    <a:lumOff val="40000"/>
                  </a:schemeClr>
                </a:solidFill>
                <a:latin typeface="Comic Sans MS" panose="030F0702030302020204" pitchFamily="66" charset="0"/>
              </a:rPr>
            </a:br>
            <a:r>
              <a:rPr lang="ru-RU" sz="900" dirty="0" smtClean="0">
                <a:solidFill>
                  <a:schemeClr val="tx2">
                    <a:lumMod val="60000"/>
                    <a:lumOff val="40000"/>
                  </a:schemeClr>
                </a:solidFill>
                <a:latin typeface="Comic Sans MS" panose="030F0702030302020204" pitchFamily="66" charset="0"/>
              </a:rPr>
              <a:t>.</a:t>
            </a:r>
            <a:r>
              <a:rPr lang="ru-RU" sz="900" b="1" dirty="0"/>
              <a:t> </a:t>
            </a:r>
            <a:r>
              <a:rPr lang="ru-RU" sz="4000" b="1" dirty="0" smtClean="0"/>
              <a:t/>
            </a:r>
            <a:br>
              <a:rPr lang="ru-RU" sz="4000" b="1" dirty="0" smtClean="0"/>
            </a:br>
            <a:r>
              <a:rPr lang="ru-RU" sz="2400" b="1" dirty="0" smtClean="0"/>
              <a:t>Федеральный Закон «О </a:t>
            </a:r>
            <a:r>
              <a:rPr lang="ru-RU" sz="2400" b="1" dirty="0"/>
              <a:t>ВНЕСЕНИИ ИЗМЕНЕНИЙ</a:t>
            </a:r>
            <a:br>
              <a:rPr lang="ru-RU" sz="2400" b="1" dirty="0"/>
            </a:br>
            <a:r>
              <a:rPr lang="ru-RU" sz="2400" b="1" dirty="0"/>
              <a:t>В </a:t>
            </a:r>
            <a:r>
              <a:rPr lang="ru-RU" sz="2400" b="1" dirty="0" smtClean="0"/>
              <a:t>ФЗ "ОБ </a:t>
            </a:r>
            <a:r>
              <a:rPr lang="ru-RU" sz="2400" b="1" dirty="0"/>
              <a:t>ОСОБО ОХРАНЯЕМЫХ ПРИРОДНЫХ</a:t>
            </a:r>
            <a:br>
              <a:rPr lang="ru-RU" sz="2400" b="1" dirty="0"/>
            </a:br>
            <a:r>
              <a:rPr lang="ru-RU" sz="2400" b="1" dirty="0"/>
              <a:t>ТЕРРИТОРИЯХ" И ОТДЕЛЬНЫЕ ЗАКОНОДАТЕЛЬНЫЕ </a:t>
            </a:r>
            <a:r>
              <a:rPr lang="ru-RU" sz="2400" b="1" dirty="0" smtClean="0"/>
              <a:t>АКТЫ РФ»</a:t>
            </a:r>
            <a:br>
              <a:rPr lang="ru-RU" sz="2400" b="1" dirty="0" smtClean="0"/>
            </a:br>
            <a:r>
              <a:rPr lang="ru-RU" sz="2400" b="1" dirty="0" smtClean="0">
                <a:solidFill>
                  <a:srgbClr val="C00000"/>
                </a:solidFill>
              </a:rPr>
              <a:t>от 30.12.2020 № 505</a:t>
            </a:r>
            <a:r>
              <a:rPr lang="ru-RU" sz="2400" b="1" dirty="0">
                <a:solidFill>
                  <a:srgbClr val="C00000"/>
                </a:solidFill>
              </a:rPr>
              <a:t/>
            </a:r>
            <a:br>
              <a:rPr lang="ru-RU" sz="2400" b="1" dirty="0">
                <a:solidFill>
                  <a:srgbClr val="C00000"/>
                </a:solidFill>
              </a:rPr>
            </a:br>
            <a:r>
              <a:rPr lang="ru-RU" sz="2400" b="1" dirty="0" smtClean="0">
                <a:solidFill>
                  <a:srgbClr val="C00000"/>
                </a:solidFill>
              </a:rPr>
              <a:t>!!! </a:t>
            </a:r>
            <a:r>
              <a:rPr lang="ru-RU" sz="2400" dirty="0" smtClean="0">
                <a:solidFill>
                  <a:srgbClr val="FF0000"/>
                </a:solidFill>
              </a:rPr>
              <a:t>применяется </a:t>
            </a:r>
            <a:r>
              <a:rPr lang="ru-RU" sz="2400" b="1" u="sng" dirty="0">
                <a:solidFill>
                  <a:srgbClr val="FF0000"/>
                </a:solidFill>
              </a:rPr>
              <a:t>к </a:t>
            </a:r>
            <a:r>
              <a:rPr lang="ru-RU" sz="2400" b="1" u="sng" dirty="0" smtClean="0">
                <a:solidFill>
                  <a:srgbClr val="FF0000"/>
                </a:solidFill>
              </a:rPr>
              <a:t>Населенным Пунктам, </a:t>
            </a:r>
            <a:r>
              <a:rPr lang="ru-RU" sz="2400" b="1" u="sng" dirty="0">
                <a:solidFill>
                  <a:srgbClr val="FF0000"/>
                </a:solidFill>
              </a:rPr>
              <a:t>сведения </a:t>
            </a:r>
            <a:r>
              <a:rPr lang="ru-RU" sz="2400" b="1" u="sng" dirty="0" smtClean="0">
                <a:solidFill>
                  <a:srgbClr val="FF0000"/>
                </a:solidFill>
              </a:rPr>
              <a:t>О ГРАНИЦАХ которых</a:t>
            </a:r>
            <a:r>
              <a:rPr lang="ru-RU" sz="2400" dirty="0" smtClean="0">
                <a:solidFill>
                  <a:srgbClr val="FF0000"/>
                </a:solidFill>
              </a:rPr>
              <a:t> </a:t>
            </a:r>
            <a:r>
              <a:rPr lang="ru-RU" sz="2400" u="sng" dirty="0">
                <a:solidFill>
                  <a:srgbClr val="FF0000"/>
                </a:solidFill>
              </a:rPr>
              <a:t>внесены в Единый государственный реестр недвижимости</a:t>
            </a:r>
            <a:endParaRPr lang="ru-RU" sz="2400" u="sng" dirty="0">
              <a:solidFill>
                <a:srgbClr val="FF0000"/>
              </a:solidFill>
              <a:latin typeface="Comic Sans MS" panose="030F0702030302020204" pitchFamily="66" charset="0"/>
            </a:endParaRPr>
          </a:p>
        </p:txBody>
      </p:sp>
      <p:sp>
        <p:nvSpPr>
          <p:cNvPr id="3" name="Объект 2"/>
          <p:cNvSpPr>
            <a:spLocks noGrp="1"/>
          </p:cNvSpPr>
          <p:nvPr>
            <p:ph idx="1"/>
          </p:nvPr>
        </p:nvSpPr>
        <p:spPr>
          <a:xfrm>
            <a:off x="0" y="6669360"/>
            <a:ext cx="9144000" cy="188640"/>
          </a:xfrm>
        </p:spPr>
        <p:txBody>
          <a:bodyPr>
            <a:normAutofit fontScale="25000" lnSpcReduction="20000"/>
          </a:bodyPr>
          <a:lstStyle/>
          <a:p>
            <a:endParaRPr lang="ru-RU" sz="2400" b="1" dirty="0"/>
          </a:p>
        </p:txBody>
      </p:sp>
    </p:spTree>
    <p:extLst>
      <p:ext uri="{BB962C8B-B14F-4D97-AF65-F5344CB8AC3E}">
        <p14:creationId xmlns:p14="http://schemas.microsoft.com/office/powerpoint/2010/main" val="2494222581"/>
      </p:ext>
    </p:extLst>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548680"/>
          </a:xfrm>
        </p:spPr>
        <p:txBody>
          <a:bodyPr>
            <a:noAutofit/>
          </a:bodyPr>
          <a:lstStyle/>
          <a:p>
            <a:r>
              <a:rPr lang="ru-RU" sz="2800" b="1" dirty="0" smtClean="0">
                <a:solidFill>
                  <a:schemeClr val="tx2">
                    <a:lumMod val="60000"/>
                    <a:lumOff val="40000"/>
                  </a:schemeClr>
                </a:solidFill>
                <a:latin typeface="Comic Sans MS" panose="030F0702030302020204" pitchFamily="66" charset="0"/>
              </a:rPr>
              <a:t>ООПТ Ростовской области</a:t>
            </a:r>
            <a:endParaRPr lang="ru-RU" sz="2800" b="1" dirty="0">
              <a:solidFill>
                <a:srgbClr val="C00000"/>
              </a:solidFill>
              <a:latin typeface="Comic Sans MS" panose="030F0702030302020204" pitchFamily="66" charset="0"/>
            </a:endParaRPr>
          </a:p>
        </p:txBody>
      </p:sp>
      <p:sp>
        <p:nvSpPr>
          <p:cNvPr id="3" name="Объект 2"/>
          <p:cNvSpPr>
            <a:spLocks noGrp="1"/>
          </p:cNvSpPr>
          <p:nvPr>
            <p:ph idx="1"/>
          </p:nvPr>
        </p:nvSpPr>
        <p:spPr>
          <a:xfrm>
            <a:off x="0" y="548680"/>
            <a:ext cx="9144000" cy="6309320"/>
          </a:xfrm>
        </p:spPr>
        <p:txBody>
          <a:bodyPr>
            <a:normAutofit lnSpcReduction="10000"/>
          </a:bodyPr>
          <a:lstStyle/>
          <a:p>
            <a:pPr marL="0" indent="0" algn="ctr">
              <a:buNone/>
            </a:pPr>
            <a:r>
              <a:rPr lang="ru-RU" sz="2800" dirty="0" smtClean="0"/>
              <a:t>На </a:t>
            </a:r>
            <a:r>
              <a:rPr lang="ru-RU" sz="2800" dirty="0"/>
              <a:t>территории Ростовской области расположены следующие ООПТ:</a:t>
            </a:r>
          </a:p>
          <a:p>
            <a:r>
              <a:rPr lang="ru-RU" sz="2800" dirty="0"/>
              <a:t>государственный природный биосферный заповедник «</a:t>
            </a:r>
            <a:r>
              <a:rPr lang="ru-RU" sz="2800" dirty="0">
                <a:hlinkClick r:id="rId2"/>
              </a:rPr>
              <a:t>Ростовский</a:t>
            </a:r>
            <a:r>
              <a:rPr lang="ru-RU" sz="2800" dirty="0"/>
              <a:t>»;</a:t>
            </a:r>
          </a:p>
          <a:p>
            <a:r>
              <a:rPr lang="ru-RU" sz="2800" dirty="0"/>
              <a:t>государственный природный заказник «</a:t>
            </a:r>
            <a:r>
              <a:rPr lang="ru-RU" sz="2800" dirty="0" err="1">
                <a:hlinkClick r:id="rId3"/>
              </a:rPr>
              <a:t>Цимлянский</a:t>
            </a:r>
            <a:r>
              <a:rPr lang="ru-RU" sz="2800" dirty="0"/>
              <a:t>»;</a:t>
            </a:r>
          </a:p>
          <a:p>
            <a:r>
              <a:rPr lang="ru-RU" sz="2800" dirty="0"/>
              <a:t>государственный природный заказник «</a:t>
            </a:r>
            <a:r>
              <a:rPr lang="ru-RU" sz="2800" dirty="0" err="1">
                <a:hlinkClick r:id="rId4"/>
              </a:rPr>
              <a:t>Горненский</a:t>
            </a:r>
            <a:r>
              <a:rPr lang="ru-RU" sz="2800" dirty="0"/>
              <a:t>»;</a:t>
            </a:r>
          </a:p>
          <a:p>
            <a:r>
              <a:rPr lang="ru-RU" sz="2800" dirty="0"/>
              <a:t>государственный природный заказник «</a:t>
            </a:r>
            <a:r>
              <a:rPr lang="ru-RU" sz="2800" dirty="0">
                <a:hlinkClick r:id="rId5"/>
              </a:rPr>
              <a:t>Левобережный</a:t>
            </a:r>
            <a:r>
              <a:rPr lang="ru-RU" sz="2800" dirty="0"/>
              <a:t>»;</a:t>
            </a:r>
          </a:p>
          <a:p>
            <a:endParaRPr lang="ru-RU" sz="2800" dirty="0"/>
          </a:p>
          <a:p>
            <a:r>
              <a:rPr lang="ru-RU" sz="2800" dirty="0"/>
              <a:t>природный парк «</a:t>
            </a:r>
            <a:r>
              <a:rPr lang="ru-RU" sz="2800" dirty="0">
                <a:hlinkClick r:id="rId6"/>
              </a:rPr>
              <a:t>Донской</a:t>
            </a:r>
            <a:r>
              <a:rPr lang="ru-RU" sz="2800" dirty="0"/>
              <a:t>»;</a:t>
            </a:r>
          </a:p>
          <a:p>
            <a:r>
              <a:rPr lang="ru-RU" sz="2800" dirty="0">
                <a:hlinkClick r:id="rId7"/>
              </a:rPr>
              <a:t>41 охраняемый ландшафт</a:t>
            </a:r>
            <a:r>
              <a:rPr lang="ru-RU" sz="2800" dirty="0"/>
              <a:t>;</a:t>
            </a:r>
          </a:p>
          <a:p>
            <a:r>
              <a:rPr lang="ru-RU" sz="2800" dirty="0">
                <a:hlinkClick r:id="rId8"/>
              </a:rPr>
              <a:t>20 охраняемых природных объектов</a:t>
            </a:r>
            <a:r>
              <a:rPr lang="ru-RU" sz="2800" dirty="0"/>
              <a:t>;</a:t>
            </a:r>
          </a:p>
          <a:p>
            <a:r>
              <a:rPr lang="ru-RU" sz="2800" dirty="0">
                <a:hlinkClick r:id="rId9"/>
              </a:rPr>
              <a:t>15 особо охраняемых природных территорий</a:t>
            </a:r>
            <a:r>
              <a:rPr lang="ru-RU" sz="2800" dirty="0"/>
              <a:t> местного значения.</a:t>
            </a:r>
          </a:p>
          <a:p>
            <a:pPr marL="0" indent="0">
              <a:buNone/>
            </a:pPr>
            <a:endParaRPr lang="ru-RU" dirty="0"/>
          </a:p>
        </p:txBody>
      </p:sp>
    </p:spTree>
    <p:extLst>
      <p:ext uri="{BB962C8B-B14F-4D97-AF65-F5344CB8AC3E}">
        <p14:creationId xmlns:p14="http://schemas.microsoft.com/office/powerpoint/2010/main" val="808186008"/>
      </p:ext>
    </p:extLst>
  </p:cSld>
  <p:clrMapOvr>
    <a:masterClrMapping/>
  </p:clrMapOvr>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620688"/>
          </a:xfrm>
        </p:spPr>
        <p:txBody>
          <a:bodyPr>
            <a:noAutofit/>
          </a:bodyPr>
          <a:lstStyle/>
          <a:p>
            <a:r>
              <a:rPr lang="ru-RU" sz="2000" b="1" dirty="0" smtClean="0">
                <a:solidFill>
                  <a:schemeClr val="tx2">
                    <a:lumMod val="60000"/>
                    <a:lumOff val="40000"/>
                  </a:schemeClr>
                </a:solidFill>
                <a:latin typeface="Comic Sans MS" panose="030F0702030302020204" pitchFamily="66" charset="0"/>
              </a:rPr>
              <a:t/>
            </a:r>
            <a:br>
              <a:rPr lang="ru-RU" sz="2000" b="1" dirty="0" smtClean="0">
                <a:solidFill>
                  <a:schemeClr val="tx2">
                    <a:lumMod val="60000"/>
                    <a:lumOff val="40000"/>
                  </a:schemeClr>
                </a:solidFill>
                <a:latin typeface="Comic Sans MS" panose="030F0702030302020204" pitchFamily="66" charset="0"/>
              </a:rPr>
            </a:br>
            <a:r>
              <a:rPr lang="ru-RU" sz="2000" b="1" dirty="0" smtClean="0">
                <a:solidFill>
                  <a:schemeClr val="tx2">
                    <a:lumMod val="60000"/>
                    <a:lumOff val="40000"/>
                  </a:schemeClr>
                </a:solidFill>
                <a:latin typeface="Comic Sans MS" panose="030F0702030302020204" pitchFamily="66" charset="0"/>
              </a:rPr>
              <a:t>ООПТ Пермского края</a:t>
            </a:r>
            <a:endParaRPr lang="ru-RU" sz="2800" b="1" dirty="0">
              <a:solidFill>
                <a:srgbClr val="C00000"/>
              </a:solidFill>
              <a:latin typeface="Comic Sans MS" panose="030F0702030302020204" pitchFamily="66" charset="0"/>
            </a:endParaRPr>
          </a:p>
        </p:txBody>
      </p:sp>
      <p:sp>
        <p:nvSpPr>
          <p:cNvPr id="3" name="Объект 2"/>
          <p:cNvSpPr>
            <a:spLocks noGrp="1"/>
          </p:cNvSpPr>
          <p:nvPr>
            <p:ph idx="1"/>
          </p:nvPr>
        </p:nvSpPr>
        <p:spPr>
          <a:xfrm>
            <a:off x="0" y="836712"/>
            <a:ext cx="9144000" cy="6021288"/>
          </a:xfrm>
        </p:spPr>
        <p:txBody>
          <a:bodyPr>
            <a:normAutofit lnSpcReduction="10000"/>
          </a:bodyPr>
          <a:lstStyle/>
          <a:p>
            <a:r>
              <a:rPr lang="ru-RU" b="1" dirty="0"/>
              <a:t>На территории Пермского края расположены </a:t>
            </a:r>
            <a:r>
              <a:rPr lang="ru-RU" b="1" dirty="0">
                <a:solidFill>
                  <a:srgbClr val="C00000"/>
                </a:solidFill>
              </a:rPr>
              <a:t>325 особо охраняемых природных территорий</a:t>
            </a:r>
            <a:r>
              <a:rPr lang="ru-RU" dirty="0"/>
              <a:t> - </a:t>
            </a:r>
            <a:r>
              <a:rPr lang="ru-RU" sz="2600" dirty="0"/>
              <a:t>памятников природы, охраняемых ландшафтов, природных резерватов, историко-природных комплексов и т.п. </a:t>
            </a:r>
          </a:p>
          <a:p>
            <a:r>
              <a:rPr lang="ru-RU" sz="2600" dirty="0" smtClean="0"/>
              <a:t>Д</a:t>
            </a:r>
            <a:r>
              <a:rPr lang="ru-RU" dirty="0" smtClean="0"/>
              <a:t>ве </a:t>
            </a:r>
            <a:r>
              <a:rPr lang="ru-RU" dirty="0"/>
              <a:t>территории - федерального </a:t>
            </a:r>
            <a:r>
              <a:rPr lang="ru-RU" dirty="0" smtClean="0"/>
              <a:t>значения -государственные </a:t>
            </a:r>
            <a:r>
              <a:rPr lang="ru-RU" dirty="0"/>
              <a:t>природные</a:t>
            </a:r>
            <a:r>
              <a:rPr lang="ru-RU" b="1" dirty="0"/>
              <a:t> заповедники "</a:t>
            </a:r>
            <a:r>
              <a:rPr lang="ru-RU" b="1" dirty="0" err="1"/>
              <a:t>Басеги</a:t>
            </a:r>
            <a:r>
              <a:rPr lang="ru-RU" b="1" dirty="0"/>
              <a:t>" и </a:t>
            </a:r>
            <a:r>
              <a:rPr lang="ru-RU" b="1" dirty="0">
                <a:hlinkClick r:id="rId2"/>
              </a:rPr>
              <a:t>"</a:t>
            </a:r>
            <a:r>
              <a:rPr lang="ru-RU" b="1" dirty="0" err="1">
                <a:hlinkClick r:id="rId2"/>
              </a:rPr>
              <a:t>Вишерский</a:t>
            </a:r>
            <a:r>
              <a:rPr lang="ru-RU" b="1" dirty="0">
                <a:hlinkClick r:id="rId2"/>
              </a:rPr>
              <a:t>"</a:t>
            </a:r>
            <a:r>
              <a:rPr lang="ru-RU" dirty="0"/>
              <a:t>.</a:t>
            </a:r>
          </a:p>
          <a:p>
            <a:r>
              <a:rPr lang="ru-RU" dirty="0"/>
              <a:t>Наиболее богат на ценные природные объекты </a:t>
            </a:r>
            <a:r>
              <a:rPr lang="ru-RU" dirty="0">
                <a:hlinkClick r:id="rId3"/>
              </a:rPr>
              <a:t>Чердынский район</a:t>
            </a:r>
            <a:r>
              <a:rPr lang="ru-RU" dirty="0"/>
              <a:t> Пермского края. В нем </a:t>
            </a:r>
            <a:r>
              <a:rPr lang="ru-RU" dirty="0">
                <a:solidFill>
                  <a:srgbClr val="C00000"/>
                </a:solidFill>
              </a:rPr>
              <a:t>44 особо охраняемых территории</a:t>
            </a:r>
            <a:r>
              <a:rPr lang="ru-RU" dirty="0"/>
              <a:t>. </a:t>
            </a:r>
            <a:endParaRPr lang="ru-RU" dirty="0" smtClean="0"/>
          </a:p>
          <a:p>
            <a:r>
              <a:rPr lang="ru-RU" sz="3000" dirty="0" smtClean="0"/>
              <a:t>За </a:t>
            </a:r>
            <a:r>
              <a:rPr lang="ru-RU" sz="3000" dirty="0"/>
              <a:t>ним с большим отрывом следуют районы: </a:t>
            </a:r>
            <a:r>
              <a:rPr lang="ru-RU" sz="2600" dirty="0" err="1" smtClean="0"/>
              <a:t>Большесосновский</a:t>
            </a:r>
            <a:r>
              <a:rPr lang="ru-RU" sz="2600" dirty="0" smtClean="0"/>
              <a:t>(21</a:t>
            </a:r>
            <a:r>
              <a:rPr lang="ru-RU" sz="2600" dirty="0"/>
              <a:t>), </a:t>
            </a:r>
            <a:r>
              <a:rPr lang="ru-RU" sz="2600" dirty="0">
                <a:hlinkClick r:id="rId4"/>
              </a:rPr>
              <a:t>Соликамский</a:t>
            </a:r>
            <a:r>
              <a:rPr lang="ru-RU" sz="2600" dirty="0"/>
              <a:t> (17), </a:t>
            </a:r>
            <a:r>
              <a:rPr lang="ru-RU" sz="2600" dirty="0">
                <a:hlinkClick r:id="rId5"/>
              </a:rPr>
              <a:t>Чусовской</a:t>
            </a:r>
            <a:r>
              <a:rPr lang="ru-RU" sz="2600" dirty="0"/>
              <a:t> (17</a:t>
            </a:r>
            <a:r>
              <a:rPr lang="ru-RU" sz="2600" dirty="0" smtClean="0"/>
              <a:t>),</a:t>
            </a:r>
          </a:p>
          <a:p>
            <a:pPr marL="0" indent="0">
              <a:buNone/>
            </a:pPr>
            <a:r>
              <a:rPr lang="ru-RU" sz="2600" dirty="0"/>
              <a:t> </a:t>
            </a:r>
            <a:r>
              <a:rPr lang="ru-RU" sz="2600" dirty="0" smtClean="0"/>
              <a:t>   </a:t>
            </a:r>
            <a:r>
              <a:rPr lang="ru-RU" sz="2600" dirty="0"/>
              <a:t> </a:t>
            </a:r>
            <a:r>
              <a:rPr lang="ru-RU" sz="2600" dirty="0" err="1">
                <a:hlinkClick r:id="rId6"/>
              </a:rPr>
              <a:t>Красновишерский</a:t>
            </a:r>
            <a:r>
              <a:rPr lang="ru-RU" sz="2600" dirty="0"/>
              <a:t> (15).</a:t>
            </a:r>
          </a:p>
          <a:p>
            <a:pPr marL="0" indent="0">
              <a:buNone/>
            </a:pPr>
            <a:endParaRPr lang="ru-RU" dirty="0"/>
          </a:p>
        </p:txBody>
      </p:sp>
    </p:spTree>
    <p:extLst>
      <p:ext uri="{BB962C8B-B14F-4D97-AF65-F5344CB8AC3E}">
        <p14:creationId xmlns:p14="http://schemas.microsoft.com/office/powerpoint/2010/main" val="210852942"/>
      </p:ext>
    </p:extLst>
  </p:cSld>
  <p:clrMapOvr>
    <a:masterClrMapping/>
  </p:clrMapOvr>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332656"/>
          </a:xfrm>
        </p:spPr>
        <p:txBody>
          <a:bodyPr>
            <a:noAutofit/>
          </a:bodyPr>
          <a:lstStyle/>
          <a:p>
            <a:r>
              <a:rPr lang="ru-RU" sz="2000" b="1" dirty="0" smtClean="0">
                <a:solidFill>
                  <a:schemeClr val="tx2">
                    <a:lumMod val="60000"/>
                    <a:lumOff val="40000"/>
                  </a:schemeClr>
                </a:solidFill>
                <a:latin typeface="Comic Sans MS" panose="030F0702030302020204" pitchFamily="66" charset="0"/>
              </a:rPr>
              <a:t/>
            </a:r>
            <a:br>
              <a:rPr lang="ru-RU" sz="2000" b="1" dirty="0" smtClean="0">
                <a:solidFill>
                  <a:schemeClr val="tx2">
                    <a:lumMod val="60000"/>
                    <a:lumOff val="40000"/>
                  </a:schemeClr>
                </a:solidFill>
                <a:latin typeface="Comic Sans MS" panose="030F0702030302020204" pitchFamily="66" charset="0"/>
              </a:rPr>
            </a:br>
            <a:r>
              <a:rPr lang="ru-RU" sz="2000" b="1" dirty="0" smtClean="0">
                <a:solidFill>
                  <a:schemeClr val="tx2">
                    <a:lumMod val="60000"/>
                    <a:lumOff val="40000"/>
                  </a:schemeClr>
                </a:solidFill>
                <a:latin typeface="Comic Sans MS" panose="030F0702030302020204" pitchFamily="66" charset="0"/>
              </a:rPr>
              <a:t>ООПТ  Челябинской области</a:t>
            </a:r>
            <a:endParaRPr lang="ru-RU" sz="2800" b="1" dirty="0">
              <a:solidFill>
                <a:srgbClr val="C00000"/>
              </a:solidFill>
              <a:latin typeface="Comic Sans MS" panose="030F0702030302020204" pitchFamily="66" charset="0"/>
            </a:endParaRPr>
          </a:p>
        </p:txBody>
      </p:sp>
      <p:pic>
        <p:nvPicPr>
          <p:cNvPr id="4" name="Объект 3" descr="http://emankniga.ru/wp-content/uploads/2016/09/ohran_ter_ch.jpg"/>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27584" y="476250"/>
            <a:ext cx="7704856" cy="6381750"/>
          </a:xfrm>
          <a:prstGeom prst="rect">
            <a:avLst/>
          </a:prstGeom>
          <a:noFill/>
          <a:ln>
            <a:noFill/>
          </a:ln>
        </p:spPr>
      </p:pic>
    </p:spTree>
    <p:extLst>
      <p:ext uri="{BB962C8B-B14F-4D97-AF65-F5344CB8AC3E}">
        <p14:creationId xmlns:p14="http://schemas.microsoft.com/office/powerpoint/2010/main" val="4056468291"/>
      </p:ext>
    </p:extLst>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45719"/>
          </a:xfrm>
        </p:spPr>
        <p:txBody>
          <a:bodyPr>
            <a:noAutofit/>
          </a:bodyPr>
          <a:lstStyle/>
          <a:p>
            <a:r>
              <a:rPr lang="ru-RU" sz="2000" b="1" dirty="0" smtClean="0">
                <a:solidFill>
                  <a:schemeClr val="tx2">
                    <a:lumMod val="60000"/>
                    <a:lumOff val="40000"/>
                  </a:schemeClr>
                </a:solidFill>
                <a:latin typeface="Comic Sans MS" panose="030F0702030302020204" pitchFamily="66" charset="0"/>
              </a:rPr>
              <a:t/>
            </a:r>
            <a:br>
              <a:rPr lang="ru-RU" sz="2000" b="1" dirty="0" smtClean="0">
                <a:solidFill>
                  <a:schemeClr val="tx2">
                    <a:lumMod val="60000"/>
                    <a:lumOff val="40000"/>
                  </a:schemeClr>
                </a:solidFill>
                <a:latin typeface="Comic Sans MS" panose="030F0702030302020204" pitchFamily="66" charset="0"/>
              </a:rPr>
            </a:br>
            <a:endParaRPr lang="ru-RU" sz="2800" b="1" dirty="0">
              <a:solidFill>
                <a:srgbClr val="C00000"/>
              </a:solidFill>
              <a:latin typeface="Comic Sans MS" panose="030F0702030302020204" pitchFamily="66" charset="0"/>
            </a:endParaRPr>
          </a:p>
        </p:txBody>
      </p:sp>
      <p:sp>
        <p:nvSpPr>
          <p:cNvPr id="3" name="Объект 2"/>
          <p:cNvSpPr>
            <a:spLocks noGrp="1"/>
          </p:cNvSpPr>
          <p:nvPr>
            <p:ph idx="1"/>
          </p:nvPr>
        </p:nvSpPr>
        <p:spPr>
          <a:xfrm>
            <a:off x="0" y="45719"/>
            <a:ext cx="9144000" cy="6812281"/>
          </a:xfrm>
        </p:spPr>
        <p:txBody>
          <a:bodyPr>
            <a:normAutofit/>
          </a:bodyPr>
          <a:lstStyle/>
          <a:p>
            <a:pPr marL="0" indent="0" algn="ctr">
              <a:buNone/>
            </a:pPr>
            <a:r>
              <a:rPr lang="ru-RU" sz="3600" b="1" u="sng" dirty="0" smtClean="0">
                <a:solidFill>
                  <a:srgbClr val="FF0000"/>
                </a:solidFill>
              </a:rPr>
              <a:t>ДЛЯ ВСЕЙ   </a:t>
            </a:r>
            <a:r>
              <a:rPr lang="ru-RU" b="1" u="sng" dirty="0" smtClean="0">
                <a:solidFill>
                  <a:srgbClr val="FF0000"/>
                </a:solidFill>
              </a:rPr>
              <a:t>ТЕРРИТОРИИ ООПТ </a:t>
            </a:r>
            <a:r>
              <a:rPr lang="ru-RU" sz="2800" i="1" u="sng" dirty="0" smtClean="0">
                <a:solidFill>
                  <a:srgbClr val="FF0000"/>
                </a:solidFill>
              </a:rPr>
              <a:t>(новое):</a:t>
            </a:r>
          </a:p>
          <a:p>
            <a:pPr marL="0" indent="0" algn="ctr">
              <a:buNone/>
            </a:pPr>
            <a:endParaRPr lang="ru-RU" sz="1100" i="1" u="sng" dirty="0">
              <a:solidFill>
                <a:srgbClr val="FF0000"/>
              </a:solidFill>
            </a:endParaRPr>
          </a:p>
          <a:p>
            <a:pPr marL="0" indent="0" algn="ctr">
              <a:buNone/>
            </a:pPr>
            <a:r>
              <a:rPr lang="ru-RU" sz="2800" b="1" i="1" u="sng" dirty="0" smtClean="0">
                <a:solidFill>
                  <a:srgbClr val="C00000"/>
                </a:solidFill>
              </a:rPr>
              <a:t>Основные </a:t>
            </a:r>
            <a:r>
              <a:rPr lang="ru-RU" sz="2800" b="1" i="1" u="sng" dirty="0">
                <a:solidFill>
                  <a:srgbClr val="C00000"/>
                </a:solidFill>
              </a:rPr>
              <a:t>ВРИ</a:t>
            </a:r>
            <a:r>
              <a:rPr lang="ru-RU" sz="2800" b="1" i="1" dirty="0">
                <a:solidFill>
                  <a:srgbClr val="C00000"/>
                </a:solidFill>
              </a:rPr>
              <a:t> </a:t>
            </a:r>
            <a:r>
              <a:rPr lang="ru-RU" sz="2800" i="1" dirty="0"/>
              <a:t>земельных участков, расположенных в границах ООПТ, определяются </a:t>
            </a:r>
            <a:r>
              <a:rPr lang="ru-RU" sz="2800" b="1" u="sng" dirty="0" smtClean="0">
                <a:solidFill>
                  <a:srgbClr val="C00000"/>
                </a:solidFill>
              </a:rPr>
              <a:t>ПОЛОЖЕНИЕМ </a:t>
            </a:r>
            <a:r>
              <a:rPr lang="ru-RU" sz="2800" b="1" u="sng" dirty="0">
                <a:solidFill>
                  <a:srgbClr val="C00000"/>
                </a:solidFill>
              </a:rPr>
              <a:t>об </a:t>
            </a:r>
            <a:r>
              <a:rPr lang="ru-RU" sz="2800" b="1" u="sng" dirty="0" smtClean="0">
                <a:solidFill>
                  <a:srgbClr val="C00000"/>
                </a:solidFill>
              </a:rPr>
              <a:t>ООПТ</a:t>
            </a:r>
          </a:p>
          <a:p>
            <a:pPr marL="0" indent="0" algn="ctr">
              <a:buNone/>
            </a:pPr>
            <a:endParaRPr lang="ru-RU" sz="2600" b="1" u="sng" dirty="0" smtClean="0">
              <a:solidFill>
                <a:srgbClr val="C00000"/>
              </a:solidFill>
            </a:endParaRPr>
          </a:p>
          <a:p>
            <a:pPr marL="0" indent="0" algn="ctr">
              <a:buNone/>
            </a:pPr>
            <a:endParaRPr lang="ru-RU" sz="600" b="1" i="1" dirty="0">
              <a:solidFill>
                <a:srgbClr val="C00000"/>
              </a:solidFill>
            </a:endParaRPr>
          </a:p>
          <a:p>
            <a:pPr marL="0" indent="0" algn="ctr">
              <a:buNone/>
            </a:pPr>
            <a:r>
              <a:rPr lang="ru-RU" sz="2800" i="1" dirty="0" smtClean="0"/>
              <a:t>Положением </a:t>
            </a:r>
            <a:r>
              <a:rPr lang="ru-RU" sz="2800" i="1" dirty="0"/>
              <a:t>об ООПТ </a:t>
            </a:r>
            <a:r>
              <a:rPr lang="ru-RU" sz="2800" i="1" u="sng" dirty="0"/>
              <a:t>могут быть также предусмотрены </a:t>
            </a:r>
            <a:r>
              <a:rPr lang="ru-RU" sz="2800" b="1" i="1" u="sng" dirty="0">
                <a:solidFill>
                  <a:srgbClr val="C00000"/>
                </a:solidFill>
              </a:rPr>
              <a:t>вспомогательные виды </a:t>
            </a:r>
            <a:r>
              <a:rPr lang="ru-RU" sz="2800" i="1" u="sng" dirty="0">
                <a:solidFill>
                  <a:srgbClr val="C00000"/>
                </a:solidFill>
              </a:rPr>
              <a:t>разрешенного использования</a:t>
            </a:r>
            <a:r>
              <a:rPr lang="ru-RU" sz="2800" i="1" dirty="0">
                <a:solidFill>
                  <a:srgbClr val="C00000"/>
                </a:solidFill>
              </a:rPr>
              <a:t> </a:t>
            </a:r>
            <a:r>
              <a:rPr lang="ru-RU" sz="2800" i="1" dirty="0"/>
              <a:t>земельных </a:t>
            </a:r>
            <a:r>
              <a:rPr lang="ru-RU" sz="2800" i="1" dirty="0" smtClean="0"/>
              <a:t>участков</a:t>
            </a:r>
          </a:p>
          <a:p>
            <a:pPr marL="0" indent="0" algn="ctr">
              <a:buNone/>
            </a:pPr>
            <a:endParaRPr lang="ru-RU" sz="2400" i="1" dirty="0" smtClean="0"/>
          </a:p>
          <a:p>
            <a:pPr marL="0" indent="0" algn="ctr">
              <a:buNone/>
            </a:pPr>
            <a:r>
              <a:rPr lang="ru-RU" sz="2400" i="1" dirty="0"/>
              <a:t>В случаях, если разрешенное использование земельных участков в границах ООПТ </a:t>
            </a:r>
            <a:r>
              <a:rPr lang="ru-RU" sz="2400" b="1" i="1" u="sng" dirty="0">
                <a:solidFill>
                  <a:srgbClr val="C00000"/>
                </a:solidFill>
              </a:rPr>
              <a:t>допускает строительство </a:t>
            </a:r>
            <a:r>
              <a:rPr lang="ru-RU" sz="2400" b="1" i="1" u="sng" dirty="0"/>
              <a:t>на них</a:t>
            </a:r>
            <a:r>
              <a:rPr lang="ru-RU" sz="2400" b="1" i="1" dirty="0" smtClean="0"/>
              <a:t>,  </a:t>
            </a:r>
          </a:p>
          <a:p>
            <a:pPr marL="0" indent="0" algn="ctr">
              <a:buNone/>
            </a:pPr>
            <a:r>
              <a:rPr lang="ru-RU" sz="2400" b="1" i="1" u="sng" dirty="0" smtClean="0">
                <a:solidFill>
                  <a:srgbClr val="C00000"/>
                </a:solidFill>
              </a:rPr>
              <a:t>!!!  в ПОЛОЖЕНИИ </a:t>
            </a:r>
            <a:r>
              <a:rPr lang="ru-RU" sz="2400" b="1" i="1" u="sng" dirty="0">
                <a:solidFill>
                  <a:srgbClr val="C00000"/>
                </a:solidFill>
              </a:rPr>
              <a:t>об ООПТ </a:t>
            </a:r>
            <a:r>
              <a:rPr lang="ru-RU" sz="2000" i="1" u="sng" dirty="0" smtClean="0">
                <a:solidFill>
                  <a:srgbClr val="C00000"/>
                </a:solidFill>
              </a:rPr>
              <a:t>(не в ПЗЗ)  </a:t>
            </a:r>
            <a:r>
              <a:rPr lang="ru-RU" sz="2400" b="1" i="1" u="sng" dirty="0" smtClean="0"/>
              <a:t>устанавливаются </a:t>
            </a:r>
            <a:r>
              <a:rPr lang="ru-RU" sz="2400" b="1" i="1" u="sng" dirty="0"/>
              <a:t>предельные </a:t>
            </a:r>
            <a:r>
              <a:rPr lang="ru-RU" sz="2000" i="1" u="sng" dirty="0"/>
              <a:t>(максимальные и (или) минимальные)</a:t>
            </a:r>
            <a:r>
              <a:rPr lang="ru-RU" sz="2000" b="1" i="1" u="sng" dirty="0"/>
              <a:t> </a:t>
            </a:r>
            <a:r>
              <a:rPr lang="ru-RU" sz="2400" b="1" i="1" u="sng" dirty="0"/>
              <a:t>параметры разрешенного строительства, реконструкции</a:t>
            </a:r>
            <a:r>
              <a:rPr lang="ru-RU" sz="2400" b="1" i="1" dirty="0"/>
              <a:t> </a:t>
            </a:r>
            <a:r>
              <a:rPr lang="ru-RU" sz="2400" b="1" i="1" dirty="0" smtClean="0"/>
              <a:t>ОКС</a:t>
            </a:r>
          </a:p>
          <a:p>
            <a:pPr marL="0" indent="0" algn="ctr">
              <a:buNone/>
            </a:pPr>
            <a:endParaRPr lang="ru-RU" b="1" i="1" dirty="0"/>
          </a:p>
          <a:p>
            <a:pPr marL="0" indent="0" algn="ctr">
              <a:buNone/>
            </a:pPr>
            <a:endParaRPr lang="ru-RU" sz="1800" b="1" i="1" dirty="0" smtClean="0"/>
          </a:p>
          <a:p>
            <a:pPr marL="0" indent="0" algn="just">
              <a:buNone/>
            </a:pPr>
            <a:endParaRPr lang="ru-RU" sz="2300" u="sng" dirty="0" smtClean="0"/>
          </a:p>
          <a:p>
            <a:pPr marL="0" indent="0" algn="ctr">
              <a:buNone/>
            </a:pPr>
            <a:endParaRPr lang="ru-RU" sz="2300" u="sng" dirty="0"/>
          </a:p>
        </p:txBody>
      </p:sp>
    </p:spTree>
    <p:extLst>
      <p:ext uri="{BB962C8B-B14F-4D97-AF65-F5344CB8AC3E}">
        <p14:creationId xmlns:p14="http://schemas.microsoft.com/office/powerpoint/2010/main" val="1825621321"/>
      </p:ext>
    </p:extLst>
  </p:cSld>
  <p:clrMapOvr>
    <a:masterClrMapping/>
  </p:clrMapOvr>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260648"/>
          </a:xfrm>
        </p:spPr>
        <p:txBody>
          <a:bodyPr>
            <a:noAutofit/>
          </a:bodyPr>
          <a:lstStyle/>
          <a:p>
            <a:r>
              <a:rPr lang="ru-RU" sz="2000" b="1" dirty="0" smtClean="0">
                <a:solidFill>
                  <a:schemeClr val="tx2">
                    <a:lumMod val="60000"/>
                    <a:lumOff val="40000"/>
                  </a:schemeClr>
                </a:solidFill>
                <a:latin typeface="Comic Sans MS" panose="030F0702030302020204" pitchFamily="66" charset="0"/>
              </a:rPr>
              <a:t/>
            </a:r>
            <a:br>
              <a:rPr lang="ru-RU" sz="2000" b="1" dirty="0" smtClean="0">
                <a:solidFill>
                  <a:schemeClr val="tx2">
                    <a:lumMod val="60000"/>
                    <a:lumOff val="40000"/>
                  </a:schemeClr>
                </a:solidFill>
                <a:latin typeface="Comic Sans MS" panose="030F0702030302020204" pitchFamily="66" charset="0"/>
              </a:rPr>
            </a:br>
            <a:endParaRPr lang="ru-RU" sz="2800" b="1" dirty="0">
              <a:solidFill>
                <a:srgbClr val="C00000"/>
              </a:solidFill>
              <a:latin typeface="Comic Sans MS" panose="030F0702030302020204" pitchFamily="66" charset="0"/>
            </a:endParaRPr>
          </a:p>
        </p:txBody>
      </p:sp>
      <p:sp>
        <p:nvSpPr>
          <p:cNvPr id="3" name="Объект 2"/>
          <p:cNvSpPr>
            <a:spLocks noGrp="1"/>
          </p:cNvSpPr>
          <p:nvPr>
            <p:ph idx="1"/>
          </p:nvPr>
        </p:nvSpPr>
        <p:spPr>
          <a:xfrm>
            <a:off x="0" y="476672"/>
            <a:ext cx="9144000" cy="6381328"/>
          </a:xfrm>
        </p:spPr>
        <p:txBody>
          <a:bodyPr>
            <a:normAutofit fontScale="92500" lnSpcReduction="10000"/>
          </a:bodyPr>
          <a:lstStyle/>
          <a:p>
            <a:pPr marL="0" indent="0" algn="ctr">
              <a:buNone/>
            </a:pPr>
            <a:r>
              <a:rPr lang="ru-RU" sz="3600" b="1" u="sng" dirty="0">
                <a:solidFill>
                  <a:srgbClr val="FF0000"/>
                </a:solidFill>
              </a:rPr>
              <a:t>Для</a:t>
            </a:r>
            <a:r>
              <a:rPr lang="ru-RU" b="1" i="1" u="sng" dirty="0">
                <a:solidFill>
                  <a:srgbClr val="FF0000"/>
                </a:solidFill>
              </a:rPr>
              <a:t> </a:t>
            </a:r>
            <a:r>
              <a:rPr lang="ru-RU" b="1" u="sng" dirty="0">
                <a:solidFill>
                  <a:srgbClr val="FF0000"/>
                </a:solidFill>
              </a:rPr>
              <a:t>НАСЕЛЕННЫХ ПУНКТОВ  </a:t>
            </a:r>
            <a:r>
              <a:rPr lang="ru-RU" b="1" i="1" u="sng" dirty="0">
                <a:solidFill>
                  <a:srgbClr val="FF0000"/>
                </a:solidFill>
              </a:rPr>
              <a:t>в составе ООПТ</a:t>
            </a:r>
          </a:p>
          <a:p>
            <a:pPr marL="0" indent="0" algn="ctr">
              <a:buNone/>
            </a:pPr>
            <a:r>
              <a:rPr lang="ru-RU" sz="2200" b="1" i="1" dirty="0"/>
              <a:t> (населенный пункт </a:t>
            </a:r>
            <a:r>
              <a:rPr lang="ru-RU" sz="2200" b="1" i="1" u="sng" dirty="0"/>
              <a:t>Положением об ООПТ</a:t>
            </a:r>
            <a:r>
              <a:rPr lang="ru-RU" sz="2200" b="1" i="1" dirty="0"/>
              <a:t> ДОЛЖЕН БЫТЬ </a:t>
            </a:r>
            <a:endParaRPr lang="ru-RU" sz="2200" b="1" i="1" dirty="0" smtClean="0"/>
          </a:p>
          <a:p>
            <a:pPr marL="0" indent="0" algn="ctr">
              <a:buNone/>
            </a:pPr>
            <a:r>
              <a:rPr lang="ru-RU" sz="2200" b="1" i="1" u="sng" dirty="0" smtClean="0">
                <a:solidFill>
                  <a:srgbClr val="C00000"/>
                </a:solidFill>
              </a:rPr>
              <a:t>ВЫДЕЛЕН </a:t>
            </a:r>
            <a:r>
              <a:rPr lang="ru-RU" sz="2200" b="1" i="1" u="sng" dirty="0">
                <a:solidFill>
                  <a:srgbClr val="C00000"/>
                </a:solidFill>
              </a:rPr>
              <a:t>В ФУНКЦИОНАЛЬНУЮ ЗОНУ</a:t>
            </a:r>
            <a:r>
              <a:rPr lang="ru-RU" sz="2200" b="1" i="1" dirty="0"/>
              <a:t>)</a:t>
            </a:r>
          </a:p>
          <a:p>
            <a:pPr marL="0" indent="0" algn="ctr">
              <a:buNone/>
            </a:pPr>
            <a:r>
              <a:rPr lang="ru-RU" sz="2400" dirty="0"/>
              <a:t>(ст.3.1) </a:t>
            </a:r>
          </a:p>
          <a:p>
            <a:pPr marL="0" indent="0" algn="ctr">
              <a:buNone/>
            </a:pPr>
            <a:r>
              <a:rPr lang="ru-RU" b="1" u="sng" dirty="0"/>
              <a:t>НАСЕЛЕННЫЕ ПУНКТЫ в ООПТ включаются в состав ФУНКЦИОНАЛЬНЫХ ЗОН</a:t>
            </a:r>
            <a:r>
              <a:rPr lang="ru-RU" dirty="0"/>
              <a:t>, </a:t>
            </a:r>
            <a:r>
              <a:rPr lang="ru-RU" b="1" i="1" u="sng" dirty="0">
                <a:solidFill>
                  <a:srgbClr val="FF0000"/>
                </a:solidFill>
              </a:rPr>
              <a:t>режим которых ДОПУСКАЕТ </a:t>
            </a:r>
            <a:r>
              <a:rPr lang="ru-RU" i="1" u="sng" dirty="0">
                <a:solidFill>
                  <a:srgbClr val="FF0000"/>
                </a:solidFill>
              </a:rPr>
              <a:t>осуществление</a:t>
            </a:r>
            <a:r>
              <a:rPr lang="ru-RU" b="1" i="1" u="sng" dirty="0">
                <a:solidFill>
                  <a:srgbClr val="FF0000"/>
                </a:solidFill>
              </a:rPr>
              <a:t> хозяйственной деятельности </a:t>
            </a:r>
          </a:p>
          <a:p>
            <a:pPr marL="0" indent="0" algn="ctr">
              <a:buNone/>
            </a:pPr>
            <a:r>
              <a:rPr lang="ru-RU" sz="900" b="1" i="1" dirty="0">
                <a:solidFill>
                  <a:srgbClr val="FF0000"/>
                </a:solidFill>
              </a:rPr>
              <a:t>.</a:t>
            </a:r>
            <a:endParaRPr lang="ru-RU" sz="800" b="1" i="1" dirty="0">
              <a:solidFill>
                <a:srgbClr val="FF0000"/>
              </a:solidFill>
            </a:endParaRPr>
          </a:p>
          <a:p>
            <a:pPr marL="0" indent="0" algn="ctr">
              <a:buNone/>
            </a:pPr>
            <a:r>
              <a:rPr lang="ru-RU" sz="2800" u="sng" dirty="0" smtClean="0"/>
              <a:t>ГЕНПЛАН </a:t>
            </a:r>
            <a:r>
              <a:rPr lang="ru-RU" sz="2800" u="sng" dirty="0"/>
              <a:t>подлежит согласованию </a:t>
            </a:r>
            <a:r>
              <a:rPr lang="ru-RU" sz="2800" i="1" u="sng" dirty="0"/>
              <a:t>в части установления границ населенных пунктов </a:t>
            </a:r>
            <a:r>
              <a:rPr lang="ru-RU" sz="2800" u="sng" dirty="0"/>
              <a:t>в </a:t>
            </a:r>
            <a:r>
              <a:rPr lang="ru-RU" sz="2800" u="sng" dirty="0" smtClean="0"/>
              <a:t>ООПТ</a:t>
            </a:r>
          </a:p>
          <a:p>
            <a:pPr marL="0" indent="0" algn="ctr">
              <a:buNone/>
            </a:pPr>
            <a:endParaRPr lang="ru-RU" sz="2800" u="sng" dirty="0"/>
          </a:p>
          <a:p>
            <a:pPr marL="0" indent="0" algn="ctr">
              <a:buNone/>
            </a:pPr>
            <a:r>
              <a:rPr lang="ru-RU" sz="2400" dirty="0" smtClean="0"/>
              <a:t>Ст. 95 </a:t>
            </a:r>
            <a:r>
              <a:rPr lang="ru-RU" sz="2400" b="1" dirty="0" smtClean="0"/>
              <a:t>ЗК РФ</a:t>
            </a:r>
            <a:r>
              <a:rPr lang="ru-RU" sz="2400" dirty="0" smtClean="0"/>
              <a:t>: Земли </a:t>
            </a:r>
            <a:r>
              <a:rPr lang="ru-RU" sz="2400" dirty="0"/>
              <a:t>и земельные участки </a:t>
            </a:r>
            <a:r>
              <a:rPr lang="ru-RU" sz="2400" b="1" u="sng" dirty="0">
                <a:solidFill>
                  <a:srgbClr val="FF0000"/>
                </a:solidFill>
              </a:rPr>
              <a:t>в границах населенных пунктов, включенных в состав ООПТ</a:t>
            </a:r>
            <a:r>
              <a:rPr lang="ru-RU" sz="2400" b="1" dirty="0">
                <a:solidFill>
                  <a:srgbClr val="FF0000"/>
                </a:solidFill>
              </a:rPr>
              <a:t>, </a:t>
            </a:r>
            <a:r>
              <a:rPr lang="ru-RU" sz="2400" b="1" dirty="0" smtClean="0">
                <a:solidFill>
                  <a:srgbClr val="FF0000"/>
                </a:solidFill>
              </a:rPr>
              <a:t>ОТНОСЯТСЯ К ЗЕМЛЯМ НАСЕЛЕННЫХ ПУНКТОВ </a:t>
            </a:r>
          </a:p>
          <a:p>
            <a:pPr marL="0" indent="0" algn="ctr">
              <a:buNone/>
            </a:pPr>
            <a:r>
              <a:rPr lang="ru-RU" sz="2400" dirty="0" smtClean="0"/>
              <a:t>(</a:t>
            </a:r>
            <a:r>
              <a:rPr lang="ru-RU" sz="2400" dirty="0"/>
              <a:t>категория земель</a:t>
            </a:r>
            <a:r>
              <a:rPr lang="ru-RU" sz="2400" dirty="0" smtClean="0"/>
              <a:t>)</a:t>
            </a:r>
            <a:endParaRPr lang="ru-RU" sz="2400" b="1" i="1" dirty="0"/>
          </a:p>
          <a:p>
            <a:pPr marL="0" indent="0">
              <a:buNone/>
            </a:pPr>
            <a:endParaRPr lang="ru-RU" dirty="0"/>
          </a:p>
        </p:txBody>
      </p:sp>
    </p:spTree>
    <p:extLst>
      <p:ext uri="{BB962C8B-B14F-4D97-AF65-F5344CB8AC3E}">
        <p14:creationId xmlns:p14="http://schemas.microsoft.com/office/powerpoint/2010/main" val="3492954492"/>
      </p:ext>
    </p:extLst>
  </p:cSld>
  <p:clrMapOvr>
    <a:masterClrMapping/>
  </p:clrMapOvr>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620688"/>
          </a:xfrm>
        </p:spPr>
        <p:txBody>
          <a:bodyPr>
            <a:noAutofit/>
          </a:bodyPr>
          <a:lstStyle/>
          <a:p>
            <a:r>
              <a:rPr lang="ru-RU" sz="2000" b="1" dirty="0" smtClean="0">
                <a:solidFill>
                  <a:schemeClr val="tx2">
                    <a:lumMod val="60000"/>
                    <a:lumOff val="40000"/>
                  </a:schemeClr>
                </a:solidFill>
                <a:latin typeface="Comic Sans MS" panose="030F0702030302020204" pitchFamily="66" charset="0"/>
              </a:rPr>
              <a:t/>
            </a:r>
            <a:br>
              <a:rPr lang="ru-RU" sz="2000" b="1" dirty="0" smtClean="0">
                <a:solidFill>
                  <a:schemeClr val="tx2">
                    <a:lumMod val="60000"/>
                    <a:lumOff val="40000"/>
                  </a:schemeClr>
                </a:solidFill>
                <a:latin typeface="Comic Sans MS" panose="030F0702030302020204" pitchFamily="66" charset="0"/>
              </a:rPr>
            </a:br>
            <a:r>
              <a:rPr lang="ru-RU" sz="2000" b="1" dirty="0">
                <a:solidFill>
                  <a:schemeClr val="tx2">
                    <a:lumMod val="60000"/>
                    <a:lumOff val="40000"/>
                  </a:schemeClr>
                </a:solidFill>
                <a:latin typeface="Comic Sans MS" panose="030F0702030302020204" pitchFamily="66" charset="0"/>
              </a:rPr>
              <a:t>Новая Статья 3.1. </a:t>
            </a:r>
            <a:r>
              <a:rPr lang="ru-RU" sz="1800" b="1" dirty="0">
                <a:solidFill>
                  <a:schemeClr val="tx2">
                    <a:lumMod val="60000"/>
                    <a:lumOff val="40000"/>
                  </a:schemeClr>
                </a:solidFill>
                <a:latin typeface="Comic Sans MS" panose="030F0702030302020204" pitchFamily="66" charset="0"/>
              </a:rPr>
              <a:t>Особенности регулирования земельных и градостроительных отношений в населенных пунктах в составе особо охраняемых природных территорий</a:t>
            </a:r>
          </a:p>
        </p:txBody>
      </p:sp>
      <p:sp>
        <p:nvSpPr>
          <p:cNvPr id="3" name="Объект 2"/>
          <p:cNvSpPr>
            <a:spLocks noGrp="1"/>
          </p:cNvSpPr>
          <p:nvPr>
            <p:ph idx="1"/>
          </p:nvPr>
        </p:nvSpPr>
        <p:spPr>
          <a:xfrm>
            <a:off x="0" y="1052736"/>
            <a:ext cx="9144000" cy="5805264"/>
          </a:xfrm>
        </p:spPr>
        <p:txBody>
          <a:bodyPr>
            <a:normAutofit fontScale="92500" lnSpcReduction="20000"/>
          </a:bodyPr>
          <a:lstStyle/>
          <a:p>
            <a:pPr marL="0" indent="0" algn="ctr">
              <a:buNone/>
            </a:pPr>
            <a:r>
              <a:rPr lang="ru-RU" sz="2400" b="1" u="sng" dirty="0">
                <a:solidFill>
                  <a:srgbClr val="C00000"/>
                </a:solidFill>
              </a:rPr>
              <a:t>виды разрешенного использования </a:t>
            </a:r>
            <a:r>
              <a:rPr lang="ru-RU" sz="2400" dirty="0">
                <a:solidFill>
                  <a:srgbClr val="C00000"/>
                </a:solidFill>
              </a:rPr>
              <a:t>земельных участков и </a:t>
            </a:r>
            <a:r>
              <a:rPr lang="ru-RU" sz="2400" b="1" u="sng" dirty="0">
                <a:solidFill>
                  <a:srgbClr val="C00000"/>
                </a:solidFill>
              </a:rPr>
              <a:t>предельные параметры</a:t>
            </a:r>
            <a:r>
              <a:rPr lang="ru-RU" sz="2400" u="sng" dirty="0">
                <a:solidFill>
                  <a:srgbClr val="C00000"/>
                </a:solidFill>
              </a:rPr>
              <a:t> </a:t>
            </a:r>
            <a:r>
              <a:rPr lang="ru-RU" sz="2400" dirty="0">
                <a:solidFill>
                  <a:srgbClr val="C00000"/>
                </a:solidFill>
              </a:rPr>
              <a:t>разрешенного строительства</a:t>
            </a:r>
            <a:r>
              <a:rPr lang="ru-RU" sz="2400" dirty="0"/>
              <a:t>, реконструкции ОКС </a:t>
            </a:r>
            <a:r>
              <a:rPr lang="ru-RU" sz="2400" b="1" dirty="0"/>
              <a:t>устанавливаются</a:t>
            </a:r>
            <a:r>
              <a:rPr lang="ru-RU" sz="2400" dirty="0"/>
              <a:t> </a:t>
            </a:r>
          </a:p>
          <a:p>
            <a:pPr marL="0" indent="0" algn="ctr">
              <a:buNone/>
            </a:pPr>
            <a:r>
              <a:rPr lang="ru-RU" sz="2600" b="1" u="sng" dirty="0">
                <a:solidFill>
                  <a:srgbClr val="FF0000"/>
                </a:solidFill>
              </a:rPr>
              <a:t>ПРАВИЛАМИ ЗЕМЛЕПОЛЬЗОВАНИЯ И ЗАСТРОЙКИ</a:t>
            </a:r>
          </a:p>
          <a:p>
            <a:pPr marL="0" indent="0" algn="ctr">
              <a:buNone/>
            </a:pPr>
            <a:r>
              <a:rPr lang="ru-RU" sz="2100" i="1" dirty="0"/>
              <a:t>(пункт 14 статьи 2 </a:t>
            </a:r>
            <a:r>
              <a:rPr lang="ru-RU" sz="2100" i="1" dirty="0" err="1"/>
              <a:t>фз</a:t>
            </a:r>
            <a:r>
              <a:rPr lang="ru-RU" sz="2100" i="1" dirty="0"/>
              <a:t> «Об ООПТ»)</a:t>
            </a:r>
          </a:p>
          <a:p>
            <a:pPr marL="0" indent="0" algn="ctr">
              <a:buNone/>
            </a:pPr>
            <a:endParaRPr lang="ru-RU" sz="2400" i="1" dirty="0" smtClean="0">
              <a:solidFill>
                <a:srgbClr val="FF0000"/>
              </a:solidFill>
            </a:endParaRPr>
          </a:p>
          <a:p>
            <a:pPr marL="0" indent="0" algn="ctr">
              <a:buNone/>
            </a:pPr>
            <a:r>
              <a:rPr lang="ru-RU" sz="2400" i="1" dirty="0" smtClean="0">
                <a:solidFill>
                  <a:srgbClr val="FF0000"/>
                </a:solidFill>
              </a:rPr>
              <a:t>При этом:</a:t>
            </a:r>
          </a:p>
          <a:p>
            <a:pPr marL="0" indent="0" algn="ctr">
              <a:buNone/>
            </a:pPr>
            <a:endParaRPr lang="ru-RU" sz="1500" dirty="0">
              <a:solidFill>
                <a:srgbClr val="FF0000"/>
              </a:solidFill>
            </a:endParaRPr>
          </a:p>
          <a:p>
            <a:pPr marL="0" indent="0" algn="ctr">
              <a:buNone/>
            </a:pPr>
            <a:r>
              <a:rPr lang="ru-RU" sz="2600" b="1" u="sng" dirty="0"/>
              <a:t>Положением</a:t>
            </a:r>
            <a:r>
              <a:rPr lang="ru-RU" sz="2600" b="1" dirty="0"/>
              <a:t> об ООПТ </a:t>
            </a:r>
            <a:r>
              <a:rPr lang="ru-RU" sz="2600" u="sng" dirty="0"/>
              <a:t>могут устанавливаться </a:t>
            </a:r>
            <a:r>
              <a:rPr lang="ru-RU" sz="2600" b="1" u="sng" dirty="0"/>
              <a:t>требования</a:t>
            </a:r>
            <a:r>
              <a:rPr lang="ru-RU" sz="2600" u="sng" dirty="0"/>
              <a:t> к градостроительному регламенту</a:t>
            </a:r>
            <a:r>
              <a:rPr lang="ru-RU" sz="2600" dirty="0"/>
              <a:t>. </a:t>
            </a:r>
            <a:endParaRPr lang="ru-RU" sz="2600" dirty="0" smtClean="0"/>
          </a:p>
          <a:p>
            <a:pPr marL="0" indent="0" algn="ctr">
              <a:buNone/>
            </a:pPr>
            <a:endParaRPr lang="ru-RU" sz="2400" dirty="0"/>
          </a:p>
          <a:p>
            <a:pPr marL="0" indent="0" algn="ctr">
              <a:buNone/>
            </a:pPr>
            <a:r>
              <a:rPr lang="ru-RU" sz="1900" i="1" dirty="0" smtClean="0"/>
              <a:t>(ст 31 </a:t>
            </a:r>
            <a:r>
              <a:rPr lang="ru-RU" sz="1900" i="1" dirty="0" err="1" smtClean="0"/>
              <a:t>Градк</a:t>
            </a:r>
            <a:r>
              <a:rPr lang="ru-RU" sz="1900" i="1" dirty="0" smtClean="0"/>
              <a:t>) </a:t>
            </a:r>
            <a:r>
              <a:rPr lang="ru-RU" sz="2400" b="1" u="sng" dirty="0"/>
              <a:t>проект </a:t>
            </a:r>
            <a:r>
              <a:rPr lang="ru-RU" sz="2400" b="1" u="sng" dirty="0" smtClean="0"/>
              <a:t>Правил Землепользования и Застройки</a:t>
            </a:r>
            <a:r>
              <a:rPr lang="ru-RU" sz="2400" dirty="0" smtClean="0"/>
              <a:t>, применительно </a:t>
            </a:r>
            <a:r>
              <a:rPr lang="ru-RU" sz="2400" dirty="0"/>
              <a:t>к территории </a:t>
            </a:r>
            <a:r>
              <a:rPr lang="ru-RU" sz="2400" dirty="0" smtClean="0"/>
              <a:t>населенного </a:t>
            </a:r>
            <a:r>
              <a:rPr lang="ru-RU" sz="2400" dirty="0"/>
              <a:t>пункта, находящейся в границах </a:t>
            </a:r>
            <a:r>
              <a:rPr lang="ru-RU" sz="2400" dirty="0" smtClean="0"/>
              <a:t>ООПТ, </a:t>
            </a:r>
            <a:r>
              <a:rPr lang="ru-RU" sz="2400" b="1" u="sng" dirty="0" smtClean="0">
                <a:solidFill>
                  <a:srgbClr val="C00000"/>
                </a:solidFill>
              </a:rPr>
              <a:t>Подлежит Согласованию</a:t>
            </a:r>
            <a:r>
              <a:rPr lang="ru-RU" sz="2400" dirty="0" smtClean="0">
                <a:solidFill>
                  <a:srgbClr val="C00000"/>
                </a:solidFill>
              </a:rPr>
              <a:t> </a:t>
            </a:r>
            <a:r>
              <a:rPr lang="ru-RU" sz="2400" dirty="0" smtClean="0"/>
              <a:t>с </a:t>
            </a:r>
            <a:r>
              <a:rPr lang="ru-RU" sz="2400" dirty="0" err="1" smtClean="0"/>
              <a:t>ФОИВом</a:t>
            </a:r>
            <a:r>
              <a:rPr lang="ru-RU" sz="2400" dirty="0" smtClean="0"/>
              <a:t> или ОГВ субъекта РФ, </a:t>
            </a:r>
            <a:r>
              <a:rPr lang="ru-RU" sz="2400" u="sng" dirty="0"/>
              <a:t>в ведении которых находится </a:t>
            </a:r>
            <a:r>
              <a:rPr lang="ru-RU" sz="2400" u="sng" dirty="0" smtClean="0"/>
              <a:t>ООПТ</a:t>
            </a:r>
            <a:r>
              <a:rPr lang="ru-RU" sz="2400" dirty="0" smtClean="0"/>
              <a:t>. </a:t>
            </a:r>
          </a:p>
          <a:p>
            <a:pPr marL="0" indent="0" algn="ctr">
              <a:buNone/>
            </a:pPr>
            <a:r>
              <a:rPr lang="ru-RU" sz="2400" b="1" u="sng" dirty="0"/>
              <a:t>Обязательным приложением</a:t>
            </a:r>
            <a:r>
              <a:rPr lang="ru-RU" sz="2400" u="sng" dirty="0"/>
              <a:t> к проекту </a:t>
            </a:r>
            <a:r>
              <a:rPr lang="ru-RU" sz="2400" u="sng" dirty="0" smtClean="0"/>
              <a:t>ПЗЗ</a:t>
            </a:r>
            <a:r>
              <a:rPr lang="ru-RU" sz="2400" dirty="0" smtClean="0"/>
              <a:t> для его утверждения, </a:t>
            </a:r>
            <a:r>
              <a:rPr lang="ru-RU" sz="1900" dirty="0"/>
              <a:t>подготовленному применительно к территории населенного пункта, расположенного в границах ООПТ</a:t>
            </a:r>
            <a:r>
              <a:rPr lang="ru-RU" sz="2400" dirty="0"/>
              <a:t>, </a:t>
            </a:r>
            <a:r>
              <a:rPr lang="ru-RU" sz="2400" b="1" u="sng" dirty="0"/>
              <a:t>является </a:t>
            </a:r>
            <a:r>
              <a:rPr lang="ru-RU" sz="2400" b="1" u="sng" dirty="0">
                <a:solidFill>
                  <a:srgbClr val="C00000"/>
                </a:solidFill>
              </a:rPr>
              <a:t>документ, подтверждающий согласование </a:t>
            </a:r>
            <a:r>
              <a:rPr lang="ru-RU" sz="2400" b="1" u="sng" dirty="0"/>
              <a:t>проекта </a:t>
            </a:r>
            <a:r>
              <a:rPr lang="ru-RU" sz="2400" b="1" u="sng" dirty="0" smtClean="0"/>
              <a:t>ПЗЗ</a:t>
            </a:r>
            <a:endParaRPr lang="ru-RU" sz="2400" u="sng" dirty="0"/>
          </a:p>
          <a:p>
            <a:pPr marL="0" indent="0" algn="just">
              <a:buNone/>
            </a:pPr>
            <a:endParaRPr lang="ru-RU" sz="2400" dirty="0"/>
          </a:p>
        </p:txBody>
      </p:sp>
    </p:spTree>
    <p:extLst>
      <p:ext uri="{BB962C8B-B14F-4D97-AF65-F5344CB8AC3E}">
        <p14:creationId xmlns:p14="http://schemas.microsoft.com/office/powerpoint/2010/main" val="2691026977"/>
      </p:ext>
    </p:extLst>
  </p:cSld>
  <p:clrMapOvr>
    <a:masterClrMapping/>
  </p:clrMapOvr>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36871"/>
            <a:ext cx="9144000" cy="369527"/>
          </a:xfrm>
        </p:spPr>
        <p:txBody>
          <a:bodyPr>
            <a:noAutofit/>
          </a:bodyPr>
          <a:lstStyle/>
          <a:p>
            <a:r>
              <a:rPr lang="ru-RU" sz="2000" b="1" dirty="0" smtClean="0">
                <a:solidFill>
                  <a:schemeClr val="tx2">
                    <a:lumMod val="60000"/>
                    <a:lumOff val="40000"/>
                  </a:schemeClr>
                </a:solidFill>
                <a:latin typeface="Comic Sans MS" panose="030F0702030302020204" pitchFamily="66" charset="0"/>
              </a:rPr>
              <a:t>статья 3.1 </a:t>
            </a:r>
            <a:r>
              <a:rPr lang="ru-RU" sz="2400" b="1" dirty="0" smtClean="0">
                <a:solidFill>
                  <a:schemeClr val="tx2">
                    <a:lumMod val="60000"/>
                    <a:lumOff val="40000"/>
                  </a:schemeClr>
                </a:solidFill>
                <a:latin typeface="Comic Sans MS" panose="030F0702030302020204" pitchFamily="66" charset="0"/>
              </a:rPr>
              <a:t>часть 2</a:t>
            </a:r>
            <a:endParaRPr lang="ru-RU" sz="3200" b="1" dirty="0">
              <a:solidFill>
                <a:srgbClr val="C00000"/>
              </a:solidFill>
              <a:latin typeface="Comic Sans MS" panose="030F0702030302020204" pitchFamily="66" charset="0"/>
            </a:endParaRPr>
          </a:p>
        </p:txBody>
      </p:sp>
      <p:sp>
        <p:nvSpPr>
          <p:cNvPr id="3" name="Объект 2"/>
          <p:cNvSpPr>
            <a:spLocks noGrp="1"/>
          </p:cNvSpPr>
          <p:nvPr>
            <p:ph idx="1"/>
          </p:nvPr>
        </p:nvSpPr>
        <p:spPr>
          <a:xfrm>
            <a:off x="0" y="332656"/>
            <a:ext cx="9144000" cy="6525344"/>
          </a:xfrm>
        </p:spPr>
        <p:txBody>
          <a:bodyPr>
            <a:normAutofit fontScale="77500" lnSpcReduction="20000"/>
          </a:bodyPr>
          <a:lstStyle/>
          <a:p>
            <a:pPr marL="0" indent="0" algn="ctr">
              <a:buNone/>
            </a:pPr>
            <a:r>
              <a:rPr lang="ru-RU" sz="3000" b="1" u="sng" dirty="0">
                <a:solidFill>
                  <a:srgbClr val="C00000"/>
                </a:solidFill>
              </a:rPr>
              <a:t>Оборот</a:t>
            </a:r>
            <a:r>
              <a:rPr lang="ru-RU" sz="3000" dirty="0"/>
              <a:t> земельных участков на территории населенного пункта, включенного в состав </a:t>
            </a:r>
            <a:r>
              <a:rPr lang="ru-RU" sz="3000" dirty="0" smtClean="0"/>
              <a:t>ООПТ </a:t>
            </a:r>
            <a:r>
              <a:rPr lang="ru-RU" sz="3000" dirty="0"/>
              <a:t>федерального или регионального значения, </a:t>
            </a:r>
            <a:r>
              <a:rPr lang="ru-RU" sz="3000" b="1" u="sng" dirty="0">
                <a:solidFill>
                  <a:srgbClr val="C00000"/>
                </a:solidFill>
              </a:rPr>
              <a:t>не ограничивается</a:t>
            </a:r>
            <a:r>
              <a:rPr lang="ru-RU" sz="3000" dirty="0">
                <a:solidFill>
                  <a:srgbClr val="C00000"/>
                </a:solidFill>
              </a:rPr>
              <a:t>. </a:t>
            </a:r>
            <a:endParaRPr lang="ru-RU" sz="3000" dirty="0" smtClean="0">
              <a:solidFill>
                <a:srgbClr val="C00000"/>
              </a:solidFill>
            </a:endParaRPr>
          </a:p>
          <a:p>
            <a:pPr marL="0" indent="0" algn="ctr">
              <a:buNone/>
            </a:pPr>
            <a:endParaRPr lang="ru-RU" sz="1700" dirty="0"/>
          </a:p>
          <a:p>
            <a:pPr marL="0" indent="0" algn="ctr">
              <a:buNone/>
            </a:pPr>
            <a:r>
              <a:rPr lang="ru-RU" sz="3000" dirty="0" smtClean="0"/>
              <a:t>Такие </a:t>
            </a:r>
            <a:r>
              <a:rPr lang="ru-RU" sz="3000" dirty="0"/>
              <a:t>земельные участки </a:t>
            </a:r>
            <a:r>
              <a:rPr lang="ru-RU" sz="3000" b="1" dirty="0">
                <a:solidFill>
                  <a:srgbClr val="FF0000"/>
                </a:solidFill>
              </a:rPr>
              <a:t>могут находиться</a:t>
            </a:r>
            <a:r>
              <a:rPr lang="ru-RU" sz="3000" dirty="0">
                <a:solidFill>
                  <a:srgbClr val="FF0000"/>
                </a:solidFill>
              </a:rPr>
              <a:t> </a:t>
            </a:r>
            <a:r>
              <a:rPr lang="ru-RU" sz="3000" dirty="0"/>
              <a:t>по основаниям, предусмотренным законом, </a:t>
            </a:r>
            <a:r>
              <a:rPr lang="ru-RU" sz="3000" b="1" dirty="0"/>
              <a:t>в собственности</a:t>
            </a:r>
            <a:r>
              <a:rPr lang="ru-RU" sz="3000" dirty="0"/>
              <a:t> </a:t>
            </a:r>
            <a:r>
              <a:rPr lang="ru-RU" sz="3000" u="sng" dirty="0" smtClean="0"/>
              <a:t>РФ, </a:t>
            </a:r>
            <a:r>
              <a:rPr lang="ru-RU" sz="3000" u="sng" dirty="0"/>
              <a:t>субъектов </a:t>
            </a:r>
            <a:r>
              <a:rPr lang="ru-RU" sz="3000" u="sng" dirty="0" smtClean="0"/>
              <a:t>РФ, </a:t>
            </a:r>
            <a:r>
              <a:rPr lang="ru-RU" sz="3000" u="sng" dirty="0"/>
              <a:t>муниципальной собственности</a:t>
            </a:r>
            <a:r>
              <a:rPr lang="ru-RU" sz="3000" dirty="0"/>
              <a:t>, </a:t>
            </a:r>
            <a:r>
              <a:rPr lang="ru-RU" sz="3000" dirty="0">
                <a:solidFill>
                  <a:srgbClr val="FF0000"/>
                </a:solidFill>
              </a:rPr>
              <a:t>собственности </a:t>
            </a:r>
            <a:r>
              <a:rPr lang="ru-RU" sz="3000" b="1" dirty="0">
                <a:solidFill>
                  <a:srgbClr val="FF0000"/>
                </a:solidFill>
              </a:rPr>
              <a:t>граждан или юридических лиц</a:t>
            </a:r>
            <a:r>
              <a:rPr lang="ru-RU" sz="3000" dirty="0">
                <a:solidFill>
                  <a:srgbClr val="FF0000"/>
                </a:solidFill>
              </a:rPr>
              <a:t> </a:t>
            </a:r>
            <a:r>
              <a:rPr lang="ru-RU" sz="3000" dirty="0"/>
              <a:t>либо относиться к земельным участкам, государственная собственность </a:t>
            </a:r>
            <a:r>
              <a:rPr lang="ru-RU" sz="3000" u="sng" dirty="0"/>
              <a:t>на которые не разграничена</a:t>
            </a:r>
            <a:r>
              <a:rPr lang="ru-RU" sz="3000" dirty="0"/>
              <a:t>. </a:t>
            </a:r>
            <a:endParaRPr lang="ru-RU" sz="3000" dirty="0" smtClean="0"/>
          </a:p>
          <a:p>
            <a:pPr marL="0" indent="0" algn="ctr">
              <a:buNone/>
            </a:pPr>
            <a:r>
              <a:rPr lang="ru-RU" i="1" u="sng" dirty="0" smtClean="0">
                <a:solidFill>
                  <a:srgbClr val="C00000"/>
                </a:solidFill>
              </a:rPr>
              <a:t>Предоставление </a:t>
            </a:r>
            <a:r>
              <a:rPr lang="ru-RU" i="1" u="sng" dirty="0">
                <a:solidFill>
                  <a:srgbClr val="C00000"/>
                </a:solidFill>
              </a:rPr>
              <a:t>земельных участков, находящихся в государственной или муниципальной собственности, осуществляется в соответствии </a:t>
            </a:r>
            <a:r>
              <a:rPr lang="ru-RU" b="1" i="1" u="sng" dirty="0">
                <a:solidFill>
                  <a:srgbClr val="C00000"/>
                </a:solidFill>
              </a:rPr>
              <a:t>с земельным </a:t>
            </a:r>
            <a:r>
              <a:rPr lang="ru-RU" b="1" i="1" u="sng" dirty="0" smtClean="0">
                <a:solidFill>
                  <a:srgbClr val="C00000"/>
                </a:solidFill>
              </a:rPr>
              <a:t>законодательством</a:t>
            </a:r>
          </a:p>
          <a:p>
            <a:pPr marL="0" indent="0" algn="ctr">
              <a:buNone/>
            </a:pPr>
            <a:endParaRPr lang="ru-RU" b="1" i="1" u="sng" dirty="0" smtClean="0">
              <a:solidFill>
                <a:srgbClr val="C00000"/>
              </a:solidFill>
            </a:endParaRPr>
          </a:p>
          <a:p>
            <a:pPr marL="0" indent="0" algn="ctr">
              <a:buNone/>
            </a:pPr>
            <a:r>
              <a:rPr lang="ru-RU" sz="3100" b="1" dirty="0">
                <a:solidFill>
                  <a:srgbClr val="FF0000"/>
                </a:solidFill>
              </a:rPr>
              <a:t>Ст 27 </a:t>
            </a:r>
            <a:r>
              <a:rPr lang="ru-RU" sz="2400" dirty="0"/>
              <a:t>Земельного </a:t>
            </a:r>
            <a:r>
              <a:rPr lang="ru-RU" sz="2400" dirty="0" smtClean="0"/>
              <a:t>кодекса РФ: </a:t>
            </a:r>
            <a:r>
              <a:rPr lang="ru-RU" dirty="0"/>
              <a:t>Земельные участки и природные ресурсы, </a:t>
            </a:r>
            <a:r>
              <a:rPr lang="ru-RU" dirty="0" smtClean="0"/>
              <a:t>занятые </a:t>
            </a:r>
            <a:r>
              <a:rPr lang="ru-RU" u="sng" dirty="0" smtClean="0"/>
              <a:t>природными </a:t>
            </a:r>
            <a:r>
              <a:rPr lang="ru-RU" u="sng" dirty="0"/>
              <a:t>заповедниками и национальными парками</a:t>
            </a:r>
            <a:r>
              <a:rPr lang="ru-RU" dirty="0" smtClean="0"/>
              <a:t>, </a:t>
            </a:r>
            <a:r>
              <a:rPr lang="ru-RU" dirty="0"/>
              <a:t>находятся в федеральной собственности </a:t>
            </a:r>
            <a:r>
              <a:rPr lang="ru-RU" b="1" dirty="0"/>
              <a:t>и </a:t>
            </a:r>
            <a:r>
              <a:rPr lang="ru-RU" b="1" u="sng" dirty="0" smtClean="0"/>
              <a:t>Отчуждению Не Подлежат</a:t>
            </a:r>
            <a:r>
              <a:rPr lang="ru-RU" dirty="0" smtClean="0"/>
              <a:t>, </a:t>
            </a:r>
            <a:r>
              <a:rPr lang="ru-RU" i="1" dirty="0">
                <a:solidFill>
                  <a:srgbClr val="FF0000"/>
                </a:solidFill>
              </a:rPr>
              <a:t>(</a:t>
            </a:r>
            <a:r>
              <a:rPr lang="ru-RU" sz="2600" i="1" dirty="0">
                <a:solidFill>
                  <a:srgbClr val="FF0000"/>
                </a:solidFill>
              </a:rPr>
              <a:t>НОВОЕ</a:t>
            </a:r>
            <a:r>
              <a:rPr lang="ru-RU" i="1" dirty="0">
                <a:solidFill>
                  <a:srgbClr val="FF0000"/>
                </a:solidFill>
              </a:rPr>
              <a:t>:</a:t>
            </a:r>
            <a:r>
              <a:rPr lang="ru-RU" dirty="0">
                <a:solidFill>
                  <a:srgbClr val="FF0000"/>
                </a:solidFill>
              </a:rPr>
              <a:t> </a:t>
            </a:r>
            <a:r>
              <a:rPr lang="ru-RU" dirty="0" smtClean="0">
                <a:solidFill>
                  <a:srgbClr val="FF0000"/>
                </a:solidFill>
              </a:rPr>
              <a:t>  </a:t>
            </a:r>
            <a:r>
              <a:rPr lang="ru-RU" dirty="0" smtClean="0"/>
              <a:t>- </a:t>
            </a:r>
            <a:r>
              <a:rPr lang="ru-RU" b="1" u="sng" dirty="0">
                <a:solidFill>
                  <a:srgbClr val="FF0000"/>
                </a:solidFill>
              </a:rPr>
              <a:t>за исключением</a:t>
            </a:r>
            <a:r>
              <a:rPr lang="ru-RU" dirty="0">
                <a:solidFill>
                  <a:srgbClr val="FF0000"/>
                </a:solidFill>
              </a:rPr>
              <a:t> земельных участков, расположенных </a:t>
            </a:r>
            <a:r>
              <a:rPr lang="ru-RU" u="sng" dirty="0">
                <a:solidFill>
                  <a:srgbClr val="FF0000"/>
                </a:solidFill>
              </a:rPr>
              <a:t>в </a:t>
            </a:r>
            <a:r>
              <a:rPr lang="ru-RU" u="sng" dirty="0" smtClean="0">
                <a:solidFill>
                  <a:srgbClr val="FF0000"/>
                </a:solidFill>
              </a:rPr>
              <a:t>Границах Населенных Пунктов</a:t>
            </a:r>
            <a:r>
              <a:rPr lang="ru-RU" dirty="0" smtClean="0">
                <a:solidFill>
                  <a:srgbClr val="FF0000"/>
                </a:solidFill>
              </a:rPr>
              <a:t>, </a:t>
            </a:r>
            <a:r>
              <a:rPr lang="ru-RU" dirty="0">
                <a:solidFill>
                  <a:srgbClr val="FF0000"/>
                </a:solidFill>
              </a:rPr>
              <a:t>включенных в состав национальных парков</a:t>
            </a:r>
          </a:p>
          <a:p>
            <a:pPr marL="0" indent="0">
              <a:buNone/>
            </a:pPr>
            <a:endParaRPr lang="ru-RU" dirty="0"/>
          </a:p>
        </p:txBody>
      </p:sp>
    </p:spTree>
    <p:extLst>
      <p:ext uri="{BB962C8B-B14F-4D97-AF65-F5344CB8AC3E}">
        <p14:creationId xmlns:p14="http://schemas.microsoft.com/office/powerpoint/2010/main" val="1181433480"/>
      </p:ext>
    </p:extLst>
  </p:cSld>
  <p:clrMapOvr>
    <a:masterClrMapping/>
  </p:clrMapOvr>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332656"/>
          </a:xfrm>
        </p:spPr>
        <p:txBody>
          <a:bodyPr>
            <a:noAutofit/>
          </a:bodyPr>
          <a:lstStyle/>
          <a:p>
            <a:r>
              <a:rPr lang="ru-RU" sz="2000" b="1" dirty="0" smtClean="0">
                <a:solidFill>
                  <a:schemeClr val="tx2">
                    <a:lumMod val="60000"/>
                    <a:lumOff val="40000"/>
                  </a:schemeClr>
                </a:solidFill>
                <a:latin typeface="Comic Sans MS" panose="030F0702030302020204" pitchFamily="66" charset="0"/>
              </a:rPr>
              <a:t>Разрешение на строительство – в статью 51 Грк</a:t>
            </a:r>
            <a:endParaRPr lang="ru-RU" sz="2800" b="1" dirty="0">
              <a:solidFill>
                <a:srgbClr val="C00000"/>
              </a:solidFill>
              <a:latin typeface="Comic Sans MS" panose="030F0702030302020204" pitchFamily="66" charset="0"/>
            </a:endParaRPr>
          </a:p>
        </p:txBody>
      </p:sp>
      <p:sp>
        <p:nvSpPr>
          <p:cNvPr id="3" name="Объект 2"/>
          <p:cNvSpPr>
            <a:spLocks noGrp="1"/>
          </p:cNvSpPr>
          <p:nvPr>
            <p:ph idx="1"/>
          </p:nvPr>
        </p:nvSpPr>
        <p:spPr>
          <a:xfrm>
            <a:off x="0" y="476672"/>
            <a:ext cx="9144000" cy="6381328"/>
          </a:xfrm>
        </p:spPr>
        <p:txBody>
          <a:bodyPr>
            <a:normAutofit/>
          </a:bodyPr>
          <a:lstStyle/>
          <a:p>
            <a:pPr marL="0" indent="0" algn="ctr">
              <a:buNone/>
            </a:pPr>
            <a:r>
              <a:rPr lang="ru-RU" sz="2800" i="1" dirty="0" smtClean="0"/>
              <a:t>В случае осуществления </a:t>
            </a:r>
            <a:r>
              <a:rPr lang="ru-RU" sz="2800" i="1" dirty="0"/>
              <a:t>строительства, </a:t>
            </a:r>
            <a:r>
              <a:rPr lang="ru-RU" sz="2800" i="1" dirty="0" smtClean="0"/>
              <a:t>реконструкции </a:t>
            </a:r>
            <a:r>
              <a:rPr lang="ru-RU" sz="2800" u="sng" dirty="0" smtClean="0"/>
              <a:t>ОКС в </a:t>
            </a:r>
            <a:r>
              <a:rPr lang="ru-RU" sz="2800" u="sng" dirty="0"/>
              <a:t>границах особо охраняемой природной территории </a:t>
            </a:r>
            <a:r>
              <a:rPr lang="ru-RU" sz="2800" b="1" i="1" dirty="0" smtClean="0"/>
              <a:t>Разрешение </a:t>
            </a:r>
            <a:r>
              <a:rPr lang="ru-RU" sz="2800" b="1" i="1" dirty="0"/>
              <a:t>на строительство </a:t>
            </a:r>
            <a:r>
              <a:rPr lang="ru-RU" sz="2800" b="1" i="1" u="sng" dirty="0"/>
              <a:t>выдается </a:t>
            </a:r>
            <a:r>
              <a:rPr lang="ru-RU" sz="2800" dirty="0"/>
              <a:t>федеральным органом исполнительной власти, органом государственной власти субъекта </a:t>
            </a:r>
            <a:r>
              <a:rPr lang="ru-RU" sz="2800" dirty="0" smtClean="0"/>
              <a:t>РФ или </a:t>
            </a:r>
            <a:r>
              <a:rPr lang="ru-RU" sz="2800" dirty="0"/>
              <a:t>органом местного самоуправления</a:t>
            </a:r>
            <a:r>
              <a:rPr lang="ru-RU" sz="2800" b="1" dirty="0"/>
              <a:t>, в ведении которых находится особо охраняемая природная территория </a:t>
            </a:r>
            <a:endParaRPr lang="ru-RU" sz="2800" b="1" dirty="0" smtClean="0"/>
          </a:p>
          <a:p>
            <a:pPr marL="0" indent="0" algn="ctr">
              <a:buNone/>
            </a:pPr>
            <a:r>
              <a:rPr lang="ru-RU" b="1" dirty="0" smtClean="0">
                <a:solidFill>
                  <a:srgbClr val="C00000"/>
                </a:solidFill>
              </a:rPr>
              <a:t>+</a:t>
            </a:r>
            <a:endParaRPr lang="ru-RU" b="1" dirty="0">
              <a:solidFill>
                <a:srgbClr val="C00000"/>
              </a:solidFill>
            </a:endParaRPr>
          </a:p>
          <a:p>
            <a:pPr marL="0" indent="0" algn="ctr">
              <a:buNone/>
            </a:pPr>
            <a:r>
              <a:rPr lang="ru-RU" sz="2800" dirty="0" smtClean="0">
                <a:solidFill>
                  <a:srgbClr val="C00000"/>
                </a:solidFill>
              </a:rPr>
              <a:t>за </a:t>
            </a:r>
            <a:r>
              <a:rPr lang="ru-RU" sz="2800" dirty="0">
                <a:solidFill>
                  <a:srgbClr val="C00000"/>
                </a:solidFill>
              </a:rPr>
              <a:t>исключением населенных пунктов</a:t>
            </a:r>
            <a:r>
              <a:rPr lang="ru-RU" sz="2800" dirty="0"/>
              <a:t>, указанных в статье 3.1 </a:t>
            </a:r>
            <a:r>
              <a:rPr lang="ru-RU" sz="2800" dirty="0" smtClean="0"/>
              <a:t>ФЗ «Об </a:t>
            </a:r>
            <a:r>
              <a:rPr lang="ru-RU" sz="2800" dirty="0"/>
              <a:t>особо охраняемых природных </a:t>
            </a:r>
            <a:r>
              <a:rPr lang="ru-RU" sz="2800" dirty="0" smtClean="0"/>
              <a:t>территориях» – то есть в населенных пунктах разрешение на строительство выдается в общем порядке</a:t>
            </a:r>
            <a:endParaRPr lang="ru-RU" sz="2800" dirty="0"/>
          </a:p>
        </p:txBody>
      </p:sp>
    </p:spTree>
    <p:extLst>
      <p:ext uri="{BB962C8B-B14F-4D97-AF65-F5344CB8AC3E}">
        <p14:creationId xmlns:p14="http://schemas.microsoft.com/office/powerpoint/2010/main" val="1450840929"/>
      </p:ext>
    </p:extLst>
  </p:cSld>
  <p:clrMapOvr>
    <a:masterClrMapping/>
  </p:clrMapOvr>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404664"/>
          </a:xfrm>
        </p:spPr>
        <p:txBody>
          <a:bodyPr>
            <a:noAutofit/>
          </a:bodyPr>
          <a:lstStyle/>
          <a:p>
            <a:r>
              <a:rPr lang="ru-RU" sz="2800" b="1" dirty="0" smtClean="0">
                <a:solidFill>
                  <a:srgbClr val="C00000"/>
                </a:solidFill>
                <a:latin typeface="Comic Sans MS" panose="030F0702030302020204" pitchFamily="66" charset="0"/>
              </a:rPr>
              <a:t>ЗАПРЕТЫ </a:t>
            </a:r>
            <a:endParaRPr lang="ru-RU" sz="3600" b="1" dirty="0">
              <a:solidFill>
                <a:srgbClr val="C00000"/>
              </a:solidFill>
              <a:latin typeface="Comic Sans MS" panose="030F0702030302020204" pitchFamily="66" charset="0"/>
            </a:endParaRPr>
          </a:p>
        </p:txBody>
      </p:sp>
      <p:sp>
        <p:nvSpPr>
          <p:cNvPr id="3" name="Объект 2"/>
          <p:cNvSpPr>
            <a:spLocks noGrp="1"/>
          </p:cNvSpPr>
          <p:nvPr>
            <p:ph idx="1"/>
          </p:nvPr>
        </p:nvSpPr>
        <p:spPr>
          <a:xfrm>
            <a:off x="0" y="476672"/>
            <a:ext cx="9144000" cy="6381328"/>
          </a:xfrm>
        </p:spPr>
        <p:txBody>
          <a:bodyPr>
            <a:normAutofit lnSpcReduction="10000"/>
          </a:bodyPr>
          <a:lstStyle/>
          <a:p>
            <a:pPr marL="0" indent="0" algn="ctr">
              <a:buNone/>
            </a:pPr>
            <a:r>
              <a:rPr lang="ru-RU" i="1" dirty="0" smtClean="0"/>
              <a:t>    </a:t>
            </a:r>
            <a:r>
              <a:rPr lang="ru-RU" b="1" i="1" u="sng" dirty="0" smtClean="0">
                <a:solidFill>
                  <a:srgbClr val="C00000"/>
                </a:solidFill>
              </a:rPr>
              <a:t>Запрещаются</a:t>
            </a:r>
            <a:r>
              <a:rPr lang="ru-RU" i="1" dirty="0" smtClean="0"/>
              <a:t> </a:t>
            </a:r>
            <a:r>
              <a:rPr lang="ru-RU" i="1" u="sng" dirty="0" smtClean="0"/>
              <a:t>предоставление </a:t>
            </a:r>
            <a:r>
              <a:rPr lang="ru-RU" i="1" u="sng" dirty="0"/>
              <a:t>земельных участков для ведения садоводства</a:t>
            </a:r>
            <a:r>
              <a:rPr lang="ru-RU" i="1" dirty="0"/>
              <a:t>, огородничества, индивидуального гаражного или </a:t>
            </a:r>
            <a:r>
              <a:rPr lang="ru-RU" i="1" dirty="0" smtClean="0"/>
              <a:t>ИЖС - </a:t>
            </a:r>
            <a:r>
              <a:rPr lang="ru-RU" b="1" u="sng" dirty="0">
                <a:solidFill>
                  <a:srgbClr val="C00000"/>
                </a:solidFill>
              </a:rPr>
              <a:t>за пределами населенных пунктов</a:t>
            </a:r>
            <a:r>
              <a:rPr lang="ru-RU" u="sng" dirty="0"/>
              <a:t>, включенных в состав </a:t>
            </a:r>
            <a:r>
              <a:rPr lang="ru-RU" u="sng" dirty="0" smtClean="0"/>
              <a:t>ООПТ</a:t>
            </a:r>
            <a:r>
              <a:rPr lang="ru-RU" dirty="0" smtClean="0"/>
              <a:t>;</a:t>
            </a:r>
          </a:p>
          <a:p>
            <a:pPr marL="0" indent="0" algn="ctr">
              <a:buNone/>
            </a:pPr>
            <a:r>
              <a:rPr lang="ru-RU" sz="2600" i="1" dirty="0" smtClean="0"/>
              <a:t>(</a:t>
            </a:r>
            <a:r>
              <a:rPr lang="ru-RU" sz="2600" i="1" dirty="0" err="1" smtClean="0"/>
              <a:t>сл</a:t>
            </a:r>
            <a:r>
              <a:rPr lang="ru-RU" sz="2600" i="1" dirty="0" smtClean="0"/>
              <a:t>-но в населенных пунктах можно предоставлять)</a:t>
            </a:r>
          </a:p>
          <a:p>
            <a:pPr marL="0" indent="0" algn="ctr">
              <a:buNone/>
            </a:pPr>
            <a:endParaRPr lang="ru-RU" sz="2600" i="1" dirty="0" smtClean="0"/>
          </a:p>
          <a:p>
            <a:pPr marL="0" indent="0" algn="ctr">
              <a:buNone/>
            </a:pPr>
            <a:r>
              <a:rPr lang="ru-RU" i="1" dirty="0" smtClean="0"/>
              <a:t>     </a:t>
            </a:r>
            <a:r>
              <a:rPr lang="ru-RU" i="1" u="sng" dirty="0" smtClean="0"/>
              <a:t>Не </a:t>
            </a:r>
            <a:r>
              <a:rPr lang="ru-RU" i="1" u="sng" dirty="0"/>
              <a:t>допускается размещение </a:t>
            </a:r>
            <a:r>
              <a:rPr lang="ru-RU" i="1" u="sng" dirty="0" smtClean="0"/>
              <a:t>ЛИНЕЙНЫХ ОБЪЕКТОВ</a:t>
            </a:r>
            <a:r>
              <a:rPr lang="ru-RU" i="1" dirty="0" smtClean="0"/>
              <a:t> </a:t>
            </a:r>
            <a:r>
              <a:rPr lang="ru-RU" i="1" dirty="0"/>
              <a:t>в </a:t>
            </a:r>
            <a:r>
              <a:rPr lang="ru-RU" i="1" dirty="0" smtClean="0"/>
              <a:t>случае </a:t>
            </a:r>
            <a:r>
              <a:rPr lang="ru-RU" i="1" dirty="0"/>
              <a:t>зонирования </a:t>
            </a:r>
            <a:r>
              <a:rPr lang="ru-RU" i="1" dirty="0" smtClean="0"/>
              <a:t>ООПТ </a:t>
            </a:r>
            <a:r>
              <a:rPr lang="ru-RU" i="1" dirty="0"/>
              <a:t>- </a:t>
            </a:r>
            <a:r>
              <a:rPr lang="ru-RU" b="1" i="1" dirty="0">
                <a:solidFill>
                  <a:srgbClr val="C00000"/>
                </a:solidFill>
              </a:rPr>
              <a:t>в границах </a:t>
            </a:r>
            <a:r>
              <a:rPr lang="ru-RU" i="1" dirty="0">
                <a:solidFill>
                  <a:srgbClr val="C00000"/>
                </a:solidFill>
              </a:rPr>
              <a:t>ее </a:t>
            </a:r>
            <a:r>
              <a:rPr lang="ru-RU" b="1" i="1" dirty="0">
                <a:solidFill>
                  <a:srgbClr val="C00000"/>
                </a:solidFill>
              </a:rPr>
              <a:t>функциональных зон</a:t>
            </a:r>
            <a:r>
              <a:rPr lang="ru-RU" i="1" dirty="0">
                <a:solidFill>
                  <a:srgbClr val="C00000"/>
                </a:solidFill>
              </a:rPr>
              <a:t>, </a:t>
            </a:r>
            <a:r>
              <a:rPr lang="ru-RU" b="1" i="1" dirty="0">
                <a:solidFill>
                  <a:srgbClr val="C00000"/>
                </a:solidFill>
              </a:rPr>
              <a:t>режим</a:t>
            </a:r>
            <a:r>
              <a:rPr lang="ru-RU" i="1" dirty="0">
                <a:solidFill>
                  <a:srgbClr val="C00000"/>
                </a:solidFill>
              </a:rPr>
              <a:t> которых</a:t>
            </a:r>
            <a:r>
              <a:rPr lang="ru-RU" i="1" dirty="0"/>
              <a:t>, установленный в соответствии с настоящим Федеральным законом, </a:t>
            </a:r>
            <a:r>
              <a:rPr lang="ru-RU" b="1" i="1" dirty="0">
                <a:solidFill>
                  <a:srgbClr val="C00000"/>
                </a:solidFill>
              </a:rPr>
              <a:t>запрещает</a:t>
            </a:r>
            <a:r>
              <a:rPr lang="ru-RU" i="1" dirty="0">
                <a:solidFill>
                  <a:srgbClr val="C00000"/>
                </a:solidFill>
              </a:rPr>
              <a:t> размещение таких линейных </a:t>
            </a:r>
            <a:r>
              <a:rPr lang="ru-RU" i="1" dirty="0" smtClean="0">
                <a:solidFill>
                  <a:srgbClr val="C00000"/>
                </a:solidFill>
              </a:rPr>
              <a:t>объектов</a:t>
            </a:r>
          </a:p>
          <a:p>
            <a:pPr marL="0" indent="0">
              <a:buNone/>
            </a:pPr>
            <a:endParaRPr lang="ru-RU" dirty="0"/>
          </a:p>
          <a:p>
            <a:pPr marL="0" indent="0">
              <a:buNone/>
            </a:pPr>
            <a:endParaRPr lang="ru-RU" dirty="0"/>
          </a:p>
        </p:txBody>
      </p:sp>
    </p:spTree>
    <p:extLst>
      <p:ext uri="{BB962C8B-B14F-4D97-AF65-F5344CB8AC3E}">
        <p14:creationId xmlns:p14="http://schemas.microsoft.com/office/powerpoint/2010/main" val="11478393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620688"/>
          </a:xfrm>
        </p:spPr>
        <p:txBody>
          <a:bodyPr>
            <a:noAutofit/>
          </a:bodyPr>
          <a:lstStyle/>
          <a:p>
            <a:r>
              <a:rPr lang="ru-RU" sz="2000" b="1" dirty="0" smtClean="0">
                <a:solidFill>
                  <a:schemeClr val="tx2">
                    <a:lumMod val="60000"/>
                    <a:lumOff val="40000"/>
                  </a:schemeClr>
                </a:solidFill>
                <a:latin typeface="Comic Sans MS" panose="030F0702030302020204" pitchFamily="66" charset="0"/>
              </a:rPr>
              <a:t>РЕШЕНИЕ – (нет срока подготовки решения)</a:t>
            </a:r>
            <a:endParaRPr lang="ru-RU" sz="2800" b="1" dirty="0">
              <a:solidFill>
                <a:srgbClr val="C00000"/>
              </a:solidFill>
              <a:latin typeface="Comic Sans MS" panose="030F0702030302020204" pitchFamily="66" charset="0"/>
            </a:endParaRPr>
          </a:p>
        </p:txBody>
      </p:sp>
      <p:sp>
        <p:nvSpPr>
          <p:cNvPr id="3" name="Объект 2"/>
          <p:cNvSpPr>
            <a:spLocks noGrp="1"/>
          </p:cNvSpPr>
          <p:nvPr>
            <p:ph idx="1"/>
          </p:nvPr>
        </p:nvSpPr>
        <p:spPr>
          <a:xfrm>
            <a:off x="0" y="404664"/>
            <a:ext cx="9144000" cy="6453336"/>
          </a:xfrm>
        </p:spPr>
        <p:txBody>
          <a:bodyPr>
            <a:normAutofit/>
          </a:bodyPr>
          <a:lstStyle/>
          <a:p>
            <a:pPr marL="0" indent="0" algn="ctr">
              <a:buNone/>
            </a:pPr>
            <a:r>
              <a:rPr lang="ru-RU" sz="1800" i="1" dirty="0" smtClean="0"/>
              <a:t>Часть 6:</a:t>
            </a:r>
            <a:r>
              <a:rPr lang="ru-RU" sz="2400" i="1" dirty="0" smtClean="0"/>
              <a:t>  </a:t>
            </a:r>
            <a:r>
              <a:rPr lang="ru-RU" sz="2400" u="sng" dirty="0">
                <a:solidFill>
                  <a:srgbClr val="C00000"/>
                </a:solidFill>
              </a:rPr>
              <a:t>В ПРОЕКТЕ </a:t>
            </a:r>
            <a:r>
              <a:rPr lang="ru-RU" sz="2400" dirty="0" smtClean="0"/>
              <a:t>решения </a:t>
            </a:r>
            <a:r>
              <a:rPr lang="ru-RU" sz="2400" b="1" u="sng" dirty="0"/>
              <a:t>О ВЫЯВЛЕНИИ ПРАВООБЛАДАТЕЛЯ</a:t>
            </a:r>
            <a:r>
              <a:rPr lang="ru-RU" sz="2400" u="sng" dirty="0"/>
              <a:t> ранее учтенного объекта недвижимости </a:t>
            </a:r>
            <a:r>
              <a:rPr lang="ru-RU" sz="2400" u="sng" dirty="0" smtClean="0"/>
              <a:t> </a:t>
            </a:r>
            <a:r>
              <a:rPr lang="ru-RU" sz="2400" u="sng" dirty="0">
                <a:solidFill>
                  <a:srgbClr val="C00000"/>
                </a:solidFill>
              </a:rPr>
              <a:t>ДОЛЖНО СОДЕРЖАТЬСЯ:</a:t>
            </a:r>
          </a:p>
          <a:p>
            <a:pPr marL="0" indent="0" algn="just">
              <a:buNone/>
            </a:pPr>
            <a:endParaRPr lang="ru-RU" sz="900" i="1" u="sng" dirty="0" smtClean="0"/>
          </a:p>
          <a:p>
            <a:pPr marL="0" indent="0" algn="just">
              <a:buNone/>
            </a:pPr>
            <a:r>
              <a:rPr lang="ru-RU" sz="1800" dirty="0" smtClean="0"/>
              <a:t>1)  - </a:t>
            </a:r>
            <a:r>
              <a:rPr lang="ru-RU" sz="1800" u="sng" dirty="0" smtClean="0">
                <a:solidFill>
                  <a:srgbClr val="FF0000"/>
                </a:solidFill>
              </a:rPr>
              <a:t>кадастровый </a:t>
            </a:r>
            <a:r>
              <a:rPr lang="ru-RU" sz="1800" u="sng" dirty="0">
                <a:solidFill>
                  <a:srgbClr val="FF0000"/>
                </a:solidFill>
              </a:rPr>
              <a:t>номер </a:t>
            </a:r>
            <a:r>
              <a:rPr lang="ru-RU" sz="1800" u="sng" dirty="0"/>
              <a:t>ранее учтенного</a:t>
            </a:r>
            <a:r>
              <a:rPr lang="ru-RU" sz="1800" dirty="0"/>
              <a:t> объекта недвижимости, содержащийся в </a:t>
            </a:r>
            <a:r>
              <a:rPr lang="ru-RU" sz="1800" dirty="0" smtClean="0"/>
              <a:t>ЕГРН, </a:t>
            </a:r>
            <a:r>
              <a:rPr lang="ru-RU" sz="1800" u="sng" dirty="0"/>
              <a:t>а в случае </a:t>
            </a:r>
            <a:r>
              <a:rPr lang="ru-RU" sz="1800" i="1" u="sng" dirty="0" smtClean="0"/>
              <a:t>Отсутствия</a:t>
            </a:r>
            <a:r>
              <a:rPr lang="ru-RU" sz="1800" u="sng" dirty="0" smtClean="0"/>
              <a:t> </a:t>
            </a:r>
            <a:r>
              <a:rPr lang="ru-RU" sz="1800" u="sng" dirty="0"/>
              <a:t>такого кадастрового номера</a:t>
            </a:r>
            <a:r>
              <a:rPr lang="ru-RU" sz="1800" dirty="0"/>
              <a:t> - </a:t>
            </a:r>
            <a:r>
              <a:rPr lang="ru-RU" sz="1800" dirty="0">
                <a:solidFill>
                  <a:srgbClr val="FF0000"/>
                </a:solidFill>
              </a:rPr>
              <a:t>вид, назначение, площадь, иная основная характеристика</a:t>
            </a:r>
            <a:r>
              <a:rPr lang="ru-RU" sz="1800" dirty="0"/>
              <a:t> (при наличии), </a:t>
            </a:r>
            <a:endParaRPr lang="ru-RU" sz="1800" dirty="0" smtClean="0"/>
          </a:p>
          <a:p>
            <a:pPr marL="0" indent="0" algn="just">
              <a:buNone/>
            </a:pPr>
            <a:r>
              <a:rPr lang="ru-RU" sz="1800" dirty="0" smtClean="0">
                <a:solidFill>
                  <a:srgbClr val="FF0000"/>
                </a:solidFill>
              </a:rPr>
              <a:t>адрес</a:t>
            </a:r>
            <a:r>
              <a:rPr lang="ru-RU" sz="1800" dirty="0" smtClean="0"/>
              <a:t> объекта </a:t>
            </a:r>
            <a:r>
              <a:rPr lang="ru-RU" sz="1800" dirty="0"/>
              <a:t>недвижимости (при отсутствии адреса </a:t>
            </a:r>
            <a:r>
              <a:rPr lang="ru-RU" sz="1800" dirty="0" smtClean="0"/>
              <a:t>- </a:t>
            </a:r>
            <a:r>
              <a:rPr lang="ru-RU" sz="1800" dirty="0">
                <a:solidFill>
                  <a:srgbClr val="FF0000"/>
                </a:solidFill>
              </a:rPr>
              <a:t>его местоположение</a:t>
            </a:r>
            <a:r>
              <a:rPr lang="ru-RU" sz="1800" dirty="0" smtClean="0"/>
              <a:t>);</a:t>
            </a:r>
          </a:p>
          <a:p>
            <a:pPr marL="0" indent="0" algn="just">
              <a:buNone/>
            </a:pPr>
            <a:endParaRPr lang="ru-RU" sz="1100" dirty="0"/>
          </a:p>
          <a:p>
            <a:pPr marL="0" indent="0" algn="just">
              <a:buNone/>
            </a:pPr>
            <a:r>
              <a:rPr lang="ru-RU" sz="1800" dirty="0" smtClean="0"/>
              <a:t>2</a:t>
            </a:r>
            <a:r>
              <a:rPr lang="ru-RU" sz="1800" dirty="0"/>
              <a:t>) </a:t>
            </a:r>
            <a:r>
              <a:rPr lang="ru-RU" sz="1800" dirty="0" smtClean="0"/>
              <a:t>правообладатель </a:t>
            </a:r>
            <a:r>
              <a:rPr lang="ru-RU" sz="1800" dirty="0"/>
              <a:t>ранее учтенного объекта </a:t>
            </a:r>
            <a:r>
              <a:rPr lang="ru-RU" sz="1800" dirty="0" smtClean="0"/>
              <a:t>недвижимости - </a:t>
            </a:r>
            <a:r>
              <a:rPr lang="ru-RU" sz="1800" u="sng" dirty="0" smtClean="0"/>
              <a:t>Физическое Лицо</a:t>
            </a:r>
            <a:r>
              <a:rPr lang="ru-RU" sz="1800" dirty="0" smtClean="0"/>
              <a:t>: </a:t>
            </a:r>
            <a:r>
              <a:rPr lang="ru-RU" sz="1800" b="1" dirty="0" smtClean="0"/>
              <a:t>ФИО (при </a:t>
            </a:r>
            <a:r>
              <a:rPr lang="ru-RU" sz="1800" b="1" dirty="0"/>
              <a:t>наличии), дата и место рождения, вид и реквизиты документов, удостоверяющих личность</a:t>
            </a:r>
            <a:r>
              <a:rPr lang="ru-RU" sz="1800" dirty="0"/>
              <a:t>, </a:t>
            </a:r>
            <a:r>
              <a:rPr lang="ru-RU" sz="1800" b="1" dirty="0"/>
              <a:t>СНИЛС, адрес </a:t>
            </a:r>
            <a:r>
              <a:rPr lang="ru-RU" sz="1800" b="1" dirty="0" smtClean="0"/>
              <a:t>регистрации</a:t>
            </a:r>
            <a:r>
              <a:rPr lang="ru-RU" sz="1800" dirty="0" smtClean="0"/>
              <a:t>;</a:t>
            </a:r>
          </a:p>
          <a:p>
            <a:pPr marL="0" indent="0" algn="just">
              <a:buNone/>
            </a:pPr>
            <a:endParaRPr lang="ru-RU" sz="100" dirty="0"/>
          </a:p>
          <a:p>
            <a:pPr marL="0" indent="0" algn="just">
              <a:buNone/>
            </a:pPr>
            <a:r>
              <a:rPr lang="ru-RU" sz="1800" dirty="0"/>
              <a:t>3) правообладатель ранее учтенного объекта недвижимости </a:t>
            </a:r>
            <a:r>
              <a:rPr lang="ru-RU" sz="1800" dirty="0" smtClean="0"/>
              <a:t>- </a:t>
            </a:r>
            <a:r>
              <a:rPr lang="ru-RU" sz="1800" u="sng" dirty="0" smtClean="0"/>
              <a:t>Юридическое Лицо</a:t>
            </a:r>
            <a:r>
              <a:rPr lang="ru-RU" sz="1800" dirty="0" smtClean="0"/>
              <a:t>: </a:t>
            </a:r>
            <a:r>
              <a:rPr lang="ru-RU" sz="1800" b="1" u="sng" dirty="0"/>
              <a:t>полное наименование </a:t>
            </a:r>
            <a:r>
              <a:rPr lang="ru-RU" sz="1800" b="1" u="sng" dirty="0" smtClean="0"/>
              <a:t>юр. </a:t>
            </a:r>
            <a:r>
              <a:rPr lang="ru-RU" sz="1800" b="1" u="sng" dirty="0"/>
              <a:t>лица, идентификационный номер налогоплательщика, основной государственный регистрационный номер</a:t>
            </a:r>
            <a:r>
              <a:rPr lang="ru-RU" sz="1800" b="1" dirty="0" smtClean="0"/>
              <a:t>;</a:t>
            </a:r>
          </a:p>
          <a:p>
            <a:pPr marL="0" indent="0" algn="just">
              <a:buNone/>
            </a:pPr>
            <a:endParaRPr lang="ru-RU" sz="1200" b="1" dirty="0"/>
          </a:p>
          <a:p>
            <a:pPr marL="0" indent="0" algn="just">
              <a:buNone/>
            </a:pPr>
            <a:r>
              <a:rPr lang="ru-RU" sz="1800" dirty="0"/>
              <a:t>4) документы, </a:t>
            </a:r>
            <a:r>
              <a:rPr lang="ru-RU" sz="1800" u="sng" dirty="0"/>
              <a:t>подтверждающие, что выявленное лицо является правообладателем ранее учтенного объекта недвижимости, их реквизиты </a:t>
            </a:r>
            <a:r>
              <a:rPr lang="ru-RU" sz="1800" dirty="0"/>
              <a:t>(</a:t>
            </a:r>
            <a:r>
              <a:rPr lang="ru-RU" sz="1800" u="sng" dirty="0">
                <a:solidFill>
                  <a:srgbClr val="FF0000"/>
                </a:solidFill>
              </a:rPr>
              <a:t>при наличии у документов реквизитов</a:t>
            </a:r>
            <a:r>
              <a:rPr lang="ru-RU" sz="1800" dirty="0" smtClean="0"/>
              <a:t>);</a:t>
            </a:r>
          </a:p>
          <a:p>
            <a:pPr marL="0" indent="0" algn="just">
              <a:buNone/>
            </a:pPr>
            <a:endParaRPr lang="ru-RU" sz="1600" dirty="0"/>
          </a:p>
          <a:p>
            <a:pPr marL="0" indent="0" algn="just">
              <a:buNone/>
            </a:pPr>
            <a:r>
              <a:rPr lang="ru-RU" sz="1800" dirty="0"/>
              <a:t>5) </a:t>
            </a:r>
            <a:r>
              <a:rPr lang="ru-RU" sz="1800" b="1" dirty="0"/>
              <a:t>результаты </a:t>
            </a:r>
            <a:r>
              <a:rPr lang="ru-RU" sz="1800" b="1" dirty="0" smtClean="0">
                <a:solidFill>
                  <a:srgbClr val="FF0000"/>
                </a:solidFill>
              </a:rPr>
              <a:t>ОСМОТРА</a:t>
            </a:r>
            <a:r>
              <a:rPr lang="ru-RU" sz="1800" dirty="0" smtClean="0">
                <a:solidFill>
                  <a:srgbClr val="FF0000"/>
                </a:solidFill>
              </a:rPr>
              <a:t> </a:t>
            </a:r>
            <a:r>
              <a:rPr lang="ru-RU" sz="1800" dirty="0"/>
              <a:t>здания, сооружения или объекта незавершенного строительства, </a:t>
            </a:r>
            <a:r>
              <a:rPr lang="ru-RU" sz="1800" u="sng" dirty="0"/>
              <a:t>подтверждающие</a:t>
            </a:r>
            <a:r>
              <a:rPr lang="ru-RU" sz="1800" dirty="0"/>
              <a:t>, что </a:t>
            </a:r>
            <a:r>
              <a:rPr lang="ru-RU" sz="1800" b="1" dirty="0" smtClean="0"/>
              <a:t>они </a:t>
            </a:r>
            <a:r>
              <a:rPr lang="ru-RU" sz="1800" b="1" dirty="0"/>
              <a:t>не прекратили свое существование</a:t>
            </a:r>
            <a:r>
              <a:rPr lang="ru-RU" sz="1800" dirty="0"/>
              <a:t>. </a:t>
            </a:r>
            <a:r>
              <a:rPr lang="ru-RU" sz="1800" b="1" u="sng" dirty="0"/>
              <a:t>Акт</a:t>
            </a:r>
            <a:r>
              <a:rPr lang="ru-RU" sz="1800" b="1" u="sng" dirty="0" smtClean="0"/>
              <a:t> осмотра </a:t>
            </a:r>
            <a:r>
              <a:rPr lang="ru-RU" sz="1800" b="1" u="sng" dirty="0"/>
              <a:t>является приложением к проекту решения</a:t>
            </a:r>
            <a:r>
              <a:rPr lang="ru-RU" sz="1800" dirty="0" smtClean="0"/>
              <a:t>. </a:t>
            </a:r>
            <a:r>
              <a:rPr lang="ru-RU" sz="1800" i="1" dirty="0" smtClean="0">
                <a:solidFill>
                  <a:schemeClr val="tx2">
                    <a:lumMod val="60000"/>
                    <a:lumOff val="40000"/>
                  </a:schemeClr>
                </a:solidFill>
              </a:rPr>
              <a:t>(нет ничего об осмотре земельного участка + см межевой план)</a:t>
            </a:r>
            <a:endParaRPr lang="ru-RU" sz="1800" i="1" dirty="0">
              <a:solidFill>
                <a:schemeClr val="tx2">
                  <a:lumMod val="60000"/>
                  <a:lumOff val="40000"/>
                </a:schemeClr>
              </a:solidFill>
            </a:endParaRPr>
          </a:p>
          <a:p>
            <a:pPr marL="0" indent="0" algn="just">
              <a:buNone/>
            </a:pPr>
            <a:endParaRPr lang="ru-RU" sz="1800" dirty="0">
              <a:solidFill>
                <a:srgbClr val="C00000"/>
              </a:solidFill>
            </a:endParaRPr>
          </a:p>
        </p:txBody>
      </p:sp>
    </p:spTree>
    <p:extLst>
      <p:ext uri="{BB962C8B-B14F-4D97-AF65-F5344CB8AC3E}">
        <p14:creationId xmlns:p14="http://schemas.microsoft.com/office/powerpoint/2010/main" val="995598340"/>
      </p:ext>
    </p:extLst>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404664"/>
          </a:xfrm>
        </p:spPr>
        <p:txBody>
          <a:bodyPr>
            <a:noAutofit/>
          </a:bodyPr>
          <a:lstStyle/>
          <a:p>
            <a:r>
              <a:rPr lang="ru-RU" sz="2000" b="1" dirty="0" smtClean="0">
                <a:solidFill>
                  <a:schemeClr val="tx2">
                    <a:lumMod val="60000"/>
                    <a:lumOff val="40000"/>
                  </a:schemeClr>
                </a:solidFill>
                <a:latin typeface="Comic Sans MS" panose="030F0702030302020204" pitchFamily="66" charset="0"/>
              </a:rPr>
              <a:t/>
            </a:r>
            <a:br>
              <a:rPr lang="ru-RU" sz="2000" b="1" dirty="0" smtClean="0">
                <a:solidFill>
                  <a:schemeClr val="tx2">
                    <a:lumMod val="60000"/>
                    <a:lumOff val="40000"/>
                  </a:schemeClr>
                </a:solidFill>
                <a:latin typeface="Comic Sans MS" panose="030F0702030302020204" pitchFamily="66" charset="0"/>
              </a:rPr>
            </a:br>
            <a:r>
              <a:rPr lang="ru-RU" sz="2000" b="1" dirty="0" smtClean="0">
                <a:solidFill>
                  <a:schemeClr val="tx2">
                    <a:lumMod val="60000"/>
                    <a:lumOff val="40000"/>
                  </a:schemeClr>
                </a:solidFill>
                <a:latin typeface="Comic Sans MS" panose="030F0702030302020204" pitchFamily="66" charset="0"/>
              </a:rPr>
              <a:t>Новые акты Правительства РФ</a:t>
            </a:r>
            <a:endParaRPr lang="ru-RU" sz="2800" b="1" dirty="0">
              <a:solidFill>
                <a:srgbClr val="C00000"/>
              </a:solidFill>
              <a:latin typeface="Comic Sans MS" panose="030F0702030302020204" pitchFamily="66" charset="0"/>
            </a:endParaRPr>
          </a:p>
        </p:txBody>
      </p:sp>
      <p:sp>
        <p:nvSpPr>
          <p:cNvPr id="3" name="Объект 2"/>
          <p:cNvSpPr>
            <a:spLocks noGrp="1"/>
          </p:cNvSpPr>
          <p:nvPr>
            <p:ph idx="1"/>
          </p:nvPr>
        </p:nvSpPr>
        <p:spPr>
          <a:xfrm>
            <a:off x="0" y="548680"/>
            <a:ext cx="9144000" cy="6309320"/>
          </a:xfrm>
        </p:spPr>
        <p:txBody>
          <a:bodyPr>
            <a:normAutofit/>
          </a:bodyPr>
          <a:lstStyle/>
          <a:p>
            <a:pPr marL="0" indent="0" algn="ctr">
              <a:buNone/>
            </a:pPr>
            <a:r>
              <a:rPr lang="ru-RU" dirty="0" smtClean="0"/>
              <a:t>Устанавливается Правительством РФ:</a:t>
            </a:r>
          </a:p>
          <a:p>
            <a:pPr algn="just">
              <a:buFontTx/>
              <a:buChar char="-"/>
            </a:pPr>
            <a:r>
              <a:rPr lang="ru-RU" sz="2400" dirty="0"/>
              <a:t>Перечень </a:t>
            </a:r>
            <a:r>
              <a:rPr lang="ru-RU" sz="2400" i="1" dirty="0"/>
              <a:t>видов социально-экономической деятельности</a:t>
            </a:r>
            <a:r>
              <a:rPr lang="ru-RU" sz="2400" dirty="0"/>
              <a:t>, подлежащих согласованию, и порядок такого согласования (</a:t>
            </a:r>
            <a:r>
              <a:rPr lang="ru-RU" sz="2400" u="sng" dirty="0"/>
              <a:t>для национальных парков</a:t>
            </a:r>
            <a:r>
              <a:rPr lang="ru-RU" sz="2400" dirty="0"/>
              <a:t>)</a:t>
            </a:r>
          </a:p>
          <a:p>
            <a:pPr algn="just">
              <a:buFontTx/>
              <a:buChar char="-"/>
            </a:pPr>
            <a:r>
              <a:rPr lang="ru-RU" sz="2400" dirty="0" smtClean="0"/>
              <a:t>Перечень </a:t>
            </a:r>
            <a:r>
              <a:rPr lang="ru-RU" sz="2400" i="1" dirty="0" smtClean="0"/>
              <a:t>объектов </a:t>
            </a:r>
            <a:r>
              <a:rPr lang="ru-RU" sz="2400" i="1" dirty="0"/>
              <a:t>социальной </a:t>
            </a:r>
            <a:r>
              <a:rPr lang="ru-RU" sz="2400" i="1" dirty="0" smtClean="0"/>
              <a:t>инфраструктуры</a:t>
            </a:r>
            <a:r>
              <a:rPr lang="ru-RU" sz="2400" dirty="0"/>
              <a:t>, которые не относятся в соответствии с законодательством в области охраны окружающей среды к объектам I, II категорий и строительство, реконструкцию которых предполагается осуществлять в населенных </a:t>
            </a:r>
            <a:r>
              <a:rPr lang="ru-RU" sz="2400" dirty="0" smtClean="0"/>
              <a:t>пунктах и </a:t>
            </a:r>
            <a:r>
              <a:rPr lang="ru-RU" sz="2400" i="1" u="sng" dirty="0" smtClean="0"/>
              <a:t>проектная документация которых не требует экологической экспертизы</a:t>
            </a:r>
            <a:r>
              <a:rPr lang="ru-RU" sz="2400" dirty="0" smtClean="0"/>
              <a:t>;</a:t>
            </a:r>
          </a:p>
          <a:p>
            <a:pPr algn="just">
              <a:buFontTx/>
              <a:buChar char="-"/>
            </a:pPr>
            <a:r>
              <a:rPr lang="ru-RU" sz="2400" b="1" i="1" dirty="0" smtClean="0"/>
              <a:t>Порядок согласования Правил землепользования и застройки </a:t>
            </a:r>
            <a:r>
              <a:rPr lang="ru-RU" sz="2400" dirty="0"/>
              <a:t>с федеральным органом исполнительной власти, органом исполнительной власти субъекта </a:t>
            </a:r>
            <a:r>
              <a:rPr lang="ru-RU" sz="2400" dirty="0" smtClean="0"/>
              <a:t>РФ, </a:t>
            </a:r>
            <a:r>
              <a:rPr lang="ru-RU" sz="2400" dirty="0"/>
              <a:t>в ведении которых находится особо охраняемая природная территория</a:t>
            </a:r>
            <a:endParaRPr lang="ru-RU" sz="2400" dirty="0" smtClean="0"/>
          </a:p>
          <a:p>
            <a:pPr>
              <a:buFontTx/>
              <a:buChar char="-"/>
            </a:pPr>
            <a:endParaRPr lang="ru-RU" dirty="0"/>
          </a:p>
        </p:txBody>
      </p:sp>
    </p:spTree>
    <p:extLst>
      <p:ext uri="{BB962C8B-B14F-4D97-AF65-F5344CB8AC3E}">
        <p14:creationId xmlns:p14="http://schemas.microsoft.com/office/powerpoint/2010/main" val="2114967663"/>
      </p:ext>
    </p:extLst>
  </p:cSld>
  <p:clrMapOvr>
    <a:masterClrMapping/>
  </p:clrMapOvr>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424" y="0"/>
            <a:ext cx="9144000" cy="5085184"/>
          </a:xfrm>
          <a:ln>
            <a:solidFill>
              <a:schemeClr val="accent1">
                <a:lumMod val="40000"/>
                <a:lumOff val="60000"/>
              </a:schemeClr>
            </a:solidFill>
          </a:ln>
        </p:spPr>
        <p:txBody>
          <a:bodyPr>
            <a:noAutofit/>
          </a:bodyPr>
          <a:lstStyle/>
          <a:p>
            <a:r>
              <a:rPr lang="ru-RU" sz="3600" b="1" dirty="0" smtClean="0">
                <a:solidFill>
                  <a:schemeClr val="accent5">
                    <a:lumMod val="75000"/>
                  </a:schemeClr>
                </a:solidFill>
                <a:latin typeface="Comic Sans MS" pitchFamily="66" charset="0"/>
                <a:ea typeface="+mn-ea"/>
                <a:cs typeface="+mn-cs"/>
              </a:rPr>
              <a:t/>
            </a:r>
            <a:br>
              <a:rPr lang="ru-RU" sz="3600" b="1" dirty="0" smtClean="0">
                <a:solidFill>
                  <a:schemeClr val="accent5">
                    <a:lumMod val="75000"/>
                  </a:schemeClr>
                </a:solidFill>
                <a:latin typeface="Comic Sans MS" pitchFamily="66" charset="0"/>
                <a:ea typeface="+mn-ea"/>
                <a:cs typeface="+mn-cs"/>
              </a:rPr>
            </a:br>
            <a:r>
              <a:rPr lang="ru-RU" sz="3600" b="1" dirty="0">
                <a:solidFill>
                  <a:schemeClr val="accent5">
                    <a:lumMod val="75000"/>
                  </a:schemeClr>
                </a:solidFill>
                <a:latin typeface="Comic Sans MS" pitchFamily="66" charset="0"/>
                <a:ea typeface="+mn-ea"/>
                <a:cs typeface="+mn-cs"/>
              </a:rPr>
              <a:t/>
            </a:r>
            <a:br>
              <a:rPr lang="ru-RU" sz="3600" b="1" dirty="0">
                <a:solidFill>
                  <a:schemeClr val="accent5">
                    <a:lumMod val="75000"/>
                  </a:schemeClr>
                </a:solidFill>
                <a:latin typeface="Comic Sans MS" pitchFamily="66" charset="0"/>
                <a:ea typeface="+mn-ea"/>
                <a:cs typeface="+mn-cs"/>
              </a:rPr>
            </a:br>
            <a:r>
              <a:rPr lang="ru-RU" sz="3600" b="1" dirty="0" smtClean="0">
                <a:solidFill>
                  <a:schemeClr val="accent5">
                    <a:lumMod val="75000"/>
                  </a:schemeClr>
                </a:solidFill>
                <a:latin typeface="Comic Sans MS" pitchFamily="66" charset="0"/>
                <a:ea typeface="+mn-ea"/>
                <a:cs typeface="+mn-cs"/>
              </a:rPr>
              <a:t/>
            </a:r>
            <a:br>
              <a:rPr lang="ru-RU" sz="3600" b="1" dirty="0" smtClean="0">
                <a:solidFill>
                  <a:schemeClr val="accent5">
                    <a:lumMod val="75000"/>
                  </a:schemeClr>
                </a:solidFill>
                <a:latin typeface="Comic Sans MS" pitchFamily="66" charset="0"/>
                <a:ea typeface="+mn-ea"/>
                <a:cs typeface="+mn-cs"/>
              </a:rPr>
            </a:br>
            <a:r>
              <a:rPr lang="ru-RU" sz="3600" b="1" dirty="0">
                <a:solidFill>
                  <a:schemeClr val="accent5">
                    <a:lumMod val="75000"/>
                  </a:schemeClr>
                </a:solidFill>
                <a:latin typeface="Comic Sans MS" pitchFamily="66" charset="0"/>
                <a:ea typeface="+mn-ea"/>
                <a:cs typeface="+mn-cs"/>
              </a:rPr>
              <a:t/>
            </a:r>
            <a:br>
              <a:rPr lang="ru-RU" sz="3600" b="1" dirty="0">
                <a:solidFill>
                  <a:schemeClr val="accent5">
                    <a:lumMod val="75000"/>
                  </a:schemeClr>
                </a:solidFill>
                <a:latin typeface="Comic Sans MS" pitchFamily="66" charset="0"/>
                <a:ea typeface="+mn-ea"/>
                <a:cs typeface="+mn-cs"/>
              </a:rPr>
            </a:br>
            <a:r>
              <a:rPr lang="ru-RU" sz="3600" b="1" dirty="0" smtClean="0">
                <a:solidFill>
                  <a:schemeClr val="tx2">
                    <a:lumMod val="60000"/>
                    <a:lumOff val="40000"/>
                  </a:schemeClr>
                </a:solidFill>
                <a:latin typeface="Comic Sans MS" panose="030F0702030302020204" pitchFamily="66" charset="0"/>
              </a:rPr>
              <a:t>НАСЕЛЕННЫЕ ПУНКТЫ,</a:t>
            </a:r>
            <a:br>
              <a:rPr lang="ru-RU" sz="3600" b="1" dirty="0" smtClean="0">
                <a:solidFill>
                  <a:schemeClr val="tx2">
                    <a:lumMod val="60000"/>
                    <a:lumOff val="40000"/>
                  </a:schemeClr>
                </a:solidFill>
                <a:latin typeface="Comic Sans MS" panose="030F0702030302020204" pitchFamily="66" charset="0"/>
              </a:rPr>
            </a:br>
            <a:r>
              <a:rPr lang="ru-RU" sz="3600" b="1" dirty="0">
                <a:solidFill>
                  <a:schemeClr val="tx2">
                    <a:lumMod val="60000"/>
                    <a:lumOff val="40000"/>
                  </a:schemeClr>
                </a:solidFill>
                <a:latin typeface="Comic Sans MS" panose="030F0702030302020204" pitchFamily="66" charset="0"/>
              </a:rPr>
              <a:t>подверженные угрозе лесных пожаров </a:t>
            </a:r>
            <a:br>
              <a:rPr lang="ru-RU" sz="3600" b="1" dirty="0">
                <a:solidFill>
                  <a:schemeClr val="tx2">
                    <a:lumMod val="60000"/>
                    <a:lumOff val="40000"/>
                  </a:schemeClr>
                </a:solidFill>
                <a:latin typeface="Comic Sans MS" panose="030F0702030302020204" pitchFamily="66" charset="0"/>
              </a:rPr>
            </a:br>
            <a:r>
              <a:rPr lang="ru-RU" sz="3600" b="1" dirty="0">
                <a:solidFill>
                  <a:schemeClr val="tx2">
                    <a:lumMod val="60000"/>
                    <a:lumOff val="40000"/>
                  </a:schemeClr>
                </a:solidFill>
                <a:latin typeface="Comic Sans MS" panose="030F0702030302020204" pitchFamily="66" charset="0"/>
              </a:rPr>
              <a:t/>
            </a:r>
            <a:br>
              <a:rPr lang="ru-RU" sz="3600" b="1" dirty="0">
                <a:solidFill>
                  <a:schemeClr val="tx2">
                    <a:lumMod val="60000"/>
                    <a:lumOff val="40000"/>
                  </a:schemeClr>
                </a:solidFill>
                <a:latin typeface="Comic Sans MS" panose="030F0702030302020204" pitchFamily="66" charset="0"/>
              </a:rPr>
            </a:br>
            <a:r>
              <a:rPr lang="ru-RU" sz="2800" b="1" dirty="0" smtClean="0"/>
              <a:t>ФЕДЕРАЛЬНЫЙ </a:t>
            </a:r>
            <a:r>
              <a:rPr lang="ru-RU" sz="2800" b="1" dirty="0"/>
              <a:t>ЗАКОН</a:t>
            </a:r>
            <a:br>
              <a:rPr lang="ru-RU" sz="2800" b="1" dirty="0"/>
            </a:br>
            <a:r>
              <a:rPr lang="ru-RU" sz="2800" b="1" dirty="0"/>
              <a:t>О ВНЕСЕНИИ ИЗМЕНЕНИЙ</a:t>
            </a:r>
            <a:br>
              <a:rPr lang="ru-RU" sz="2800" b="1" dirty="0"/>
            </a:br>
            <a:r>
              <a:rPr lang="ru-RU" sz="2800" b="1" dirty="0"/>
              <a:t>В ОТДЕЛЬНЫЕ ЗАКОНОДАТЕЛЬНЫЕ АКТЫ </a:t>
            </a:r>
            <a:r>
              <a:rPr lang="ru-RU" sz="2800" b="1" dirty="0" smtClean="0"/>
              <a:t>РФ</a:t>
            </a:r>
            <a:r>
              <a:rPr lang="ru-RU" sz="2800" b="1" dirty="0"/>
              <a:t/>
            </a:r>
            <a:br>
              <a:rPr lang="ru-RU" sz="2800" b="1" dirty="0"/>
            </a:br>
            <a:r>
              <a:rPr lang="ru-RU" sz="2800" b="1" dirty="0"/>
              <a:t>В ЧАСТИ СОВЕРШЕНСТВОВАНИЯ ДЕЯТЕЛЬНОСТИ В ОБЛАСТИ</a:t>
            </a:r>
            <a:br>
              <a:rPr lang="ru-RU" sz="2800" b="1" dirty="0"/>
            </a:br>
            <a:r>
              <a:rPr lang="ru-RU" sz="2800" b="1" dirty="0"/>
              <a:t>ПОЖАРНОЙ БЕЗОПАСНОСТИ</a:t>
            </a:r>
            <a:r>
              <a:rPr lang="ru-RU" sz="2800" b="1" dirty="0" smtClean="0"/>
              <a:t/>
            </a:r>
            <a:br>
              <a:rPr lang="ru-RU" sz="2800" b="1" dirty="0" smtClean="0"/>
            </a:br>
            <a:r>
              <a:rPr lang="ru-RU" sz="2800" b="1" dirty="0" smtClean="0">
                <a:solidFill>
                  <a:srgbClr val="FF0000"/>
                </a:solidFill>
              </a:rPr>
              <a:t>от 22.12.2020  № 454-ФЗ</a:t>
            </a:r>
            <a:r>
              <a:rPr lang="ru-RU" sz="2800" b="1" dirty="0">
                <a:solidFill>
                  <a:srgbClr val="FF0000"/>
                </a:solidFill>
              </a:rPr>
              <a:t/>
            </a:r>
            <a:br>
              <a:rPr lang="ru-RU" sz="2800" b="1" dirty="0">
                <a:solidFill>
                  <a:srgbClr val="FF0000"/>
                </a:solidFill>
              </a:rPr>
            </a:br>
            <a:endParaRPr lang="ru-RU" sz="2800" dirty="0">
              <a:solidFill>
                <a:srgbClr val="FF0000"/>
              </a:solidFill>
              <a:latin typeface="Comic Sans MS" panose="030F0702030302020204" pitchFamily="66" charset="0"/>
            </a:endParaRPr>
          </a:p>
        </p:txBody>
      </p:sp>
      <p:sp>
        <p:nvSpPr>
          <p:cNvPr id="3" name="Содержимое 2"/>
          <p:cNvSpPr>
            <a:spLocks noGrp="1"/>
          </p:cNvSpPr>
          <p:nvPr>
            <p:ph idx="1"/>
          </p:nvPr>
        </p:nvSpPr>
        <p:spPr>
          <a:xfrm>
            <a:off x="0" y="5733256"/>
            <a:ext cx="9144000" cy="1124744"/>
          </a:xfrm>
        </p:spPr>
        <p:txBody>
          <a:bodyPr>
            <a:normAutofit/>
          </a:bodyPr>
          <a:lstStyle/>
          <a:p>
            <a:pPr marL="0" indent="0" algn="ctr">
              <a:buNone/>
            </a:pPr>
            <a:endParaRPr lang="ru-RU" sz="2000" b="1" i="1" dirty="0"/>
          </a:p>
          <a:p>
            <a:pPr marL="0" indent="0" algn="just">
              <a:buNone/>
            </a:pPr>
            <a:endParaRPr lang="ru-RU" sz="2000" dirty="0" smtClean="0"/>
          </a:p>
          <a:p>
            <a:pPr marL="0" indent="0" algn="just">
              <a:buNone/>
            </a:pPr>
            <a:endParaRPr lang="ru-RU" sz="2000" b="1" i="1" dirty="0"/>
          </a:p>
        </p:txBody>
      </p:sp>
    </p:spTree>
    <p:extLst>
      <p:ext uri="{BB962C8B-B14F-4D97-AF65-F5344CB8AC3E}">
        <p14:creationId xmlns:p14="http://schemas.microsoft.com/office/powerpoint/2010/main" val="2140860342"/>
      </p:ext>
    </p:extLst>
  </p:cSld>
  <p:clrMapOvr>
    <a:masterClrMapping/>
  </p:clrMapOvr>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76526" cy="404664"/>
          </a:xfrm>
        </p:spPr>
        <p:txBody>
          <a:bodyPr>
            <a:noAutofit/>
          </a:bodyPr>
          <a:lstStyle/>
          <a:p>
            <a:r>
              <a:rPr lang="ru-RU" sz="2300" b="1" dirty="0" smtClean="0">
                <a:solidFill>
                  <a:schemeClr val="tx2">
                    <a:lumMod val="60000"/>
                    <a:lumOff val="40000"/>
                  </a:schemeClr>
                </a:solidFill>
                <a:latin typeface="Comic Sans MS" panose="030F0702030302020204" pitchFamily="66" charset="0"/>
              </a:rPr>
              <a:t>ОМСУ проверяют по пожарам в населенных пунктах</a:t>
            </a:r>
            <a:endParaRPr lang="ru-RU" sz="2300" b="1" dirty="0">
              <a:solidFill>
                <a:srgbClr val="C00000"/>
              </a:solidFill>
              <a:latin typeface="Comic Sans MS" panose="030F0702030302020204" pitchFamily="66" charset="0"/>
            </a:endParaRPr>
          </a:p>
        </p:txBody>
      </p:sp>
      <p:sp>
        <p:nvSpPr>
          <p:cNvPr id="3" name="Объект 2"/>
          <p:cNvSpPr>
            <a:spLocks noGrp="1"/>
          </p:cNvSpPr>
          <p:nvPr>
            <p:ph idx="1"/>
          </p:nvPr>
        </p:nvSpPr>
        <p:spPr>
          <a:xfrm>
            <a:off x="0" y="404664"/>
            <a:ext cx="9144000" cy="6453336"/>
          </a:xfrm>
        </p:spPr>
        <p:txBody>
          <a:bodyPr>
            <a:normAutofit fontScale="92500"/>
          </a:bodyPr>
          <a:lstStyle/>
          <a:p>
            <a:pPr marL="0" indent="0" algn="ctr">
              <a:buNone/>
            </a:pPr>
            <a:r>
              <a:rPr lang="ru-RU" sz="2400" b="1" i="1" dirty="0"/>
              <a:t>Основанием для проведения </a:t>
            </a:r>
            <a:r>
              <a:rPr lang="ru-RU" sz="2400" b="1" i="1" dirty="0" smtClean="0">
                <a:solidFill>
                  <a:srgbClr val="FF0000"/>
                </a:solidFill>
              </a:rPr>
              <a:t>ВНЕПЛАНОВОЙ ПРОВЕРКИ</a:t>
            </a:r>
            <a:r>
              <a:rPr lang="ru-RU" sz="2400" i="1" dirty="0" smtClean="0">
                <a:solidFill>
                  <a:srgbClr val="FF0000"/>
                </a:solidFill>
              </a:rPr>
              <a:t> </a:t>
            </a:r>
            <a:r>
              <a:rPr lang="ru-RU" sz="2400" i="1" dirty="0" smtClean="0"/>
              <a:t>является</a:t>
            </a:r>
            <a:r>
              <a:rPr lang="ru-RU" sz="2400" i="1" dirty="0"/>
              <a:t>: </a:t>
            </a:r>
            <a:endParaRPr lang="ru-RU" sz="2400" i="1" dirty="0" smtClean="0"/>
          </a:p>
          <a:p>
            <a:pPr marL="0" indent="0" algn="ctr">
              <a:buNone/>
            </a:pPr>
            <a:r>
              <a:rPr lang="ru-RU" sz="2400" i="1" dirty="0" smtClean="0"/>
              <a:t>2</a:t>
            </a:r>
            <a:r>
              <a:rPr lang="ru-RU" sz="2400" i="1" dirty="0"/>
              <a:t>) </a:t>
            </a:r>
            <a:r>
              <a:rPr lang="ru-RU" sz="2400" b="1" i="1" u="sng" dirty="0"/>
              <a:t>наличие решения</a:t>
            </a:r>
            <a:r>
              <a:rPr lang="ru-RU" sz="2400" b="1" i="1" dirty="0"/>
              <a:t> </a:t>
            </a:r>
            <a:r>
              <a:rPr lang="ru-RU" sz="2400" i="1" dirty="0"/>
              <a:t>органа государственной власти об установлении </a:t>
            </a:r>
            <a:r>
              <a:rPr lang="ru-RU" sz="2200" b="1" i="1" dirty="0" smtClean="0"/>
              <a:t>Особого Противопожарного Режима </a:t>
            </a:r>
            <a:r>
              <a:rPr lang="ru-RU" sz="2200" i="1" dirty="0" smtClean="0"/>
              <a:t>на </a:t>
            </a:r>
            <a:r>
              <a:rPr lang="ru-RU" sz="2200" i="1" dirty="0"/>
              <a:t>соответствующей </a:t>
            </a:r>
            <a:r>
              <a:rPr lang="ru-RU" sz="2200" i="1" dirty="0" smtClean="0"/>
              <a:t>территории  </a:t>
            </a:r>
            <a:endParaRPr lang="ru-RU" sz="2400" i="1" dirty="0" smtClean="0"/>
          </a:p>
          <a:p>
            <a:pPr marL="0" indent="0" algn="ctr">
              <a:buNone/>
            </a:pPr>
            <a:endParaRPr lang="ru-RU" sz="2800" i="1" dirty="0" smtClean="0"/>
          </a:p>
          <a:p>
            <a:pPr marL="0" indent="0" algn="ctr">
              <a:buNone/>
            </a:pPr>
            <a:r>
              <a:rPr lang="ru-RU" sz="2800" dirty="0"/>
              <a:t>Внеплановая </a:t>
            </a:r>
            <a:r>
              <a:rPr lang="ru-RU" sz="2800" b="1" dirty="0"/>
              <a:t>выездная проверка</a:t>
            </a:r>
            <a:r>
              <a:rPr lang="ru-RU" sz="2800" dirty="0"/>
              <a:t> по </a:t>
            </a:r>
            <a:r>
              <a:rPr lang="ru-RU" sz="2800" dirty="0" smtClean="0"/>
              <a:t>указанному основанию</a:t>
            </a:r>
            <a:r>
              <a:rPr lang="ru-RU" sz="2800" dirty="0"/>
              <a:t>, </a:t>
            </a:r>
            <a:r>
              <a:rPr lang="ru-RU" sz="2800" b="1" u="sng" dirty="0" smtClean="0">
                <a:solidFill>
                  <a:srgbClr val="FF0000"/>
                </a:solidFill>
              </a:rPr>
              <a:t>проводится </a:t>
            </a:r>
            <a:r>
              <a:rPr lang="ru-RU" sz="2800" b="1" u="sng" dirty="0">
                <a:solidFill>
                  <a:srgbClr val="FF0000"/>
                </a:solidFill>
              </a:rPr>
              <a:t>в отношении деятельности </a:t>
            </a:r>
            <a:r>
              <a:rPr lang="ru-RU" b="1" i="1" u="sng" dirty="0">
                <a:solidFill>
                  <a:srgbClr val="FF0000"/>
                </a:solidFill>
              </a:rPr>
              <a:t>органов местного самоуправления</a:t>
            </a:r>
            <a:r>
              <a:rPr lang="ru-RU" i="1" dirty="0">
                <a:solidFill>
                  <a:srgbClr val="FF0000"/>
                </a:solidFill>
              </a:rPr>
              <a:t> </a:t>
            </a:r>
            <a:r>
              <a:rPr lang="ru-RU" sz="2800" dirty="0"/>
              <a:t>и должностных лиц </a:t>
            </a:r>
            <a:r>
              <a:rPr lang="ru-RU" sz="2800" dirty="0" smtClean="0"/>
              <a:t>ОМСУ </a:t>
            </a:r>
            <a:r>
              <a:rPr lang="ru-RU" sz="2800" b="1" i="1" u="sng" dirty="0" smtClean="0"/>
              <a:t>в </a:t>
            </a:r>
            <a:r>
              <a:rPr lang="ru-RU" sz="2800" b="1" i="1" u="sng" dirty="0"/>
              <a:t>части обеспечения ими первичных мер пожарной безопасности</a:t>
            </a:r>
            <a:r>
              <a:rPr lang="ru-RU" sz="2800" u="sng" dirty="0"/>
              <a:t> </a:t>
            </a:r>
            <a:r>
              <a:rPr lang="ru-RU" sz="2400" dirty="0"/>
              <a:t>в подверженных угрозе лесных пожаров </a:t>
            </a:r>
            <a:r>
              <a:rPr lang="ru-RU" sz="2400" dirty="0" smtClean="0"/>
              <a:t> и  других  ландшафтных  (</a:t>
            </a:r>
            <a:r>
              <a:rPr lang="ru-RU" sz="2400" dirty="0"/>
              <a:t>природных) </a:t>
            </a:r>
            <a:r>
              <a:rPr lang="ru-RU" sz="2400" dirty="0" smtClean="0"/>
              <a:t> пожаров </a:t>
            </a:r>
          </a:p>
          <a:p>
            <a:pPr marL="0" indent="0" algn="ctr">
              <a:buNone/>
            </a:pPr>
            <a:r>
              <a:rPr lang="ru-RU" sz="2800" b="1" u="sng" dirty="0" smtClean="0">
                <a:solidFill>
                  <a:srgbClr val="FF0000"/>
                </a:solidFill>
              </a:rPr>
              <a:t>В Населенных Пунктах</a:t>
            </a:r>
            <a:r>
              <a:rPr lang="ru-RU" sz="2800" dirty="0" smtClean="0"/>
              <a:t>, </a:t>
            </a:r>
            <a:r>
              <a:rPr lang="ru-RU" sz="2800" b="1" i="1" u="sng" dirty="0"/>
              <a:t>перечень которых утверждается </a:t>
            </a:r>
            <a:r>
              <a:rPr lang="ru-RU" sz="2800" i="1" u="sng" dirty="0"/>
              <a:t>органами государственной власти субъектов</a:t>
            </a:r>
            <a:r>
              <a:rPr lang="ru-RU" sz="2800" dirty="0"/>
              <a:t> </a:t>
            </a:r>
            <a:r>
              <a:rPr lang="ru-RU" sz="2800" dirty="0" smtClean="0"/>
              <a:t>РФ</a:t>
            </a:r>
          </a:p>
          <a:p>
            <a:pPr marL="0" indent="0" algn="ctr">
              <a:buNone/>
            </a:pPr>
            <a:endParaRPr lang="ru-RU" sz="2000" dirty="0" smtClean="0"/>
          </a:p>
          <a:p>
            <a:pPr marL="0" indent="0" algn="ctr">
              <a:buNone/>
            </a:pPr>
            <a:r>
              <a:rPr lang="ru-RU" sz="2000" i="1" dirty="0" smtClean="0"/>
              <a:t>Критерии </a:t>
            </a:r>
            <a:r>
              <a:rPr lang="ru-RU" sz="2000" i="1" dirty="0"/>
              <a:t>определения населенных пунктов</a:t>
            </a:r>
            <a:r>
              <a:rPr lang="ru-RU" sz="2000" dirty="0"/>
              <a:t>, подверженных угрозе лесных пожаров и других ландшафтных (природных) пожаров, устанавливаются </a:t>
            </a:r>
            <a:r>
              <a:rPr lang="ru-RU" sz="2000" i="1" dirty="0"/>
              <a:t>Правительством </a:t>
            </a:r>
            <a:r>
              <a:rPr lang="ru-RU" sz="2000" i="1" dirty="0" smtClean="0"/>
              <a:t>РФ</a:t>
            </a:r>
          </a:p>
          <a:p>
            <a:pPr marL="0" indent="0" algn="ctr">
              <a:buNone/>
            </a:pPr>
            <a:endParaRPr lang="ru-RU" sz="2800" dirty="0"/>
          </a:p>
          <a:p>
            <a:pPr marL="0" indent="0" algn="ctr">
              <a:buNone/>
            </a:pPr>
            <a:endParaRPr lang="ru-RU" sz="2800" dirty="0"/>
          </a:p>
        </p:txBody>
      </p:sp>
      <p:sp>
        <p:nvSpPr>
          <p:cNvPr id="4" name="Стрелка вниз 3"/>
          <p:cNvSpPr/>
          <p:nvPr/>
        </p:nvSpPr>
        <p:spPr>
          <a:xfrm>
            <a:off x="3707904" y="1556792"/>
            <a:ext cx="1584176" cy="288032"/>
          </a:xfrm>
          <a:prstGeom prst="down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ru-RU"/>
          </a:p>
        </p:txBody>
      </p:sp>
    </p:spTree>
    <p:extLst>
      <p:ext uri="{BB962C8B-B14F-4D97-AF65-F5344CB8AC3E}">
        <p14:creationId xmlns:p14="http://schemas.microsoft.com/office/powerpoint/2010/main" val="838194473"/>
      </p:ext>
    </p:extLst>
  </p:cSld>
  <p:clrMapOvr>
    <a:masterClrMapping/>
  </p:clrMapOvr>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6381328"/>
          </a:xfrm>
        </p:spPr>
        <p:txBody>
          <a:bodyPr>
            <a:noAutofit/>
          </a:bodyPr>
          <a:lstStyle/>
          <a:p>
            <a:r>
              <a:rPr lang="ru-RU" sz="4000" dirty="0" smtClean="0">
                <a:solidFill>
                  <a:schemeClr val="tx2">
                    <a:lumMod val="60000"/>
                    <a:lumOff val="40000"/>
                  </a:schemeClr>
                </a:solidFill>
                <a:latin typeface="Comic Sans MS" panose="030F0702030302020204" pitchFamily="66" charset="0"/>
              </a:rPr>
              <a:t/>
            </a:r>
            <a:br>
              <a:rPr lang="ru-RU" sz="4000" dirty="0" smtClean="0">
                <a:solidFill>
                  <a:schemeClr val="tx2">
                    <a:lumMod val="60000"/>
                    <a:lumOff val="40000"/>
                  </a:schemeClr>
                </a:solidFill>
                <a:latin typeface="Comic Sans MS" panose="030F0702030302020204" pitchFamily="66" charset="0"/>
              </a:rPr>
            </a:br>
            <a:r>
              <a:rPr lang="ru-RU" sz="4000" dirty="0" smtClean="0">
                <a:solidFill>
                  <a:schemeClr val="tx2">
                    <a:lumMod val="60000"/>
                    <a:lumOff val="40000"/>
                  </a:schemeClr>
                </a:solidFill>
                <a:latin typeface="Comic Sans MS" panose="030F0702030302020204" pitchFamily="66" charset="0"/>
              </a:rPr>
              <a:t/>
            </a:r>
            <a:br>
              <a:rPr lang="ru-RU" sz="4000" dirty="0" smtClean="0">
                <a:solidFill>
                  <a:schemeClr val="tx2">
                    <a:lumMod val="60000"/>
                    <a:lumOff val="40000"/>
                  </a:schemeClr>
                </a:solidFill>
                <a:latin typeface="Comic Sans MS" panose="030F0702030302020204" pitchFamily="66" charset="0"/>
              </a:rPr>
            </a:br>
            <a:r>
              <a:rPr lang="ru-RU" sz="4000" dirty="0" smtClean="0">
                <a:solidFill>
                  <a:schemeClr val="tx2">
                    <a:lumMod val="60000"/>
                    <a:lumOff val="40000"/>
                  </a:schemeClr>
                </a:solidFill>
                <a:latin typeface="Comic Sans MS" panose="030F0702030302020204" pitchFamily="66" charset="0"/>
              </a:rPr>
              <a:t/>
            </a:r>
            <a:br>
              <a:rPr lang="ru-RU" sz="4000" dirty="0" smtClean="0">
                <a:solidFill>
                  <a:schemeClr val="tx2">
                    <a:lumMod val="60000"/>
                    <a:lumOff val="40000"/>
                  </a:schemeClr>
                </a:solidFill>
                <a:latin typeface="Comic Sans MS" panose="030F0702030302020204" pitchFamily="66" charset="0"/>
              </a:rPr>
            </a:br>
            <a:r>
              <a:rPr lang="ru-RU" sz="2400" b="1" dirty="0" smtClean="0">
                <a:solidFill>
                  <a:schemeClr val="tx2">
                    <a:lumMod val="60000"/>
                    <a:lumOff val="40000"/>
                  </a:schemeClr>
                </a:solidFill>
                <a:latin typeface="Comic Sans MS" panose="030F0702030302020204" pitchFamily="66" charset="0"/>
              </a:rPr>
              <a:t>Случаи </a:t>
            </a:r>
            <a:r>
              <a:rPr lang="ru-RU" sz="2400" b="1" dirty="0">
                <a:solidFill>
                  <a:schemeClr val="tx2">
                    <a:lumMod val="60000"/>
                    <a:lumOff val="40000"/>
                  </a:schemeClr>
                </a:solidFill>
                <a:latin typeface="Comic Sans MS" panose="030F0702030302020204" pitchFamily="66" charset="0"/>
              </a:rPr>
              <a:t>пересечения </a:t>
            </a:r>
            <a:r>
              <a:rPr lang="ru-RU" sz="2400" b="1" u="sng" dirty="0" smtClean="0">
                <a:solidFill>
                  <a:schemeClr val="tx2">
                    <a:lumMod val="60000"/>
                    <a:lumOff val="40000"/>
                  </a:schemeClr>
                </a:solidFill>
                <a:latin typeface="Comic Sans MS" panose="030F0702030302020204" pitchFamily="66" charset="0"/>
              </a:rPr>
              <a:t>границ ЛЕСНИЧЕСТВ с </a:t>
            </a:r>
            <a:r>
              <a:rPr lang="ru-RU" sz="2400" b="1" u="sng" dirty="0">
                <a:solidFill>
                  <a:schemeClr val="tx2">
                    <a:lumMod val="60000"/>
                    <a:lumOff val="40000"/>
                  </a:schemeClr>
                </a:solidFill>
                <a:latin typeface="Comic Sans MS" panose="030F0702030302020204" pitchFamily="66" charset="0"/>
              </a:rPr>
              <a:t>границами населенного пункта, территориальной зоны</a:t>
            </a:r>
            <a:r>
              <a:rPr lang="ru-RU" sz="2400" b="1" dirty="0">
                <a:solidFill>
                  <a:schemeClr val="tx2">
                    <a:lumMod val="60000"/>
                    <a:lumOff val="40000"/>
                  </a:schemeClr>
                </a:solidFill>
                <a:latin typeface="Comic Sans MS" panose="030F0702030302020204" pitchFamily="66" charset="0"/>
              </a:rPr>
              <a:t> и порядок разрешения </a:t>
            </a:r>
            <a:r>
              <a:rPr lang="ru-RU" sz="2400" b="1" dirty="0" smtClean="0">
                <a:solidFill>
                  <a:schemeClr val="tx2">
                    <a:lumMod val="60000"/>
                    <a:lumOff val="40000"/>
                  </a:schemeClr>
                </a:solidFill>
                <a:latin typeface="Comic Sans MS" panose="030F0702030302020204" pitchFamily="66" charset="0"/>
              </a:rPr>
              <a:t>ситуации</a:t>
            </a:r>
            <a:r>
              <a:rPr lang="ru-RU" sz="4000" b="1" dirty="0" smtClean="0"/>
              <a:t/>
            </a:r>
            <a:br>
              <a:rPr lang="ru-RU" sz="4000" b="1" dirty="0" smtClean="0"/>
            </a:br>
            <a:r>
              <a:rPr lang="ru-RU" sz="3200" dirty="0" smtClean="0">
                <a:solidFill>
                  <a:schemeClr val="tx2">
                    <a:lumMod val="60000"/>
                    <a:lumOff val="40000"/>
                  </a:schemeClr>
                </a:solidFill>
                <a:latin typeface="Comic Sans MS" panose="030F0702030302020204" pitchFamily="66" charset="0"/>
              </a:rPr>
              <a:t>Письмо Росреестра </a:t>
            </a:r>
            <a:r>
              <a:rPr lang="ru-RU" sz="4000" dirty="0" smtClean="0">
                <a:solidFill>
                  <a:schemeClr val="tx2">
                    <a:lumMod val="60000"/>
                    <a:lumOff val="40000"/>
                  </a:schemeClr>
                </a:solidFill>
                <a:latin typeface="Comic Sans MS" panose="030F0702030302020204" pitchFamily="66" charset="0"/>
              </a:rPr>
              <a:t/>
            </a:r>
            <a:br>
              <a:rPr lang="ru-RU" sz="4000" dirty="0" smtClean="0">
                <a:solidFill>
                  <a:schemeClr val="tx2">
                    <a:lumMod val="60000"/>
                    <a:lumOff val="40000"/>
                  </a:schemeClr>
                </a:solidFill>
                <a:latin typeface="Comic Sans MS" panose="030F0702030302020204" pitchFamily="66" charset="0"/>
              </a:rPr>
            </a:br>
            <a:r>
              <a:rPr lang="ru-RU" sz="2400" b="1" dirty="0" smtClean="0"/>
              <a:t>от </a:t>
            </a:r>
            <a:r>
              <a:rPr lang="ru-RU" sz="2400" b="1" dirty="0"/>
              <a:t>27 октября 2020 г. N 18-04029/20@</a:t>
            </a:r>
            <a:br>
              <a:rPr lang="ru-RU" sz="2400" b="1" dirty="0"/>
            </a:br>
            <a:r>
              <a:rPr lang="ru-RU" sz="2400" b="1" dirty="0" smtClean="0"/>
              <a:t/>
            </a:r>
            <a:br>
              <a:rPr lang="ru-RU" sz="2400" b="1" dirty="0" smtClean="0"/>
            </a:br>
            <a:r>
              <a:rPr lang="ru-RU" sz="3200" b="1" dirty="0" smtClean="0"/>
              <a:t>и</a:t>
            </a:r>
            <a:r>
              <a:rPr lang="ru-RU" sz="4000" b="1" dirty="0" smtClean="0"/>
              <a:t/>
            </a:r>
            <a:br>
              <a:rPr lang="ru-RU" sz="4000" b="1" dirty="0" smtClean="0"/>
            </a:br>
            <a:r>
              <a:rPr lang="ru-RU" sz="2400" b="1" dirty="0">
                <a:solidFill>
                  <a:schemeClr val="tx2">
                    <a:lumMod val="60000"/>
                    <a:lumOff val="40000"/>
                  </a:schemeClr>
                </a:solidFill>
                <a:latin typeface="Comic Sans MS" panose="030F0702030302020204" pitchFamily="66" charset="0"/>
              </a:rPr>
              <a:t>Случаи пересечения </a:t>
            </a:r>
            <a:r>
              <a:rPr lang="ru-RU" sz="2400" b="1" u="sng" dirty="0" smtClean="0">
                <a:solidFill>
                  <a:schemeClr val="tx2">
                    <a:lumMod val="60000"/>
                    <a:lumOff val="40000"/>
                  </a:schemeClr>
                </a:solidFill>
                <a:latin typeface="Comic Sans MS" panose="030F0702030302020204" pitchFamily="66" charset="0"/>
              </a:rPr>
              <a:t>Границ Населенных Пунктов, </a:t>
            </a:r>
            <a:r>
              <a:rPr lang="ru-RU" sz="2400" b="1" u="sng" dirty="0">
                <a:solidFill>
                  <a:schemeClr val="tx2">
                    <a:lumMod val="60000"/>
                    <a:lumOff val="40000"/>
                  </a:schemeClr>
                </a:solidFill>
                <a:latin typeface="Comic Sans MS" panose="030F0702030302020204" pitchFamily="66" charset="0"/>
              </a:rPr>
              <a:t>территориальных зон с границами </a:t>
            </a:r>
            <a:r>
              <a:rPr lang="ru-RU" sz="2400" b="1" u="sng" dirty="0" smtClean="0">
                <a:solidFill>
                  <a:schemeClr val="tx2">
                    <a:lumMod val="60000"/>
                    <a:lumOff val="40000"/>
                  </a:schemeClr>
                </a:solidFill>
                <a:latin typeface="Comic Sans MS" panose="030F0702030302020204" pitchFamily="66" charset="0"/>
              </a:rPr>
              <a:t>Земельных Участков</a:t>
            </a:r>
            <a:r>
              <a:rPr lang="ru-RU" sz="2400" b="1" dirty="0">
                <a:solidFill>
                  <a:schemeClr val="tx2">
                    <a:lumMod val="60000"/>
                    <a:lumOff val="40000"/>
                  </a:schemeClr>
                </a:solidFill>
                <a:latin typeface="Comic Sans MS" panose="030F0702030302020204" pitchFamily="66" charset="0"/>
              </a:rPr>
              <a:t> </a:t>
            </a:r>
            <a:br>
              <a:rPr lang="ru-RU" sz="2400" b="1" dirty="0">
                <a:solidFill>
                  <a:schemeClr val="tx2">
                    <a:lumMod val="60000"/>
                    <a:lumOff val="40000"/>
                  </a:schemeClr>
                </a:solidFill>
                <a:latin typeface="Comic Sans MS" panose="030F0702030302020204" pitchFamily="66" charset="0"/>
              </a:rPr>
            </a:br>
            <a:r>
              <a:rPr lang="ru-RU" sz="2800" dirty="0" smtClean="0">
                <a:solidFill>
                  <a:schemeClr val="tx2">
                    <a:lumMod val="60000"/>
                    <a:lumOff val="40000"/>
                  </a:schemeClr>
                </a:solidFill>
                <a:latin typeface="Comic Sans MS" panose="030F0702030302020204" pitchFamily="66" charset="0"/>
              </a:rPr>
              <a:t>Письмо </a:t>
            </a:r>
            <a:r>
              <a:rPr lang="ru-RU" sz="2800" dirty="0">
                <a:solidFill>
                  <a:schemeClr val="tx2">
                    <a:lumMod val="60000"/>
                    <a:lumOff val="40000"/>
                  </a:schemeClr>
                </a:solidFill>
                <a:latin typeface="Comic Sans MS" panose="030F0702030302020204" pitchFamily="66" charset="0"/>
              </a:rPr>
              <a:t>Росреестра </a:t>
            </a:r>
            <a:r>
              <a:rPr lang="ru-RU" sz="3200" b="1" dirty="0" smtClean="0">
                <a:solidFill>
                  <a:schemeClr val="tx2">
                    <a:lumMod val="60000"/>
                    <a:lumOff val="40000"/>
                  </a:schemeClr>
                </a:solidFill>
                <a:latin typeface="Comic Sans MS" panose="030F0702030302020204" pitchFamily="66" charset="0"/>
              </a:rPr>
              <a:t/>
            </a:r>
            <a:br>
              <a:rPr lang="ru-RU" sz="3200" b="1" dirty="0" smtClean="0">
                <a:solidFill>
                  <a:schemeClr val="tx2">
                    <a:lumMod val="60000"/>
                    <a:lumOff val="40000"/>
                  </a:schemeClr>
                </a:solidFill>
                <a:latin typeface="Comic Sans MS" panose="030F0702030302020204" pitchFamily="66" charset="0"/>
              </a:rPr>
            </a:br>
            <a:r>
              <a:rPr lang="ru-RU" sz="2400" b="1" dirty="0" smtClean="0"/>
              <a:t>от </a:t>
            </a:r>
            <a:r>
              <a:rPr lang="ru-RU" sz="2400" b="1" dirty="0"/>
              <a:t>29 декабря 2020 г. N 18-04836/20@</a:t>
            </a:r>
            <a:br>
              <a:rPr lang="ru-RU" sz="2400" b="1" dirty="0"/>
            </a:br>
            <a:r>
              <a:rPr lang="ru-RU" sz="4000" dirty="0" smtClean="0">
                <a:solidFill>
                  <a:schemeClr val="tx2">
                    <a:lumMod val="60000"/>
                    <a:lumOff val="40000"/>
                  </a:schemeClr>
                </a:solidFill>
                <a:latin typeface="Comic Sans MS" panose="030F0702030302020204" pitchFamily="66" charset="0"/>
              </a:rPr>
              <a:t/>
            </a:r>
            <a:br>
              <a:rPr lang="ru-RU" sz="4000" dirty="0" smtClean="0">
                <a:solidFill>
                  <a:schemeClr val="tx2">
                    <a:lumMod val="60000"/>
                    <a:lumOff val="40000"/>
                  </a:schemeClr>
                </a:solidFill>
                <a:latin typeface="Comic Sans MS" panose="030F0702030302020204" pitchFamily="66" charset="0"/>
              </a:rPr>
            </a:br>
            <a:r>
              <a:rPr lang="ru-RU" sz="3200" dirty="0">
                <a:solidFill>
                  <a:schemeClr val="tx2">
                    <a:lumMod val="60000"/>
                    <a:lumOff val="40000"/>
                  </a:schemeClr>
                </a:solidFill>
                <a:latin typeface="Comic Sans MS" panose="030F0702030302020204" pitchFamily="66" charset="0"/>
              </a:rPr>
              <a:t/>
            </a:r>
            <a:br>
              <a:rPr lang="ru-RU" sz="3200" dirty="0">
                <a:solidFill>
                  <a:schemeClr val="tx2">
                    <a:lumMod val="60000"/>
                    <a:lumOff val="40000"/>
                  </a:schemeClr>
                </a:solidFill>
                <a:latin typeface="Comic Sans MS" panose="030F0702030302020204" pitchFamily="66" charset="0"/>
              </a:rPr>
            </a:br>
            <a:r>
              <a:rPr lang="ru-RU" sz="1800" dirty="0">
                <a:solidFill>
                  <a:schemeClr val="tx2">
                    <a:lumMod val="60000"/>
                    <a:lumOff val="40000"/>
                  </a:schemeClr>
                </a:solidFill>
                <a:latin typeface="Comic Sans MS" panose="030F0702030302020204" pitchFamily="66" charset="0"/>
              </a:rPr>
              <a:t> </a:t>
            </a:r>
          </a:p>
        </p:txBody>
      </p:sp>
      <p:sp>
        <p:nvSpPr>
          <p:cNvPr id="3" name="Объект 2"/>
          <p:cNvSpPr>
            <a:spLocks noGrp="1"/>
          </p:cNvSpPr>
          <p:nvPr>
            <p:ph idx="1"/>
          </p:nvPr>
        </p:nvSpPr>
        <p:spPr>
          <a:xfrm>
            <a:off x="0" y="6669360"/>
            <a:ext cx="9144000" cy="188640"/>
          </a:xfrm>
        </p:spPr>
        <p:txBody>
          <a:bodyPr>
            <a:normAutofit fontScale="25000" lnSpcReduction="20000"/>
          </a:bodyPr>
          <a:lstStyle/>
          <a:p>
            <a:endParaRPr lang="ru-RU" sz="2400" b="1" dirty="0"/>
          </a:p>
        </p:txBody>
      </p:sp>
    </p:spTree>
    <p:extLst>
      <p:ext uri="{BB962C8B-B14F-4D97-AF65-F5344CB8AC3E}">
        <p14:creationId xmlns:p14="http://schemas.microsoft.com/office/powerpoint/2010/main" val="741313792"/>
      </p:ext>
    </p:extLst>
  </p:cSld>
  <p:clrMapOvr>
    <a:masterClrMapping/>
  </p:clrMapOvr>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404664"/>
          </a:xfrm>
        </p:spPr>
        <p:txBody>
          <a:bodyPr>
            <a:noAutofit/>
          </a:bodyPr>
          <a:lstStyle/>
          <a:p>
            <a:r>
              <a:rPr lang="ru-RU" sz="2000" b="1" dirty="0" smtClean="0">
                <a:solidFill>
                  <a:schemeClr val="tx2">
                    <a:lumMod val="60000"/>
                    <a:lumOff val="40000"/>
                  </a:schemeClr>
                </a:solidFill>
                <a:latin typeface="Comic Sans MS" panose="030F0702030302020204" pitchFamily="66" charset="0"/>
              </a:rPr>
              <a:t>Границы лесничеств</a:t>
            </a:r>
            <a:endParaRPr lang="ru-RU" sz="2800" b="1" dirty="0">
              <a:solidFill>
                <a:srgbClr val="C00000"/>
              </a:solidFill>
              <a:latin typeface="Comic Sans MS" panose="030F0702030302020204" pitchFamily="66" charset="0"/>
            </a:endParaRPr>
          </a:p>
        </p:txBody>
      </p:sp>
      <p:sp>
        <p:nvSpPr>
          <p:cNvPr id="3" name="Объект 2"/>
          <p:cNvSpPr>
            <a:spLocks noGrp="1"/>
          </p:cNvSpPr>
          <p:nvPr>
            <p:ph idx="1"/>
          </p:nvPr>
        </p:nvSpPr>
        <p:spPr>
          <a:xfrm>
            <a:off x="0" y="332656"/>
            <a:ext cx="9144000" cy="6525344"/>
          </a:xfrm>
        </p:spPr>
        <p:txBody>
          <a:bodyPr>
            <a:normAutofit fontScale="85000" lnSpcReduction="20000"/>
          </a:bodyPr>
          <a:lstStyle/>
          <a:p>
            <a:pPr marL="0" indent="0" algn="ctr">
              <a:buNone/>
            </a:pPr>
            <a:r>
              <a:rPr lang="ru-RU" sz="2400" dirty="0" smtClean="0"/>
              <a:t>При внесении в </a:t>
            </a:r>
            <a:r>
              <a:rPr lang="ru-RU" sz="2400" dirty="0" err="1" smtClean="0"/>
              <a:t>Росреестр</a:t>
            </a:r>
            <a:r>
              <a:rPr lang="ru-RU" sz="2400" dirty="0" smtClean="0"/>
              <a:t> документов о постановке границ лесничеств</a:t>
            </a:r>
          </a:p>
          <a:p>
            <a:pPr marL="0" indent="0" algn="ctr">
              <a:buNone/>
            </a:pPr>
            <a:r>
              <a:rPr lang="ru-RU" sz="2000" u="sng" dirty="0" smtClean="0"/>
              <a:t>направляет </a:t>
            </a:r>
            <a:r>
              <a:rPr lang="ru-RU" sz="2000" u="sng" dirty="0"/>
              <a:t>уведомление </a:t>
            </a:r>
            <a:r>
              <a:rPr lang="ru-RU" sz="2000" b="1" u="sng" dirty="0" smtClean="0"/>
              <a:t>о НЕВОЗМОЖНОСТИ</a:t>
            </a:r>
            <a:r>
              <a:rPr lang="ru-RU" sz="2000" dirty="0" smtClean="0"/>
              <a:t> внесения сведений </a:t>
            </a:r>
            <a:r>
              <a:rPr lang="ru-RU" sz="2000" dirty="0"/>
              <a:t>в ЕГРН в случае, </a:t>
            </a:r>
            <a:r>
              <a:rPr lang="ru-RU" sz="2000" b="1" dirty="0" smtClean="0"/>
              <a:t>ЕСЛИ </a:t>
            </a:r>
            <a:r>
              <a:rPr lang="ru-RU" sz="2000" b="1" dirty="0"/>
              <a:t>границы </a:t>
            </a:r>
            <a:r>
              <a:rPr lang="ru-RU" sz="2000" b="1" dirty="0" smtClean="0"/>
              <a:t>лесничества</a:t>
            </a:r>
            <a:r>
              <a:rPr lang="ru-RU" sz="2000" dirty="0"/>
              <a:t> </a:t>
            </a:r>
            <a:r>
              <a:rPr lang="ru-RU" sz="2000" b="1" i="1" u="sng" dirty="0" smtClean="0"/>
              <a:t>Пересекают границы населенного пункта, территориальной зоны </a:t>
            </a:r>
          </a:p>
          <a:p>
            <a:pPr marL="0" indent="0" algn="ctr">
              <a:buNone/>
            </a:pPr>
            <a:r>
              <a:rPr lang="ru-RU" sz="2000" b="1" dirty="0">
                <a:solidFill>
                  <a:srgbClr val="C00000"/>
                </a:solidFill>
              </a:rPr>
              <a:t>надлежит руководствоваться следующим </a:t>
            </a:r>
            <a:r>
              <a:rPr lang="ru-RU" sz="2000" b="1" u="sng" dirty="0">
                <a:solidFill>
                  <a:srgbClr val="C00000"/>
                </a:solidFill>
              </a:rPr>
              <a:t>алгоритмом</a:t>
            </a:r>
            <a:r>
              <a:rPr lang="ru-RU" sz="2000" b="1" dirty="0">
                <a:solidFill>
                  <a:srgbClr val="C00000"/>
                </a:solidFill>
              </a:rPr>
              <a:t> действий</a:t>
            </a:r>
            <a:r>
              <a:rPr lang="ru-RU" sz="2000" b="1" dirty="0" smtClean="0">
                <a:solidFill>
                  <a:srgbClr val="C00000"/>
                </a:solidFill>
              </a:rPr>
              <a:t>:</a:t>
            </a:r>
          </a:p>
          <a:p>
            <a:pPr marL="0" indent="0" algn="ctr">
              <a:buNone/>
            </a:pPr>
            <a:endParaRPr lang="ru-RU" sz="1400" b="1" dirty="0">
              <a:solidFill>
                <a:srgbClr val="C00000"/>
              </a:solidFill>
            </a:endParaRPr>
          </a:p>
          <a:p>
            <a:pPr marL="0" indent="0" algn="just">
              <a:buNone/>
            </a:pPr>
            <a:r>
              <a:rPr lang="ru-RU" sz="2000" b="1" dirty="0">
                <a:solidFill>
                  <a:srgbClr val="C00000"/>
                </a:solidFill>
              </a:rPr>
              <a:t>1.</a:t>
            </a:r>
            <a:r>
              <a:rPr lang="ru-RU" sz="2000" dirty="0"/>
              <a:t> </a:t>
            </a:r>
            <a:r>
              <a:rPr lang="ru-RU" sz="2000" dirty="0" smtClean="0"/>
              <a:t>  </a:t>
            </a:r>
            <a:r>
              <a:rPr lang="ru-RU" sz="1800" dirty="0" smtClean="0"/>
              <a:t>Филиалы </a:t>
            </a:r>
            <a:r>
              <a:rPr lang="ru-RU" sz="1800" dirty="0"/>
              <a:t>ФГБУ </a:t>
            </a:r>
            <a:r>
              <a:rPr lang="ru-RU" sz="1800" dirty="0" smtClean="0"/>
              <a:t>«ФКП Росреестра» (филиал) по субъектам РФ </a:t>
            </a:r>
            <a:r>
              <a:rPr lang="ru-RU" sz="2000" dirty="0" smtClean="0"/>
              <a:t> </a:t>
            </a:r>
            <a:r>
              <a:rPr lang="ru-RU" sz="2000" b="1" u="sng" dirty="0"/>
              <a:t>направляет </a:t>
            </a:r>
            <a:r>
              <a:rPr lang="ru-RU" sz="2000" dirty="0"/>
              <a:t>в соответствующий ТО РР (территориальный орган Росреестра) </a:t>
            </a:r>
            <a:r>
              <a:rPr lang="ru-RU" sz="2000" u="sng" dirty="0"/>
              <a:t>информацию о наличии в ЕГРН пересечения </a:t>
            </a:r>
            <a:r>
              <a:rPr lang="ru-RU" sz="2000" u="sng" dirty="0" smtClean="0"/>
              <a:t>границ</a:t>
            </a:r>
            <a:r>
              <a:rPr lang="ru-RU" sz="2000" dirty="0" smtClean="0"/>
              <a:t>, </a:t>
            </a:r>
            <a:r>
              <a:rPr lang="ru-RU" sz="2000" dirty="0"/>
              <a:t>являющегося препятствием внесения в ЕГРН сведений о границах лесничеств (</a:t>
            </a:r>
            <a:r>
              <a:rPr lang="ru-RU" sz="2000" b="1" u="sng" dirty="0"/>
              <a:t>в виде пояснительной записки с приложением графического отображения пересечения</a:t>
            </a:r>
            <a:r>
              <a:rPr lang="ru-RU" sz="2000" dirty="0"/>
              <a:t>).</a:t>
            </a:r>
          </a:p>
          <a:p>
            <a:pPr marL="0" indent="0" algn="ctr">
              <a:buNone/>
            </a:pPr>
            <a:r>
              <a:rPr lang="ru-RU" sz="2000" b="1" dirty="0">
                <a:solidFill>
                  <a:schemeClr val="accent6">
                    <a:lumMod val="75000"/>
                  </a:schemeClr>
                </a:solidFill>
              </a:rPr>
              <a:t>Срок:</a:t>
            </a:r>
            <a:r>
              <a:rPr lang="ru-RU" sz="2000" dirty="0"/>
              <a:t> </a:t>
            </a:r>
            <a:r>
              <a:rPr lang="ru-RU" sz="2000" u="sng" dirty="0"/>
              <a:t>не позднее </a:t>
            </a:r>
            <a:r>
              <a:rPr lang="ru-RU" sz="2000" u="sng" dirty="0" smtClean="0"/>
              <a:t>2 </a:t>
            </a:r>
            <a:r>
              <a:rPr lang="ru-RU" sz="2000" u="sng" dirty="0"/>
              <a:t>рабочих дней</a:t>
            </a:r>
            <a:r>
              <a:rPr lang="ru-RU" sz="2000" dirty="0"/>
              <a:t> после проведения </a:t>
            </a:r>
            <a:r>
              <a:rPr lang="ru-RU" sz="2000" dirty="0" smtClean="0"/>
              <a:t>анализа.</a:t>
            </a:r>
          </a:p>
          <a:p>
            <a:pPr marL="0" indent="0" algn="ctr">
              <a:buNone/>
            </a:pPr>
            <a:endParaRPr lang="ru-RU" sz="1300" dirty="0"/>
          </a:p>
          <a:p>
            <a:pPr marL="0" indent="0">
              <a:buNone/>
            </a:pPr>
            <a:r>
              <a:rPr lang="ru-RU" sz="2000" b="1" dirty="0">
                <a:solidFill>
                  <a:srgbClr val="C00000"/>
                </a:solidFill>
              </a:rPr>
              <a:t>2.</a:t>
            </a:r>
            <a:r>
              <a:rPr lang="ru-RU" sz="2000" dirty="0"/>
              <a:t> </a:t>
            </a:r>
            <a:r>
              <a:rPr lang="ru-RU" sz="2000" dirty="0" smtClean="0"/>
              <a:t>  </a:t>
            </a:r>
            <a:r>
              <a:rPr lang="ru-RU" sz="2000" dirty="0" err="1" smtClean="0"/>
              <a:t>Террорган</a:t>
            </a:r>
            <a:r>
              <a:rPr lang="ru-RU" sz="2000" dirty="0" smtClean="0"/>
              <a:t> Росреестра руководствуясь положениями </a:t>
            </a:r>
            <a:r>
              <a:rPr lang="ru-RU" sz="2000" dirty="0"/>
              <a:t>законодательства </a:t>
            </a:r>
            <a:r>
              <a:rPr lang="ru-RU" sz="2000" dirty="0" smtClean="0"/>
              <a:t>РФ:</a:t>
            </a:r>
            <a:endParaRPr lang="ru-RU" sz="2000" dirty="0"/>
          </a:p>
          <a:p>
            <a:pPr marL="0" indent="0" algn="just">
              <a:buNone/>
            </a:pPr>
            <a:r>
              <a:rPr lang="ru-RU" sz="2000" dirty="0" smtClean="0">
                <a:solidFill>
                  <a:srgbClr val="C00000"/>
                </a:solidFill>
              </a:rPr>
              <a:t>- 2.1 </a:t>
            </a:r>
            <a:r>
              <a:rPr lang="ru-RU" sz="2000" u="sng" dirty="0" smtClean="0">
                <a:solidFill>
                  <a:srgbClr val="C00000"/>
                </a:solidFill>
              </a:rPr>
              <a:t>проводит </a:t>
            </a:r>
            <a:r>
              <a:rPr lang="ru-RU" sz="2000" u="sng" dirty="0">
                <a:solidFill>
                  <a:srgbClr val="C00000"/>
                </a:solidFill>
              </a:rPr>
              <a:t>анализ</a:t>
            </a:r>
            <a:r>
              <a:rPr lang="ru-RU" sz="2000" dirty="0">
                <a:solidFill>
                  <a:srgbClr val="C00000"/>
                </a:solidFill>
              </a:rPr>
              <a:t>, в </a:t>
            </a:r>
            <a:r>
              <a:rPr lang="ru-RU" sz="2000" dirty="0" err="1" smtClean="0">
                <a:solidFill>
                  <a:srgbClr val="C00000"/>
                </a:solidFill>
              </a:rPr>
              <a:t>тч</a:t>
            </a:r>
            <a:r>
              <a:rPr lang="ru-RU" sz="2000" dirty="0" smtClean="0">
                <a:solidFill>
                  <a:srgbClr val="C00000"/>
                </a:solidFill>
              </a:rPr>
              <a:t> визуальный</a:t>
            </a:r>
            <a:r>
              <a:rPr lang="ru-RU" sz="2000" dirty="0">
                <a:solidFill>
                  <a:srgbClr val="C00000"/>
                </a:solidFill>
              </a:rPr>
              <a:t>, представленных сведений о местоположении границ </a:t>
            </a:r>
            <a:r>
              <a:rPr lang="ru-RU" sz="2000" b="1" dirty="0" smtClean="0">
                <a:solidFill>
                  <a:srgbClr val="C00000"/>
                </a:solidFill>
              </a:rPr>
              <a:t>территориальных </a:t>
            </a:r>
            <a:r>
              <a:rPr lang="ru-RU" sz="2000" b="1" dirty="0">
                <a:solidFill>
                  <a:srgbClr val="C00000"/>
                </a:solidFill>
              </a:rPr>
              <a:t>зон </a:t>
            </a:r>
            <a:r>
              <a:rPr lang="ru-RU" sz="2000" u="sng" dirty="0">
                <a:solidFill>
                  <a:srgbClr val="C00000"/>
                </a:solidFill>
              </a:rPr>
              <a:t>на их соответствие ПЗЗ, картам градостроительного зонирования</a:t>
            </a:r>
            <a:r>
              <a:rPr lang="ru-RU" sz="2000" dirty="0"/>
              <a:t>;</a:t>
            </a:r>
          </a:p>
          <a:p>
            <a:pPr marL="0" indent="0">
              <a:buNone/>
            </a:pPr>
            <a:r>
              <a:rPr lang="ru-RU" sz="2000" dirty="0">
                <a:solidFill>
                  <a:srgbClr val="C00000"/>
                </a:solidFill>
              </a:rPr>
              <a:t>-</a:t>
            </a:r>
            <a:r>
              <a:rPr lang="ru-RU" sz="2000" dirty="0"/>
              <a:t> </a:t>
            </a:r>
            <a:r>
              <a:rPr lang="ru-RU" sz="2000" dirty="0" smtClean="0">
                <a:solidFill>
                  <a:srgbClr val="C00000"/>
                </a:solidFill>
              </a:rPr>
              <a:t>2.2</a:t>
            </a:r>
            <a:r>
              <a:rPr lang="ru-RU" sz="2000" dirty="0" smtClean="0"/>
              <a:t> на </a:t>
            </a:r>
            <a:r>
              <a:rPr lang="ru-RU" sz="2000" dirty="0"/>
              <a:t>основании </a:t>
            </a:r>
            <a:r>
              <a:rPr lang="ru-RU" sz="2000" dirty="0" smtClean="0"/>
              <a:t>анализа </a:t>
            </a:r>
            <a:r>
              <a:rPr lang="ru-RU" sz="2000" b="1" u="sng" dirty="0">
                <a:solidFill>
                  <a:srgbClr val="C00000"/>
                </a:solidFill>
              </a:rPr>
              <a:t>принимает решение </a:t>
            </a:r>
            <a:r>
              <a:rPr lang="ru-RU" sz="2000" u="sng" dirty="0">
                <a:solidFill>
                  <a:srgbClr val="C00000"/>
                </a:solidFill>
              </a:rPr>
              <a:t>о необходимости устранения</a:t>
            </a:r>
            <a:r>
              <a:rPr lang="ru-RU" sz="2000" dirty="0">
                <a:solidFill>
                  <a:srgbClr val="C00000"/>
                </a:solidFill>
              </a:rPr>
              <a:t> </a:t>
            </a:r>
            <a:r>
              <a:rPr lang="ru-RU" sz="2000" b="1" dirty="0">
                <a:solidFill>
                  <a:srgbClr val="C00000"/>
                </a:solidFill>
              </a:rPr>
              <a:t>реестровой ошибки </a:t>
            </a:r>
            <a:r>
              <a:rPr lang="ru-RU" sz="2000" dirty="0">
                <a:solidFill>
                  <a:srgbClr val="C00000"/>
                </a:solidFill>
              </a:rPr>
              <a:t>в описании местоположения границ территориальных зон и населенного </a:t>
            </a:r>
            <a:r>
              <a:rPr lang="ru-RU" sz="2000" dirty="0" smtClean="0">
                <a:solidFill>
                  <a:srgbClr val="C00000"/>
                </a:solidFill>
              </a:rPr>
              <a:t>пункта</a:t>
            </a:r>
            <a:r>
              <a:rPr lang="ru-RU" sz="2000" dirty="0" smtClean="0"/>
              <a:t>.</a:t>
            </a:r>
            <a:endParaRPr lang="ru-RU" sz="2000" dirty="0"/>
          </a:p>
          <a:p>
            <a:pPr marL="0" indent="0" algn="ctr">
              <a:buNone/>
            </a:pPr>
            <a:r>
              <a:rPr lang="ru-RU" sz="2000" b="1" dirty="0">
                <a:solidFill>
                  <a:schemeClr val="accent6">
                    <a:lumMod val="75000"/>
                  </a:schemeClr>
                </a:solidFill>
              </a:rPr>
              <a:t>Срок:</a:t>
            </a:r>
            <a:r>
              <a:rPr lang="ru-RU" sz="2000" dirty="0"/>
              <a:t> </a:t>
            </a:r>
            <a:r>
              <a:rPr lang="ru-RU" sz="2000" u="sng" dirty="0"/>
              <a:t>не позднее </a:t>
            </a:r>
            <a:r>
              <a:rPr lang="ru-RU" sz="2000" u="sng" dirty="0" smtClean="0"/>
              <a:t>3 </a:t>
            </a:r>
            <a:r>
              <a:rPr lang="ru-RU" sz="2000" u="sng" dirty="0"/>
              <a:t>рабочих дней</a:t>
            </a:r>
            <a:r>
              <a:rPr lang="ru-RU" sz="2000" dirty="0"/>
              <a:t> с даты поступления в ТО РР </a:t>
            </a:r>
            <a:r>
              <a:rPr lang="ru-RU" sz="2000" dirty="0" smtClean="0"/>
              <a:t>информации.</a:t>
            </a:r>
          </a:p>
          <a:p>
            <a:pPr marL="0" indent="0" algn="ctr">
              <a:buNone/>
            </a:pPr>
            <a:endParaRPr lang="ru-RU" sz="1400" dirty="0"/>
          </a:p>
          <a:p>
            <a:pPr marL="0" indent="0">
              <a:buNone/>
            </a:pPr>
            <a:r>
              <a:rPr lang="ru-RU" sz="2000" b="1" dirty="0">
                <a:solidFill>
                  <a:srgbClr val="C00000"/>
                </a:solidFill>
              </a:rPr>
              <a:t>3.</a:t>
            </a:r>
            <a:r>
              <a:rPr lang="ru-RU" sz="2000" dirty="0"/>
              <a:t> ТО РР </a:t>
            </a:r>
            <a:r>
              <a:rPr lang="ru-RU" sz="2000" b="1" u="sng" dirty="0"/>
              <a:t>направляет Решение</a:t>
            </a:r>
            <a:r>
              <a:rPr lang="ru-RU" sz="2000" b="1" dirty="0"/>
              <a:t> </a:t>
            </a:r>
            <a:r>
              <a:rPr lang="ru-RU" sz="2000" dirty="0"/>
              <a:t>о необходимости устранения реестровой ошибки </a:t>
            </a:r>
            <a:r>
              <a:rPr lang="ru-RU" sz="2000" b="1" u="sng" dirty="0"/>
              <a:t>в соответствующие органы местного самоуправления</a:t>
            </a:r>
            <a:r>
              <a:rPr lang="ru-RU" sz="2000" b="1" dirty="0"/>
              <a:t>,</a:t>
            </a:r>
            <a:r>
              <a:rPr lang="ru-RU" sz="2000" dirty="0"/>
              <a:t> утвердившие границы территориальных зон, населенных пунктов, </a:t>
            </a:r>
            <a:r>
              <a:rPr lang="ru-RU" sz="2000" u="sng" dirty="0"/>
              <a:t>для исправления такой ошибки</a:t>
            </a:r>
            <a:r>
              <a:rPr lang="ru-RU" sz="2000" dirty="0"/>
              <a:t>, а также в </a:t>
            </a:r>
            <a:r>
              <a:rPr lang="ru-RU" sz="2000" dirty="0" smtClean="0"/>
              <a:t>филиал «ФКП Росреестра».</a:t>
            </a:r>
            <a:endParaRPr lang="ru-RU" sz="2000" dirty="0"/>
          </a:p>
          <a:p>
            <a:pPr marL="0" indent="0" algn="ctr">
              <a:buNone/>
            </a:pPr>
            <a:r>
              <a:rPr lang="ru-RU" sz="2000" b="1" dirty="0">
                <a:solidFill>
                  <a:schemeClr val="accent6">
                    <a:lumMod val="75000"/>
                  </a:schemeClr>
                </a:solidFill>
              </a:rPr>
              <a:t>Срок:</a:t>
            </a:r>
            <a:r>
              <a:rPr lang="ru-RU" sz="2000" dirty="0">
                <a:solidFill>
                  <a:schemeClr val="accent6">
                    <a:lumMod val="75000"/>
                  </a:schemeClr>
                </a:solidFill>
              </a:rPr>
              <a:t> </a:t>
            </a:r>
            <a:r>
              <a:rPr lang="ru-RU" sz="2000" u="sng" dirty="0"/>
              <a:t>не позднее </a:t>
            </a:r>
            <a:r>
              <a:rPr lang="ru-RU" sz="2000" u="sng" dirty="0" smtClean="0"/>
              <a:t>1 рабочего </a:t>
            </a:r>
            <a:r>
              <a:rPr lang="ru-RU" sz="2000" u="sng" dirty="0"/>
              <a:t>дня</a:t>
            </a:r>
            <a:r>
              <a:rPr lang="ru-RU" sz="2000" dirty="0"/>
              <a:t>, следующего за днем принятия </a:t>
            </a:r>
            <a:r>
              <a:rPr lang="ru-RU" sz="2000" dirty="0" smtClean="0"/>
              <a:t>Решения.</a:t>
            </a:r>
          </a:p>
          <a:p>
            <a:pPr marL="0" indent="0" algn="ctr">
              <a:buNone/>
            </a:pPr>
            <a:endParaRPr lang="ru-RU" sz="1500" dirty="0"/>
          </a:p>
          <a:p>
            <a:pPr marL="0" indent="0">
              <a:buNone/>
            </a:pPr>
            <a:r>
              <a:rPr lang="ru-RU" sz="2000" b="1" dirty="0">
                <a:solidFill>
                  <a:srgbClr val="FF0000"/>
                </a:solidFill>
              </a:rPr>
              <a:t>!!!</a:t>
            </a:r>
            <a:r>
              <a:rPr lang="ru-RU" sz="2000" dirty="0"/>
              <a:t> </a:t>
            </a:r>
            <a:r>
              <a:rPr lang="ru-RU" sz="2000" b="1" dirty="0">
                <a:solidFill>
                  <a:srgbClr val="C00000"/>
                </a:solidFill>
              </a:rPr>
              <a:t>4.</a:t>
            </a:r>
            <a:r>
              <a:rPr lang="ru-RU" sz="2000" dirty="0"/>
              <a:t> Филиал «ФКП Росреестра</a:t>
            </a:r>
            <a:r>
              <a:rPr lang="ru-RU" sz="2000" dirty="0" smtClean="0"/>
              <a:t>» </a:t>
            </a:r>
            <a:r>
              <a:rPr lang="ru-RU" sz="2000" b="1" dirty="0" smtClean="0"/>
              <a:t>при </a:t>
            </a:r>
            <a:r>
              <a:rPr lang="ru-RU" sz="2000" b="1" dirty="0"/>
              <a:t>наличии Решения о необходимости устранения реестровой ошибки</a:t>
            </a:r>
            <a:r>
              <a:rPr lang="ru-RU" sz="2000" dirty="0"/>
              <a:t> </a:t>
            </a:r>
            <a:r>
              <a:rPr lang="ru-RU" sz="2100" b="1" dirty="0">
                <a:solidFill>
                  <a:srgbClr val="FF0000"/>
                </a:solidFill>
              </a:rPr>
              <a:t>осуществляет внесение в ЕГРН </a:t>
            </a:r>
            <a:r>
              <a:rPr lang="ru-RU" sz="2100" b="1" dirty="0" smtClean="0">
                <a:solidFill>
                  <a:srgbClr val="FF0000"/>
                </a:solidFill>
              </a:rPr>
              <a:t>СВЕДЕНИЙ О МЕСТОПОЛОЖЕНИИ ГРАНИЦЫ ЛЕСНИЧЕСТВА</a:t>
            </a:r>
            <a:r>
              <a:rPr lang="ru-RU" sz="2000" dirty="0" smtClean="0"/>
              <a:t> при </a:t>
            </a:r>
            <a:r>
              <a:rPr lang="ru-RU" sz="2000" dirty="0"/>
              <a:t>отсутствии иных оснований для направления уведомления о невозможности их внесения в ЕГРН.</a:t>
            </a:r>
          </a:p>
          <a:p>
            <a:pPr marL="0" indent="0" algn="ctr">
              <a:buNone/>
            </a:pPr>
            <a:r>
              <a:rPr lang="ru-RU" sz="2000" dirty="0"/>
              <a:t>Срок: </a:t>
            </a:r>
            <a:r>
              <a:rPr lang="ru-RU" sz="2000" u="sng" dirty="0"/>
              <a:t>не позднее </a:t>
            </a:r>
            <a:r>
              <a:rPr lang="ru-RU" sz="2000" b="1" u="sng" dirty="0" smtClean="0">
                <a:solidFill>
                  <a:srgbClr val="C00000"/>
                </a:solidFill>
              </a:rPr>
              <a:t>15 </a:t>
            </a:r>
            <a:r>
              <a:rPr lang="ru-RU" sz="2000" b="1" u="sng" dirty="0" err="1" smtClean="0">
                <a:solidFill>
                  <a:srgbClr val="C00000"/>
                </a:solidFill>
              </a:rPr>
              <a:t>рд</a:t>
            </a:r>
            <a:r>
              <a:rPr lang="ru-RU" sz="2000" b="1" u="sng" dirty="0" smtClean="0">
                <a:solidFill>
                  <a:srgbClr val="C00000"/>
                </a:solidFill>
              </a:rPr>
              <a:t> </a:t>
            </a:r>
            <a:r>
              <a:rPr lang="ru-RU" sz="2000" u="sng" dirty="0" smtClean="0"/>
              <a:t>с </a:t>
            </a:r>
            <a:r>
              <a:rPr lang="ru-RU" sz="2000" u="sng" dirty="0"/>
              <a:t>даты поступления</a:t>
            </a:r>
            <a:r>
              <a:rPr lang="ru-RU" sz="2000" dirty="0"/>
              <a:t> в филиал сведений о границах лесничеств.</a:t>
            </a:r>
          </a:p>
          <a:p>
            <a:pPr marL="0" indent="0" algn="ctr">
              <a:buNone/>
            </a:pPr>
            <a:endParaRPr lang="ru-RU" sz="2000" i="1" u="sng" dirty="0"/>
          </a:p>
        </p:txBody>
      </p:sp>
    </p:spTree>
    <p:extLst>
      <p:ext uri="{BB962C8B-B14F-4D97-AF65-F5344CB8AC3E}">
        <p14:creationId xmlns:p14="http://schemas.microsoft.com/office/powerpoint/2010/main" val="2968633218"/>
      </p:ext>
    </p:extLst>
  </p:cSld>
  <p:clrMapOvr>
    <a:masterClrMapping/>
  </p:clrMapOvr>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620688"/>
          </a:xfrm>
        </p:spPr>
        <p:txBody>
          <a:bodyPr>
            <a:noAutofit/>
          </a:bodyPr>
          <a:lstStyle/>
          <a:p>
            <a:pPr algn="r"/>
            <a:r>
              <a:rPr lang="ru-RU" sz="2000" b="1" dirty="0" smtClean="0">
                <a:solidFill>
                  <a:schemeClr val="tx2">
                    <a:lumMod val="60000"/>
                    <a:lumOff val="40000"/>
                  </a:schemeClr>
                </a:solidFill>
                <a:latin typeface="Comic Sans MS" panose="030F0702030302020204" pitchFamily="66" charset="0"/>
              </a:rPr>
              <a:t/>
            </a:r>
            <a:br>
              <a:rPr lang="ru-RU" sz="2000" b="1" dirty="0" smtClean="0">
                <a:solidFill>
                  <a:schemeClr val="tx2">
                    <a:lumMod val="60000"/>
                    <a:lumOff val="40000"/>
                  </a:schemeClr>
                </a:solidFill>
                <a:latin typeface="Comic Sans MS" panose="030F0702030302020204" pitchFamily="66" charset="0"/>
              </a:rPr>
            </a:br>
            <a:r>
              <a:rPr lang="ru-RU" sz="2000" b="1" dirty="0" smtClean="0">
                <a:solidFill>
                  <a:schemeClr val="tx2">
                    <a:lumMod val="60000"/>
                    <a:lumOff val="40000"/>
                  </a:schemeClr>
                </a:solidFill>
                <a:latin typeface="Comic Sans MS" panose="030F0702030302020204" pitchFamily="66" charset="0"/>
              </a:rPr>
              <a:t>Письмо Росреестра </a:t>
            </a:r>
            <a:r>
              <a:rPr lang="ru-RU" sz="2400" b="1" dirty="0">
                <a:solidFill>
                  <a:srgbClr val="FF0000"/>
                </a:solidFill>
              </a:rPr>
              <a:t>от 29 декабря 2020 г. N 18-04836/20@</a:t>
            </a:r>
            <a:br>
              <a:rPr lang="ru-RU" sz="2400" b="1" dirty="0">
                <a:solidFill>
                  <a:srgbClr val="FF0000"/>
                </a:solidFill>
              </a:rPr>
            </a:br>
            <a:endParaRPr lang="ru-RU" sz="2800" b="1" dirty="0">
              <a:solidFill>
                <a:srgbClr val="FF0000"/>
              </a:solidFill>
              <a:latin typeface="Comic Sans MS" panose="030F0702030302020204" pitchFamily="66" charset="0"/>
            </a:endParaRPr>
          </a:p>
        </p:txBody>
      </p:sp>
      <p:sp>
        <p:nvSpPr>
          <p:cNvPr id="3" name="Объект 2"/>
          <p:cNvSpPr>
            <a:spLocks noGrp="1"/>
          </p:cNvSpPr>
          <p:nvPr>
            <p:ph idx="1"/>
          </p:nvPr>
        </p:nvSpPr>
        <p:spPr>
          <a:xfrm>
            <a:off x="0" y="476672"/>
            <a:ext cx="9144000" cy="6381328"/>
          </a:xfrm>
        </p:spPr>
        <p:txBody>
          <a:bodyPr>
            <a:normAutofit fontScale="77500" lnSpcReduction="20000"/>
          </a:bodyPr>
          <a:lstStyle/>
          <a:p>
            <a:pPr marL="0" indent="0" algn="ctr">
              <a:buNone/>
            </a:pPr>
            <a:endParaRPr lang="ru-RU" sz="2400" b="1" dirty="0" smtClean="0"/>
          </a:p>
          <a:p>
            <a:pPr marL="0" indent="0" algn="ctr">
              <a:buNone/>
            </a:pPr>
            <a:r>
              <a:rPr lang="ru-RU" sz="2400" b="1" dirty="0" smtClean="0"/>
              <a:t>по </a:t>
            </a:r>
            <a:r>
              <a:rPr lang="ru-RU" sz="2400" b="1" dirty="0"/>
              <a:t>вопросу </a:t>
            </a:r>
            <a:r>
              <a:rPr lang="ru-RU" sz="2400" b="1" dirty="0" smtClean="0"/>
              <a:t>внесения в ЕГРН </a:t>
            </a:r>
            <a:r>
              <a:rPr lang="ru-RU" sz="2400" b="1" dirty="0" smtClean="0">
                <a:solidFill>
                  <a:srgbClr val="C00000"/>
                </a:solidFill>
              </a:rPr>
              <a:t>сведений </a:t>
            </a:r>
            <a:r>
              <a:rPr lang="ru-RU" sz="2400" b="1" u="sng" dirty="0">
                <a:solidFill>
                  <a:srgbClr val="C00000"/>
                </a:solidFill>
              </a:rPr>
              <a:t>о границах </a:t>
            </a:r>
            <a:r>
              <a:rPr lang="ru-RU" sz="2400" b="1" u="sng" dirty="0" smtClean="0">
                <a:solidFill>
                  <a:srgbClr val="C00000"/>
                </a:solidFill>
              </a:rPr>
              <a:t>Населенных Пунктов</a:t>
            </a:r>
            <a:r>
              <a:rPr lang="ru-RU" sz="2400" b="1" dirty="0" smtClean="0">
                <a:solidFill>
                  <a:srgbClr val="C00000"/>
                </a:solidFill>
              </a:rPr>
              <a:t>, Территориальных Зон</a:t>
            </a:r>
            <a:r>
              <a:rPr lang="ru-RU" sz="2400" dirty="0" smtClean="0">
                <a:solidFill>
                  <a:srgbClr val="C00000"/>
                </a:solidFill>
              </a:rPr>
              <a:t> </a:t>
            </a:r>
            <a:r>
              <a:rPr lang="ru-RU" sz="2400" dirty="0" smtClean="0"/>
              <a:t>(административные </a:t>
            </a:r>
            <a:r>
              <a:rPr lang="ru-RU" sz="2400" dirty="0"/>
              <a:t>границы), </a:t>
            </a:r>
            <a:r>
              <a:rPr lang="ru-RU" sz="2400" b="1" u="sng" dirty="0" smtClean="0">
                <a:solidFill>
                  <a:srgbClr val="C00000"/>
                </a:solidFill>
              </a:rPr>
              <a:t>ИМЕЮЩИХ ПЕРЕСЕЧЕНИЯ</a:t>
            </a:r>
          </a:p>
          <a:p>
            <a:pPr marL="0" indent="0" algn="ctr">
              <a:buNone/>
            </a:pPr>
            <a:r>
              <a:rPr lang="ru-RU" sz="2400" b="1" u="sng" dirty="0" smtClean="0"/>
              <a:t>С ГРАНИЦАМИ ЗЕМЕЛЬНЫХ УЧАСТКОВ</a:t>
            </a:r>
          </a:p>
          <a:p>
            <a:pPr marL="0" indent="0" algn="ctr">
              <a:buNone/>
            </a:pPr>
            <a:endParaRPr lang="ru-RU" sz="2400" b="1" u="sng" dirty="0"/>
          </a:p>
          <a:p>
            <a:pPr marL="457200" indent="-457200" algn="just">
              <a:buAutoNum type="arabicParenR"/>
            </a:pPr>
            <a:r>
              <a:rPr lang="ru-RU" sz="2400" dirty="0" smtClean="0"/>
              <a:t>при </a:t>
            </a:r>
            <a:r>
              <a:rPr lang="ru-RU" sz="2400" dirty="0"/>
              <a:t>проектировании административных границ </a:t>
            </a:r>
            <a:r>
              <a:rPr lang="ru-RU" sz="2400" dirty="0">
                <a:solidFill>
                  <a:srgbClr val="C00000"/>
                </a:solidFill>
              </a:rPr>
              <a:t>необходимо использовать </a:t>
            </a:r>
            <a:r>
              <a:rPr lang="ru-RU" sz="2400" b="1" dirty="0">
                <a:solidFill>
                  <a:srgbClr val="C00000"/>
                </a:solidFill>
              </a:rPr>
              <a:t>актуальные сведения </a:t>
            </a:r>
            <a:r>
              <a:rPr lang="ru-RU" sz="2400" dirty="0">
                <a:solidFill>
                  <a:srgbClr val="C00000"/>
                </a:solidFill>
              </a:rPr>
              <a:t>ЕГРН</a:t>
            </a:r>
            <a:r>
              <a:rPr lang="ru-RU" sz="2400" dirty="0"/>
              <a:t> о местоположении границ </a:t>
            </a:r>
            <a:r>
              <a:rPr lang="ru-RU" sz="2400" u="sng" dirty="0"/>
              <a:t>земельных участков</a:t>
            </a:r>
            <a:r>
              <a:rPr lang="ru-RU" sz="2400" dirty="0" smtClean="0"/>
              <a:t>;</a:t>
            </a:r>
          </a:p>
          <a:p>
            <a:pPr marL="457200" indent="-457200" algn="just">
              <a:buAutoNum type="arabicParenR"/>
            </a:pPr>
            <a:endParaRPr lang="ru-RU" sz="2400" dirty="0"/>
          </a:p>
          <a:p>
            <a:pPr marL="0" indent="0" algn="just">
              <a:buNone/>
            </a:pPr>
            <a:r>
              <a:rPr lang="ru-RU" sz="2400" dirty="0"/>
              <a:t>2) в случае </a:t>
            </a:r>
            <a:r>
              <a:rPr lang="ru-RU" sz="2400" b="1" dirty="0">
                <a:solidFill>
                  <a:srgbClr val="C00000"/>
                </a:solidFill>
              </a:rPr>
              <a:t>возникновения пересечения</a:t>
            </a:r>
            <a:r>
              <a:rPr lang="ru-RU" sz="2400" dirty="0"/>
              <a:t> административной границы с границами земельного участка </a:t>
            </a:r>
            <a:r>
              <a:rPr lang="ru-RU" sz="2400" b="1" dirty="0"/>
              <a:t>целесообразно </a:t>
            </a:r>
            <a:r>
              <a:rPr lang="ru-RU" sz="2400" b="1" u="sng" dirty="0"/>
              <a:t>провести мероприятия по выявлению </a:t>
            </a:r>
            <a:r>
              <a:rPr lang="ru-RU" sz="2400" b="1" dirty="0"/>
              <a:t>реестровой </a:t>
            </a:r>
            <a:r>
              <a:rPr lang="ru-RU" sz="2400" b="1" u="sng" dirty="0" smtClean="0">
                <a:solidFill>
                  <a:srgbClr val="C00000"/>
                </a:solidFill>
              </a:rPr>
              <a:t>ОШИБКИ</a:t>
            </a:r>
            <a:r>
              <a:rPr lang="ru-RU" sz="2400" dirty="0" smtClean="0"/>
              <a:t> </a:t>
            </a:r>
            <a:r>
              <a:rPr lang="ru-RU" sz="2400" dirty="0"/>
              <a:t>в сведениях ЕГРН </a:t>
            </a:r>
            <a:r>
              <a:rPr lang="ru-RU" sz="2400" b="1" dirty="0"/>
              <a:t>о местоположении </a:t>
            </a:r>
            <a:r>
              <a:rPr lang="ru-RU" sz="2400" b="1" dirty="0">
                <a:solidFill>
                  <a:srgbClr val="C00000"/>
                </a:solidFill>
              </a:rPr>
              <a:t>границ</a:t>
            </a:r>
            <a:r>
              <a:rPr lang="ru-RU" sz="2400" b="1" dirty="0"/>
              <a:t> </a:t>
            </a:r>
            <a:r>
              <a:rPr lang="ru-RU" sz="2400" b="1" dirty="0" smtClean="0"/>
              <a:t>ТАКОГО </a:t>
            </a:r>
            <a:r>
              <a:rPr lang="ru-RU" sz="2400" b="1" dirty="0" smtClean="0">
                <a:solidFill>
                  <a:srgbClr val="C00000"/>
                </a:solidFill>
              </a:rPr>
              <a:t>ЗЕМЕЛЬНОГО УЧАСТКА</a:t>
            </a:r>
            <a:r>
              <a:rPr lang="ru-RU" sz="2400" b="1" dirty="0" smtClean="0"/>
              <a:t> </a:t>
            </a:r>
            <a:r>
              <a:rPr lang="ru-RU" sz="2400" i="1" dirty="0" smtClean="0"/>
              <a:t>(оценить, нет ли ошибки в границах земельного участка). </a:t>
            </a:r>
          </a:p>
          <a:p>
            <a:pPr marL="0" indent="0" algn="just">
              <a:buNone/>
            </a:pPr>
            <a:r>
              <a:rPr lang="ru-RU" sz="2400" dirty="0" smtClean="0">
                <a:solidFill>
                  <a:srgbClr val="C00000"/>
                </a:solidFill>
              </a:rPr>
              <a:t>При </a:t>
            </a:r>
            <a:r>
              <a:rPr lang="ru-RU" sz="2400" dirty="0">
                <a:solidFill>
                  <a:srgbClr val="C00000"/>
                </a:solidFill>
              </a:rPr>
              <a:t>выявлении </a:t>
            </a:r>
            <a:r>
              <a:rPr lang="ru-RU" sz="2400" dirty="0"/>
              <a:t>реестровой </a:t>
            </a:r>
            <a:r>
              <a:rPr lang="ru-RU" sz="2400" dirty="0">
                <a:solidFill>
                  <a:srgbClr val="C00000"/>
                </a:solidFill>
              </a:rPr>
              <a:t>ошибки</a:t>
            </a:r>
            <a:r>
              <a:rPr lang="ru-RU" sz="2400" dirty="0"/>
              <a:t> необходимо обеспечить </a:t>
            </a:r>
            <a:r>
              <a:rPr lang="ru-RU" sz="2400" u="sng" dirty="0"/>
              <a:t>ее исправление посредством формирования межевого плана</a:t>
            </a:r>
            <a:r>
              <a:rPr lang="ru-RU" sz="2400" dirty="0"/>
              <a:t>, содержащего корректные сведения о местоположении границ земельного участка, и представление его в орган регистрации прав для осуществления государственного кадастрового учета</a:t>
            </a:r>
            <a:r>
              <a:rPr lang="ru-RU" sz="2400" dirty="0" smtClean="0"/>
              <a:t>;</a:t>
            </a:r>
          </a:p>
          <a:p>
            <a:pPr marL="0" indent="0" algn="just">
              <a:buNone/>
            </a:pPr>
            <a:endParaRPr lang="ru-RU" sz="2400" dirty="0" smtClean="0"/>
          </a:p>
          <a:p>
            <a:pPr marL="0" indent="0" algn="just">
              <a:buNone/>
            </a:pPr>
            <a:r>
              <a:rPr lang="ru-RU" sz="2400" dirty="0" smtClean="0"/>
              <a:t>3</a:t>
            </a:r>
            <a:r>
              <a:rPr lang="ru-RU" sz="2400" dirty="0"/>
              <a:t>) </a:t>
            </a:r>
            <a:r>
              <a:rPr lang="ru-RU" sz="2400" b="1" u="sng" dirty="0" smtClean="0"/>
              <a:t>При </a:t>
            </a:r>
            <a:r>
              <a:rPr lang="ru-RU" sz="2400" b="1" u="sng" dirty="0"/>
              <a:t>отсутствии реестровой ошибки</a:t>
            </a:r>
            <a:r>
              <a:rPr lang="ru-RU" sz="2400" u="sng" dirty="0"/>
              <a:t> в сведениях о местоположении земельного участка</a:t>
            </a:r>
            <a:r>
              <a:rPr lang="ru-RU" sz="2400" dirty="0"/>
              <a:t>, границы которого пересекают административную границу, целесообразно:</a:t>
            </a:r>
          </a:p>
          <a:p>
            <a:pPr marL="0" indent="0" algn="just">
              <a:buNone/>
            </a:pPr>
            <a:r>
              <a:rPr lang="ru-RU" sz="2400" dirty="0"/>
              <a:t>- 3.1 </a:t>
            </a:r>
            <a:r>
              <a:rPr lang="ru-RU" sz="2400" dirty="0" smtClean="0"/>
              <a:t>(??!!) </a:t>
            </a:r>
            <a:r>
              <a:rPr lang="ru-RU" sz="2400" b="1" u="sng" dirty="0" smtClean="0">
                <a:solidFill>
                  <a:srgbClr val="C00000"/>
                </a:solidFill>
              </a:rPr>
              <a:t>проработать </a:t>
            </a:r>
            <a:r>
              <a:rPr lang="ru-RU" sz="2400" b="1" u="sng" dirty="0">
                <a:solidFill>
                  <a:srgbClr val="C00000"/>
                </a:solidFill>
              </a:rPr>
              <a:t>возможность раздела</a:t>
            </a:r>
            <a:r>
              <a:rPr lang="ru-RU" sz="2400" b="1" dirty="0">
                <a:solidFill>
                  <a:srgbClr val="C00000"/>
                </a:solidFill>
              </a:rPr>
              <a:t> </a:t>
            </a:r>
            <a:r>
              <a:rPr lang="ru-RU" sz="2400" dirty="0"/>
              <a:t>земельного участка в соответствии с прохождением такой границы </a:t>
            </a:r>
            <a:r>
              <a:rPr lang="ru-RU" sz="2400" b="1" dirty="0" smtClean="0"/>
              <a:t>ЛИБО</a:t>
            </a:r>
            <a:r>
              <a:rPr lang="ru-RU" sz="2400" dirty="0" smtClean="0"/>
              <a:t> </a:t>
            </a:r>
            <a:endParaRPr lang="ru-RU" sz="2400" dirty="0"/>
          </a:p>
          <a:p>
            <a:pPr marL="0" indent="0" algn="just">
              <a:buNone/>
            </a:pPr>
            <a:r>
              <a:rPr lang="ru-RU" sz="2400" dirty="0"/>
              <a:t>- 3.2 </a:t>
            </a:r>
            <a:r>
              <a:rPr lang="ru-RU" sz="2400" b="1" dirty="0">
                <a:solidFill>
                  <a:srgbClr val="C00000"/>
                </a:solidFill>
              </a:rPr>
              <a:t>внесения изменений в документы территориального планирования и градостроительную документацию</a:t>
            </a:r>
            <a:r>
              <a:rPr lang="ru-RU" sz="2400" dirty="0"/>
              <a:t> с целью корректировки административной границы.</a:t>
            </a:r>
          </a:p>
          <a:p>
            <a:pPr marL="0" indent="0" algn="ctr">
              <a:buNone/>
            </a:pPr>
            <a:endParaRPr lang="ru-RU" sz="2400" dirty="0"/>
          </a:p>
        </p:txBody>
      </p:sp>
    </p:spTree>
    <p:extLst>
      <p:ext uri="{BB962C8B-B14F-4D97-AF65-F5344CB8AC3E}">
        <p14:creationId xmlns:p14="http://schemas.microsoft.com/office/powerpoint/2010/main" val="4030810228"/>
      </p:ext>
    </p:extLst>
  </p:cSld>
  <p:clrMapOvr>
    <a:masterClrMapping/>
  </p:clrMapOvr>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6381328"/>
          </a:xfrm>
        </p:spPr>
        <p:txBody>
          <a:bodyPr>
            <a:noAutofit/>
          </a:bodyPr>
          <a:lstStyle/>
          <a:p>
            <a:r>
              <a:rPr lang="ru-RU" sz="4000" dirty="0" smtClean="0">
                <a:solidFill>
                  <a:schemeClr val="tx2">
                    <a:lumMod val="60000"/>
                    <a:lumOff val="40000"/>
                  </a:schemeClr>
                </a:solidFill>
                <a:latin typeface="Comic Sans MS" panose="030F0702030302020204" pitchFamily="66" charset="0"/>
              </a:rPr>
              <a:t/>
            </a:r>
            <a:br>
              <a:rPr lang="ru-RU" sz="4000" dirty="0" smtClean="0">
                <a:solidFill>
                  <a:schemeClr val="tx2">
                    <a:lumMod val="60000"/>
                    <a:lumOff val="40000"/>
                  </a:schemeClr>
                </a:solidFill>
                <a:latin typeface="Comic Sans MS" panose="030F0702030302020204" pitchFamily="66" charset="0"/>
              </a:rPr>
            </a:br>
            <a:r>
              <a:rPr lang="ru-RU" sz="4000" dirty="0" smtClean="0">
                <a:solidFill>
                  <a:schemeClr val="tx2">
                    <a:lumMod val="60000"/>
                    <a:lumOff val="40000"/>
                  </a:schemeClr>
                </a:solidFill>
                <a:latin typeface="Comic Sans MS" panose="030F0702030302020204" pitchFamily="66" charset="0"/>
              </a:rPr>
              <a:t/>
            </a:r>
            <a:br>
              <a:rPr lang="ru-RU" sz="4000" dirty="0" smtClean="0">
                <a:solidFill>
                  <a:schemeClr val="tx2">
                    <a:lumMod val="60000"/>
                    <a:lumOff val="40000"/>
                  </a:schemeClr>
                </a:solidFill>
                <a:latin typeface="Comic Sans MS" panose="030F0702030302020204" pitchFamily="66" charset="0"/>
              </a:rPr>
            </a:br>
            <a:r>
              <a:rPr lang="ru-RU" sz="4000" dirty="0">
                <a:solidFill>
                  <a:schemeClr val="tx2">
                    <a:lumMod val="60000"/>
                    <a:lumOff val="40000"/>
                  </a:schemeClr>
                </a:solidFill>
                <a:latin typeface="Comic Sans MS" panose="030F0702030302020204" pitchFamily="66" charset="0"/>
              </a:rPr>
              <a:t/>
            </a:r>
            <a:br>
              <a:rPr lang="ru-RU" sz="4000" dirty="0">
                <a:solidFill>
                  <a:schemeClr val="tx2">
                    <a:lumMod val="60000"/>
                    <a:lumOff val="40000"/>
                  </a:schemeClr>
                </a:solidFill>
                <a:latin typeface="Comic Sans MS" panose="030F0702030302020204" pitchFamily="66" charset="0"/>
              </a:rPr>
            </a:br>
            <a:r>
              <a:rPr lang="ru-RU" sz="4000" dirty="0">
                <a:solidFill>
                  <a:schemeClr val="tx2">
                    <a:lumMod val="60000"/>
                    <a:lumOff val="40000"/>
                  </a:schemeClr>
                </a:solidFill>
                <a:latin typeface="Comic Sans MS" panose="030F0702030302020204" pitchFamily="66" charset="0"/>
              </a:rPr>
              <a:t>Публикация одного извещения о согласовании границ нескольких земельных участков</a:t>
            </a:r>
            <a:br>
              <a:rPr lang="ru-RU" sz="4000" dirty="0">
                <a:solidFill>
                  <a:schemeClr val="tx2">
                    <a:lumMod val="60000"/>
                    <a:lumOff val="40000"/>
                  </a:schemeClr>
                </a:solidFill>
                <a:latin typeface="Comic Sans MS" panose="030F0702030302020204" pitchFamily="66" charset="0"/>
              </a:rPr>
            </a:br>
            <a:r>
              <a:rPr lang="ru-RU" sz="4000" dirty="0">
                <a:solidFill>
                  <a:schemeClr val="tx2">
                    <a:lumMod val="60000"/>
                    <a:lumOff val="40000"/>
                  </a:schemeClr>
                </a:solidFill>
                <a:latin typeface="Comic Sans MS" panose="030F0702030302020204" pitchFamily="66" charset="0"/>
              </a:rPr>
              <a:t/>
            </a:r>
            <a:br>
              <a:rPr lang="ru-RU" sz="4000" dirty="0">
                <a:solidFill>
                  <a:schemeClr val="tx2">
                    <a:lumMod val="60000"/>
                    <a:lumOff val="40000"/>
                  </a:schemeClr>
                </a:solidFill>
                <a:latin typeface="Comic Sans MS" panose="030F0702030302020204" pitchFamily="66" charset="0"/>
              </a:rPr>
            </a:br>
            <a:r>
              <a:rPr lang="ru-RU" sz="4000" dirty="0" smtClean="0">
                <a:solidFill>
                  <a:schemeClr val="tx2">
                    <a:lumMod val="60000"/>
                    <a:lumOff val="40000"/>
                  </a:schemeClr>
                </a:solidFill>
                <a:latin typeface="Comic Sans MS" panose="030F0702030302020204" pitchFamily="66" charset="0"/>
              </a:rPr>
              <a:t>Письмо Росреестра </a:t>
            </a:r>
            <a:br>
              <a:rPr lang="ru-RU" sz="4000" dirty="0" smtClean="0">
                <a:solidFill>
                  <a:schemeClr val="tx2">
                    <a:lumMod val="60000"/>
                    <a:lumOff val="40000"/>
                  </a:schemeClr>
                </a:solidFill>
                <a:latin typeface="Comic Sans MS" panose="030F0702030302020204" pitchFamily="66" charset="0"/>
              </a:rPr>
            </a:br>
            <a:r>
              <a:rPr lang="ru-RU" sz="4000" b="1" dirty="0"/>
              <a:t>от 24 ноября 2020 г. N 13-00416/20</a:t>
            </a:r>
            <a:br>
              <a:rPr lang="ru-RU" sz="4000" b="1" dirty="0"/>
            </a:br>
            <a:r>
              <a:rPr lang="ru-RU" sz="4000" b="1" dirty="0"/>
              <a:t> </a:t>
            </a:r>
            <a:br>
              <a:rPr lang="ru-RU" sz="4000" b="1" dirty="0"/>
            </a:br>
            <a:r>
              <a:rPr lang="ru-RU" sz="4000" b="1" dirty="0"/>
              <a:t/>
            </a:r>
            <a:br>
              <a:rPr lang="ru-RU" sz="4000" b="1" dirty="0"/>
            </a:br>
            <a:r>
              <a:rPr lang="ru-RU" sz="4000" dirty="0" smtClean="0">
                <a:solidFill>
                  <a:schemeClr val="tx2">
                    <a:lumMod val="60000"/>
                    <a:lumOff val="40000"/>
                  </a:schemeClr>
                </a:solidFill>
                <a:latin typeface="Comic Sans MS" panose="030F0702030302020204" pitchFamily="66" charset="0"/>
              </a:rPr>
              <a:t/>
            </a:r>
            <a:br>
              <a:rPr lang="ru-RU" sz="4000" dirty="0" smtClean="0">
                <a:solidFill>
                  <a:schemeClr val="tx2">
                    <a:lumMod val="60000"/>
                    <a:lumOff val="40000"/>
                  </a:schemeClr>
                </a:solidFill>
                <a:latin typeface="Comic Sans MS" panose="030F0702030302020204" pitchFamily="66" charset="0"/>
              </a:rPr>
            </a:br>
            <a:r>
              <a:rPr lang="ru-RU" sz="3200" dirty="0">
                <a:solidFill>
                  <a:schemeClr val="tx2">
                    <a:lumMod val="60000"/>
                    <a:lumOff val="40000"/>
                  </a:schemeClr>
                </a:solidFill>
                <a:latin typeface="Comic Sans MS" panose="030F0702030302020204" pitchFamily="66" charset="0"/>
              </a:rPr>
              <a:t/>
            </a:r>
            <a:br>
              <a:rPr lang="ru-RU" sz="3200" dirty="0">
                <a:solidFill>
                  <a:schemeClr val="tx2">
                    <a:lumMod val="60000"/>
                    <a:lumOff val="40000"/>
                  </a:schemeClr>
                </a:solidFill>
                <a:latin typeface="Comic Sans MS" panose="030F0702030302020204" pitchFamily="66" charset="0"/>
              </a:rPr>
            </a:br>
            <a:r>
              <a:rPr lang="ru-RU" sz="1800" dirty="0">
                <a:solidFill>
                  <a:schemeClr val="tx2">
                    <a:lumMod val="60000"/>
                    <a:lumOff val="40000"/>
                  </a:schemeClr>
                </a:solidFill>
                <a:latin typeface="Comic Sans MS" panose="030F0702030302020204" pitchFamily="66" charset="0"/>
              </a:rPr>
              <a:t> </a:t>
            </a:r>
          </a:p>
        </p:txBody>
      </p:sp>
      <p:sp>
        <p:nvSpPr>
          <p:cNvPr id="3" name="Объект 2"/>
          <p:cNvSpPr>
            <a:spLocks noGrp="1"/>
          </p:cNvSpPr>
          <p:nvPr>
            <p:ph idx="1"/>
          </p:nvPr>
        </p:nvSpPr>
        <p:spPr>
          <a:xfrm>
            <a:off x="0" y="6669360"/>
            <a:ext cx="9144000" cy="188640"/>
          </a:xfrm>
        </p:spPr>
        <p:txBody>
          <a:bodyPr>
            <a:normAutofit fontScale="25000" lnSpcReduction="20000"/>
          </a:bodyPr>
          <a:lstStyle/>
          <a:p>
            <a:endParaRPr lang="ru-RU" sz="2400" b="1" dirty="0"/>
          </a:p>
        </p:txBody>
      </p:sp>
    </p:spTree>
    <p:extLst>
      <p:ext uri="{BB962C8B-B14F-4D97-AF65-F5344CB8AC3E}">
        <p14:creationId xmlns:p14="http://schemas.microsoft.com/office/powerpoint/2010/main" val="4191308945"/>
      </p:ext>
    </p:extLst>
  </p:cSld>
  <p:clrMapOvr>
    <a:masterClrMapping/>
  </p:clrMapOvr>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260648"/>
          </a:xfrm>
        </p:spPr>
        <p:txBody>
          <a:bodyPr>
            <a:noAutofit/>
          </a:bodyPr>
          <a:lstStyle/>
          <a:p>
            <a:r>
              <a:rPr lang="ru-RU" sz="2000" b="1" dirty="0" smtClean="0">
                <a:solidFill>
                  <a:schemeClr val="tx2">
                    <a:lumMod val="60000"/>
                    <a:lumOff val="40000"/>
                  </a:schemeClr>
                </a:solidFill>
                <a:latin typeface="Comic Sans MS" panose="030F0702030302020204" pitchFamily="66" charset="0"/>
              </a:rPr>
              <a:t>В одном Извещении инфа о нескольких земельных участках</a:t>
            </a:r>
            <a:endParaRPr lang="ru-RU" sz="2800" b="1" dirty="0">
              <a:solidFill>
                <a:srgbClr val="C00000"/>
              </a:solidFill>
              <a:latin typeface="Comic Sans MS" panose="030F0702030302020204" pitchFamily="66" charset="0"/>
            </a:endParaRPr>
          </a:p>
        </p:txBody>
      </p:sp>
      <p:sp>
        <p:nvSpPr>
          <p:cNvPr id="3" name="Объект 2"/>
          <p:cNvSpPr>
            <a:spLocks noGrp="1"/>
          </p:cNvSpPr>
          <p:nvPr>
            <p:ph idx="1"/>
          </p:nvPr>
        </p:nvSpPr>
        <p:spPr>
          <a:xfrm>
            <a:off x="0" y="476672"/>
            <a:ext cx="9144000" cy="6381328"/>
          </a:xfrm>
        </p:spPr>
        <p:txBody>
          <a:bodyPr>
            <a:normAutofit fontScale="70000" lnSpcReduction="20000"/>
          </a:bodyPr>
          <a:lstStyle/>
          <a:p>
            <a:pPr marL="0" indent="0" algn="ctr">
              <a:buNone/>
            </a:pPr>
            <a:r>
              <a:rPr lang="ru-RU" dirty="0" smtClean="0"/>
              <a:t>ФЗ N 221-ФЗ «О кадастровой деятельности» </a:t>
            </a:r>
            <a:r>
              <a:rPr lang="ru-RU" b="1" u="sng" dirty="0">
                <a:solidFill>
                  <a:srgbClr val="C00000"/>
                </a:solidFill>
              </a:rPr>
              <a:t>не содержит </a:t>
            </a:r>
            <a:r>
              <a:rPr lang="ru-RU" b="1" u="sng" dirty="0" smtClean="0">
                <a:solidFill>
                  <a:srgbClr val="C00000"/>
                </a:solidFill>
              </a:rPr>
              <a:t>ЗАПРЕТОВ</a:t>
            </a:r>
            <a:r>
              <a:rPr lang="ru-RU" b="1" dirty="0" smtClean="0">
                <a:solidFill>
                  <a:srgbClr val="C00000"/>
                </a:solidFill>
              </a:rPr>
              <a:t> </a:t>
            </a:r>
            <a:r>
              <a:rPr lang="ru-RU" b="1" dirty="0" smtClean="0"/>
              <a:t>на </a:t>
            </a:r>
            <a:r>
              <a:rPr lang="ru-RU" b="1" dirty="0"/>
              <a:t>включение в </a:t>
            </a:r>
            <a:r>
              <a:rPr lang="ru-RU" b="1" dirty="0" smtClean="0"/>
              <a:t>Извещение о проведении собрания по согласованию границ </a:t>
            </a:r>
            <a:r>
              <a:rPr lang="ru-RU" b="1" u="sng" dirty="0" smtClean="0">
                <a:solidFill>
                  <a:srgbClr val="C00000"/>
                </a:solidFill>
              </a:rPr>
              <a:t>информации Более Чем Об Одном земельном </a:t>
            </a:r>
            <a:r>
              <a:rPr lang="ru-RU" b="1" u="sng" dirty="0">
                <a:solidFill>
                  <a:srgbClr val="C00000"/>
                </a:solidFill>
              </a:rPr>
              <a:t>участке</a:t>
            </a:r>
            <a:r>
              <a:rPr lang="ru-RU" b="1" u="sng" dirty="0"/>
              <a:t>,</a:t>
            </a:r>
            <a:r>
              <a:rPr lang="ru-RU" b="1" dirty="0"/>
              <a:t> являющемся объектом кадастровых работ</a:t>
            </a:r>
            <a:r>
              <a:rPr lang="ru-RU" dirty="0"/>
              <a:t>.</a:t>
            </a:r>
          </a:p>
          <a:p>
            <a:pPr marL="0" indent="0" algn="just">
              <a:buNone/>
            </a:pPr>
            <a:r>
              <a:rPr lang="ru-RU" dirty="0" smtClean="0"/>
              <a:t>В </a:t>
            </a:r>
            <a:r>
              <a:rPr lang="ru-RU" dirty="0"/>
              <a:t>связи с тем, что Приказом Минэкономразвития России от 21.11.2016 N 735 </a:t>
            </a:r>
            <a:r>
              <a:rPr lang="ru-RU" dirty="0" smtClean="0"/>
              <a:t>утверждена </a:t>
            </a:r>
            <a:r>
              <a:rPr lang="ru-RU" sz="2600" i="1" dirty="0" smtClean="0">
                <a:solidFill>
                  <a:srgbClr val="C00000"/>
                </a:solidFill>
              </a:rPr>
              <a:t>только</a:t>
            </a:r>
            <a:r>
              <a:rPr lang="ru-RU" dirty="0" smtClean="0"/>
              <a:t> </a:t>
            </a:r>
            <a:r>
              <a:rPr lang="ru-RU" b="1" i="1" dirty="0" smtClean="0">
                <a:solidFill>
                  <a:srgbClr val="C00000"/>
                </a:solidFill>
              </a:rPr>
              <a:t>ПРИМЕРНАЯ ФОРМА Извещения</a:t>
            </a:r>
            <a:r>
              <a:rPr lang="ru-RU" dirty="0"/>
              <a:t>, по усмотрению кадастрового инженера </a:t>
            </a:r>
            <a:r>
              <a:rPr lang="ru-RU" b="1" dirty="0"/>
              <a:t>содержание</a:t>
            </a:r>
            <a:r>
              <a:rPr lang="ru-RU" dirty="0"/>
              <a:t> подлежащего опубликованию Извещения </a:t>
            </a:r>
            <a:r>
              <a:rPr lang="ru-RU" b="1" u="sng" dirty="0"/>
              <a:t>может быть дополнено кадастровым инженером </a:t>
            </a:r>
            <a:r>
              <a:rPr lang="ru-RU" b="1" u="sng" dirty="0" smtClean="0"/>
              <a:t>иной информацией</a:t>
            </a:r>
            <a:r>
              <a:rPr lang="ru-RU" dirty="0"/>
              <a:t>, например, о кадастровых номерах смежных </a:t>
            </a:r>
            <a:r>
              <a:rPr lang="ru-RU" dirty="0" smtClean="0"/>
              <a:t>ЗУ.</a:t>
            </a:r>
            <a:endParaRPr lang="ru-RU" dirty="0"/>
          </a:p>
          <a:p>
            <a:pPr marL="0" indent="0" algn="just">
              <a:buNone/>
            </a:pPr>
            <a:r>
              <a:rPr lang="ru-RU" dirty="0" smtClean="0"/>
              <a:t>Если еще и </a:t>
            </a:r>
            <a:r>
              <a:rPr lang="ru-RU" u="sng" dirty="0" smtClean="0"/>
              <a:t>земельные </a:t>
            </a:r>
            <a:r>
              <a:rPr lang="ru-RU" u="sng" dirty="0"/>
              <a:t>участки расположены </a:t>
            </a:r>
            <a:r>
              <a:rPr lang="ru-RU" b="1" i="1" u="sng" dirty="0" smtClean="0"/>
              <a:t>компактно</a:t>
            </a:r>
            <a:r>
              <a:rPr lang="ru-RU" dirty="0" smtClean="0"/>
              <a:t>, например – в СНТ, </a:t>
            </a:r>
            <a:r>
              <a:rPr lang="ru-RU" u="sng" dirty="0" smtClean="0"/>
              <a:t>то допустимо </a:t>
            </a:r>
            <a:r>
              <a:rPr lang="ru-RU" u="sng" dirty="0"/>
              <a:t>указать в одном </a:t>
            </a:r>
            <a:r>
              <a:rPr lang="ru-RU" u="sng" dirty="0" smtClean="0"/>
              <a:t>Извещении</a:t>
            </a:r>
            <a:r>
              <a:rPr lang="ru-RU" dirty="0"/>
              <a:t> </a:t>
            </a:r>
            <a:r>
              <a:rPr lang="ru-RU" u="sng" dirty="0" smtClean="0"/>
              <a:t>сведения </a:t>
            </a:r>
            <a:r>
              <a:rPr lang="ru-RU" u="sng" dirty="0"/>
              <a:t>о нескольких земельных участках</a:t>
            </a:r>
            <a:r>
              <a:rPr lang="ru-RU" dirty="0"/>
              <a:t>, расположенных на территории одного </a:t>
            </a:r>
            <a:r>
              <a:rPr lang="ru-RU" dirty="0" smtClean="0"/>
              <a:t>СНТ.</a:t>
            </a:r>
            <a:endParaRPr lang="ru-RU" dirty="0"/>
          </a:p>
          <a:p>
            <a:pPr marL="0" indent="0" algn="just">
              <a:buNone/>
            </a:pPr>
            <a:r>
              <a:rPr lang="ru-RU" dirty="0" smtClean="0"/>
              <a:t>При этом в </a:t>
            </a:r>
            <a:r>
              <a:rPr lang="ru-RU" dirty="0"/>
              <a:t>Извещении должна быть приведена </a:t>
            </a:r>
            <a:r>
              <a:rPr lang="ru-RU" u="sng" dirty="0" smtClean="0"/>
              <a:t>информация </a:t>
            </a:r>
            <a:r>
              <a:rPr lang="ru-RU" u="sng" dirty="0"/>
              <a:t>о каждом земельном участке</a:t>
            </a:r>
            <a:r>
              <a:rPr lang="ru-RU" dirty="0"/>
              <a:t>, согласование местоположения границ которого будет проводиться на Собрании, и о </a:t>
            </a:r>
            <a:r>
              <a:rPr lang="ru-RU" dirty="0" smtClean="0"/>
              <a:t>заказчике/</a:t>
            </a:r>
            <a:r>
              <a:rPr lang="ru-RU" dirty="0" err="1" smtClean="0"/>
              <a:t>ках</a:t>
            </a:r>
            <a:r>
              <a:rPr lang="ru-RU" dirty="0" smtClean="0"/>
              <a:t> кадастровых </a:t>
            </a:r>
            <a:r>
              <a:rPr lang="ru-RU" dirty="0"/>
              <a:t>работ. </a:t>
            </a:r>
            <a:endParaRPr lang="ru-RU" dirty="0" smtClean="0"/>
          </a:p>
          <a:p>
            <a:pPr marL="0" indent="0" algn="just">
              <a:buNone/>
            </a:pPr>
            <a:endParaRPr lang="ru-RU" sz="2000" u="sng" dirty="0" smtClean="0"/>
          </a:p>
          <a:p>
            <a:pPr marL="0" indent="0" algn="just">
              <a:buNone/>
            </a:pPr>
            <a:r>
              <a:rPr lang="ru-RU" u="sng" dirty="0" smtClean="0"/>
              <a:t>информация </a:t>
            </a:r>
            <a:r>
              <a:rPr lang="ru-RU" u="sng" dirty="0"/>
              <a:t>должна быть изложена </a:t>
            </a:r>
            <a:r>
              <a:rPr lang="ru-RU" u="sng" dirty="0" smtClean="0"/>
              <a:t>таким </a:t>
            </a:r>
            <a:r>
              <a:rPr lang="ru-RU" u="sng" dirty="0"/>
              <a:t>образом, чтобы при его прочтении </a:t>
            </a:r>
            <a:r>
              <a:rPr lang="ru-RU" u="sng" dirty="0">
                <a:solidFill>
                  <a:srgbClr val="C00000"/>
                </a:solidFill>
              </a:rPr>
              <a:t>было однозначно понятно в отношении согласования местоположения границ каких земельных участков</a:t>
            </a:r>
            <a:r>
              <a:rPr lang="ru-RU" u="sng" dirty="0"/>
              <a:t>, где и во сколько проводится Собрание</a:t>
            </a:r>
            <a:r>
              <a:rPr lang="ru-RU" dirty="0"/>
              <a:t>.</a:t>
            </a:r>
          </a:p>
          <a:p>
            <a:pPr marL="0" indent="0">
              <a:buNone/>
            </a:pPr>
            <a:endParaRPr lang="ru-RU" dirty="0"/>
          </a:p>
        </p:txBody>
      </p:sp>
    </p:spTree>
    <p:extLst>
      <p:ext uri="{BB962C8B-B14F-4D97-AF65-F5344CB8AC3E}">
        <p14:creationId xmlns:p14="http://schemas.microsoft.com/office/powerpoint/2010/main" val="952746683"/>
      </p:ext>
    </p:extLst>
  </p:cSld>
  <p:clrMapOvr>
    <a:masterClrMapping/>
  </p:clrMapOvr>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6381328"/>
          </a:xfrm>
        </p:spPr>
        <p:txBody>
          <a:bodyPr>
            <a:noAutofit/>
          </a:bodyPr>
          <a:lstStyle/>
          <a:p>
            <a:r>
              <a:rPr lang="ru-RU" sz="4000" dirty="0" smtClean="0">
                <a:solidFill>
                  <a:schemeClr val="tx2">
                    <a:lumMod val="60000"/>
                    <a:lumOff val="40000"/>
                  </a:schemeClr>
                </a:solidFill>
                <a:latin typeface="Comic Sans MS" panose="030F0702030302020204" pitchFamily="66" charset="0"/>
              </a:rPr>
              <a:t/>
            </a:r>
            <a:br>
              <a:rPr lang="ru-RU" sz="4000" dirty="0" smtClean="0">
                <a:solidFill>
                  <a:schemeClr val="tx2">
                    <a:lumMod val="60000"/>
                    <a:lumOff val="40000"/>
                  </a:schemeClr>
                </a:solidFill>
                <a:latin typeface="Comic Sans MS" panose="030F0702030302020204" pitchFamily="66" charset="0"/>
              </a:rPr>
            </a:br>
            <a:r>
              <a:rPr lang="ru-RU" sz="4000" dirty="0" smtClean="0">
                <a:solidFill>
                  <a:schemeClr val="tx2">
                    <a:lumMod val="60000"/>
                    <a:lumOff val="40000"/>
                  </a:schemeClr>
                </a:solidFill>
                <a:latin typeface="Comic Sans MS" panose="030F0702030302020204" pitchFamily="66" charset="0"/>
              </a:rPr>
              <a:t/>
            </a:r>
            <a:br>
              <a:rPr lang="ru-RU" sz="4000" dirty="0" smtClean="0">
                <a:solidFill>
                  <a:schemeClr val="tx2">
                    <a:lumMod val="60000"/>
                    <a:lumOff val="40000"/>
                  </a:schemeClr>
                </a:solidFill>
                <a:latin typeface="Comic Sans MS" panose="030F0702030302020204" pitchFamily="66" charset="0"/>
              </a:rPr>
            </a:br>
            <a:r>
              <a:rPr lang="ru-RU" sz="4000" dirty="0">
                <a:solidFill>
                  <a:schemeClr val="tx2">
                    <a:lumMod val="60000"/>
                    <a:lumOff val="40000"/>
                  </a:schemeClr>
                </a:solidFill>
                <a:latin typeface="Comic Sans MS" panose="030F0702030302020204" pitchFamily="66" charset="0"/>
              </a:rPr>
              <a:t/>
            </a:r>
            <a:br>
              <a:rPr lang="ru-RU" sz="4000" dirty="0">
                <a:solidFill>
                  <a:schemeClr val="tx2">
                    <a:lumMod val="60000"/>
                    <a:lumOff val="40000"/>
                  </a:schemeClr>
                </a:solidFill>
                <a:latin typeface="Comic Sans MS" panose="030F0702030302020204" pitchFamily="66" charset="0"/>
              </a:rPr>
            </a:br>
            <a:r>
              <a:rPr lang="ru-RU" sz="4000" dirty="0" smtClean="0">
                <a:solidFill>
                  <a:schemeClr val="tx2">
                    <a:lumMod val="60000"/>
                    <a:lumOff val="40000"/>
                  </a:schemeClr>
                </a:solidFill>
                <a:latin typeface="Comic Sans MS" panose="030F0702030302020204" pitchFamily="66" charset="0"/>
              </a:rPr>
              <a:t>Гидротехнические </a:t>
            </a:r>
            <a:r>
              <a:rPr lang="ru-RU" sz="4000" dirty="0">
                <a:solidFill>
                  <a:schemeClr val="tx2">
                    <a:lumMod val="60000"/>
                    <a:lumOff val="40000"/>
                  </a:schemeClr>
                </a:solidFill>
                <a:latin typeface="Comic Sans MS" panose="030F0702030302020204" pitchFamily="66" charset="0"/>
              </a:rPr>
              <a:t>сооружения – разграничение ответственности между субъектами РФ и органами местного </a:t>
            </a:r>
            <a:r>
              <a:rPr lang="ru-RU" sz="4000" dirty="0" smtClean="0">
                <a:solidFill>
                  <a:schemeClr val="tx2">
                    <a:lumMod val="60000"/>
                    <a:lumOff val="40000"/>
                  </a:schemeClr>
                </a:solidFill>
                <a:latin typeface="Comic Sans MS" panose="030F0702030302020204" pitchFamily="66" charset="0"/>
              </a:rPr>
              <a:t>самоуправления</a:t>
            </a:r>
            <a:r>
              <a:rPr lang="ru-RU" sz="4000" dirty="0">
                <a:solidFill>
                  <a:schemeClr val="tx2">
                    <a:lumMod val="60000"/>
                    <a:lumOff val="40000"/>
                  </a:schemeClr>
                </a:solidFill>
                <a:latin typeface="Comic Sans MS" panose="030F0702030302020204" pitchFamily="66" charset="0"/>
              </a:rPr>
              <a:t/>
            </a:r>
            <a:br>
              <a:rPr lang="ru-RU" sz="4000" dirty="0">
                <a:solidFill>
                  <a:schemeClr val="tx2">
                    <a:lumMod val="60000"/>
                    <a:lumOff val="40000"/>
                  </a:schemeClr>
                </a:solidFill>
                <a:latin typeface="Comic Sans MS" panose="030F0702030302020204" pitchFamily="66" charset="0"/>
              </a:rPr>
            </a:br>
            <a:r>
              <a:rPr lang="ru-RU" sz="4000" b="1" dirty="0"/>
              <a:t/>
            </a:r>
            <a:br>
              <a:rPr lang="ru-RU" sz="4000" b="1" dirty="0"/>
            </a:br>
            <a:r>
              <a:rPr lang="ru-RU" sz="4000" b="1" dirty="0"/>
              <a:t> </a:t>
            </a:r>
            <a:r>
              <a:rPr lang="ru-RU" sz="4000" b="1" dirty="0" smtClean="0"/>
              <a:t>Постановление Правительства РФ</a:t>
            </a:r>
            <a:br>
              <a:rPr lang="ru-RU" sz="4000" b="1" dirty="0" smtClean="0"/>
            </a:br>
            <a:r>
              <a:rPr lang="ru-RU" sz="4000" b="1" dirty="0" smtClean="0">
                <a:solidFill>
                  <a:srgbClr val="FF0000"/>
                </a:solidFill>
              </a:rPr>
              <a:t>от </a:t>
            </a:r>
            <a:r>
              <a:rPr lang="ru-RU" sz="4000" b="1" dirty="0">
                <a:solidFill>
                  <a:srgbClr val="FF0000"/>
                </a:solidFill>
              </a:rPr>
              <a:t>5.10.2020 г. N 1606</a:t>
            </a:r>
            <a:br>
              <a:rPr lang="ru-RU" sz="4000" b="1" dirty="0">
                <a:solidFill>
                  <a:srgbClr val="FF0000"/>
                </a:solidFill>
              </a:rPr>
            </a:br>
            <a:r>
              <a:rPr lang="ru-RU" sz="4000" b="1" dirty="0"/>
              <a:t/>
            </a:r>
            <a:br>
              <a:rPr lang="ru-RU" sz="4000" b="1" dirty="0"/>
            </a:br>
            <a:r>
              <a:rPr lang="ru-RU" sz="4000" b="1" dirty="0"/>
              <a:t/>
            </a:r>
            <a:br>
              <a:rPr lang="ru-RU" sz="4000" b="1" dirty="0"/>
            </a:br>
            <a:r>
              <a:rPr lang="ru-RU" sz="4000" dirty="0" smtClean="0">
                <a:solidFill>
                  <a:schemeClr val="tx2">
                    <a:lumMod val="60000"/>
                    <a:lumOff val="40000"/>
                  </a:schemeClr>
                </a:solidFill>
                <a:latin typeface="Comic Sans MS" panose="030F0702030302020204" pitchFamily="66" charset="0"/>
              </a:rPr>
              <a:t/>
            </a:r>
            <a:br>
              <a:rPr lang="ru-RU" sz="4000" dirty="0" smtClean="0">
                <a:solidFill>
                  <a:schemeClr val="tx2">
                    <a:lumMod val="60000"/>
                    <a:lumOff val="40000"/>
                  </a:schemeClr>
                </a:solidFill>
                <a:latin typeface="Comic Sans MS" panose="030F0702030302020204" pitchFamily="66" charset="0"/>
              </a:rPr>
            </a:br>
            <a:r>
              <a:rPr lang="ru-RU" sz="3200" dirty="0">
                <a:solidFill>
                  <a:schemeClr val="tx2">
                    <a:lumMod val="60000"/>
                    <a:lumOff val="40000"/>
                  </a:schemeClr>
                </a:solidFill>
                <a:latin typeface="Comic Sans MS" panose="030F0702030302020204" pitchFamily="66" charset="0"/>
              </a:rPr>
              <a:t/>
            </a:r>
            <a:br>
              <a:rPr lang="ru-RU" sz="3200" dirty="0">
                <a:solidFill>
                  <a:schemeClr val="tx2">
                    <a:lumMod val="60000"/>
                    <a:lumOff val="40000"/>
                  </a:schemeClr>
                </a:solidFill>
                <a:latin typeface="Comic Sans MS" panose="030F0702030302020204" pitchFamily="66" charset="0"/>
              </a:rPr>
            </a:br>
            <a:r>
              <a:rPr lang="ru-RU" sz="1800" dirty="0">
                <a:solidFill>
                  <a:schemeClr val="tx2">
                    <a:lumMod val="60000"/>
                    <a:lumOff val="40000"/>
                  </a:schemeClr>
                </a:solidFill>
                <a:latin typeface="Comic Sans MS" panose="030F0702030302020204" pitchFamily="66" charset="0"/>
              </a:rPr>
              <a:t> </a:t>
            </a:r>
          </a:p>
        </p:txBody>
      </p:sp>
      <p:sp>
        <p:nvSpPr>
          <p:cNvPr id="3" name="Объект 2"/>
          <p:cNvSpPr>
            <a:spLocks noGrp="1"/>
          </p:cNvSpPr>
          <p:nvPr>
            <p:ph idx="1"/>
          </p:nvPr>
        </p:nvSpPr>
        <p:spPr>
          <a:xfrm>
            <a:off x="0" y="6669360"/>
            <a:ext cx="9144000" cy="188640"/>
          </a:xfrm>
        </p:spPr>
        <p:txBody>
          <a:bodyPr>
            <a:normAutofit fontScale="25000" lnSpcReduction="20000"/>
          </a:bodyPr>
          <a:lstStyle/>
          <a:p>
            <a:endParaRPr lang="ru-RU" sz="2400" b="1" dirty="0"/>
          </a:p>
        </p:txBody>
      </p:sp>
    </p:spTree>
    <p:extLst>
      <p:ext uri="{BB962C8B-B14F-4D97-AF65-F5344CB8AC3E}">
        <p14:creationId xmlns:p14="http://schemas.microsoft.com/office/powerpoint/2010/main" val="2882546030"/>
      </p:ext>
    </p:extLst>
  </p:cSld>
  <p:clrMapOvr>
    <a:masterClrMapping/>
  </p:clrMapOvr>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404664"/>
          </a:xfrm>
        </p:spPr>
        <p:txBody>
          <a:bodyPr>
            <a:noAutofit/>
          </a:bodyPr>
          <a:lstStyle/>
          <a:p>
            <a:r>
              <a:rPr lang="ru-RU" sz="2000" b="1" dirty="0" smtClean="0">
                <a:solidFill>
                  <a:schemeClr val="tx2">
                    <a:lumMod val="60000"/>
                    <a:lumOff val="40000"/>
                  </a:schemeClr>
                </a:solidFill>
                <a:latin typeface="Comic Sans MS" panose="030F0702030302020204" pitchFamily="66" charset="0"/>
              </a:rPr>
              <a:t/>
            </a:r>
            <a:br>
              <a:rPr lang="ru-RU" sz="2000" b="1" dirty="0" smtClean="0">
                <a:solidFill>
                  <a:schemeClr val="tx2">
                    <a:lumMod val="60000"/>
                    <a:lumOff val="40000"/>
                  </a:schemeClr>
                </a:solidFill>
                <a:latin typeface="Comic Sans MS" panose="030F0702030302020204" pitchFamily="66" charset="0"/>
              </a:rPr>
            </a:br>
            <a:r>
              <a:rPr lang="ru-RU" sz="2000" b="1" dirty="0" smtClean="0">
                <a:solidFill>
                  <a:schemeClr val="tx2">
                    <a:lumMod val="60000"/>
                    <a:lumOff val="40000"/>
                  </a:schemeClr>
                </a:solidFill>
                <a:latin typeface="Comic Sans MS" panose="030F0702030302020204" pitchFamily="66" charset="0"/>
              </a:rPr>
              <a:t>ГИДРОТЕХНИЧЕСКИЕ СООРУЖЕНИЯ </a:t>
            </a:r>
            <a:r>
              <a:rPr lang="ru-RU" sz="1600" b="1" dirty="0" smtClean="0">
                <a:solidFill>
                  <a:schemeClr val="tx2">
                    <a:lumMod val="60000"/>
                    <a:lumOff val="40000"/>
                  </a:schemeClr>
                </a:solidFill>
                <a:latin typeface="Comic Sans MS" panose="030F0702030302020204" pitchFamily="66" charset="0"/>
              </a:rPr>
              <a:t>– </a:t>
            </a:r>
            <a:r>
              <a:rPr lang="ru-RU" sz="2000" b="1" dirty="0" smtClean="0">
                <a:solidFill>
                  <a:schemeClr val="tx2">
                    <a:lumMod val="60000"/>
                    <a:lumOff val="40000"/>
                  </a:schemeClr>
                </a:solidFill>
                <a:latin typeface="Comic Sans MS" panose="030F0702030302020204" pitchFamily="66" charset="0"/>
              </a:rPr>
              <a:t>ППР </a:t>
            </a:r>
            <a:r>
              <a:rPr lang="ru-RU" sz="2400" b="1" dirty="0">
                <a:solidFill>
                  <a:srgbClr val="FF0000"/>
                </a:solidFill>
              </a:rPr>
              <a:t>от </a:t>
            </a:r>
            <a:r>
              <a:rPr lang="ru-RU" sz="2400" b="1" dirty="0" smtClean="0">
                <a:solidFill>
                  <a:srgbClr val="FF0000"/>
                </a:solidFill>
              </a:rPr>
              <a:t>5.10.2020 </a:t>
            </a:r>
            <a:r>
              <a:rPr lang="ru-RU" sz="2400" b="1" dirty="0">
                <a:solidFill>
                  <a:srgbClr val="FF0000"/>
                </a:solidFill>
              </a:rPr>
              <a:t>г. N 1606</a:t>
            </a:r>
            <a:br>
              <a:rPr lang="ru-RU" sz="2400" b="1" dirty="0">
                <a:solidFill>
                  <a:srgbClr val="FF0000"/>
                </a:solidFill>
              </a:rPr>
            </a:br>
            <a:endParaRPr lang="ru-RU" sz="2400" b="1" dirty="0">
              <a:solidFill>
                <a:srgbClr val="FF0000"/>
              </a:solidFill>
              <a:latin typeface="Comic Sans MS" panose="030F0702030302020204" pitchFamily="66" charset="0"/>
            </a:endParaRPr>
          </a:p>
        </p:txBody>
      </p:sp>
      <p:sp>
        <p:nvSpPr>
          <p:cNvPr id="3" name="Объект 2"/>
          <p:cNvSpPr>
            <a:spLocks noGrp="1"/>
          </p:cNvSpPr>
          <p:nvPr>
            <p:ph idx="1"/>
          </p:nvPr>
        </p:nvSpPr>
        <p:spPr>
          <a:xfrm>
            <a:off x="0" y="332656"/>
            <a:ext cx="9144000" cy="6525344"/>
          </a:xfrm>
        </p:spPr>
        <p:txBody>
          <a:bodyPr>
            <a:normAutofit lnSpcReduction="10000"/>
          </a:bodyPr>
          <a:lstStyle/>
          <a:p>
            <a:pPr marL="0" indent="0" algn="ctr">
              <a:buNone/>
            </a:pPr>
            <a:r>
              <a:rPr lang="ru-RU" sz="2000" dirty="0" smtClean="0"/>
              <a:t>Положение об </a:t>
            </a:r>
            <a:r>
              <a:rPr lang="ru-RU" sz="2000" dirty="0"/>
              <a:t>эксплуатации </a:t>
            </a:r>
            <a:r>
              <a:rPr lang="ru-RU" sz="2000" dirty="0" smtClean="0"/>
              <a:t>ГТС и </a:t>
            </a:r>
            <a:r>
              <a:rPr lang="ru-RU" sz="2000" dirty="0"/>
              <a:t>обеспечении </a:t>
            </a:r>
            <a:r>
              <a:rPr lang="ru-RU" sz="2000" dirty="0" smtClean="0"/>
              <a:t>его безопасности</a:t>
            </a:r>
            <a:r>
              <a:rPr lang="ru-RU" sz="2000" b="1" dirty="0" smtClean="0">
                <a:solidFill>
                  <a:srgbClr val="FF0000"/>
                </a:solidFill>
              </a:rPr>
              <a:t>,(1)</a:t>
            </a:r>
            <a:r>
              <a:rPr lang="ru-RU" sz="2000" dirty="0" smtClean="0"/>
              <a:t> </a:t>
            </a:r>
            <a:r>
              <a:rPr lang="ru-RU" sz="2000" u="sng" dirty="0"/>
              <a:t>разрешение</a:t>
            </a:r>
            <a:r>
              <a:rPr lang="ru-RU" sz="2000" dirty="0"/>
              <a:t> на строительство и эксплуатацию которого </a:t>
            </a:r>
            <a:r>
              <a:rPr lang="ru-RU" sz="2000" u="sng" dirty="0" smtClean="0"/>
              <a:t>аннулировано</a:t>
            </a:r>
            <a:r>
              <a:rPr lang="ru-RU" sz="2000" dirty="0" smtClean="0"/>
              <a:t>, ГТС </a:t>
            </a:r>
            <a:r>
              <a:rPr lang="ru-RU" sz="2000" dirty="0"/>
              <a:t>которое </a:t>
            </a:r>
            <a:r>
              <a:rPr lang="ru-RU" sz="2000" b="1" dirty="0" smtClean="0">
                <a:solidFill>
                  <a:srgbClr val="FF0000"/>
                </a:solidFill>
              </a:rPr>
              <a:t>(2) </a:t>
            </a:r>
            <a:r>
              <a:rPr lang="ru-RU" sz="2000" u="sng" dirty="0" smtClean="0"/>
              <a:t>не </a:t>
            </a:r>
            <a:r>
              <a:rPr lang="ru-RU" sz="2000" u="sng" dirty="0"/>
              <a:t>имеет собственника </a:t>
            </a:r>
            <a:r>
              <a:rPr lang="ru-RU" sz="2000" u="sng" dirty="0" smtClean="0"/>
              <a:t>или </a:t>
            </a:r>
            <a:r>
              <a:rPr lang="ru-RU" sz="2000" b="1" u="sng" dirty="0" smtClean="0">
                <a:solidFill>
                  <a:srgbClr val="FF0000"/>
                </a:solidFill>
              </a:rPr>
              <a:t>(3)</a:t>
            </a:r>
            <a:r>
              <a:rPr lang="ru-RU" sz="2000" u="sng" dirty="0" smtClean="0"/>
              <a:t> </a:t>
            </a:r>
            <a:r>
              <a:rPr lang="ru-RU" sz="2000" u="sng" dirty="0"/>
              <a:t>собственник которого неизвестен </a:t>
            </a:r>
            <a:r>
              <a:rPr lang="ru-RU" sz="2000" dirty="0"/>
              <a:t>либо от </a:t>
            </a:r>
            <a:r>
              <a:rPr lang="ru-RU" sz="2000" b="1" dirty="0" smtClean="0">
                <a:solidFill>
                  <a:srgbClr val="FF0000"/>
                </a:solidFill>
              </a:rPr>
              <a:t>(4)</a:t>
            </a:r>
            <a:r>
              <a:rPr lang="ru-RU" sz="2000" dirty="0" smtClean="0"/>
              <a:t> </a:t>
            </a:r>
            <a:r>
              <a:rPr lang="ru-RU" sz="2000" u="sng" dirty="0" smtClean="0"/>
              <a:t>права </a:t>
            </a:r>
            <a:r>
              <a:rPr lang="ru-RU" sz="2000" u="sng" dirty="0"/>
              <a:t>собственности на которое собственник </a:t>
            </a:r>
            <a:r>
              <a:rPr lang="ru-RU" sz="2000" u="sng" dirty="0" smtClean="0"/>
              <a:t> отказался </a:t>
            </a:r>
          </a:p>
          <a:p>
            <a:pPr marL="0" indent="0" algn="ctr">
              <a:buNone/>
            </a:pPr>
            <a:endParaRPr lang="ru-RU" sz="1200" b="1" dirty="0" smtClean="0"/>
          </a:p>
          <a:p>
            <a:pPr algn="just">
              <a:buFont typeface="Wingdings" panose="05000000000000000000" pitchFamily="2" charset="2"/>
              <a:buChar char="ü"/>
            </a:pPr>
            <a:r>
              <a:rPr lang="ru-RU" sz="2000" b="1" u="sng" dirty="0" smtClean="0">
                <a:solidFill>
                  <a:srgbClr val="FF0000"/>
                </a:solidFill>
              </a:rPr>
              <a:t>(1)</a:t>
            </a:r>
            <a:r>
              <a:rPr lang="ru-RU" sz="2000" dirty="0" smtClean="0"/>
              <a:t> </a:t>
            </a:r>
            <a:r>
              <a:rPr lang="ru-RU" sz="2000" u="sng" dirty="0" smtClean="0"/>
              <a:t>разрешение </a:t>
            </a:r>
            <a:r>
              <a:rPr lang="ru-RU" sz="2000" u="sng" dirty="0"/>
              <a:t>на строительство или эксплуатацию </a:t>
            </a:r>
            <a:r>
              <a:rPr lang="ru-RU" sz="2000" u="sng" dirty="0" smtClean="0">
                <a:solidFill>
                  <a:srgbClr val="FF0000"/>
                </a:solidFill>
              </a:rPr>
              <a:t>аннулировано</a:t>
            </a:r>
            <a:r>
              <a:rPr lang="ru-RU" sz="2000" dirty="0" smtClean="0"/>
              <a:t>: эксплуатация ГТС на основании предписания органа гос. надзора. </a:t>
            </a:r>
            <a:r>
              <a:rPr lang="ru-RU" sz="2000" dirty="0"/>
              <a:t>Собственник </a:t>
            </a:r>
            <a:r>
              <a:rPr lang="ru-RU" sz="2000" dirty="0" smtClean="0"/>
              <a:t>ГТС, эксплуатирующая </a:t>
            </a:r>
            <a:r>
              <a:rPr lang="ru-RU" sz="2000" dirty="0"/>
              <a:t>организация в соответствии с предписанием </a:t>
            </a:r>
            <a:r>
              <a:rPr lang="ru-RU" sz="2000" b="1" dirty="0" smtClean="0"/>
              <a:t>разрабатывает </a:t>
            </a:r>
            <a:r>
              <a:rPr lang="ru-RU" sz="2000" b="1" dirty="0"/>
              <a:t>и выполняет мероприятия по устранению </a:t>
            </a:r>
            <a:r>
              <a:rPr lang="ru-RU" sz="2000" dirty="0"/>
              <a:t>причин, приведших к аннулированию </a:t>
            </a:r>
            <a:endParaRPr lang="ru-RU" sz="2000" dirty="0" smtClean="0"/>
          </a:p>
          <a:p>
            <a:pPr algn="just">
              <a:buFont typeface="Wingdings" panose="05000000000000000000" pitchFamily="2" charset="2"/>
              <a:buChar char="ü"/>
            </a:pPr>
            <a:r>
              <a:rPr lang="ru-RU" sz="2000" b="1" dirty="0" smtClean="0"/>
              <a:t>(2), (3),(4) </a:t>
            </a:r>
            <a:r>
              <a:rPr lang="ru-RU" sz="2000" dirty="0" smtClean="0"/>
              <a:t>- При </a:t>
            </a:r>
            <a:r>
              <a:rPr lang="ru-RU" sz="2000" b="1" dirty="0" smtClean="0">
                <a:solidFill>
                  <a:srgbClr val="FF0000"/>
                </a:solidFill>
              </a:rPr>
              <a:t>Выявлении Органом Местного Самоуправления </a:t>
            </a:r>
            <a:r>
              <a:rPr lang="ru-RU" sz="2000" dirty="0" smtClean="0"/>
              <a:t>ГТС, </a:t>
            </a:r>
            <a:r>
              <a:rPr lang="ru-RU" sz="2000" dirty="0"/>
              <a:t>которое </a:t>
            </a:r>
            <a:r>
              <a:rPr lang="ru-RU" sz="2000" u="sng" dirty="0"/>
              <a:t>не имеет собственника или собственник которого неизвестен либо от права собственности на которое собственник отказался</a:t>
            </a:r>
            <a:r>
              <a:rPr lang="ru-RU" sz="2000" b="1" dirty="0">
                <a:solidFill>
                  <a:srgbClr val="FF0000"/>
                </a:solidFill>
              </a:rPr>
              <a:t>, данные о нем в 5-дневный срок</a:t>
            </a:r>
            <a:r>
              <a:rPr lang="ru-RU" sz="2000" dirty="0"/>
              <a:t> со дня выявления направляются в орган </a:t>
            </a:r>
            <a:r>
              <a:rPr lang="ru-RU" sz="2000" dirty="0" smtClean="0"/>
              <a:t>гос. </a:t>
            </a:r>
            <a:r>
              <a:rPr lang="ru-RU" sz="2000" dirty="0"/>
              <a:t>надзора и орган исполнительной власти субъекта </a:t>
            </a:r>
            <a:r>
              <a:rPr lang="ru-RU" sz="2000" dirty="0" smtClean="0"/>
              <a:t>РФ, </a:t>
            </a:r>
            <a:r>
              <a:rPr lang="ru-RU" sz="2000" b="1" dirty="0" smtClean="0">
                <a:solidFill>
                  <a:srgbClr val="FF0000"/>
                </a:solidFill>
              </a:rPr>
              <a:t>для </a:t>
            </a:r>
            <a:r>
              <a:rPr lang="ru-RU" sz="2000" b="1" dirty="0">
                <a:solidFill>
                  <a:srgbClr val="FF0000"/>
                </a:solidFill>
              </a:rPr>
              <a:t>решения вопроса об обеспечении безопасности этого гидротехнического </a:t>
            </a:r>
            <a:r>
              <a:rPr lang="ru-RU" sz="2000" b="1" dirty="0" smtClean="0">
                <a:solidFill>
                  <a:srgbClr val="FF0000"/>
                </a:solidFill>
              </a:rPr>
              <a:t>сооружения</a:t>
            </a:r>
            <a:r>
              <a:rPr lang="ru-RU" sz="2000" dirty="0" smtClean="0"/>
              <a:t>.  </a:t>
            </a:r>
          </a:p>
          <a:p>
            <a:pPr algn="just">
              <a:buFont typeface="Wingdings" panose="05000000000000000000" pitchFamily="2" charset="2"/>
              <a:buChar char="ü"/>
            </a:pPr>
            <a:endParaRPr lang="ru-RU" sz="2000" dirty="0" smtClean="0"/>
          </a:p>
          <a:p>
            <a:pPr marL="0" indent="0" algn="just">
              <a:buNone/>
            </a:pPr>
            <a:r>
              <a:rPr lang="ru-RU" sz="2000" dirty="0" smtClean="0"/>
              <a:t>Орган </a:t>
            </a:r>
            <a:r>
              <a:rPr lang="ru-RU" sz="2000" dirty="0"/>
              <a:t>исполнительной власти </a:t>
            </a:r>
            <a:r>
              <a:rPr lang="ru-RU" sz="2000" b="1" dirty="0">
                <a:solidFill>
                  <a:srgbClr val="FF0000"/>
                </a:solidFill>
              </a:rPr>
              <a:t>субъекта </a:t>
            </a:r>
            <a:r>
              <a:rPr lang="ru-RU" sz="2000" b="1" dirty="0" smtClean="0">
                <a:solidFill>
                  <a:srgbClr val="FF0000"/>
                </a:solidFill>
              </a:rPr>
              <a:t>РФ: </a:t>
            </a:r>
            <a:r>
              <a:rPr lang="ru-RU" sz="2000" dirty="0" smtClean="0"/>
              <a:t>Обеспечение </a:t>
            </a:r>
            <a:r>
              <a:rPr lang="ru-RU" sz="2000" b="1" dirty="0"/>
              <a:t>капитального ремонта, консервации и (или) ликвидации</a:t>
            </a:r>
            <a:r>
              <a:rPr lang="ru-RU" sz="2000" dirty="0"/>
              <a:t> </a:t>
            </a:r>
            <a:r>
              <a:rPr lang="ru-RU" sz="2000" dirty="0" smtClean="0"/>
              <a:t>ГТС </a:t>
            </a:r>
            <a:r>
              <a:rPr lang="ru-RU" sz="2000" dirty="0"/>
              <a:t>(в 3-месячный срок организует </a:t>
            </a:r>
            <a:r>
              <a:rPr lang="ru-RU" sz="2000" dirty="0" smtClean="0"/>
              <a:t>обследование …план мероприятий )</a:t>
            </a:r>
          </a:p>
          <a:p>
            <a:pPr marL="0" indent="0" algn="just">
              <a:buNone/>
            </a:pPr>
            <a:r>
              <a:rPr lang="ru-RU" sz="2000" b="1" u="sng" dirty="0" smtClean="0">
                <a:solidFill>
                  <a:srgbClr val="FF0000"/>
                </a:solidFill>
              </a:rPr>
              <a:t>Орган гос. Надзора - </a:t>
            </a:r>
            <a:r>
              <a:rPr lang="ru-RU" sz="2000" dirty="0"/>
              <a:t>формирует и ведет перечень </a:t>
            </a:r>
            <a:r>
              <a:rPr lang="ru-RU" sz="2000" dirty="0" smtClean="0"/>
              <a:t>ГТС, </a:t>
            </a:r>
            <a:r>
              <a:rPr lang="ru-RU" sz="2000" dirty="0"/>
              <a:t>осуществляет мониторинг выполнения </a:t>
            </a:r>
            <a:r>
              <a:rPr lang="ru-RU" sz="2000" dirty="0" smtClean="0"/>
              <a:t>субъектами РФ плана мероприятий</a:t>
            </a:r>
            <a:endParaRPr lang="ru-RU" sz="2000" b="1" u="sng" dirty="0" smtClean="0">
              <a:solidFill>
                <a:srgbClr val="FF0000"/>
              </a:solidFill>
            </a:endParaRPr>
          </a:p>
        </p:txBody>
      </p:sp>
    </p:spTree>
    <p:extLst>
      <p:ext uri="{BB962C8B-B14F-4D97-AF65-F5344CB8AC3E}">
        <p14:creationId xmlns:p14="http://schemas.microsoft.com/office/powerpoint/2010/main" val="311895608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404664"/>
          </a:xfrm>
        </p:spPr>
        <p:txBody>
          <a:bodyPr>
            <a:noAutofit/>
          </a:bodyPr>
          <a:lstStyle/>
          <a:p>
            <a:r>
              <a:rPr lang="ru-RU" sz="2000" b="1" dirty="0" smtClean="0">
                <a:solidFill>
                  <a:schemeClr val="tx2">
                    <a:lumMod val="60000"/>
                    <a:lumOff val="40000"/>
                  </a:schemeClr>
                </a:solidFill>
                <a:latin typeface="Comic Sans MS" panose="030F0702030302020204" pitchFamily="66" charset="0"/>
              </a:rPr>
              <a:t>Уведомление о решении</a:t>
            </a:r>
            <a:endParaRPr lang="ru-RU" sz="2800" b="1" dirty="0">
              <a:solidFill>
                <a:srgbClr val="C00000"/>
              </a:solidFill>
              <a:latin typeface="Comic Sans MS" panose="030F0702030302020204" pitchFamily="66" charset="0"/>
            </a:endParaRPr>
          </a:p>
        </p:txBody>
      </p:sp>
      <p:sp>
        <p:nvSpPr>
          <p:cNvPr id="3" name="Объект 2"/>
          <p:cNvSpPr>
            <a:spLocks noGrp="1"/>
          </p:cNvSpPr>
          <p:nvPr>
            <p:ph idx="1"/>
          </p:nvPr>
        </p:nvSpPr>
        <p:spPr>
          <a:xfrm>
            <a:off x="0" y="404664"/>
            <a:ext cx="9144000" cy="6453336"/>
          </a:xfrm>
        </p:spPr>
        <p:txBody>
          <a:bodyPr>
            <a:normAutofit/>
          </a:bodyPr>
          <a:lstStyle/>
          <a:p>
            <a:pPr marL="0" indent="0" algn="just">
              <a:buNone/>
            </a:pPr>
            <a:r>
              <a:rPr lang="ru-RU" sz="2400" dirty="0" smtClean="0"/>
              <a:t>(1) </a:t>
            </a:r>
            <a:r>
              <a:rPr lang="ru-RU" sz="2400" b="1" u="sng" dirty="0"/>
              <a:t>Проект решения на сайте в сети </a:t>
            </a:r>
            <a:r>
              <a:rPr lang="ru-RU" sz="2400" b="1" dirty="0" smtClean="0"/>
              <a:t>Интернет </a:t>
            </a:r>
            <a:r>
              <a:rPr lang="ru-RU" sz="2000" i="1" dirty="0" smtClean="0"/>
              <a:t>(только инфа о кадастровом номере или местоположении)</a:t>
            </a:r>
            <a:endParaRPr lang="ru-RU" sz="2400" i="1" dirty="0"/>
          </a:p>
          <a:p>
            <a:pPr algn="just">
              <a:buFontTx/>
              <a:buChar char="-"/>
            </a:pPr>
            <a:r>
              <a:rPr lang="ru-RU" sz="2000" dirty="0" smtClean="0"/>
              <a:t>30 дней на </a:t>
            </a:r>
            <a:r>
              <a:rPr lang="ru-RU" sz="2000" b="1" u="sng" dirty="0">
                <a:solidFill>
                  <a:srgbClr val="C00000"/>
                </a:solidFill>
              </a:rPr>
              <a:t>возражения</a:t>
            </a:r>
            <a:r>
              <a:rPr lang="ru-RU" sz="2000" dirty="0"/>
              <a:t> относительно сведений о правообладателе </a:t>
            </a:r>
          </a:p>
          <a:p>
            <a:pPr marL="0" indent="0" algn="just">
              <a:buNone/>
            </a:pPr>
            <a:r>
              <a:rPr lang="ru-RU" sz="2400" b="1" u="sng" dirty="0" smtClean="0">
                <a:solidFill>
                  <a:srgbClr val="C00000"/>
                </a:solidFill>
              </a:rPr>
              <a:t>И</a:t>
            </a:r>
            <a:r>
              <a:rPr lang="ru-RU" sz="2400" dirty="0" smtClean="0">
                <a:solidFill>
                  <a:srgbClr val="C00000"/>
                </a:solidFill>
              </a:rPr>
              <a:t> (2)</a:t>
            </a:r>
            <a:r>
              <a:rPr lang="ru-RU" sz="2400" dirty="0" smtClean="0"/>
              <a:t> </a:t>
            </a:r>
            <a:r>
              <a:rPr lang="ru-RU" sz="2400" b="1" u="sng" dirty="0"/>
              <a:t>заказным письмом с уведомлением о вручении</a:t>
            </a:r>
            <a:r>
              <a:rPr lang="ru-RU" sz="2400" dirty="0"/>
              <a:t> </a:t>
            </a:r>
            <a:r>
              <a:rPr lang="ru-RU" sz="2400" i="1" dirty="0" smtClean="0"/>
              <a:t>(либо вручает с  распиской о получении)</a:t>
            </a:r>
            <a:r>
              <a:rPr lang="ru-RU" sz="2400" dirty="0" smtClean="0"/>
              <a:t> </a:t>
            </a:r>
            <a:r>
              <a:rPr lang="ru-RU" sz="2400" b="1" dirty="0" smtClean="0"/>
              <a:t>проект </a:t>
            </a:r>
            <a:r>
              <a:rPr lang="ru-RU" sz="2400" b="1" dirty="0"/>
              <a:t>решения </a:t>
            </a:r>
            <a:r>
              <a:rPr lang="ru-RU" sz="2400" b="1" dirty="0" smtClean="0"/>
              <a:t>лицу </a:t>
            </a:r>
          </a:p>
          <a:p>
            <a:pPr algn="just">
              <a:buFontTx/>
              <a:buChar char="-"/>
            </a:pPr>
            <a:r>
              <a:rPr lang="ru-RU" sz="1800" dirty="0" smtClean="0"/>
              <a:t>с </a:t>
            </a:r>
            <a:r>
              <a:rPr lang="ru-RU" sz="1800" dirty="0"/>
              <a:t>указанием срока, в течение которого могут быть </a:t>
            </a:r>
            <a:r>
              <a:rPr lang="ru-RU" sz="1800" dirty="0" smtClean="0"/>
              <a:t>представлены возражения (</a:t>
            </a:r>
            <a:r>
              <a:rPr lang="ru-RU" sz="1800" b="1" dirty="0" smtClean="0"/>
              <a:t>30 дней</a:t>
            </a:r>
            <a:r>
              <a:rPr lang="ru-RU" sz="1800" dirty="0" smtClean="0"/>
              <a:t>)</a:t>
            </a:r>
          </a:p>
          <a:p>
            <a:pPr marL="0" indent="0" algn="ctr">
              <a:buNone/>
            </a:pPr>
            <a:endParaRPr lang="ru-RU" sz="1800" dirty="0"/>
          </a:p>
          <a:p>
            <a:pPr marL="0" indent="0" algn="just">
              <a:buNone/>
            </a:pPr>
            <a:r>
              <a:rPr lang="ru-RU" sz="2400" dirty="0"/>
              <a:t>В случае, </a:t>
            </a:r>
            <a:r>
              <a:rPr lang="ru-RU" sz="2400" u="sng" dirty="0">
                <a:solidFill>
                  <a:srgbClr val="C00000"/>
                </a:solidFill>
              </a:rPr>
              <a:t>если в течение </a:t>
            </a:r>
            <a:r>
              <a:rPr lang="ru-RU" sz="2400" u="sng" dirty="0" smtClean="0">
                <a:solidFill>
                  <a:srgbClr val="C00000"/>
                </a:solidFill>
              </a:rPr>
              <a:t>45 дней</a:t>
            </a:r>
            <a:r>
              <a:rPr lang="ru-RU" sz="2400" dirty="0" smtClean="0">
                <a:solidFill>
                  <a:srgbClr val="C00000"/>
                </a:solidFill>
              </a:rPr>
              <a:t> </a:t>
            </a:r>
            <a:r>
              <a:rPr lang="ru-RU" sz="2400" dirty="0"/>
              <a:t>со дня получения проекта решения </a:t>
            </a:r>
            <a:r>
              <a:rPr lang="ru-RU" sz="2400" u="sng" dirty="0"/>
              <a:t>лицом</a:t>
            </a:r>
            <a:r>
              <a:rPr lang="ru-RU" sz="2400" dirty="0"/>
              <a:t>, выявленным </a:t>
            </a:r>
            <a:r>
              <a:rPr lang="ru-RU" sz="2400" u="sng" dirty="0" smtClean="0"/>
              <a:t>в </a:t>
            </a:r>
            <a:r>
              <a:rPr lang="ru-RU" sz="2400" u="sng" dirty="0"/>
              <a:t>качестве правообладателя ранее учтенного объекта недвижимости</a:t>
            </a:r>
            <a:r>
              <a:rPr lang="ru-RU" sz="2400" dirty="0"/>
              <a:t>, </a:t>
            </a:r>
            <a:r>
              <a:rPr lang="ru-RU" sz="2400" dirty="0">
                <a:solidFill>
                  <a:srgbClr val="C00000"/>
                </a:solidFill>
              </a:rPr>
              <a:t>в уполномоченный орган </a:t>
            </a:r>
            <a:r>
              <a:rPr lang="ru-RU" sz="2400" b="1" i="1" u="sng" dirty="0" smtClean="0">
                <a:solidFill>
                  <a:srgbClr val="C00000"/>
                </a:solidFill>
              </a:rPr>
              <a:t>Не Поступили Возражения</a:t>
            </a:r>
            <a:r>
              <a:rPr lang="ru-RU" sz="2400" i="1" dirty="0" smtClean="0">
                <a:solidFill>
                  <a:srgbClr val="C00000"/>
                </a:solidFill>
              </a:rPr>
              <a:t> </a:t>
            </a:r>
            <a:r>
              <a:rPr lang="ru-RU" sz="2400" dirty="0" smtClean="0"/>
              <a:t>относительно </a:t>
            </a:r>
            <a:r>
              <a:rPr lang="ru-RU" sz="2400" dirty="0"/>
              <a:t>сведений </a:t>
            </a:r>
            <a:r>
              <a:rPr lang="ru-RU" sz="2400" dirty="0" smtClean="0"/>
              <a:t>в </a:t>
            </a:r>
            <a:r>
              <a:rPr lang="ru-RU" sz="2400" dirty="0"/>
              <a:t>проекте решения, </a:t>
            </a:r>
            <a:r>
              <a:rPr lang="ru-RU" sz="2400" b="1" dirty="0">
                <a:solidFill>
                  <a:srgbClr val="FF0000"/>
                </a:solidFill>
              </a:rPr>
              <a:t>уполномоченный орган </a:t>
            </a:r>
            <a:r>
              <a:rPr lang="ru-RU" sz="2400" b="1" dirty="0" smtClean="0">
                <a:solidFill>
                  <a:srgbClr val="FF0000"/>
                </a:solidFill>
              </a:rPr>
              <a:t>ПРИНИМАЕТ </a:t>
            </a:r>
            <a:r>
              <a:rPr lang="ru-RU" sz="2400" b="1" dirty="0">
                <a:solidFill>
                  <a:srgbClr val="FF0000"/>
                </a:solidFill>
              </a:rPr>
              <a:t>РЕШЕНИЕ О ВЫЯВЛЕНИИ ПРАВООБЛАДАТЕЛЯ </a:t>
            </a:r>
            <a:r>
              <a:rPr lang="ru-RU" sz="2400" dirty="0"/>
              <a:t>ранее учтенного объекта </a:t>
            </a:r>
            <a:r>
              <a:rPr lang="ru-RU" sz="2400" dirty="0" smtClean="0"/>
              <a:t>недвижимости</a:t>
            </a:r>
          </a:p>
          <a:p>
            <a:pPr marL="0" indent="0" algn="just">
              <a:buNone/>
            </a:pPr>
            <a:r>
              <a:rPr lang="ru-RU" sz="2400" dirty="0"/>
              <a:t> </a:t>
            </a:r>
            <a:r>
              <a:rPr lang="ru-RU" sz="2400" dirty="0" smtClean="0"/>
              <a:t> </a:t>
            </a:r>
          </a:p>
          <a:p>
            <a:pPr marL="0" indent="0" algn="just">
              <a:buNone/>
            </a:pPr>
            <a:r>
              <a:rPr lang="ru-RU" sz="2400" b="1" dirty="0" smtClean="0"/>
              <a:t>ВОЗРАЖЕНИЯ:                                                             НЕТ ВОЗРАЖЕНИЙ:</a:t>
            </a:r>
          </a:p>
          <a:p>
            <a:pPr marL="0" indent="0" algn="just">
              <a:buNone/>
            </a:pPr>
            <a:r>
              <a:rPr lang="ru-RU" sz="2400" i="1" dirty="0" smtClean="0"/>
              <a:t>решение не принимается, М.Б. суд                       5 дней </a:t>
            </a:r>
            <a:r>
              <a:rPr lang="ru-RU" sz="2400" i="1" dirty="0" err="1" smtClean="0"/>
              <a:t>Росреестр</a:t>
            </a:r>
            <a:endParaRPr lang="ru-RU" sz="2400" i="1" dirty="0" smtClean="0"/>
          </a:p>
          <a:p>
            <a:pPr marL="0" indent="0" algn="ctr">
              <a:buNone/>
            </a:pPr>
            <a:endParaRPr lang="ru-RU" sz="2400" dirty="0"/>
          </a:p>
          <a:p>
            <a:pPr marL="0" indent="0" algn="just">
              <a:buNone/>
            </a:pPr>
            <a:endParaRPr lang="ru-RU" sz="2400" dirty="0"/>
          </a:p>
        </p:txBody>
      </p:sp>
      <p:sp>
        <p:nvSpPr>
          <p:cNvPr id="4" name="Стрелка вниз 3"/>
          <p:cNvSpPr/>
          <p:nvPr/>
        </p:nvSpPr>
        <p:spPr>
          <a:xfrm>
            <a:off x="2987824" y="2636912"/>
            <a:ext cx="3312368" cy="288032"/>
          </a:xfrm>
          <a:prstGeom prst="downArrow">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ru-RU"/>
          </a:p>
        </p:txBody>
      </p:sp>
      <p:sp>
        <p:nvSpPr>
          <p:cNvPr id="5" name="Двойная стрелка влево/вверх 4"/>
          <p:cNvSpPr/>
          <p:nvPr/>
        </p:nvSpPr>
        <p:spPr>
          <a:xfrm rot="13378057">
            <a:off x="4283968" y="5450021"/>
            <a:ext cx="720080" cy="720080"/>
          </a:xfrm>
          <a:prstGeom prst="leftUpArrow">
            <a:avLst>
              <a:gd name="adj1" fmla="val 25000"/>
              <a:gd name="adj2" fmla="val 15650"/>
              <a:gd name="adj3" fmla="val 25000"/>
            </a:avLst>
          </a:prstGeom>
        </p:spPr>
        <p:style>
          <a:lnRef idx="3">
            <a:schemeClr val="lt1"/>
          </a:lnRef>
          <a:fillRef idx="1">
            <a:schemeClr val="accent5"/>
          </a:fillRef>
          <a:effectRef idx="1">
            <a:schemeClr val="accent5"/>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3245578214"/>
      </p:ext>
    </p:extLst>
  </p:cSld>
  <p:clrMapOvr>
    <a:masterClrMapping/>
  </p:clrMapOvr>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6381328"/>
          </a:xfrm>
        </p:spPr>
        <p:txBody>
          <a:bodyPr>
            <a:noAutofit/>
          </a:bodyPr>
          <a:lstStyle/>
          <a:p>
            <a:r>
              <a:rPr lang="ru-RU" sz="4000" dirty="0" smtClean="0">
                <a:solidFill>
                  <a:schemeClr val="tx2">
                    <a:lumMod val="60000"/>
                    <a:lumOff val="40000"/>
                  </a:schemeClr>
                </a:solidFill>
                <a:latin typeface="Comic Sans MS" panose="030F0702030302020204" pitchFamily="66" charset="0"/>
              </a:rPr>
              <a:t/>
            </a:r>
            <a:br>
              <a:rPr lang="ru-RU" sz="4000" dirty="0" smtClean="0">
                <a:solidFill>
                  <a:schemeClr val="tx2">
                    <a:lumMod val="60000"/>
                    <a:lumOff val="40000"/>
                  </a:schemeClr>
                </a:solidFill>
                <a:latin typeface="Comic Sans MS" panose="030F0702030302020204" pitchFamily="66" charset="0"/>
              </a:rPr>
            </a:br>
            <a:r>
              <a:rPr lang="ru-RU" sz="4000" dirty="0" smtClean="0">
                <a:solidFill>
                  <a:schemeClr val="tx2">
                    <a:lumMod val="60000"/>
                    <a:lumOff val="40000"/>
                  </a:schemeClr>
                </a:solidFill>
                <a:latin typeface="Comic Sans MS" panose="030F0702030302020204" pitchFamily="66" charset="0"/>
              </a:rPr>
              <a:t/>
            </a:r>
            <a:br>
              <a:rPr lang="ru-RU" sz="4000" dirty="0" smtClean="0">
                <a:solidFill>
                  <a:schemeClr val="tx2">
                    <a:lumMod val="60000"/>
                    <a:lumOff val="40000"/>
                  </a:schemeClr>
                </a:solidFill>
                <a:latin typeface="Comic Sans MS" panose="030F0702030302020204" pitchFamily="66" charset="0"/>
              </a:rPr>
            </a:br>
            <a:r>
              <a:rPr lang="ru-RU" sz="4000" dirty="0">
                <a:solidFill>
                  <a:schemeClr val="tx2">
                    <a:lumMod val="60000"/>
                    <a:lumOff val="40000"/>
                  </a:schemeClr>
                </a:solidFill>
                <a:latin typeface="Comic Sans MS" panose="030F0702030302020204" pitchFamily="66" charset="0"/>
              </a:rPr>
              <a:t/>
            </a:r>
            <a:br>
              <a:rPr lang="ru-RU" sz="4000" dirty="0">
                <a:solidFill>
                  <a:schemeClr val="tx2">
                    <a:lumMod val="60000"/>
                    <a:lumOff val="40000"/>
                  </a:schemeClr>
                </a:solidFill>
                <a:latin typeface="Comic Sans MS" panose="030F0702030302020204" pitchFamily="66" charset="0"/>
              </a:rPr>
            </a:br>
            <a:r>
              <a:rPr lang="ru-RU" sz="4000" dirty="0">
                <a:solidFill>
                  <a:schemeClr val="tx2">
                    <a:lumMod val="60000"/>
                    <a:lumOff val="40000"/>
                  </a:schemeClr>
                </a:solidFill>
                <a:latin typeface="Comic Sans MS" panose="030F0702030302020204" pitchFamily="66" charset="0"/>
              </a:rPr>
              <a:t>Учет пляжей и правила их использования. </a:t>
            </a:r>
            <a:r>
              <a:rPr lang="ru-RU" sz="4000" dirty="0" smtClean="0">
                <a:solidFill>
                  <a:schemeClr val="tx2">
                    <a:lumMod val="60000"/>
                    <a:lumOff val="40000"/>
                  </a:schemeClr>
                </a:solidFill>
                <a:latin typeface="Comic Sans MS" panose="030F0702030302020204" pitchFamily="66" charset="0"/>
              </a:rPr>
              <a:t/>
            </a:r>
            <a:br>
              <a:rPr lang="ru-RU" sz="4000" dirty="0" smtClean="0">
                <a:solidFill>
                  <a:schemeClr val="tx2">
                    <a:lumMod val="60000"/>
                    <a:lumOff val="40000"/>
                  </a:schemeClr>
                </a:solidFill>
                <a:latin typeface="Comic Sans MS" panose="030F0702030302020204" pitchFamily="66" charset="0"/>
              </a:rPr>
            </a:br>
            <a:r>
              <a:rPr lang="ru-RU" sz="4000" dirty="0">
                <a:solidFill>
                  <a:schemeClr val="tx2">
                    <a:lumMod val="60000"/>
                    <a:lumOff val="40000"/>
                  </a:schemeClr>
                </a:solidFill>
                <a:latin typeface="Comic Sans MS" panose="030F0702030302020204" pitchFamily="66" charset="0"/>
              </a:rPr>
              <a:t/>
            </a:r>
            <a:br>
              <a:rPr lang="ru-RU" sz="4000" dirty="0">
                <a:solidFill>
                  <a:schemeClr val="tx2">
                    <a:lumMod val="60000"/>
                    <a:lumOff val="40000"/>
                  </a:schemeClr>
                </a:solidFill>
                <a:latin typeface="Comic Sans MS" panose="030F0702030302020204" pitchFamily="66" charset="0"/>
              </a:rPr>
            </a:br>
            <a:r>
              <a:rPr lang="ru-RU" sz="4000" b="1" dirty="0"/>
              <a:t>  Приказ МЧС России </a:t>
            </a:r>
            <a:r>
              <a:rPr lang="ru-RU" sz="4000" b="1" dirty="0" smtClean="0"/>
              <a:t/>
            </a:r>
            <a:br>
              <a:rPr lang="ru-RU" sz="4000" b="1" dirty="0" smtClean="0"/>
            </a:br>
            <a:r>
              <a:rPr lang="ru-RU" sz="4000" b="1" dirty="0" smtClean="0">
                <a:solidFill>
                  <a:srgbClr val="FF0000"/>
                </a:solidFill>
              </a:rPr>
              <a:t>от </a:t>
            </a:r>
            <a:r>
              <a:rPr lang="ru-RU" sz="4000" b="1" dirty="0">
                <a:solidFill>
                  <a:srgbClr val="FF0000"/>
                </a:solidFill>
              </a:rPr>
              <a:t>30 сентября 2020 г. N 732</a:t>
            </a:r>
            <a:r>
              <a:rPr lang="ru-RU" sz="4000" b="1" dirty="0"/>
              <a:t/>
            </a:r>
            <a:br>
              <a:rPr lang="ru-RU" sz="4000" b="1" dirty="0"/>
            </a:br>
            <a:r>
              <a:rPr lang="ru-RU" sz="4000" b="1" dirty="0"/>
              <a:t/>
            </a:r>
            <a:br>
              <a:rPr lang="ru-RU" sz="4000" b="1" dirty="0"/>
            </a:br>
            <a:r>
              <a:rPr lang="ru-RU" sz="4000" dirty="0" smtClean="0">
                <a:solidFill>
                  <a:schemeClr val="tx2">
                    <a:lumMod val="60000"/>
                    <a:lumOff val="40000"/>
                  </a:schemeClr>
                </a:solidFill>
                <a:latin typeface="Comic Sans MS" panose="030F0702030302020204" pitchFamily="66" charset="0"/>
              </a:rPr>
              <a:t/>
            </a:r>
            <a:br>
              <a:rPr lang="ru-RU" sz="4000" dirty="0" smtClean="0">
                <a:solidFill>
                  <a:schemeClr val="tx2">
                    <a:lumMod val="60000"/>
                    <a:lumOff val="40000"/>
                  </a:schemeClr>
                </a:solidFill>
                <a:latin typeface="Comic Sans MS" panose="030F0702030302020204" pitchFamily="66" charset="0"/>
              </a:rPr>
            </a:br>
            <a:r>
              <a:rPr lang="ru-RU" sz="3200" dirty="0">
                <a:solidFill>
                  <a:schemeClr val="tx2">
                    <a:lumMod val="60000"/>
                    <a:lumOff val="40000"/>
                  </a:schemeClr>
                </a:solidFill>
                <a:latin typeface="Comic Sans MS" panose="030F0702030302020204" pitchFamily="66" charset="0"/>
              </a:rPr>
              <a:t/>
            </a:r>
            <a:br>
              <a:rPr lang="ru-RU" sz="3200" dirty="0">
                <a:solidFill>
                  <a:schemeClr val="tx2">
                    <a:lumMod val="60000"/>
                    <a:lumOff val="40000"/>
                  </a:schemeClr>
                </a:solidFill>
                <a:latin typeface="Comic Sans MS" panose="030F0702030302020204" pitchFamily="66" charset="0"/>
              </a:rPr>
            </a:br>
            <a:r>
              <a:rPr lang="ru-RU" sz="1800" dirty="0">
                <a:solidFill>
                  <a:schemeClr val="tx2">
                    <a:lumMod val="60000"/>
                    <a:lumOff val="40000"/>
                  </a:schemeClr>
                </a:solidFill>
                <a:latin typeface="Comic Sans MS" panose="030F0702030302020204" pitchFamily="66" charset="0"/>
              </a:rPr>
              <a:t> </a:t>
            </a:r>
          </a:p>
        </p:txBody>
      </p:sp>
      <p:sp>
        <p:nvSpPr>
          <p:cNvPr id="3" name="Объект 2"/>
          <p:cNvSpPr>
            <a:spLocks noGrp="1"/>
          </p:cNvSpPr>
          <p:nvPr>
            <p:ph idx="1"/>
          </p:nvPr>
        </p:nvSpPr>
        <p:spPr>
          <a:xfrm>
            <a:off x="0" y="6669360"/>
            <a:ext cx="9144000" cy="188640"/>
          </a:xfrm>
        </p:spPr>
        <p:txBody>
          <a:bodyPr>
            <a:normAutofit fontScale="25000" lnSpcReduction="20000"/>
          </a:bodyPr>
          <a:lstStyle/>
          <a:p>
            <a:endParaRPr lang="ru-RU" sz="2400" b="1" dirty="0"/>
          </a:p>
        </p:txBody>
      </p:sp>
    </p:spTree>
    <p:extLst>
      <p:ext uri="{BB962C8B-B14F-4D97-AF65-F5344CB8AC3E}">
        <p14:creationId xmlns:p14="http://schemas.microsoft.com/office/powerpoint/2010/main" val="1557153275"/>
      </p:ext>
    </p:extLst>
  </p:cSld>
  <p:clrMapOvr>
    <a:masterClrMapping/>
  </p:clrMapOvr>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44624"/>
            <a:ext cx="9144000" cy="432048"/>
          </a:xfrm>
        </p:spPr>
        <p:txBody>
          <a:bodyPr>
            <a:noAutofit/>
          </a:bodyPr>
          <a:lstStyle/>
          <a:p>
            <a:r>
              <a:rPr lang="ru-RU" sz="2400" b="1" dirty="0" smtClean="0">
                <a:solidFill>
                  <a:schemeClr val="tx2">
                    <a:lumMod val="60000"/>
                    <a:lumOff val="40000"/>
                  </a:schemeClr>
                </a:solidFill>
                <a:latin typeface="Comic Sans MS" panose="030F0702030302020204" pitchFamily="66" charset="0"/>
              </a:rPr>
              <a:t>ПЛЯЖЫ</a:t>
            </a:r>
            <a:endParaRPr lang="ru-RU" sz="2400" b="1" dirty="0">
              <a:solidFill>
                <a:srgbClr val="C00000"/>
              </a:solidFill>
              <a:latin typeface="Comic Sans MS" panose="030F0702030302020204" pitchFamily="66" charset="0"/>
            </a:endParaRPr>
          </a:p>
        </p:txBody>
      </p:sp>
      <p:sp>
        <p:nvSpPr>
          <p:cNvPr id="3" name="Объект 2"/>
          <p:cNvSpPr>
            <a:spLocks noGrp="1"/>
          </p:cNvSpPr>
          <p:nvPr>
            <p:ph idx="1"/>
          </p:nvPr>
        </p:nvSpPr>
        <p:spPr>
          <a:xfrm>
            <a:off x="0" y="404664"/>
            <a:ext cx="9144000" cy="6453336"/>
          </a:xfrm>
        </p:spPr>
        <p:txBody>
          <a:bodyPr>
            <a:normAutofit/>
          </a:bodyPr>
          <a:lstStyle/>
          <a:p>
            <a:pPr marL="0" indent="0" algn="ctr">
              <a:buNone/>
            </a:pPr>
            <a:r>
              <a:rPr lang="ru-RU" sz="2400" b="1" dirty="0" smtClean="0"/>
              <a:t>Приказ МЧС России </a:t>
            </a:r>
            <a:r>
              <a:rPr lang="ru-RU" sz="2400" b="1" dirty="0" smtClean="0">
                <a:solidFill>
                  <a:srgbClr val="FF0000"/>
                </a:solidFill>
              </a:rPr>
              <a:t>от </a:t>
            </a:r>
            <a:r>
              <a:rPr lang="ru-RU" sz="2400" b="1" dirty="0">
                <a:solidFill>
                  <a:srgbClr val="FF0000"/>
                </a:solidFill>
              </a:rPr>
              <a:t>30 сентября 2020 г. N 732</a:t>
            </a:r>
          </a:p>
          <a:p>
            <a:pPr marL="0" indent="0" algn="ctr">
              <a:buNone/>
            </a:pPr>
            <a:r>
              <a:rPr lang="ru-RU" sz="2000" b="1" dirty="0"/>
              <a:t>ОБ УТВЕРЖДЕНИИ </a:t>
            </a:r>
            <a:r>
              <a:rPr lang="ru-RU" sz="2000" b="1" dirty="0">
                <a:solidFill>
                  <a:srgbClr val="FF0000"/>
                </a:solidFill>
              </a:rPr>
              <a:t>ПРАВИЛ</a:t>
            </a:r>
          </a:p>
          <a:p>
            <a:pPr marL="0" indent="0" algn="ctr">
              <a:buNone/>
            </a:pPr>
            <a:r>
              <a:rPr lang="ru-RU" sz="2000" b="1" dirty="0">
                <a:solidFill>
                  <a:srgbClr val="FF0000"/>
                </a:solidFill>
              </a:rPr>
              <a:t>ПОЛЬЗОВАНИЯ ПЛЯЖАМИ</a:t>
            </a:r>
            <a:r>
              <a:rPr lang="ru-RU" sz="2000" b="1" dirty="0"/>
              <a:t> В РОССИЙСКОЙ </a:t>
            </a:r>
            <a:r>
              <a:rPr lang="ru-RU" sz="2000" b="1" dirty="0" smtClean="0"/>
              <a:t>ФЕДЕРАЦИИ</a:t>
            </a:r>
          </a:p>
          <a:p>
            <a:pPr marL="0" indent="0" algn="ctr">
              <a:buNone/>
            </a:pPr>
            <a:endParaRPr lang="ru-RU" sz="2000" b="1" dirty="0"/>
          </a:p>
          <a:p>
            <a:pPr algn="just"/>
            <a:r>
              <a:rPr lang="ru-RU" sz="2200" b="1" u="sng" dirty="0" smtClean="0"/>
              <a:t>УЧЕТ ПЛЯЖЕЙ</a:t>
            </a:r>
            <a:r>
              <a:rPr lang="ru-RU" sz="2200" b="1" dirty="0" smtClean="0"/>
              <a:t> </a:t>
            </a:r>
            <a:r>
              <a:rPr lang="ru-RU" sz="2200" dirty="0" smtClean="0"/>
              <a:t>осуществляется </a:t>
            </a:r>
            <a:r>
              <a:rPr lang="ru-RU" sz="2200" dirty="0"/>
              <a:t>территориальными органами Государственной </a:t>
            </a:r>
            <a:r>
              <a:rPr lang="ru-RU" sz="2200" b="1" dirty="0"/>
              <a:t>инспекции по маломерным судам </a:t>
            </a:r>
            <a:r>
              <a:rPr lang="ru-RU" sz="2200" b="1" dirty="0" smtClean="0"/>
              <a:t>МЧС России</a:t>
            </a:r>
          </a:p>
          <a:p>
            <a:pPr algn="just"/>
            <a:r>
              <a:rPr lang="ru-RU" sz="2200" dirty="0" smtClean="0"/>
              <a:t>п.3.3</a:t>
            </a:r>
            <a:r>
              <a:rPr lang="ru-RU" sz="2200" dirty="0"/>
              <a:t>. </a:t>
            </a:r>
            <a:r>
              <a:rPr lang="ru-RU" sz="2200" dirty="0">
                <a:solidFill>
                  <a:srgbClr val="FF0000"/>
                </a:solidFill>
              </a:rPr>
              <a:t>Ежегодно</a:t>
            </a:r>
            <a:r>
              <a:rPr lang="ru-RU" sz="2200" dirty="0"/>
              <a:t> перед началом эксплуатации пляжа его </a:t>
            </a:r>
            <a:r>
              <a:rPr lang="ru-RU" sz="2200" u="sng" dirty="0"/>
              <a:t>владелец</a:t>
            </a:r>
            <a:r>
              <a:rPr lang="ru-RU" sz="2200" dirty="0"/>
              <a:t> направляет в подразделение ГИМС МЧС России </a:t>
            </a:r>
            <a:r>
              <a:rPr lang="ru-RU" sz="2400" b="1" dirty="0">
                <a:solidFill>
                  <a:srgbClr val="FF0000"/>
                </a:solidFill>
              </a:rPr>
              <a:t>заявление-декларацию</a:t>
            </a:r>
            <a:r>
              <a:rPr lang="ru-RU" sz="2200" b="1" dirty="0">
                <a:solidFill>
                  <a:srgbClr val="FF0000"/>
                </a:solidFill>
              </a:rPr>
              <a:t>,</a:t>
            </a:r>
            <a:r>
              <a:rPr lang="ru-RU" sz="2200" dirty="0"/>
              <a:t> рекомендуемый образец которого приведен в </a:t>
            </a:r>
            <a:r>
              <a:rPr lang="ru-RU" sz="2200" dirty="0" smtClean="0"/>
              <a:t>приложении 1 к </a:t>
            </a:r>
            <a:r>
              <a:rPr lang="ru-RU" sz="2200" dirty="0"/>
              <a:t>Правилам</a:t>
            </a:r>
            <a:r>
              <a:rPr lang="ru-RU" sz="2000" dirty="0" smtClean="0"/>
              <a:t>.</a:t>
            </a:r>
          </a:p>
          <a:p>
            <a:pPr algn="just"/>
            <a:r>
              <a:rPr lang="ru-RU" sz="2000" u="sng" dirty="0"/>
              <a:t>Правила являются </a:t>
            </a:r>
            <a:r>
              <a:rPr lang="ru-RU" sz="2400" b="1" u="sng" dirty="0"/>
              <a:t>обязательными</a:t>
            </a:r>
            <a:r>
              <a:rPr lang="ru-RU" sz="2000" u="sng" dirty="0"/>
              <a:t> для исполнения юридическими лицами, физическими лицами, индивидуальными предпринимателями</a:t>
            </a:r>
            <a:r>
              <a:rPr lang="ru-RU" sz="2000" dirty="0"/>
              <a:t>, </a:t>
            </a:r>
            <a:r>
              <a:rPr lang="ru-RU" sz="2000" b="1" dirty="0"/>
              <a:t>имеющими</a:t>
            </a:r>
            <a:r>
              <a:rPr lang="ru-RU" sz="2000" dirty="0"/>
              <a:t> в собственности или на ином законном основании, в соответствии с законодательством </a:t>
            </a:r>
            <a:r>
              <a:rPr lang="ru-RU" sz="2000" dirty="0" smtClean="0"/>
              <a:t>РФ, </a:t>
            </a:r>
            <a:r>
              <a:rPr lang="ru-RU" sz="2000" b="1" dirty="0"/>
              <a:t>земельный участок, предназначенный для оборудования и эксплуатации </a:t>
            </a:r>
            <a:r>
              <a:rPr lang="ru-RU" sz="2000" b="1" dirty="0" smtClean="0"/>
              <a:t>пляжа</a:t>
            </a:r>
          </a:p>
          <a:p>
            <a:pPr algn="just"/>
            <a:r>
              <a:rPr lang="ru-RU" sz="2000" dirty="0" smtClean="0"/>
              <a:t>Флаги (синий, красный), спасательные посты, </a:t>
            </a:r>
            <a:r>
              <a:rPr lang="ru-RU" sz="2000" b="1" dirty="0" smtClean="0">
                <a:solidFill>
                  <a:srgbClr val="C00000"/>
                </a:solidFill>
              </a:rPr>
              <a:t>запреты (</a:t>
            </a:r>
            <a:r>
              <a:rPr lang="ru-RU" sz="1800" b="1" dirty="0" smtClean="0">
                <a:solidFill>
                  <a:srgbClr val="C00000"/>
                </a:solidFill>
              </a:rPr>
              <a:t>с животными… </a:t>
            </a:r>
          </a:p>
          <a:p>
            <a:pPr marL="0" indent="0" algn="just">
              <a:buNone/>
            </a:pPr>
            <a:r>
              <a:rPr lang="ru-RU" sz="1800" dirty="0"/>
              <a:t> </a:t>
            </a:r>
            <a:r>
              <a:rPr lang="ru-RU" sz="1800" dirty="0" smtClean="0"/>
              <a:t>      на </a:t>
            </a:r>
            <a:r>
              <a:rPr lang="ru-RU" sz="1800" dirty="0"/>
              <a:t>пляжах </a:t>
            </a:r>
            <a:r>
              <a:rPr lang="ru-RU" sz="1800" dirty="0" smtClean="0"/>
              <a:t>запрещается функционирование </a:t>
            </a:r>
            <a:r>
              <a:rPr lang="ru-RU" sz="1800" dirty="0"/>
              <a:t>зоны купания в темное время суток </a:t>
            </a:r>
            <a:r>
              <a:rPr lang="ru-RU" sz="1800" dirty="0" smtClean="0"/>
              <a:t>)</a:t>
            </a:r>
          </a:p>
          <a:p>
            <a:pPr algn="just"/>
            <a:endParaRPr lang="ru-RU" sz="2000" dirty="0"/>
          </a:p>
          <a:p>
            <a:pPr algn="just"/>
            <a:endParaRPr lang="ru-RU" sz="2000" dirty="0" smtClean="0"/>
          </a:p>
          <a:p>
            <a:pPr algn="just"/>
            <a:endParaRPr lang="ru-RU" sz="2000" dirty="0" smtClean="0"/>
          </a:p>
        </p:txBody>
      </p:sp>
    </p:spTree>
    <p:extLst>
      <p:ext uri="{BB962C8B-B14F-4D97-AF65-F5344CB8AC3E}">
        <p14:creationId xmlns:p14="http://schemas.microsoft.com/office/powerpoint/2010/main" val="2333964727"/>
      </p:ext>
    </p:extLst>
  </p:cSld>
  <p:clrMapOvr>
    <a:masterClrMapping/>
  </p:clrMapOvr>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6381328"/>
          </a:xfrm>
        </p:spPr>
        <p:txBody>
          <a:bodyPr>
            <a:noAutofit/>
          </a:bodyPr>
          <a:lstStyle/>
          <a:p>
            <a:r>
              <a:rPr lang="ru-RU" sz="4000" dirty="0" smtClean="0">
                <a:solidFill>
                  <a:schemeClr val="tx2">
                    <a:lumMod val="60000"/>
                    <a:lumOff val="40000"/>
                  </a:schemeClr>
                </a:solidFill>
                <a:latin typeface="Comic Sans MS" panose="030F0702030302020204" pitchFamily="66" charset="0"/>
              </a:rPr>
              <a:t/>
            </a:r>
            <a:br>
              <a:rPr lang="ru-RU" sz="4000" dirty="0" smtClean="0">
                <a:solidFill>
                  <a:schemeClr val="tx2">
                    <a:lumMod val="60000"/>
                    <a:lumOff val="40000"/>
                  </a:schemeClr>
                </a:solidFill>
                <a:latin typeface="Comic Sans MS" panose="030F0702030302020204" pitchFamily="66" charset="0"/>
              </a:rPr>
            </a:br>
            <a:r>
              <a:rPr lang="ru-RU" sz="4000" dirty="0" smtClean="0">
                <a:solidFill>
                  <a:schemeClr val="tx2">
                    <a:lumMod val="60000"/>
                    <a:lumOff val="40000"/>
                  </a:schemeClr>
                </a:solidFill>
                <a:latin typeface="Comic Sans MS" panose="030F0702030302020204" pitchFamily="66" charset="0"/>
              </a:rPr>
              <a:t/>
            </a:r>
            <a:br>
              <a:rPr lang="ru-RU" sz="4000" dirty="0" smtClean="0">
                <a:solidFill>
                  <a:schemeClr val="tx2">
                    <a:lumMod val="60000"/>
                    <a:lumOff val="40000"/>
                  </a:schemeClr>
                </a:solidFill>
                <a:latin typeface="Comic Sans MS" panose="030F0702030302020204" pitchFamily="66" charset="0"/>
              </a:rPr>
            </a:br>
            <a:r>
              <a:rPr lang="ru-RU" sz="4000" dirty="0">
                <a:solidFill>
                  <a:schemeClr val="tx2">
                    <a:lumMod val="60000"/>
                    <a:lumOff val="40000"/>
                  </a:schemeClr>
                </a:solidFill>
                <a:latin typeface="Comic Sans MS" panose="030F0702030302020204" pitchFamily="66" charset="0"/>
              </a:rPr>
              <a:t/>
            </a:r>
            <a:br>
              <a:rPr lang="ru-RU" sz="4000" dirty="0">
                <a:solidFill>
                  <a:schemeClr val="tx2">
                    <a:lumMod val="60000"/>
                    <a:lumOff val="40000"/>
                  </a:schemeClr>
                </a:solidFill>
                <a:latin typeface="Comic Sans MS" panose="030F0702030302020204" pitchFamily="66" charset="0"/>
              </a:rPr>
            </a:br>
            <a:r>
              <a:rPr lang="ru-RU" sz="4000" dirty="0">
                <a:solidFill>
                  <a:schemeClr val="tx2">
                    <a:lumMod val="60000"/>
                    <a:lumOff val="40000"/>
                  </a:schemeClr>
                </a:solidFill>
                <a:latin typeface="Comic Sans MS" panose="030F0702030302020204" pitchFamily="66" charset="0"/>
              </a:rPr>
              <a:t>Полоса отвода федеральной дороги – новое регулирование возможности </a:t>
            </a:r>
            <a:r>
              <a:rPr lang="ru-RU" sz="4000" dirty="0" smtClean="0">
                <a:solidFill>
                  <a:schemeClr val="tx2">
                    <a:lumMod val="60000"/>
                    <a:lumOff val="40000"/>
                  </a:schemeClr>
                </a:solidFill>
                <a:latin typeface="Comic Sans MS" panose="030F0702030302020204" pitchFamily="66" charset="0"/>
              </a:rPr>
              <a:t>использования</a:t>
            </a:r>
            <a:r>
              <a:rPr lang="ru-RU" sz="4000" dirty="0">
                <a:solidFill>
                  <a:schemeClr val="tx2">
                    <a:lumMod val="60000"/>
                    <a:lumOff val="40000"/>
                  </a:schemeClr>
                </a:solidFill>
                <a:latin typeface="Comic Sans MS" panose="030F0702030302020204" pitchFamily="66" charset="0"/>
              </a:rPr>
              <a:t/>
            </a:r>
            <a:br>
              <a:rPr lang="ru-RU" sz="4000" dirty="0">
                <a:solidFill>
                  <a:schemeClr val="tx2">
                    <a:lumMod val="60000"/>
                    <a:lumOff val="40000"/>
                  </a:schemeClr>
                </a:solidFill>
                <a:latin typeface="Comic Sans MS" panose="030F0702030302020204" pitchFamily="66" charset="0"/>
              </a:rPr>
            </a:br>
            <a:r>
              <a:rPr lang="ru-RU" sz="4000" dirty="0" smtClean="0">
                <a:solidFill>
                  <a:schemeClr val="tx2">
                    <a:lumMod val="60000"/>
                    <a:lumOff val="40000"/>
                  </a:schemeClr>
                </a:solidFill>
                <a:latin typeface="Comic Sans MS" panose="030F0702030302020204" pitchFamily="66" charset="0"/>
              </a:rPr>
              <a:t/>
            </a:r>
            <a:br>
              <a:rPr lang="ru-RU" sz="4000" dirty="0" smtClean="0">
                <a:solidFill>
                  <a:schemeClr val="tx2">
                    <a:lumMod val="60000"/>
                    <a:lumOff val="40000"/>
                  </a:schemeClr>
                </a:solidFill>
                <a:latin typeface="Comic Sans MS" panose="030F0702030302020204" pitchFamily="66" charset="0"/>
              </a:rPr>
            </a:br>
            <a:r>
              <a:rPr lang="ru-RU" sz="4000" dirty="0">
                <a:solidFill>
                  <a:schemeClr val="tx2">
                    <a:lumMod val="60000"/>
                    <a:lumOff val="40000"/>
                  </a:schemeClr>
                </a:solidFill>
                <a:latin typeface="Comic Sans MS" panose="030F0702030302020204" pitchFamily="66" charset="0"/>
              </a:rPr>
              <a:t/>
            </a:r>
            <a:br>
              <a:rPr lang="ru-RU" sz="4000" dirty="0">
                <a:solidFill>
                  <a:schemeClr val="tx2">
                    <a:lumMod val="60000"/>
                    <a:lumOff val="40000"/>
                  </a:schemeClr>
                </a:solidFill>
                <a:latin typeface="Comic Sans MS" panose="030F0702030302020204" pitchFamily="66" charset="0"/>
              </a:rPr>
            </a:br>
            <a:r>
              <a:rPr lang="ru-RU" sz="4000" b="1" dirty="0"/>
              <a:t> ПРИКАЗ Минтранса России </a:t>
            </a:r>
            <a:r>
              <a:rPr lang="ru-RU" sz="4000" b="1" dirty="0" smtClean="0"/>
              <a:t/>
            </a:r>
            <a:br>
              <a:rPr lang="ru-RU" sz="4000" b="1" dirty="0" smtClean="0"/>
            </a:br>
            <a:r>
              <a:rPr lang="ru-RU" sz="4000" b="1" dirty="0" smtClean="0">
                <a:solidFill>
                  <a:srgbClr val="FF0000"/>
                </a:solidFill>
              </a:rPr>
              <a:t>от </a:t>
            </a:r>
            <a:r>
              <a:rPr lang="ru-RU" sz="4000" b="1" dirty="0">
                <a:solidFill>
                  <a:srgbClr val="FF0000"/>
                </a:solidFill>
              </a:rPr>
              <a:t>18 августа 2020 г. N 313</a:t>
            </a:r>
            <a:br>
              <a:rPr lang="ru-RU" sz="4000" b="1" dirty="0">
                <a:solidFill>
                  <a:srgbClr val="FF0000"/>
                </a:solidFill>
              </a:rPr>
            </a:br>
            <a:r>
              <a:rPr lang="ru-RU" sz="4000" dirty="0" smtClean="0">
                <a:solidFill>
                  <a:schemeClr val="tx2">
                    <a:lumMod val="60000"/>
                    <a:lumOff val="40000"/>
                  </a:schemeClr>
                </a:solidFill>
                <a:latin typeface="Comic Sans MS" panose="030F0702030302020204" pitchFamily="66" charset="0"/>
              </a:rPr>
              <a:t/>
            </a:r>
            <a:br>
              <a:rPr lang="ru-RU" sz="4000" dirty="0" smtClean="0">
                <a:solidFill>
                  <a:schemeClr val="tx2">
                    <a:lumMod val="60000"/>
                    <a:lumOff val="40000"/>
                  </a:schemeClr>
                </a:solidFill>
                <a:latin typeface="Comic Sans MS" panose="030F0702030302020204" pitchFamily="66" charset="0"/>
              </a:rPr>
            </a:br>
            <a:r>
              <a:rPr lang="ru-RU" sz="3200" dirty="0">
                <a:solidFill>
                  <a:schemeClr val="tx2">
                    <a:lumMod val="60000"/>
                    <a:lumOff val="40000"/>
                  </a:schemeClr>
                </a:solidFill>
                <a:latin typeface="Comic Sans MS" panose="030F0702030302020204" pitchFamily="66" charset="0"/>
              </a:rPr>
              <a:t/>
            </a:r>
            <a:br>
              <a:rPr lang="ru-RU" sz="3200" dirty="0">
                <a:solidFill>
                  <a:schemeClr val="tx2">
                    <a:lumMod val="60000"/>
                    <a:lumOff val="40000"/>
                  </a:schemeClr>
                </a:solidFill>
                <a:latin typeface="Comic Sans MS" panose="030F0702030302020204" pitchFamily="66" charset="0"/>
              </a:rPr>
            </a:br>
            <a:r>
              <a:rPr lang="ru-RU" sz="1800" dirty="0">
                <a:solidFill>
                  <a:schemeClr val="tx2">
                    <a:lumMod val="60000"/>
                    <a:lumOff val="40000"/>
                  </a:schemeClr>
                </a:solidFill>
                <a:latin typeface="Comic Sans MS" panose="030F0702030302020204" pitchFamily="66" charset="0"/>
              </a:rPr>
              <a:t> </a:t>
            </a:r>
          </a:p>
        </p:txBody>
      </p:sp>
      <p:sp>
        <p:nvSpPr>
          <p:cNvPr id="3" name="Объект 2"/>
          <p:cNvSpPr>
            <a:spLocks noGrp="1"/>
          </p:cNvSpPr>
          <p:nvPr>
            <p:ph idx="1"/>
          </p:nvPr>
        </p:nvSpPr>
        <p:spPr>
          <a:xfrm>
            <a:off x="0" y="6669360"/>
            <a:ext cx="9144000" cy="188640"/>
          </a:xfrm>
        </p:spPr>
        <p:txBody>
          <a:bodyPr>
            <a:normAutofit fontScale="25000" lnSpcReduction="20000"/>
          </a:bodyPr>
          <a:lstStyle/>
          <a:p>
            <a:endParaRPr lang="ru-RU" sz="2400" b="1" dirty="0"/>
          </a:p>
        </p:txBody>
      </p:sp>
    </p:spTree>
    <p:extLst>
      <p:ext uri="{BB962C8B-B14F-4D97-AF65-F5344CB8AC3E}">
        <p14:creationId xmlns:p14="http://schemas.microsoft.com/office/powerpoint/2010/main" val="2838462591"/>
      </p:ext>
    </p:extLst>
  </p:cSld>
  <p:clrMapOvr>
    <a:masterClrMapping/>
  </p:clrMapOvr>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44624"/>
            <a:ext cx="9144000" cy="432048"/>
          </a:xfrm>
        </p:spPr>
        <p:txBody>
          <a:bodyPr>
            <a:noAutofit/>
          </a:bodyPr>
          <a:lstStyle/>
          <a:p>
            <a:r>
              <a:rPr lang="ru-RU" sz="2400" b="1" dirty="0" smtClean="0">
                <a:solidFill>
                  <a:schemeClr val="tx2">
                    <a:lumMod val="60000"/>
                    <a:lumOff val="40000"/>
                  </a:schemeClr>
                </a:solidFill>
                <a:latin typeface="Comic Sans MS" panose="030F0702030302020204" pitchFamily="66" charset="0"/>
              </a:rPr>
              <a:t>ФЕДЕРАЛЬНЫЕ ДОРОГИ – ПОЛОСА ОТВОДА</a:t>
            </a:r>
            <a:endParaRPr lang="ru-RU" sz="2400" b="1" dirty="0">
              <a:solidFill>
                <a:srgbClr val="C00000"/>
              </a:solidFill>
              <a:latin typeface="Comic Sans MS" panose="030F0702030302020204" pitchFamily="66" charset="0"/>
            </a:endParaRPr>
          </a:p>
        </p:txBody>
      </p:sp>
      <p:sp>
        <p:nvSpPr>
          <p:cNvPr id="3" name="Объект 2"/>
          <p:cNvSpPr>
            <a:spLocks noGrp="1"/>
          </p:cNvSpPr>
          <p:nvPr>
            <p:ph idx="1"/>
          </p:nvPr>
        </p:nvSpPr>
        <p:spPr>
          <a:xfrm>
            <a:off x="0" y="404664"/>
            <a:ext cx="9144000" cy="6453336"/>
          </a:xfrm>
        </p:spPr>
        <p:txBody>
          <a:bodyPr>
            <a:normAutofit fontScale="92500" lnSpcReduction="10000"/>
          </a:bodyPr>
          <a:lstStyle/>
          <a:p>
            <a:pPr marL="0" indent="0" algn="ctr">
              <a:buNone/>
            </a:pPr>
            <a:r>
              <a:rPr lang="ru-RU" sz="2400" b="1" dirty="0" smtClean="0"/>
              <a:t>ПРИКАЗ Минтранса России </a:t>
            </a:r>
            <a:r>
              <a:rPr lang="ru-RU" sz="2400" b="1" dirty="0" smtClean="0">
                <a:solidFill>
                  <a:srgbClr val="FF0000"/>
                </a:solidFill>
              </a:rPr>
              <a:t>от </a:t>
            </a:r>
            <a:r>
              <a:rPr lang="ru-RU" sz="2400" b="1" dirty="0">
                <a:solidFill>
                  <a:srgbClr val="FF0000"/>
                </a:solidFill>
              </a:rPr>
              <a:t>18 августа 2020 г. N 313</a:t>
            </a:r>
          </a:p>
          <a:p>
            <a:pPr marL="0" indent="0" algn="ctr">
              <a:buNone/>
            </a:pPr>
            <a:r>
              <a:rPr lang="ru-RU" sz="2000" b="1" dirty="0" smtClean="0">
                <a:solidFill>
                  <a:srgbClr val="FF0000"/>
                </a:solidFill>
              </a:rPr>
              <a:t>Порядок УСТАНОВЛЕНИЯ И ИСПОЛЬЗОВАНИЯ ПОЛОС ОТВОДА автомобильных </a:t>
            </a:r>
            <a:r>
              <a:rPr lang="ru-RU" sz="2000" b="1" dirty="0">
                <a:solidFill>
                  <a:srgbClr val="FF0000"/>
                </a:solidFill>
              </a:rPr>
              <a:t>дорог федерального </a:t>
            </a:r>
            <a:r>
              <a:rPr lang="ru-RU" sz="2000" b="1" dirty="0" smtClean="0">
                <a:solidFill>
                  <a:srgbClr val="FF0000"/>
                </a:solidFill>
              </a:rPr>
              <a:t>значения  </a:t>
            </a:r>
            <a:r>
              <a:rPr lang="ru-RU" sz="2000" dirty="0"/>
              <a:t>(было от 13 января 2010 г. N 5 </a:t>
            </a:r>
            <a:r>
              <a:rPr lang="ru-RU" sz="2000" dirty="0" smtClean="0"/>
              <a:t>)</a:t>
            </a:r>
            <a:endParaRPr lang="ru-RU" sz="2000" b="1" dirty="0" smtClean="0">
              <a:solidFill>
                <a:srgbClr val="FF0000"/>
              </a:solidFill>
            </a:endParaRPr>
          </a:p>
          <a:p>
            <a:pPr algn="just"/>
            <a:r>
              <a:rPr lang="ru-RU" sz="2000" b="1" dirty="0"/>
              <a:t>Границы</a:t>
            </a:r>
            <a:r>
              <a:rPr lang="ru-RU" sz="2000" dirty="0"/>
              <a:t> полосы отвода автомобильной дороги федерального значения определяются </a:t>
            </a:r>
            <a:r>
              <a:rPr lang="ru-RU" sz="2000" b="1" dirty="0"/>
              <a:t>на основании </a:t>
            </a:r>
            <a:r>
              <a:rPr lang="ru-RU" sz="2000" b="1" dirty="0" smtClean="0"/>
              <a:t>Документации По Планировке Территории </a:t>
            </a:r>
          </a:p>
          <a:p>
            <a:pPr algn="just"/>
            <a:r>
              <a:rPr lang="ru-RU" sz="2000" u="sng" dirty="0"/>
              <a:t>В целях установления </a:t>
            </a:r>
            <a:r>
              <a:rPr lang="ru-RU" sz="2000" b="1" u="sng" dirty="0"/>
              <a:t>границ полос отвода</a:t>
            </a:r>
            <a:r>
              <a:rPr lang="ru-RU" sz="2000" dirty="0"/>
              <a:t> автомобильных дорог федерального значения </a:t>
            </a:r>
            <a:r>
              <a:rPr lang="ru-RU" sz="2000" b="1" u="sng" dirty="0"/>
              <a:t>Федеральное дорожное агентство осуществляет </a:t>
            </a:r>
            <a:r>
              <a:rPr lang="ru-RU" sz="2000" b="1" u="sng" dirty="0">
                <a:solidFill>
                  <a:srgbClr val="FF0000"/>
                </a:solidFill>
              </a:rPr>
              <a:t>принятие решений об образовании земельных участков </a:t>
            </a:r>
            <a:r>
              <a:rPr lang="ru-RU" sz="2000" b="1" u="sng" dirty="0"/>
              <a:t>из земельных участков, находящихся в федеральной собственности </a:t>
            </a:r>
            <a:r>
              <a:rPr lang="ru-RU" sz="2000" b="1" i="1" u="sng" dirty="0"/>
              <a:t>или государственная собственность на которые не разграничена</a:t>
            </a:r>
            <a:r>
              <a:rPr lang="ru-RU" sz="2000" i="1" dirty="0"/>
              <a:t> </a:t>
            </a:r>
            <a:r>
              <a:rPr lang="ru-RU" sz="2000" i="1" dirty="0" smtClean="0"/>
              <a:t>  - </a:t>
            </a:r>
            <a:r>
              <a:rPr lang="ru-RU" sz="2000" b="1" dirty="0" smtClean="0">
                <a:solidFill>
                  <a:srgbClr val="FF0000"/>
                </a:solidFill>
              </a:rPr>
              <a:t>владельцами</a:t>
            </a:r>
            <a:r>
              <a:rPr lang="ru-RU" sz="2000" dirty="0" smtClean="0"/>
              <a:t> </a:t>
            </a:r>
            <a:r>
              <a:rPr lang="ru-RU" sz="2000" dirty="0"/>
              <a:t>автомобильных дорог </a:t>
            </a:r>
            <a:r>
              <a:rPr lang="ru-RU" sz="2000" b="1" dirty="0"/>
              <a:t>или </a:t>
            </a:r>
            <a:r>
              <a:rPr lang="ru-RU" sz="2000" b="1" dirty="0" smtClean="0"/>
              <a:t>юр. </a:t>
            </a:r>
            <a:r>
              <a:rPr lang="ru-RU" sz="2000" b="1" dirty="0"/>
              <a:t>лицами, исполняющими функции государственного заказчика</a:t>
            </a:r>
            <a:r>
              <a:rPr lang="ru-RU" sz="2000" dirty="0"/>
              <a:t> (застройщика) в отношении таких автомобильных дорог, </a:t>
            </a:r>
            <a:r>
              <a:rPr lang="ru-RU" sz="2000" b="1" dirty="0">
                <a:solidFill>
                  <a:srgbClr val="FF0000"/>
                </a:solidFill>
              </a:rPr>
              <a:t>осуществляется организация и проведение работ по образованию</a:t>
            </a:r>
            <a:r>
              <a:rPr lang="ru-RU" sz="2000" dirty="0">
                <a:solidFill>
                  <a:srgbClr val="FF0000"/>
                </a:solidFill>
              </a:rPr>
              <a:t> </a:t>
            </a:r>
            <a:r>
              <a:rPr lang="ru-RU" sz="2000" dirty="0"/>
              <a:t>земельных участков</a:t>
            </a:r>
            <a:r>
              <a:rPr lang="ru-RU" sz="2000" dirty="0" smtClean="0"/>
              <a:t>.</a:t>
            </a:r>
          </a:p>
          <a:p>
            <a:pPr algn="just"/>
            <a:r>
              <a:rPr lang="ru-RU" sz="2000" b="1" dirty="0">
                <a:solidFill>
                  <a:srgbClr val="FF0000"/>
                </a:solidFill>
              </a:rPr>
              <a:t>допускается </a:t>
            </a:r>
            <a:r>
              <a:rPr lang="ru-RU" sz="2000" b="1" u="sng" dirty="0">
                <a:solidFill>
                  <a:srgbClr val="FF0000"/>
                </a:solidFill>
              </a:rPr>
              <a:t>прокладка и переустройство инженерных коммуникаций</a:t>
            </a:r>
            <a:r>
              <a:rPr lang="ru-RU" sz="2000" dirty="0"/>
              <a:t>, устройство пересечений автомобильных дорог железнодорожными путями на одном уровне, устройство пересечения или примыкания другой автомобильной дорогой и размещение объектов дорожного </a:t>
            </a:r>
            <a:r>
              <a:rPr lang="ru-RU" sz="2000" dirty="0" smtClean="0"/>
              <a:t>сервиса</a:t>
            </a:r>
            <a:r>
              <a:rPr lang="ru-RU" sz="2000" dirty="0"/>
              <a:t> </a:t>
            </a:r>
            <a:r>
              <a:rPr lang="ru-RU" sz="2000" dirty="0" smtClean="0"/>
              <a:t>– согласие …</a:t>
            </a:r>
          </a:p>
          <a:p>
            <a:pPr algn="just"/>
            <a:r>
              <a:rPr lang="ru-RU" sz="2000" b="1" dirty="0"/>
              <a:t>Принятие решений </a:t>
            </a:r>
            <a:r>
              <a:rPr lang="ru-RU" sz="2000" b="1" u="sng" dirty="0"/>
              <a:t>по образованию земельных участков</a:t>
            </a:r>
            <a:r>
              <a:rPr lang="ru-RU" sz="2000" b="1" dirty="0"/>
              <a:t> (частей земельных участков), расположенных в границах полос отвода автомобильных дорог общего пользования федерального значения, </a:t>
            </a:r>
            <a:r>
              <a:rPr lang="ru-RU" sz="2200" b="1" u="sng" dirty="0">
                <a:solidFill>
                  <a:srgbClr val="FF0000"/>
                </a:solidFill>
              </a:rPr>
              <a:t>для целей размещения объектов дорожного сервиса</a:t>
            </a:r>
            <a:r>
              <a:rPr lang="ru-RU" sz="2200" b="1" dirty="0">
                <a:solidFill>
                  <a:srgbClr val="FF0000"/>
                </a:solidFill>
              </a:rPr>
              <a:t>,</a:t>
            </a:r>
            <a:r>
              <a:rPr lang="ru-RU" sz="2000" b="1" dirty="0"/>
              <a:t> и предоставлению их для размещения объектов дорожного сервиса осуществляет </a:t>
            </a:r>
            <a:r>
              <a:rPr lang="ru-RU" sz="2000" b="1" u="sng" dirty="0" smtClean="0">
                <a:solidFill>
                  <a:srgbClr val="FF0000"/>
                </a:solidFill>
              </a:rPr>
              <a:t>Федеральное дорожное агентство</a:t>
            </a:r>
            <a:endParaRPr lang="ru-RU" sz="2000" u="sng" dirty="0" smtClean="0">
              <a:solidFill>
                <a:srgbClr val="FF0000"/>
              </a:solidFill>
            </a:endParaRPr>
          </a:p>
          <a:p>
            <a:pPr algn="just"/>
            <a:endParaRPr lang="ru-RU" sz="2000" dirty="0"/>
          </a:p>
          <a:p>
            <a:pPr algn="just"/>
            <a:endParaRPr lang="ru-RU" sz="2000" i="1" dirty="0" smtClean="0"/>
          </a:p>
          <a:p>
            <a:pPr algn="just"/>
            <a:endParaRPr lang="ru-RU" sz="2000" b="1" dirty="0">
              <a:solidFill>
                <a:srgbClr val="FF0000"/>
              </a:solidFill>
            </a:endParaRPr>
          </a:p>
          <a:p>
            <a:pPr marL="0" indent="0" algn="ctr">
              <a:buNone/>
            </a:pPr>
            <a:endParaRPr lang="ru-RU" sz="2000" dirty="0" smtClean="0">
              <a:solidFill>
                <a:srgbClr val="FF0000"/>
              </a:solidFill>
            </a:endParaRPr>
          </a:p>
        </p:txBody>
      </p:sp>
    </p:spTree>
    <p:extLst>
      <p:ext uri="{BB962C8B-B14F-4D97-AF65-F5344CB8AC3E}">
        <p14:creationId xmlns:p14="http://schemas.microsoft.com/office/powerpoint/2010/main" val="115627711"/>
      </p:ext>
    </p:extLst>
  </p:cSld>
  <p:clrMapOvr>
    <a:masterClrMapping/>
  </p:clrMapOvr>
  <p:timing>
    <p:tnLst>
      <p:par>
        <p:cTn id="1" dur="indefinite" restart="never" nodeType="tmRoot"/>
      </p:par>
    </p:tnLst>
  </p:timing>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424" y="0"/>
            <a:ext cx="9144000" cy="5085184"/>
          </a:xfrm>
          <a:ln>
            <a:solidFill>
              <a:schemeClr val="accent1">
                <a:lumMod val="40000"/>
                <a:lumOff val="60000"/>
              </a:schemeClr>
            </a:solidFill>
          </a:ln>
        </p:spPr>
        <p:txBody>
          <a:bodyPr>
            <a:noAutofit/>
          </a:bodyPr>
          <a:lstStyle/>
          <a:p>
            <a:r>
              <a:rPr lang="ru-RU" sz="3600" b="1" dirty="0" smtClean="0">
                <a:solidFill>
                  <a:schemeClr val="tx2">
                    <a:lumMod val="60000"/>
                    <a:lumOff val="40000"/>
                  </a:schemeClr>
                </a:solidFill>
                <a:latin typeface="Comic Sans MS" panose="030F0702030302020204" pitchFamily="66" charset="0"/>
              </a:rPr>
              <a:t>Пчеловодство</a:t>
            </a:r>
            <a:br>
              <a:rPr lang="ru-RU" sz="3600" b="1" dirty="0" smtClean="0">
                <a:solidFill>
                  <a:schemeClr val="tx2">
                    <a:lumMod val="60000"/>
                    <a:lumOff val="40000"/>
                  </a:schemeClr>
                </a:solidFill>
                <a:latin typeface="Comic Sans MS" panose="030F0702030302020204" pitchFamily="66" charset="0"/>
              </a:rPr>
            </a:br>
            <a:r>
              <a:rPr lang="ru-RU" sz="3600" b="1" dirty="0" smtClean="0">
                <a:solidFill>
                  <a:schemeClr val="tx2">
                    <a:lumMod val="60000"/>
                    <a:lumOff val="40000"/>
                  </a:schemeClr>
                </a:solidFill>
                <a:latin typeface="Comic Sans MS" panose="030F0702030302020204" pitchFamily="66" charset="0"/>
              </a:rPr>
              <a:t/>
            </a:r>
            <a:br>
              <a:rPr lang="ru-RU" sz="3600" b="1" dirty="0" smtClean="0">
                <a:solidFill>
                  <a:schemeClr val="tx2">
                    <a:lumMod val="60000"/>
                    <a:lumOff val="40000"/>
                  </a:schemeClr>
                </a:solidFill>
                <a:latin typeface="Comic Sans MS" panose="030F0702030302020204" pitchFamily="66" charset="0"/>
              </a:rPr>
            </a:br>
            <a:r>
              <a:rPr lang="ru-RU" sz="3600" b="1" dirty="0">
                <a:solidFill>
                  <a:schemeClr val="tx2">
                    <a:lumMod val="60000"/>
                    <a:lumOff val="40000"/>
                  </a:schemeClr>
                </a:solidFill>
                <a:latin typeface="Comic Sans MS" panose="030F0702030302020204" pitchFamily="66" charset="0"/>
              </a:rPr>
              <a:t/>
            </a:r>
            <a:br>
              <a:rPr lang="ru-RU" sz="3600" b="1" dirty="0">
                <a:solidFill>
                  <a:schemeClr val="tx2">
                    <a:lumMod val="60000"/>
                    <a:lumOff val="40000"/>
                  </a:schemeClr>
                </a:solidFill>
                <a:latin typeface="Comic Sans MS" panose="030F0702030302020204" pitchFamily="66" charset="0"/>
              </a:rPr>
            </a:br>
            <a:r>
              <a:rPr lang="ru-RU" sz="2800" b="1" dirty="0" smtClean="0"/>
              <a:t>ФЕДЕРАЛЬНЫЙ </a:t>
            </a:r>
            <a:r>
              <a:rPr lang="ru-RU" sz="2800" b="1" dirty="0"/>
              <a:t>ЗАКОН</a:t>
            </a:r>
            <a:br>
              <a:rPr lang="ru-RU" sz="2800" b="1" dirty="0"/>
            </a:br>
            <a:r>
              <a:rPr lang="ru-RU" sz="2800" b="1" dirty="0"/>
              <a:t>О ПЧЕЛОВОДСТВЕ В РОССИЙСКОЙ </a:t>
            </a:r>
            <a:r>
              <a:rPr lang="ru-RU" sz="2800" b="1" dirty="0" smtClean="0"/>
              <a:t>ФЕДЕРАЦИИ</a:t>
            </a:r>
            <a:br>
              <a:rPr lang="ru-RU" sz="2800" b="1" dirty="0" smtClean="0"/>
            </a:br>
            <a:r>
              <a:rPr lang="ru-RU" sz="2800" b="1" dirty="0" smtClean="0">
                <a:solidFill>
                  <a:srgbClr val="FF0000"/>
                </a:solidFill>
              </a:rPr>
              <a:t>30.12.2020  № 490-фз</a:t>
            </a:r>
            <a:r>
              <a:rPr lang="ru-RU" sz="3600" b="1" dirty="0">
                <a:solidFill>
                  <a:srgbClr val="FF0000"/>
                </a:solidFill>
              </a:rPr>
              <a:t/>
            </a:r>
            <a:br>
              <a:rPr lang="ru-RU" sz="3600" b="1" dirty="0">
                <a:solidFill>
                  <a:srgbClr val="FF0000"/>
                </a:solidFill>
              </a:rPr>
            </a:br>
            <a:endParaRPr lang="ru-RU" sz="3600" b="1" dirty="0">
              <a:solidFill>
                <a:srgbClr val="FF0000"/>
              </a:solidFill>
              <a:latin typeface="Comic Sans MS" panose="030F0702030302020204" pitchFamily="66" charset="0"/>
            </a:endParaRPr>
          </a:p>
        </p:txBody>
      </p:sp>
      <p:sp>
        <p:nvSpPr>
          <p:cNvPr id="3" name="Содержимое 2"/>
          <p:cNvSpPr>
            <a:spLocks noGrp="1"/>
          </p:cNvSpPr>
          <p:nvPr>
            <p:ph idx="1"/>
          </p:nvPr>
        </p:nvSpPr>
        <p:spPr>
          <a:xfrm>
            <a:off x="0" y="5733256"/>
            <a:ext cx="9144000" cy="1124744"/>
          </a:xfrm>
        </p:spPr>
        <p:txBody>
          <a:bodyPr>
            <a:normAutofit/>
          </a:bodyPr>
          <a:lstStyle/>
          <a:p>
            <a:pPr marL="0" indent="0" algn="ctr">
              <a:buNone/>
            </a:pPr>
            <a:endParaRPr lang="ru-RU" sz="2000" b="1" i="1" dirty="0"/>
          </a:p>
          <a:p>
            <a:pPr marL="0" indent="0" algn="just">
              <a:buNone/>
            </a:pPr>
            <a:endParaRPr lang="ru-RU" sz="2000" dirty="0" smtClean="0"/>
          </a:p>
          <a:p>
            <a:pPr marL="0" indent="0" algn="just">
              <a:buNone/>
            </a:pPr>
            <a:endParaRPr lang="ru-RU" sz="2000" b="1" i="1" dirty="0"/>
          </a:p>
        </p:txBody>
      </p:sp>
    </p:spTree>
    <p:extLst>
      <p:ext uri="{BB962C8B-B14F-4D97-AF65-F5344CB8AC3E}">
        <p14:creationId xmlns:p14="http://schemas.microsoft.com/office/powerpoint/2010/main" val="4042461623"/>
      </p:ext>
    </p:extLst>
  </p:cSld>
  <p:clrMapOvr>
    <a:masterClrMapping/>
  </p:clrMapOvr>
  <p:timing>
    <p:tnLst>
      <p:par>
        <p:cTn id="1" dur="indefinite" restart="never" nodeType="tmRoot"/>
      </p:par>
    </p:tnLst>
  </p:timing>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76526" cy="404664"/>
          </a:xfrm>
        </p:spPr>
        <p:txBody>
          <a:bodyPr>
            <a:noAutofit/>
          </a:bodyPr>
          <a:lstStyle/>
          <a:p>
            <a:r>
              <a:rPr lang="ru-RU" sz="2300" b="1" dirty="0" smtClean="0">
                <a:solidFill>
                  <a:schemeClr val="tx2">
                    <a:lumMod val="60000"/>
                    <a:lumOff val="40000"/>
                  </a:schemeClr>
                </a:solidFill>
                <a:latin typeface="Comic Sans MS" panose="030F0702030302020204" pitchFamily="66" charset="0"/>
              </a:rPr>
              <a:t>Пчеловодство</a:t>
            </a:r>
            <a:endParaRPr lang="ru-RU" sz="2300" b="1" dirty="0">
              <a:solidFill>
                <a:srgbClr val="C00000"/>
              </a:solidFill>
              <a:latin typeface="Comic Sans MS" panose="030F0702030302020204" pitchFamily="66" charset="0"/>
            </a:endParaRPr>
          </a:p>
        </p:txBody>
      </p:sp>
      <p:sp>
        <p:nvSpPr>
          <p:cNvPr id="3" name="Объект 2"/>
          <p:cNvSpPr>
            <a:spLocks noGrp="1"/>
          </p:cNvSpPr>
          <p:nvPr>
            <p:ph idx="1"/>
          </p:nvPr>
        </p:nvSpPr>
        <p:spPr>
          <a:xfrm>
            <a:off x="0" y="404664"/>
            <a:ext cx="9144000" cy="6453336"/>
          </a:xfrm>
        </p:spPr>
        <p:txBody>
          <a:bodyPr>
            <a:normAutofit lnSpcReduction="10000"/>
          </a:bodyPr>
          <a:lstStyle/>
          <a:p>
            <a:pPr marL="0" indent="0" algn="ctr">
              <a:buNone/>
            </a:pPr>
            <a:r>
              <a:rPr lang="ru-RU" sz="2400" u="sng" dirty="0"/>
              <a:t>пчеловодческое </a:t>
            </a:r>
            <a:r>
              <a:rPr lang="ru-RU" sz="2400" b="1" u="sng" dirty="0"/>
              <a:t>хозяйство</a:t>
            </a:r>
            <a:r>
              <a:rPr lang="ru-RU" sz="2400" dirty="0"/>
              <a:t> - </a:t>
            </a:r>
            <a:r>
              <a:rPr lang="ru-RU" sz="2400" dirty="0" smtClean="0"/>
              <a:t>Юридическое </a:t>
            </a:r>
            <a:r>
              <a:rPr lang="ru-RU" sz="2400" dirty="0"/>
              <a:t>лицо, </a:t>
            </a:r>
            <a:r>
              <a:rPr lang="ru-RU" sz="2400" dirty="0" smtClean="0"/>
              <a:t>Крестьянское </a:t>
            </a:r>
            <a:r>
              <a:rPr lang="ru-RU" sz="2400" dirty="0"/>
              <a:t>(фермерское) хозяйство, а также приравненный к ним </a:t>
            </a:r>
            <a:r>
              <a:rPr lang="ru-RU" sz="2400" dirty="0" smtClean="0"/>
              <a:t>Индивидуальный Предприниматель, осуществляющий пчеловодство </a:t>
            </a:r>
            <a:r>
              <a:rPr lang="ru-RU" sz="1800" i="1" dirty="0" smtClean="0"/>
              <a:t>(нет </a:t>
            </a:r>
            <a:r>
              <a:rPr lang="ru-RU" sz="1800" i="1" dirty="0"/>
              <a:t>физического </a:t>
            </a:r>
            <a:r>
              <a:rPr lang="ru-RU" sz="1800" i="1" dirty="0" smtClean="0"/>
              <a:t>лица)</a:t>
            </a:r>
          </a:p>
          <a:p>
            <a:pPr marL="0" indent="0" algn="ctr">
              <a:buNone/>
            </a:pPr>
            <a:endParaRPr lang="ru-RU" sz="1800" i="1" dirty="0" smtClean="0"/>
          </a:p>
          <a:p>
            <a:pPr marL="0" indent="0" algn="ctr">
              <a:buNone/>
            </a:pPr>
            <a:r>
              <a:rPr lang="ru-RU" sz="2000" b="1" dirty="0" smtClean="0"/>
              <a:t>НА КАЖДУЮ ПАСЕКУ </a:t>
            </a:r>
            <a:r>
              <a:rPr lang="ru-RU" sz="2000" u="sng" dirty="0" smtClean="0"/>
              <a:t>в </a:t>
            </a:r>
            <a:r>
              <a:rPr lang="ru-RU" sz="2000" u="sng" dirty="0"/>
              <a:t>порядке, установленном субъектом</a:t>
            </a:r>
            <a:r>
              <a:rPr lang="ru-RU" sz="2000" dirty="0"/>
              <a:t> </a:t>
            </a:r>
            <a:r>
              <a:rPr lang="ru-RU" sz="2000" dirty="0" smtClean="0"/>
              <a:t>РФ, </a:t>
            </a:r>
            <a:r>
              <a:rPr lang="ru-RU" sz="2000" b="1" dirty="0"/>
              <a:t>оформляется </a:t>
            </a:r>
            <a:r>
              <a:rPr lang="ru-RU" sz="2400" b="1" i="1" dirty="0">
                <a:solidFill>
                  <a:srgbClr val="C00000"/>
                </a:solidFill>
              </a:rPr>
              <a:t>ветеринарно-санитарный паспорт</a:t>
            </a:r>
            <a:r>
              <a:rPr lang="ru-RU" sz="2000" b="1" dirty="0"/>
              <a:t>.</a:t>
            </a:r>
          </a:p>
          <a:p>
            <a:pPr marL="0" indent="0" algn="ctr">
              <a:buNone/>
            </a:pPr>
            <a:endParaRPr lang="ru-RU" sz="1800" i="1" dirty="0" smtClean="0"/>
          </a:p>
          <a:p>
            <a:pPr marL="0" indent="0">
              <a:buNone/>
            </a:pPr>
            <a:r>
              <a:rPr lang="ru-RU" sz="2000" b="1" dirty="0" smtClean="0">
                <a:solidFill>
                  <a:srgbClr val="FF0000"/>
                </a:solidFill>
              </a:rPr>
              <a:t>Земельные </a:t>
            </a:r>
            <a:r>
              <a:rPr lang="ru-RU" sz="2000" b="1" dirty="0">
                <a:solidFill>
                  <a:srgbClr val="FF0000"/>
                </a:solidFill>
              </a:rPr>
              <a:t>участки </a:t>
            </a:r>
            <a:r>
              <a:rPr lang="ru-RU" sz="2000" dirty="0"/>
              <a:t>в целях осуществления пчеловодства </a:t>
            </a:r>
            <a:r>
              <a:rPr lang="ru-RU" sz="2000" b="1" u="sng" dirty="0" smtClean="0"/>
              <a:t>ПРЕДОСТАВЛЯЮТСЯ</a:t>
            </a:r>
            <a:r>
              <a:rPr lang="ru-RU" sz="2000" b="1" dirty="0" smtClean="0"/>
              <a:t> (!!) </a:t>
            </a:r>
            <a:r>
              <a:rPr lang="ru-RU" sz="2000" dirty="0" smtClean="0"/>
              <a:t>в </a:t>
            </a:r>
            <a:r>
              <a:rPr lang="ru-RU" sz="2000" dirty="0"/>
              <a:t>соответствии </a:t>
            </a:r>
            <a:r>
              <a:rPr lang="ru-RU" sz="2000" u="sng" dirty="0"/>
              <a:t>с земельным законодательством</a:t>
            </a:r>
            <a:r>
              <a:rPr lang="ru-RU" sz="2000" dirty="0" smtClean="0"/>
              <a:t>.</a:t>
            </a:r>
          </a:p>
          <a:p>
            <a:pPr marL="0" indent="0">
              <a:buNone/>
            </a:pPr>
            <a:r>
              <a:rPr lang="ru-RU" sz="2000" b="1" dirty="0">
                <a:solidFill>
                  <a:srgbClr val="FF0000"/>
                </a:solidFill>
              </a:rPr>
              <a:t>Лесные участки </a:t>
            </a:r>
            <a:r>
              <a:rPr lang="ru-RU" sz="2000" dirty="0"/>
              <a:t>в целях осуществления пчеловодства </a:t>
            </a:r>
            <a:r>
              <a:rPr lang="ru-RU" sz="2000" b="1" dirty="0" smtClean="0"/>
              <a:t>ИСПОЛЬЗУЮТСЯ</a:t>
            </a:r>
            <a:r>
              <a:rPr lang="ru-RU" sz="2000" dirty="0" smtClean="0"/>
              <a:t> </a:t>
            </a:r>
            <a:r>
              <a:rPr lang="ru-RU" sz="2000" dirty="0"/>
              <a:t>в соответствии </a:t>
            </a:r>
            <a:r>
              <a:rPr lang="ru-RU" sz="2000" u="sng" dirty="0"/>
              <a:t>с лесным </a:t>
            </a:r>
            <a:r>
              <a:rPr lang="ru-RU" sz="2000" u="sng" dirty="0" smtClean="0"/>
              <a:t>законодательством</a:t>
            </a:r>
          </a:p>
          <a:p>
            <a:pPr marL="0" indent="0">
              <a:buNone/>
            </a:pPr>
            <a:endParaRPr lang="ru-RU" sz="2000" u="sng" dirty="0" smtClean="0"/>
          </a:p>
          <a:p>
            <a:pPr marL="0" indent="0">
              <a:buNone/>
            </a:pPr>
            <a:r>
              <a:rPr lang="ru-RU" sz="2000" b="1" dirty="0">
                <a:solidFill>
                  <a:srgbClr val="C00000"/>
                </a:solidFill>
              </a:rPr>
              <a:t>Требования </a:t>
            </a:r>
            <a:r>
              <a:rPr lang="ru-RU" sz="2200" b="1" dirty="0">
                <a:solidFill>
                  <a:srgbClr val="C00000"/>
                </a:solidFill>
              </a:rPr>
              <a:t>К РАЗМЕЩЕНИЮ ПАСЕК </a:t>
            </a:r>
            <a:r>
              <a:rPr lang="ru-RU" sz="2000" dirty="0"/>
              <a:t>устанавливаются Минсельхозом </a:t>
            </a:r>
            <a:r>
              <a:rPr lang="ru-RU" sz="2000" dirty="0" smtClean="0"/>
              <a:t>России</a:t>
            </a:r>
          </a:p>
          <a:p>
            <a:pPr marL="0" indent="0">
              <a:buNone/>
            </a:pPr>
            <a:r>
              <a:rPr lang="ru-RU" sz="2200" b="1" u="sng" dirty="0">
                <a:solidFill>
                  <a:srgbClr val="C00000"/>
                </a:solidFill>
              </a:rPr>
              <a:t>Особенности </a:t>
            </a:r>
            <a:r>
              <a:rPr lang="ru-RU" sz="2200" b="1" u="sng" dirty="0" smtClean="0">
                <a:solidFill>
                  <a:srgbClr val="C00000"/>
                </a:solidFill>
              </a:rPr>
              <a:t>Создания Зданий</a:t>
            </a:r>
            <a:r>
              <a:rPr lang="ru-RU" sz="2000" b="1" u="sng" dirty="0" smtClean="0">
                <a:solidFill>
                  <a:srgbClr val="C00000"/>
                </a:solidFill>
              </a:rPr>
              <a:t>, Строений, Сооружений</a:t>
            </a:r>
            <a:r>
              <a:rPr lang="ru-RU" sz="2000" b="1" dirty="0" smtClean="0">
                <a:solidFill>
                  <a:srgbClr val="C00000"/>
                </a:solidFill>
              </a:rPr>
              <a:t>  </a:t>
            </a:r>
            <a:r>
              <a:rPr lang="ru-RU" sz="2000" u="sng" dirty="0" smtClean="0"/>
              <a:t>в </a:t>
            </a:r>
            <a:r>
              <a:rPr lang="ru-RU" sz="2000" u="sng" dirty="0"/>
              <a:t>целях осуществления пчеловодства</a:t>
            </a:r>
            <a:r>
              <a:rPr lang="ru-RU" sz="2000" dirty="0"/>
              <a:t> устанавливаются </a:t>
            </a:r>
            <a:r>
              <a:rPr lang="ru-RU" sz="2000" dirty="0" smtClean="0"/>
              <a:t>Минстроем России</a:t>
            </a:r>
            <a:endParaRPr lang="ru-RU" sz="2000" dirty="0"/>
          </a:p>
          <a:p>
            <a:pPr marL="0" indent="0" algn="ctr">
              <a:buNone/>
            </a:pPr>
            <a:r>
              <a:rPr lang="ru-RU" sz="2000" b="1" dirty="0" smtClean="0"/>
              <a:t>                   </a:t>
            </a:r>
          </a:p>
          <a:p>
            <a:pPr marL="0" indent="0" algn="ctr">
              <a:buNone/>
            </a:pPr>
            <a:endParaRPr lang="ru-RU" sz="2000" b="1" dirty="0"/>
          </a:p>
          <a:p>
            <a:pPr marL="0" indent="0" algn="ctr">
              <a:buNone/>
            </a:pPr>
            <a:r>
              <a:rPr lang="ru-RU" sz="2000" b="1" dirty="0" smtClean="0"/>
              <a:t>особенности              и   </a:t>
            </a:r>
            <a:r>
              <a:rPr lang="ru-RU" sz="2000" b="1" u="sng" dirty="0" smtClean="0"/>
              <a:t>ЗАПРЕТЫ:</a:t>
            </a:r>
            <a:endParaRPr lang="ru-RU" sz="2000" b="1" u="sng" dirty="0"/>
          </a:p>
          <a:p>
            <a:pPr marL="0" indent="0" algn="ctr">
              <a:buNone/>
            </a:pPr>
            <a:endParaRPr lang="ru-RU" sz="2000" dirty="0"/>
          </a:p>
          <a:p>
            <a:pPr marL="0" indent="0" algn="ctr">
              <a:buNone/>
            </a:pPr>
            <a:endParaRPr lang="ru-RU" sz="2000" i="1" dirty="0"/>
          </a:p>
        </p:txBody>
      </p:sp>
      <p:sp>
        <p:nvSpPr>
          <p:cNvPr id="4" name="Стрелка вниз 3"/>
          <p:cNvSpPr/>
          <p:nvPr/>
        </p:nvSpPr>
        <p:spPr>
          <a:xfrm>
            <a:off x="4067944" y="6381328"/>
            <a:ext cx="1008112" cy="360040"/>
          </a:xfrm>
          <a:prstGeom prst="down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ru-RU"/>
          </a:p>
        </p:txBody>
      </p:sp>
    </p:spTree>
    <p:extLst>
      <p:ext uri="{BB962C8B-B14F-4D97-AF65-F5344CB8AC3E}">
        <p14:creationId xmlns:p14="http://schemas.microsoft.com/office/powerpoint/2010/main" val="3266385989"/>
      </p:ext>
    </p:extLst>
  </p:cSld>
  <p:clrMapOvr>
    <a:masterClrMapping/>
  </p:clrMapOvr>
  <p:timing>
    <p:tnLst>
      <p:par>
        <p:cTn id="1" dur="indefinite" restart="never" nodeType="tmRoot"/>
      </p:par>
    </p:tnLst>
  </p:timing>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76526" cy="404664"/>
          </a:xfrm>
        </p:spPr>
        <p:txBody>
          <a:bodyPr>
            <a:noAutofit/>
          </a:bodyPr>
          <a:lstStyle/>
          <a:p>
            <a:r>
              <a:rPr lang="ru-RU" sz="2300" b="1" dirty="0" smtClean="0">
                <a:solidFill>
                  <a:schemeClr val="tx2">
                    <a:lumMod val="60000"/>
                    <a:lumOff val="40000"/>
                  </a:schemeClr>
                </a:solidFill>
                <a:latin typeface="Comic Sans MS" panose="030F0702030302020204" pitchFamily="66" charset="0"/>
              </a:rPr>
              <a:t>Пчеловодство</a:t>
            </a:r>
            <a:endParaRPr lang="ru-RU" sz="2300" b="1" dirty="0">
              <a:solidFill>
                <a:srgbClr val="C00000"/>
              </a:solidFill>
              <a:latin typeface="Comic Sans MS" panose="030F0702030302020204" pitchFamily="66" charset="0"/>
            </a:endParaRPr>
          </a:p>
        </p:txBody>
      </p:sp>
      <p:sp>
        <p:nvSpPr>
          <p:cNvPr id="3" name="Объект 2"/>
          <p:cNvSpPr>
            <a:spLocks noGrp="1"/>
          </p:cNvSpPr>
          <p:nvPr>
            <p:ph idx="1"/>
          </p:nvPr>
        </p:nvSpPr>
        <p:spPr>
          <a:xfrm>
            <a:off x="0" y="404664"/>
            <a:ext cx="9144000" cy="6453336"/>
          </a:xfrm>
        </p:spPr>
        <p:txBody>
          <a:bodyPr>
            <a:normAutofit fontScale="85000" lnSpcReduction="10000"/>
          </a:bodyPr>
          <a:lstStyle/>
          <a:p>
            <a:pPr marL="0" indent="0" algn="just">
              <a:buNone/>
            </a:pPr>
            <a:r>
              <a:rPr lang="ru-RU" sz="2400" b="1" u="sng" dirty="0" smtClean="0">
                <a:solidFill>
                  <a:srgbClr val="FF0000"/>
                </a:solidFill>
              </a:rPr>
              <a:t>ЗАПРЕЩАЕТСЯ</a:t>
            </a:r>
            <a:r>
              <a:rPr lang="ru-RU" sz="2400" b="1" dirty="0" smtClean="0">
                <a:solidFill>
                  <a:srgbClr val="FF0000"/>
                </a:solidFill>
              </a:rPr>
              <a:t> </a:t>
            </a:r>
            <a:r>
              <a:rPr lang="ru-RU" sz="2400" dirty="0"/>
              <a:t>расположение </a:t>
            </a:r>
            <a:r>
              <a:rPr lang="ru-RU" sz="2400" i="1" dirty="0" smtClean="0"/>
              <a:t>Пчеловодческой Инфраструктуры </a:t>
            </a:r>
            <a:r>
              <a:rPr lang="ru-RU" sz="2400" dirty="0" smtClean="0"/>
              <a:t>на </a:t>
            </a:r>
            <a:r>
              <a:rPr lang="ru-RU" sz="2400" dirty="0"/>
              <a:t>земельных участках, которые были использованы для размещения </a:t>
            </a:r>
            <a:r>
              <a:rPr lang="ru-RU" sz="2400" b="1" u="sng" dirty="0" smtClean="0"/>
              <a:t>Кладбищ, Скотомогильников</a:t>
            </a:r>
            <a:r>
              <a:rPr lang="ru-RU" sz="2400" b="1" dirty="0" smtClean="0"/>
              <a:t>, </a:t>
            </a:r>
            <a:r>
              <a:rPr lang="ru-RU" sz="2400" b="1" dirty="0"/>
              <a:t>объектов размещения отходов производства и </a:t>
            </a:r>
            <a:r>
              <a:rPr lang="ru-RU" sz="2400" b="1" dirty="0" smtClean="0"/>
              <a:t>потребления</a:t>
            </a:r>
          </a:p>
          <a:p>
            <a:pPr marL="0" indent="0" algn="just">
              <a:buNone/>
            </a:pPr>
            <a:endParaRPr lang="ru-RU" sz="2000" b="1" dirty="0"/>
          </a:p>
          <a:p>
            <a:pPr marL="0" indent="0" algn="just">
              <a:buNone/>
            </a:pPr>
            <a:r>
              <a:rPr lang="ru-RU" sz="2400" b="1" u="sng" dirty="0">
                <a:solidFill>
                  <a:srgbClr val="FF0000"/>
                </a:solidFill>
              </a:rPr>
              <a:t>ЗАПРЕЩАЕТСЯ</a:t>
            </a:r>
            <a:r>
              <a:rPr lang="ru-RU" sz="2400" dirty="0"/>
              <a:t> осуществление пчеловодства с использованием пчел, отнесенных к породам, отличным от используемых в племенной работе </a:t>
            </a:r>
            <a:r>
              <a:rPr lang="ru-RU" sz="2800" b="1" u="sng" dirty="0" smtClean="0">
                <a:solidFill>
                  <a:srgbClr val="C00000"/>
                </a:solidFill>
              </a:rPr>
              <a:t>На </a:t>
            </a:r>
            <a:r>
              <a:rPr lang="ru-RU" sz="2800" b="1" u="sng" dirty="0">
                <a:solidFill>
                  <a:srgbClr val="C00000"/>
                </a:solidFill>
              </a:rPr>
              <a:t>расстоянии до 25 </a:t>
            </a:r>
            <a:r>
              <a:rPr lang="ru-RU" sz="2800" b="1" u="sng" dirty="0" smtClean="0">
                <a:solidFill>
                  <a:srgbClr val="C00000"/>
                </a:solidFill>
              </a:rPr>
              <a:t>км</a:t>
            </a:r>
            <a:r>
              <a:rPr lang="ru-RU" sz="2400" b="1" dirty="0" smtClean="0">
                <a:solidFill>
                  <a:srgbClr val="C00000"/>
                </a:solidFill>
              </a:rPr>
              <a:t> </a:t>
            </a:r>
            <a:r>
              <a:rPr lang="ru-RU" sz="2400" b="1" dirty="0">
                <a:solidFill>
                  <a:srgbClr val="C00000"/>
                </a:solidFill>
              </a:rPr>
              <a:t>от организаций, осуществляющих </a:t>
            </a:r>
            <a:r>
              <a:rPr lang="ru-RU" sz="2400" b="1" dirty="0" smtClean="0">
                <a:solidFill>
                  <a:srgbClr val="C00000"/>
                </a:solidFill>
              </a:rPr>
              <a:t>ПЛЕМЕННУЮ РАБОТУ в </a:t>
            </a:r>
            <a:r>
              <a:rPr lang="ru-RU" sz="2400" b="1" dirty="0">
                <a:solidFill>
                  <a:srgbClr val="C00000"/>
                </a:solidFill>
              </a:rPr>
              <a:t>сфере </a:t>
            </a:r>
            <a:r>
              <a:rPr lang="ru-RU" sz="2400" b="1" dirty="0" smtClean="0">
                <a:solidFill>
                  <a:srgbClr val="C00000"/>
                </a:solidFill>
              </a:rPr>
              <a:t>пчеловодства</a:t>
            </a:r>
            <a:endParaRPr lang="ru-RU" sz="2400" dirty="0"/>
          </a:p>
          <a:p>
            <a:pPr marL="0" indent="0" algn="just">
              <a:buNone/>
            </a:pPr>
            <a:endParaRPr lang="ru-RU" sz="2000" b="1" dirty="0" smtClean="0"/>
          </a:p>
          <a:p>
            <a:pPr marL="0" indent="0" algn="just">
              <a:buNone/>
            </a:pPr>
            <a:endParaRPr lang="ru-RU" sz="2000" b="1" dirty="0"/>
          </a:p>
          <a:p>
            <a:pPr marL="0" indent="0" algn="ctr">
              <a:buNone/>
            </a:pPr>
            <a:r>
              <a:rPr lang="ru-RU" sz="2000" b="1" u="sng" dirty="0"/>
              <a:t>Не позднее чем за </a:t>
            </a:r>
            <a:r>
              <a:rPr lang="ru-RU" sz="2000" b="1" u="sng" dirty="0" smtClean="0"/>
              <a:t>3 </a:t>
            </a:r>
            <a:r>
              <a:rPr lang="ru-RU" sz="2000" b="1" u="sng" dirty="0"/>
              <a:t>дня до </a:t>
            </a:r>
            <a:r>
              <a:rPr lang="ru-RU" sz="2000" b="1" u="sng" dirty="0" smtClean="0"/>
              <a:t>ПРИМЕНЕНИЯ </a:t>
            </a:r>
            <a:r>
              <a:rPr lang="ru-RU" sz="2000" b="1" u="sng" dirty="0" smtClean="0">
                <a:solidFill>
                  <a:srgbClr val="C00000"/>
                </a:solidFill>
              </a:rPr>
              <a:t>ПЕСТИЦИДОВ И АГРОХИМИКАТОВ </a:t>
            </a:r>
            <a:r>
              <a:rPr lang="ru-RU" sz="2000" b="1" u="sng" dirty="0" smtClean="0"/>
              <a:t>лица</a:t>
            </a:r>
            <a:r>
              <a:rPr lang="ru-RU" sz="2000" b="1" u="sng" dirty="0"/>
              <a:t>,</a:t>
            </a:r>
            <a:r>
              <a:rPr lang="ru-RU" sz="2000" dirty="0"/>
              <a:t> ответственные за проведение таких работ, </a:t>
            </a:r>
            <a:r>
              <a:rPr lang="ru-RU" sz="2000" b="1" u="sng" dirty="0" smtClean="0"/>
              <a:t>ОБЕСПЕЧИВАЮТ </a:t>
            </a:r>
            <a:r>
              <a:rPr lang="ru-RU" sz="2000" b="1" u="sng" dirty="0" smtClean="0">
                <a:solidFill>
                  <a:srgbClr val="C00000"/>
                </a:solidFill>
              </a:rPr>
              <a:t>ДОВЕДЕНИЕ ДО НАСЕЛЕНИЯ </a:t>
            </a:r>
            <a:r>
              <a:rPr lang="ru-RU" sz="2000" b="1" u="sng" dirty="0" smtClean="0"/>
              <a:t>населенных </a:t>
            </a:r>
            <a:r>
              <a:rPr lang="ru-RU" sz="2000" b="1" u="sng" dirty="0"/>
              <a:t>пунктов, расположенных на расстоянии </a:t>
            </a:r>
            <a:r>
              <a:rPr lang="ru-RU" sz="2000" b="1" u="sng" dirty="0">
                <a:solidFill>
                  <a:srgbClr val="FF0000"/>
                </a:solidFill>
              </a:rPr>
              <a:t>до 7 </a:t>
            </a:r>
            <a:r>
              <a:rPr lang="ru-RU" sz="2000" b="1" u="sng" dirty="0" smtClean="0">
                <a:solidFill>
                  <a:srgbClr val="FF0000"/>
                </a:solidFill>
              </a:rPr>
              <a:t>км  </a:t>
            </a:r>
            <a:r>
              <a:rPr lang="ru-RU" sz="2000" b="1" u="sng" dirty="0">
                <a:solidFill>
                  <a:srgbClr val="FF0000"/>
                </a:solidFill>
              </a:rPr>
              <a:t>от границ</a:t>
            </a:r>
            <a:r>
              <a:rPr lang="ru-RU" sz="2000" b="1" u="sng" dirty="0"/>
              <a:t> запланированных к обработке пестицидами и </a:t>
            </a:r>
            <a:r>
              <a:rPr lang="ru-RU" sz="2000" b="1" u="sng" dirty="0" err="1"/>
              <a:t>агрохимикатами</a:t>
            </a:r>
            <a:r>
              <a:rPr lang="ru-RU" sz="2000" b="1" u="sng" dirty="0"/>
              <a:t> земельных участков, через средства</a:t>
            </a:r>
            <a:r>
              <a:rPr lang="ru-RU" sz="2000" dirty="0"/>
              <a:t> массовой информации (радио, печатные органы, электронные и другие средства </a:t>
            </a:r>
            <a:r>
              <a:rPr lang="ru-RU" sz="2000" dirty="0" smtClean="0"/>
              <a:t>связи) </a:t>
            </a:r>
            <a:r>
              <a:rPr lang="ru-RU" sz="2000" dirty="0"/>
              <a:t>информации о таких работах.</a:t>
            </a:r>
          </a:p>
          <a:p>
            <a:pPr marL="0" indent="0">
              <a:buNone/>
            </a:pPr>
            <a:r>
              <a:rPr lang="ru-RU" sz="1900" dirty="0" smtClean="0"/>
              <a:t>Информация должна содержать </a:t>
            </a:r>
            <a:r>
              <a:rPr lang="ru-RU" sz="1900" dirty="0"/>
              <a:t>следующие сведения:</a:t>
            </a:r>
          </a:p>
          <a:p>
            <a:pPr marL="0" indent="0">
              <a:buNone/>
            </a:pPr>
            <a:r>
              <a:rPr lang="ru-RU" sz="1900" dirty="0"/>
              <a:t>1) границы запланированных к обработке пестицидами и </a:t>
            </a:r>
            <a:r>
              <a:rPr lang="ru-RU" sz="1900" dirty="0" err="1"/>
              <a:t>агрохимикатами</a:t>
            </a:r>
            <a:r>
              <a:rPr lang="ru-RU" sz="1900" dirty="0"/>
              <a:t> земельных участков;</a:t>
            </a:r>
          </a:p>
          <a:p>
            <a:pPr marL="0" indent="0">
              <a:buNone/>
            </a:pPr>
            <a:r>
              <a:rPr lang="ru-RU" sz="1900" dirty="0"/>
              <a:t>2) сроки проведения работ;</a:t>
            </a:r>
          </a:p>
          <a:p>
            <a:pPr marL="0" indent="0">
              <a:buNone/>
            </a:pPr>
            <a:r>
              <a:rPr lang="ru-RU" sz="1900" dirty="0"/>
              <a:t>3) способ проведения работ;</a:t>
            </a:r>
          </a:p>
          <a:p>
            <a:pPr marL="0" indent="0">
              <a:buNone/>
            </a:pPr>
            <a:r>
              <a:rPr lang="ru-RU" sz="1900" dirty="0"/>
              <a:t>4) наименования </a:t>
            </a:r>
            <a:r>
              <a:rPr lang="ru-RU" sz="1900" dirty="0" smtClean="0"/>
              <a:t>пестицидов </a:t>
            </a:r>
            <a:r>
              <a:rPr lang="ru-RU" sz="1900" dirty="0"/>
              <a:t>и </a:t>
            </a:r>
            <a:r>
              <a:rPr lang="ru-RU" sz="1900" dirty="0" err="1"/>
              <a:t>агрохимикатов</a:t>
            </a:r>
            <a:r>
              <a:rPr lang="ru-RU" sz="1900" dirty="0"/>
              <a:t> и классы их опасности;</a:t>
            </a:r>
          </a:p>
          <a:p>
            <a:pPr marL="0" indent="0">
              <a:buNone/>
            </a:pPr>
            <a:r>
              <a:rPr lang="ru-RU" sz="1900" dirty="0"/>
              <a:t>5) сведения об опасных свойствах </a:t>
            </a:r>
            <a:r>
              <a:rPr lang="ru-RU" sz="1900" dirty="0" smtClean="0"/>
              <a:t>пестицидов </a:t>
            </a:r>
            <a:r>
              <a:rPr lang="ru-RU" sz="1900" dirty="0"/>
              <a:t>и </a:t>
            </a:r>
            <a:r>
              <a:rPr lang="ru-RU" sz="1900" dirty="0" err="1"/>
              <a:t>агрохимикатов</a:t>
            </a:r>
            <a:r>
              <a:rPr lang="ru-RU" sz="1900" dirty="0"/>
              <a:t>;</a:t>
            </a:r>
          </a:p>
          <a:p>
            <a:pPr marL="0" indent="0">
              <a:buNone/>
            </a:pPr>
            <a:r>
              <a:rPr lang="ru-RU" sz="1900" dirty="0"/>
              <a:t>6) рекомендуемые сроки изоляции пчел в ульях.</a:t>
            </a:r>
          </a:p>
          <a:p>
            <a:pPr marL="0" indent="0" algn="just">
              <a:buNone/>
            </a:pPr>
            <a:endParaRPr lang="ru-RU" sz="2000" b="1" dirty="0"/>
          </a:p>
        </p:txBody>
      </p:sp>
    </p:spTree>
    <p:extLst>
      <p:ext uri="{BB962C8B-B14F-4D97-AF65-F5344CB8AC3E}">
        <p14:creationId xmlns:p14="http://schemas.microsoft.com/office/powerpoint/2010/main" val="4130627113"/>
      </p:ext>
    </p:extLst>
  </p:cSld>
  <p:clrMapOvr>
    <a:masterClrMapping/>
  </p:clrMapOvr>
  <p:timing>
    <p:tnLst>
      <p:par>
        <p:cTn id="1" dur="indefinite" restart="never" nodeType="tmRoot"/>
      </p:par>
    </p:tnLst>
  </p:timing>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548680"/>
          </a:xfrm>
        </p:spPr>
        <p:txBody>
          <a:bodyPr>
            <a:noAutofit/>
          </a:bodyPr>
          <a:lstStyle/>
          <a:p>
            <a:r>
              <a:rPr lang="ru-RU" sz="2400" b="1" dirty="0" smtClean="0">
                <a:solidFill>
                  <a:schemeClr val="tx2">
                    <a:lumMod val="60000"/>
                    <a:lumOff val="40000"/>
                  </a:schemeClr>
                </a:solidFill>
                <a:latin typeface="Comic Sans MS" panose="030F0702030302020204" pitchFamily="66" charset="0"/>
              </a:rPr>
              <a:t>ЗЕМЛИ СЕЛЬСКОХОЗЯЙСТВЕННОГО НАЗНАЧЕНИЯ</a:t>
            </a:r>
            <a:endParaRPr lang="ru-RU" sz="2400" b="1" dirty="0">
              <a:solidFill>
                <a:srgbClr val="C00000"/>
              </a:solidFill>
              <a:latin typeface="Comic Sans MS" panose="030F0702030302020204" pitchFamily="66" charset="0"/>
            </a:endParaRPr>
          </a:p>
        </p:txBody>
      </p:sp>
      <p:sp>
        <p:nvSpPr>
          <p:cNvPr id="3" name="Объект 2"/>
          <p:cNvSpPr>
            <a:spLocks noGrp="1"/>
          </p:cNvSpPr>
          <p:nvPr>
            <p:ph idx="1"/>
          </p:nvPr>
        </p:nvSpPr>
        <p:spPr>
          <a:xfrm>
            <a:off x="0" y="476672"/>
            <a:ext cx="9144000" cy="6381328"/>
          </a:xfrm>
        </p:spPr>
        <p:txBody>
          <a:bodyPr>
            <a:normAutofit/>
          </a:bodyPr>
          <a:lstStyle/>
          <a:p>
            <a:pPr marL="0" indent="0" algn="ctr">
              <a:buNone/>
            </a:pPr>
            <a:r>
              <a:rPr lang="ru-RU" sz="2000" b="1" dirty="0" smtClean="0"/>
              <a:t>Постановление Правительства РФ  </a:t>
            </a:r>
            <a:r>
              <a:rPr lang="ru-RU" sz="2400" b="1" dirty="0" smtClean="0">
                <a:solidFill>
                  <a:srgbClr val="FF0000"/>
                </a:solidFill>
              </a:rPr>
              <a:t>от </a:t>
            </a:r>
            <a:r>
              <a:rPr lang="ru-RU" sz="2400" b="1" dirty="0">
                <a:solidFill>
                  <a:srgbClr val="FF0000"/>
                </a:solidFill>
              </a:rPr>
              <a:t>18 сентября 2020 г. N 1482</a:t>
            </a:r>
          </a:p>
          <a:p>
            <a:pPr marL="0" indent="0" algn="ctr">
              <a:buNone/>
            </a:pPr>
            <a:r>
              <a:rPr lang="ru-RU" sz="2000" b="1" dirty="0"/>
              <a:t>О </a:t>
            </a:r>
            <a:r>
              <a:rPr lang="ru-RU" sz="2000" b="1" dirty="0" smtClean="0"/>
              <a:t>ПРИЗНАКАХ  </a:t>
            </a:r>
            <a:r>
              <a:rPr lang="en-US" sz="2000" b="1" dirty="0" smtClean="0">
                <a:solidFill>
                  <a:srgbClr val="FF0000"/>
                </a:solidFill>
              </a:rPr>
              <a:t>(</a:t>
            </a:r>
            <a:r>
              <a:rPr lang="en-US" sz="2000" b="1" dirty="0">
                <a:solidFill>
                  <a:srgbClr val="FF0000"/>
                </a:solidFill>
              </a:rPr>
              <a:t>1)</a:t>
            </a:r>
            <a:r>
              <a:rPr lang="ru-RU" sz="2000" b="1" dirty="0">
                <a:solidFill>
                  <a:srgbClr val="FF0000"/>
                </a:solidFill>
              </a:rPr>
              <a:t>НЕИСПОЛЬЗОВАНИЯ </a:t>
            </a:r>
            <a:r>
              <a:rPr lang="ru-RU" sz="2000" b="1" dirty="0"/>
              <a:t>ЗЕМЕЛЬНЫХ УЧАСТКОВ ИЗ ЗЕМЕЛЬ</a:t>
            </a:r>
          </a:p>
          <a:p>
            <a:pPr marL="0" indent="0" algn="ctr">
              <a:buNone/>
            </a:pPr>
            <a:r>
              <a:rPr lang="ru-RU" sz="2000" b="1" dirty="0"/>
              <a:t>СЕЛЬСКОХОЗЯЙСТВЕННОГО НАЗНАЧЕНИЯ ПО ЦЕЛЕВОМУ НАЗНАЧЕНИЮ</a:t>
            </a:r>
          </a:p>
          <a:p>
            <a:pPr marL="0" indent="0" algn="ctr">
              <a:buNone/>
            </a:pPr>
            <a:r>
              <a:rPr lang="ru-RU" sz="2000" b="1" dirty="0"/>
              <a:t>ИЛИ </a:t>
            </a:r>
            <a:r>
              <a:rPr lang="en-US" sz="2000" b="1" u="sng" dirty="0">
                <a:solidFill>
                  <a:srgbClr val="FF0000"/>
                </a:solidFill>
              </a:rPr>
              <a:t>(2)</a:t>
            </a:r>
            <a:r>
              <a:rPr lang="ru-RU" sz="2000" b="1" u="sng" dirty="0">
                <a:solidFill>
                  <a:srgbClr val="FF0000"/>
                </a:solidFill>
              </a:rPr>
              <a:t> ИСПОЛЬЗОВАНИЯ С НАРУШЕНИЕМ </a:t>
            </a:r>
            <a:r>
              <a:rPr lang="ru-RU" sz="2000" b="1" dirty="0" smtClean="0"/>
              <a:t>ЗАКОНОДАТЕЛЬСТВА РФ</a:t>
            </a:r>
            <a:endParaRPr lang="ru-RU" sz="2000" b="1" dirty="0"/>
          </a:p>
          <a:p>
            <a:pPr marL="0" indent="0">
              <a:buNone/>
            </a:pPr>
            <a:endParaRPr lang="ru-RU" sz="700" b="1" dirty="0" smtClean="0"/>
          </a:p>
          <a:p>
            <a:pPr marL="0" indent="0">
              <a:buNone/>
            </a:pPr>
            <a:endParaRPr lang="ru-RU" sz="1050" b="1" dirty="0" smtClean="0"/>
          </a:p>
          <a:p>
            <a:pPr marL="0" indent="0">
              <a:buNone/>
            </a:pPr>
            <a:r>
              <a:rPr lang="ru-RU" sz="2000" b="1" dirty="0" smtClean="0"/>
              <a:t>БЫЛО</a:t>
            </a:r>
            <a:r>
              <a:rPr lang="ru-RU" sz="2000" dirty="0" smtClean="0"/>
              <a:t>: </a:t>
            </a:r>
            <a:r>
              <a:rPr lang="ru-RU" sz="2000" dirty="0"/>
              <a:t>постановление Правительства </a:t>
            </a:r>
            <a:r>
              <a:rPr lang="ru-RU" sz="2000" dirty="0" smtClean="0"/>
              <a:t>РФ от </a:t>
            </a:r>
            <a:r>
              <a:rPr lang="ru-RU" sz="2000" dirty="0"/>
              <a:t>23 апреля </a:t>
            </a:r>
            <a:r>
              <a:rPr lang="ru-RU" sz="2000" b="1" u="sng" dirty="0"/>
              <a:t>2012 г. N </a:t>
            </a:r>
            <a:r>
              <a:rPr lang="ru-RU" sz="2000" b="1" u="sng" dirty="0" smtClean="0"/>
              <a:t>369   </a:t>
            </a:r>
          </a:p>
          <a:p>
            <a:pPr marL="0" indent="0" algn="ctr">
              <a:buNone/>
            </a:pPr>
            <a:r>
              <a:rPr lang="ru-RU" sz="2000" dirty="0" smtClean="0"/>
              <a:t>Признаки Неиспользования </a:t>
            </a:r>
            <a:r>
              <a:rPr lang="ru-RU" sz="2000" dirty="0"/>
              <a:t>земельного участка </a:t>
            </a:r>
            <a:r>
              <a:rPr lang="ru-RU" sz="2000" dirty="0" smtClean="0"/>
              <a:t>:</a:t>
            </a:r>
            <a:endParaRPr lang="ru-RU" sz="2000" dirty="0"/>
          </a:p>
          <a:p>
            <a:pPr marL="0" indent="0">
              <a:buNone/>
            </a:pPr>
            <a:endParaRPr lang="ru-RU" sz="2000" dirty="0" smtClean="0"/>
          </a:p>
        </p:txBody>
      </p:sp>
      <p:sp>
        <p:nvSpPr>
          <p:cNvPr id="4" name="Стрелка вниз 3"/>
          <p:cNvSpPr/>
          <p:nvPr/>
        </p:nvSpPr>
        <p:spPr>
          <a:xfrm>
            <a:off x="3491880" y="6623620"/>
            <a:ext cx="2304256" cy="144016"/>
          </a:xfrm>
          <a:prstGeom prst="downArrow">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ru-RU"/>
          </a:p>
        </p:txBody>
      </p:sp>
      <p:graphicFrame>
        <p:nvGraphicFramePr>
          <p:cNvPr id="5" name="Таблица 4"/>
          <p:cNvGraphicFramePr>
            <a:graphicFrameLocks noGrp="1"/>
          </p:cNvGraphicFramePr>
          <p:nvPr>
            <p:extLst>
              <p:ext uri="{D42A27DB-BD31-4B8C-83A1-F6EECF244321}">
                <p14:modId xmlns:p14="http://schemas.microsoft.com/office/powerpoint/2010/main" val="2248716333"/>
              </p:ext>
            </p:extLst>
          </p:nvPr>
        </p:nvGraphicFramePr>
        <p:xfrm>
          <a:off x="0" y="3068960"/>
          <a:ext cx="9144000" cy="3464294"/>
        </p:xfrm>
        <a:graphic>
          <a:graphicData uri="http://schemas.openxmlformats.org/drawingml/2006/table">
            <a:tbl>
              <a:tblPr firstRow="1" bandRow="1">
                <a:tableStyleId>{2D5ABB26-0587-4C30-8999-92F81FD0307C}</a:tableStyleId>
              </a:tblPr>
              <a:tblGrid>
                <a:gridCol w="9144000"/>
              </a:tblGrid>
              <a:tr h="380468">
                <a:tc>
                  <a:txBody>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ru-RU" sz="1800" kern="1200" dirty="0" smtClean="0">
                          <a:solidFill>
                            <a:schemeClr val="tx1"/>
                          </a:solidFill>
                          <a:effectLst/>
                          <a:latin typeface="+mn-lt"/>
                          <a:ea typeface="+mn-ea"/>
                          <a:cs typeface="+mn-cs"/>
                        </a:rPr>
                        <a:t>на пашне </a:t>
                      </a:r>
                      <a:r>
                        <a:rPr lang="ru-RU" sz="1800" b="1" kern="1200" dirty="0" smtClean="0">
                          <a:solidFill>
                            <a:schemeClr val="tx1"/>
                          </a:solidFill>
                          <a:effectLst/>
                          <a:latin typeface="+mn-lt"/>
                          <a:ea typeface="+mn-ea"/>
                          <a:cs typeface="+mn-cs"/>
                        </a:rPr>
                        <a:t>не производятся </a:t>
                      </a:r>
                      <a:r>
                        <a:rPr lang="ru-RU" sz="1800" kern="1200" dirty="0" smtClean="0">
                          <a:solidFill>
                            <a:schemeClr val="tx1"/>
                          </a:solidFill>
                          <a:effectLst/>
                          <a:latin typeface="+mn-lt"/>
                          <a:ea typeface="+mn-ea"/>
                          <a:cs typeface="+mn-cs"/>
                        </a:rPr>
                        <a:t>работы по возделыванию СХ  культур и обработке почвы;</a:t>
                      </a:r>
                      <a:endParaRPr lang="ru-RU" dirty="0"/>
                    </a:p>
                  </a:txBody>
                  <a:tcPr/>
                </a:tc>
              </a:tr>
              <a:tr h="380468">
                <a:tc>
                  <a:txBody>
                    <a:bodyPr/>
                    <a:lstStyle/>
                    <a:p>
                      <a:pPr marL="285750" indent="-285750">
                        <a:buFont typeface="Wingdings" panose="05000000000000000000" pitchFamily="2" charset="2"/>
                        <a:buChar char="Ø"/>
                      </a:pPr>
                      <a:r>
                        <a:rPr lang="ru-RU" sz="1800" kern="1200" dirty="0" smtClean="0">
                          <a:solidFill>
                            <a:schemeClr val="tx1"/>
                          </a:solidFill>
                          <a:effectLst/>
                          <a:latin typeface="+mn-lt"/>
                          <a:ea typeface="+mn-ea"/>
                          <a:cs typeface="+mn-cs"/>
                        </a:rPr>
                        <a:t> на сенокосах </a:t>
                      </a:r>
                      <a:r>
                        <a:rPr lang="ru-RU" sz="1800" b="1" kern="1200" dirty="0" smtClean="0">
                          <a:solidFill>
                            <a:schemeClr val="tx1"/>
                          </a:solidFill>
                          <a:effectLst/>
                          <a:latin typeface="+mn-lt"/>
                          <a:ea typeface="+mn-ea"/>
                          <a:cs typeface="+mn-cs"/>
                        </a:rPr>
                        <a:t>не производится </a:t>
                      </a:r>
                      <a:r>
                        <a:rPr lang="ru-RU" sz="1800" kern="1200" dirty="0" smtClean="0">
                          <a:solidFill>
                            <a:schemeClr val="tx1"/>
                          </a:solidFill>
                          <a:effectLst/>
                          <a:latin typeface="+mn-lt"/>
                          <a:ea typeface="+mn-ea"/>
                          <a:cs typeface="+mn-cs"/>
                        </a:rPr>
                        <a:t>сенокошение;</a:t>
                      </a:r>
                      <a:endParaRPr lang="ru-RU" dirty="0"/>
                    </a:p>
                  </a:txBody>
                  <a:tcPr/>
                </a:tc>
              </a:tr>
              <a:tr h="380468">
                <a:tc>
                  <a:txBody>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ru-RU" sz="1800" kern="1200" dirty="0" smtClean="0">
                          <a:solidFill>
                            <a:schemeClr val="tx1"/>
                          </a:solidFill>
                          <a:effectLst/>
                          <a:latin typeface="+mn-lt"/>
                          <a:ea typeface="+mn-ea"/>
                          <a:cs typeface="+mn-cs"/>
                        </a:rPr>
                        <a:t> на сенокосах содержание сорных трав в структуре травостоя превышает 30 %;</a:t>
                      </a:r>
                      <a:endParaRPr lang="ru-RU" dirty="0"/>
                    </a:p>
                  </a:txBody>
                  <a:tcPr/>
                </a:tc>
              </a:tr>
              <a:tr h="380468">
                <a:tc>
                  <a:txBody>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ru-RU" sz="1800" kern="1200" dirty="0" smtClean="0">
                          <a:solidFill>
                            <a:schemeClr val="tx1"/>
                          </a:solidFill>
                          <a:effectLst/>
                          <a:latin typeface="+mn-lt"/>
                          <a:ea typeface="+mn-ea"/>
                          <a:cs typeface="+mn-cs"/>
                        </a:rPr>
                        <a:t>на пастбищах не производится выпас скота;</a:t>
                      </a:r>
                      <a:endParaRPr lang="ru-RU" dirty="0"/>
                    </a:p>
                  </a:txBody>
                  <a:tcPr/>
                </a:tc>
              </a:tr>
              <a:tr h="665820">
                <a:tc>
                  <a:txBody>
                    <a:bodyPr/>
                    <a:lstStyle/>
                    <a:p>
                      <a:pPr marL="285750" indent="-285750">
                        <a:buFont typeface="Wingdings" panose="05000000000000000000" pitchFamily="2" charset="2"/>
                        <a:buChar char="Ø"/>
                      </a:pPr>
                      <a:r>
                        <a:rPr lang="ru-RU" sz="1800" kern="1200" dirty="0" smtClean="0">
                          <a:solidFill>
                            <a:schemeClr val="tx1"/>
                          </a:solidFill>
                          <a:effectLst/>
                          <a:latin typeface="+mn-lt"/>
                          <a:ea typeface="+mn-ea"/>
                          <a:cs typeface="+mn-cs"/>
                        </a:rPr>
                        <a:t> на многолетних насаждениях не производятся работы по уходу и уборке урожая и не осуществляется раскорчевка списанных многолетних насаждений;</a:t>
                      </a:r>
                      <a:endParaRPr lang="ru-RU" dirty="0"/>
                    </a:p>
                  </a:txBody>
                  <a:tcPr/>
                </a:tc>
              </a:tr>
              <a:tr h="380468">
                <a:tc>
                  <a:txBody>
                    <a:bodyPr/>
                    <a:lstStyle/>
                    <a:p>
                      <a:pPr marL="285750" indent="-285750">
                        <a:buFont typeface="Wingdings" panose="05000000000000000000" pitchFamily="2" charset="2"/>
                        <a:buChar char="Ø"/>
                      </a:pPr>
                      <a:r>
                        <a:rPr lang="ru-RU" sz="1800" b="1" kern="1200" dirty="0" err="1" smtClean="0">
                          <a:solidFill>
                            <a:schemeClr val="tx1"/>
                          </a:solidFill>
                          <a:effectLst/>
                          <a:latin typeface="+mn-lt"/>
                          <a:ea typeface="+mn-ea"/>
                          <a:cs typeface="+mn-cs"/>
                        </a:rPr>
                        <a:t>залесенность</a:t>
                      </a:r>
                      <a:r>
                        <a:rPr lang="ru-RU" sz="1800" kern="1200" dirty="0" smtClean="0">
                          <a:solidFill>
                            <a:schemeClr val="tx1"/>
                          </a:solidFill>
                          <a:effectLst/>
                          <a:latin typeface="+mn-lt"/>
                          <a:ea typeface="+mn-ea"/>
                          <a:cs typeface="+mn-cs"/>
                        </a:rPr>
                        <a:t> и (или) </a:t>
                      </a:r>
                      <a:r>
                        <a:rPr lang="ru-RU" sz="1800" kern="1200" dirty="0" err="1" smtClean="0">
                          <a:solidFill>
                            <a:schemeClr val="tx1"/>
                          </a:solidFill>
                          <a:effectLst/>
                          <a:latin typeface="+mn-lt"/>
                          <a:ea typeface="+mn-ea"/>
                          <a:cs typeface="+mn-cs"/>
                        </a:rPr>
                        <a:t>закустаренность</a:t>
                      </a:r>
                      <a:r>
                        <a:rPr lang="ru-RU" sz="1800" kern="1200" dirty="0" smtClean="0">
                          <a:solidFill>
                            <a:schemeClr val="tx1"/>
                          </a:solidFill>
                          <a:effectLst/>
                          <a:latin typeface="+mn-lt"/>
                          <a:ea typeface="+mn-ea"/>
                          <a:cs typeface="+mn-cs"/>
                        </a:rPr>
                        <a:t> составляет на пашне свыше 15 % площади ЗУ;</a:t>
                      </a:r>
                      <a:endParaRPr lang="ru-RU" dirty="0"/>
                    </a:p>
                  </a:txBody>
                  <a:tcPr/>
                </a:tc>
              </a:tr>
              <a:tr h="427985">
                <a:tc>
                  <a:txBody>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ru-RU" sz="1800" kern="1200" dirty="0" err="1" smtClean="0">
                          <a:solidFill>
                            <a:schemeClr val="tx1"/>
                          </a:solidFill>
                          <a:effectLst/>
                          <a:latin typeface="+mn-lt"/>
                          <a:ea typeface="+mn-ea"/>
                          <a:cs typeface="+mn-cs"/>
                        </a:rPr>
                        <a:t>залесенность</a:t>
                      </a:r>
                      <a:r>
                        <a:rPr lang="ru-RU" sz="1800" kern="1200" dirty="0" smtClean="0">
                          <a:solidFill>
                            <a:schemeClr val="tx1"/>
                          </a:solidFill>
                          <a:effectLst/>
                          <a:latin typeface="+mn-lt"/>
                          <a:ea typeface="+mn-ea"/>
                          <a:cs typeface="+mn-cs"/>
                        </a:rPr>
                        <a:t> и (или) </a:t>
                      </a:r>
                      <a:r>
                        <a:rPr lang="ru-RU" sz="1800" kern="1200" dirty="0" err="1" smtClean="0">
                          <a:solidFill>
                            <a:schemeClr val="tx1"/>
                          </a:solidFill>
                          <a:effectLst/>
                          <a:latin typeface="+mn-lt"/>
                          <a:ea typeface="+mn-ea"/>
                          <a:cs typeface="+mn-cs"/>
                        </a:rPr>
                        <a:t>закустаренность</a:t>
                      </a:r>
                      <a:r>
                        <a:rPr lang="ru-RU" sz="1800" kern="1200" dirty="0" smtClean="0">
                          <a:solidFill>
                            <a:schemeClr val="tx1"/>
                          </a:solidFill>
                          <a:effectLst/>
                          <a:latin typeface="+mn-lt"/>
                          <a:ea typeface="+mn-ea"/>
                          <a:cs typeface="+mn-cs"/>
                        </a:rPr>
                        <a:t> на иных видах СХ угодий составляет свыше 30 %;</a:t>
                      </a:r>
                      <a:endParaRPr lang="ru-RU" dirty="0"/>
                    </a:p>
                  </a:txBody>
                  <a:tcPr/>
                </a:tc>
              </a:tr>
              <a:tr h="468149">
                <a:tc>
                  <a:txBody>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ru-RU" sz="1800" kern="1200" dirty="0" err="1" smtClean="0">
                          <a:solidFill>
                            <a:schemeClr val="tx1"/>
                          </a:solidFill>
                          <a:effectLst/>
                          <a:latin typeface="+mn-lt"/>
                          <a:ea typeface="+mn-ea"/>
                          <a:cs typeface="+mn-cs"/>
                        </a:rPr>
                        <a:t>закочкаренность</a:t>
                      </a:r>
                      <a:r>
                        <a:rPr lang="ru-RU" sz="1800" kern="1200" dirty="0" smtClean="0">
                          <a:solidFill>
                            <a:schemeClr val="tx1"/>
                          </a:solidFill>
                          <a:effectLst/>
                          <a:latin typeface="+mn-lt"/>
                          <a:ea typeface="+mn-ea"/>
                          <a:cs typeface="+mn-cs"/>
                        </a:rPr>
                        <a:t> и (или) заболачивание составляет свыше 20 % площади ЗУ.</a:t>
                      </a:r>
                      <a:endParaRPr lang="ru-RU" dirty="0"/>
                    </a:p>
                  </a:txBody>
                  <a:tcPr/>
                </a:tc>
              </a:tr>
            </a:tbl>
          </a:graphicData>
        </a:graphic>
      </p:graphicFrame>
    </p:spTree>
    <p:extLst>
      <p:ext uri="{BB962C8B-B14F-4D97-AF65-F5344CB8AC3E}">
        <p14:creationId xmlns:p14="http://schemas.microsoft.com/office/powerpoint/2010/main" val="198700096"/>
      </p:ext>
    </p:extLst>
  </p:cSld>
  <p:clrMapOvr>
    <a:masterClrMapping/>
  </p:clrMapOvr>
  <p:timing>
    <p:tnLst>
      <p:par>
        <p:cTn id="1" dur="indefinite" restart="never" nodeType="tmRoot"/>
      </p:par>
    </p:tnLst>
  </p:timing>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44624"/>
            <a:ext cx="9144000" cy="432048"/>
          </a:xfrm>
        </p:spPr>
        <p:txBody>
          <a:bodyPr>
            <a:noAutofit/>
          </a:bodyPr>
          <a:lstStyle/>
          <a:p>
            <a:r>
              <a:rPr lang="ru-RU" sz="2400" b="1" dirty="0" smtClean="0">
                <a:solidFill>
                  <a:schemeClr val="tx2">
                    <a:lumMod val="60000"/>
                    <a:lumOff val="40000"/>
                  </a:schemeClr>
                </a:solidFill>
                <a:latin typeface="Comic Sans MS" panose="030F0702030302020204" pitchFamily="66" charset="0"/>
              </a:rPr>
              <a:t>Новые </a:t>
            </a:r>
            <a:r>
              <a:rPr lang="ru-RU" sz="2400" b="1" dirty="0" smtClean="0"/>
              <a:t>ПРИЗНАКИ  </a:t>
            </a:r>
            <a:r>
              <a:rPr lang="en-US" sz="2400" b="1" dirty="0">
                <a:solidFill>
                  <a:srgbClr val="FF0000"/>
                </a:solidFill>
              </a:rPr>
              <a:t>(1)</a:t>
            </a:r>
            <a:r>
              <a:rPr lang="ru-RU" sz="2400" b="1" dirty="0">
                <a:solidFill>
                  <a:srgbClr val="FF0000"/>
                </a:solidFill>
              </a:rPr>
              <a:t>НЕИСПОЛЬЗОВАНИЯ </a:t>
            </a:r>
            <a:r>
              <a:rPr lang="ru-RU" sz="2400" b="1" dirty="0"/>
              <a:t>ЗЕМЕЛЬНЫХ </a:t>
            </a:r>
            <a:r>
              <a:rPr lang="ru-RU" sz="2400" b="1" dirty="0" smtClean="0"/>
              <a:t>УЧАСТКОВ</a:t>
            </a:r>
            <a:endParaRPr lang="ru-RU" sz="2400" b="1" dirty="0">
              <a:solidFill>
                <a:srgbClr val="C00000"/>
              </a:solidFill>
              <a:latin typeface="Comic Sans MS" panose="030F0702030302020204" pitchFamily="66" charset="0"/>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2253835098"/>
              </p:ext>
            </p:extLst>
          </p:nvPr>
        </p:nvGraphicFramePr>
        <p:xfrm>
          <a:off x="0" y="476250"/>
          <a:ext cx="9144000" cy="1737360"/>
        </p:xfrm>
        <a:graphic>
          <a:graphicData uri="http://schemas.openxmlformats.org/drawingml/2006/table">
            <a:tbl>
              <a:tblPr firstRow="1" bandRow="1">
                <a:tableStyleId>{5940675A-B579-460E-94D1-54222C63F5DA}</a:tableStyleId>
              </a:tblPr>
              <a:tblGrid>
                <a:gridCol w="9144000"/>
              </a:tblGrid>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sz="1800" kern="1200" dirty="0" smtClean="0">
                          <a:effectLst/>
                        </a:rPr>
                        <a:t>наличие </a:t>
                      </a:r>
                      <a:r>
                        <a:rPr lang="ru-RU" sz="1800" kern="1200" dirty="0" smtClean="0">
                          <a:solidFill>
                            <a:srgbClr val="FF0000"/>
                          </a:solidFill>
                          <a:effectLst/>
                        </a:rPr>
                        <a:t>на 50 и более %  </a:t>
                      </a:r>
                      <a:r>
                        <a:rPr lang="ru-RU" sz="1600" kern="1200" dirty="0" smtClean="0">
                          <a:effectLst/>
                        </a:rPr>
                        <a:t>(для особо ценных угодий – </a:t>
                      </a:r>
                      <a:r>
                        <a:rPr lang="ru-RU" sz="1600" b="1" kern="1200" dirty="0" smtClean="0">
                          <a:effectLst/>
                        </a:rPr>
                        <a:t>20%</a:t>
                      </a:r>
                      <a:r>
                        <a:rPr lang="ru-RU" sz="1600" kern="1200" dirty="0" smtClean="0">
                          <a:effectLst/>
                        </a:rPr>
                        <a:t>) </a:t>
                      </a:r>
                      <a:r>
                        <a:rPr lang="ru-RU" sz="1800" kern="1200" dirty="0" smtClean="0">
                          <a:effectLst/>
                        </a:rPr>
                        <a:t>площади земельного участка </a:t>
                      </a:r>
                      <a:r>
                        <a:rPr lang="ru-RU" sz="1800" b="1" kern="1200" dirty="0" smtClean="0">
                          <a:solidFill>
                            <a:srgbClr val="FF0000"/>
                          </a:solidFill>
                          <a:effectLst/>
                        </a:rPr>
                        <a:t>ЗАРАСТАНИЯ СОРНЫМИ растениями </a:t>
                      </a:r>
                      <a:r>
                        <a:rPr lang="ru-RU" sz="1800" kern="1200" dirty="0" smtClean="0">
                          <a:effectLst/>
                        </a:rPr>
                        <a:t>по </a:t>
                      </a:r>
                      <a:r>
                        <a:rPr lang="ru-RU" sz="1800" u="none" strike="noStrike" kern="1200" dirty="0" smtClean="0">
                          <a:effectLst/>
                        </a:rPr>
                        <a:t>перечню</a:t>
                      </a:r>
                      <a:r>
                        <a:rPr lang="ru-RU" sz="1800" u="none" strike="noStrike" kern="1200" baseline="0" dirty="0" smtClean="0">
                          <a:effectLst/>
                        </a:rPr>
                        <a:t> </a:t>
                      </a:r>
                      <a:r>
                        <a:rPr lang="ru-RU" sz="1800" kern="1200" dirty="0" smtClean="0">
                          <a:effectLst/>
                        </a:rPr>
                        <a:t>и (или) древесно-кустарниковой растительностью (за исключением поле- и лесозащитных насаждений, плодовых и ягодных насаждений), </a:t>
                      </a:r>
                      <a:r>
                        <a:rPr lang="ru-RU" sz="1800" b="1" kern="1200" dirty="0" smtClean="0">
                          <a:solidFill>
                            <a:srgbClr val="FF0000"/>
                          </a:solidFill>
                          <a:effectLst/>
                        </a:rPr>
                        <a:t>и (или) НАЛИЧИЕ ДЕРНА</a:t>
                      </a:r>
                      <a:r>
                        <a:rPr lang="ru-RU" sz="1800" kern="1200" dirty="0" smtClean="0">
                          <a:effectLst/>
                        </a:rPr>
                        <a:t>, с переплетением корней, побегов, </a:t>
                      </a:r>
                      <a:r>
                        <a:rPr lang="ru-RU" sz="1800" u="sng" kern="1200" dirty="0" smtClean="0">
                          <a:effectLst/>
                        </a:rPr>
                        <a:t>глубина которого достигает 15 </a:t>
                      </a:r>
                      <a:r>
                        <a:rPr lang="ru-RU" sz="1800" kern="1200" dirty="0" smtClean="0">
                          <a:effectLst/>
                        </a:rPr>
                        <a:t>и более см (за исключением участков для выпаса сельскохозяйственных животных), и (или) распространение </a:t>
                      </a:r>
                      <a:r>
                        <a:rPr lang="ru-RU" sz="1800" b="1" kern="1200" dirty="0" smtClean="0">
                          <a:solidFill>
                            <a:srgbClr val="FF0000"/>
                          </a:solidFill>
                          <a:effectLst/>
                        </a:rPr>
                        <a:t>деградации земель</a:t>
                      </a:r>
                      <a:r>
                        <a:rPr lang="ru-RU" sz="1800" kern="1200" dirty="0" smtClean="0">
                          <a:effectLst/>
                        </a:rPr>
                        <a:t>;</a:t>
                      </a:r>
                      <a:endParaRPr lang="ru-RU" dirty="0"/>
                    </a:p>
                  </a:txBody>
                  <a:tcPr/>
                </a:tc>
              </a:tr>
            </a:tbl>
          </a:graphicData>
        </a:graphic>
      </p:graphicFrame>
      <p:sp>
        <p:nvSpPr>
          <p:cNvPr id="6" name="TextBox 5"/>
          <p:cNvSpPr txBox="1"/>
          <p:nvPr/>
        </p:nvSpPr>
        <p:spPr>
          <a:xfrm>
            <a:off x="0" y="2348880"/>
            <a:ext cx="9144000" cy="4832092"/>
          </a:xfrm>
          <a:prstGeom prst="rect">
            <a:avLst/>
          </a:prstGeom>
          <a:noFill/>
        </p:spPr>
        <p:txBody>
          <a:bodyPr wrap="square" rtlCol="0">
            <a:spAutoFit/>
          </a:bodyPr>
          <a:lstStyle/>
          <a:p>
            <a:pPr algn="ctr"/>
            <a:r>
              <a:rPr lang="ru-RU" dirty="0"/>
              <a:t>При этом признаки, </a:t>
            </a:r>
            <a:r>
              <a:rPr lang="ru-RU" dirty="0" smtClean="0"/>
              <a:t>считаются </a:t>
            </a:r>
            <a:r>
              <a:rPr lang="ru-RU" dirty="0"/>
              <a:t>признаками неиспользования </a:t>
            </a:r>
            <a:r>
              <a:rPr lang="ru-RU" dirty="0" smtClean="0"/>
              <a:t>ЗУ из </a:t>
            </a:r>
            <a:r>
              <a:rPr lang="ru-RU" dirty="0"/>
              <a:t>земель </a:t>
            </a:r>
            <a:r>
              <a:rPr lang="ru-RU" dirty="0" err="1" smtClean="0"/>
              <a:t>сх</a:t>
            </a:r>
            <a:r>
              <a:rPr lang="ru-RU" dirty="0" smtClean="0"/>
              <a:t> </a:t>
            </a:r>
            <a:r>
              <a:rPr lang="ru-RU" dirty="0"/>
              <a:t>назначения по целевому назначению, </a:t>
            </a:r>
            <a:r>
              <a:rPr lang="ru-RU" u="sng" dirty="0">
                <a:solidFill>
                  <a:srgbClr val="FF0000"/>
                </a:solidFill>
              </a:rPr>
              <a:t>если </a:t>
            </a:r>
            <a:r>
              <a:rPr lang="ru-RU" sz="2000" b="1" u="sng" dirty="0" smtClean="0">
                <a:solidFill>
                  <a:srgbClr val="FF0000"/>
                </a:solidFill>
              </a:rPr>
              <a:t>ОДНОВРЕМЕННО</a:t>
            </a:r>
            <a:r>
              <a:rPr lang="ru-RU" u="sng" dirty="0" smtClean="0">
                <a:solidFill>
                  <a:srgbClr val="FF0000"/>
                </a:solidFill>
              </a:rPr>
              <a:t> </a:t>
            </a:r>
            <a:r>
              <a:rPr lang="ru-RU" u="sng" dirty="0">
                <a:solidFill>
                  <a:srgbClr val="FF0000"/>
                </a:solidFill>
              </a:rPr>
              <a:t>с ними </a:t>
            </a:r>
            <a:r>
              <a:rPr lang="ru-RU" b="1" u="sng" dirty="0" smtClean="0">
                <a:solidFill>
                  <a:srgbClr val="FF0000"/>
                </a:solidFill>
              </a:rPr>
              <a:t>ОТСУТСТВУЕТ</a:t>
            </a:r>
            <a:r>
              <a:rPr lang="ru-RU" u="sng" dirty="0" smtClean="0">
                <a:solidFill>
                  <a:srgbClr val="FF0000"/>
                </a:solidFill>
              </a:rPr>
              <a:t> </a:t>
            </a:r>
            <a:r>
              <a:rPr lang="ru-RU" u="sng" dirty="0">
                <a:solidFill>
                  <a:srgbClr val="FF0000"/>
                </a:solidFill>
              </a:rPr>
              <a:t>ведение </a:t>
            </a:r>
            <a:r>
              <a:rPr lang="ru-RU" u="sng" dirty="0" err="1" smtClean="0">
                <a:solidFill>
                  <a:srgbClr val="FF0000"/>
                </a:solidFill>
              </a:rPr>
              <a:t>сх</a:t>
            </a:r>
            <a:r>
              <a:rPr lang="ru-RU" u="sng" dirty="0" smtClean="0">
                <a:solidFill>
                  <a:srgbClr val="FF0000"/>
                </a:solidFill>
              </a:rPr>
              <a:t> </a:t>
            </a:r>
            <a:r>
              <a:rPr lang="ru-RU" u="sng" dirty="0">
                <a:solidFill>
                  <a:srgbClr val="FF0000"/>
                </a:solidFill>
              </a:rPr>
              <a:t>деятельности</a:t>
            </a:r>
            <a:r>
              <a:rPr lang="ru-RU" dirty="0">
                <a:solidFill>
                  <a:srgbClr val="FF0000"/>
                </a:solidFill>
              </a:rPr>
              <a:t> </a:t>
            </a:r>
            <a:r>
              <a:rPr lang="ru-RU" b="1" i="1" u="sng" dirty="0" smtClean="0">
                <a:solidFill>
                  <a:srgbClr val="FF0000"/>
                </a:solidFill>
              </a:rPr>
              <a:t>НА ОСТАВШЕЙСЯ ПЛОЩАДИ </a:t>
            </a:r>
            <a:r>
              <a:rPr lang="ru-RU" u="sng" dirty="0" smtClean="0">
                <a:solidFill>
                  <a:srgbClr val="FF0000"/>
                </a:solidFill>
              </a:rPr>
              <a:t>ЗУ </a:t>
            </a:r>
            <a:r>
              <a:rPr lang="ru-RU" dirty="0" smtClean="0">
                <a:solidFill>
                  <a:srgbClr val="FF0000"/>
                </a:solidFill>
              </a:rPr>
              <a:t>либо </a:t>
            </a:r>
            <a:r>
              <a:rPr lang="ru-RU" dirty="0">
                <a:solidFill>
                  <a:srgbClr val="FF0000"/>
                </a:solidFill>
              </a:rPr>
              <a:t>ведение такой деятельности </a:t>
            </a:r>
            <a:r>
              <a:rPr lang="ru-RU" b="1" dirty="0">
                <a:solidFill>
                  <a:srgbClr val="FF0000"/>
                </a:solidFill>
              </a:rPr>
              <a:t>менее чем на 25 %</a:t>
            </a:r>
            <a:r>
              <a:rPr lang="ru-RU" dirty="0">
                <a:solidFill>
                  <a:srgbClr val="FF0000"/>
                </a:solidFill>
              </a:rPr>
              <a:t> площади земельного участка</a:t>
            </a:r>
            <a:r>
              <a:rPr lang="ru-RU" dirty="0"/>
              <a:t>:</a:t>
            </a:r>
          </a:p>
          <a:p>
            <a:r>
              <a:rPr lang="ru-RU" dirty="0"/>
              <a:t>а) выращивание </a:t>
            </a:r>
            <a:r>
              <a:rPr lang="ru-RU" dirty="0" err="1" smtClean="0"/>
              <a:t>сх</a:t>
            </a:r>
            <a:r>
              <a:rPr lang="ru-RU" dirty="0" smtClean="0"/>
              <a:t> </a:t>
            </a:r>
            <a:r>
              <a:rPr lang="ru-RU" dirty="0"/>
              <a:t>культур и обработка почвы - на </a:t>
            </a:r>
            <a:r>
              <a:rPr lang="ru-RU" dirty="0" smtClean="0"/>
              <a:t>ЗУ, </a:t>
            </a:r>
            <a:r>
              <a:rPr lang="ru-RU" dirty="0"/>
              <a:t>предназначенном для </a:t>
            </a:r>
            <a:r>
              <a:rPr lang="ru-RU" dirty="0" err="1" smtClean="0"/>
              <a:t>растениев</a:t>
            </a:r>
            <a:r>
              <a:rPr lang="ru-RU" dirty="0" smtClean="0"/>
              <a:t>.;</a:t>
            </a:r>
            <a:endParaRPr lang="ru-RU" dirty="0"/>
          </a:p>
          <a:p>
            <a:r>
              <a:rPr lang="ru-RU" dirty="0"/>
              <a:t>б) работы по </a:t>
            </a:r>
            <a:r>
              <a:rPr lang="ru-RU" dirty="0" smtClean="0"/>
              <a:t>выращиванию</a:t>
            </a:r>
            <a:r>
              <a:rPr lang="ru-RU" dirty="0"/>
              <a:t>, уходу за многолетними плодовыми и ягодными </a:t>
            </a:r>
            <a:r>
              <a:rPr lang="ru-RU" dirty="0" smtClean="0"/>
              <a:t>культурами и </a:t>
            </a:r>
            <a:r>
              <a:rPr lang="ru-RU" dirty="0"/>
              <a:t>уборке их урожая - на земельном участке, предназначенном для </a:t>
            </a:r>
            <a:r>
              <a:rPr lang="ru-RU" dirty="0" smtClean="0"/>
              <a:t>садоводства;</a:t>
            </a:r>
            <a:endParaRPr lang="ru-RU" dirty="0"/>
          </a:p>
          <a:p>
            <a:r>
              <a:rPr lang="ru-RU" dirty="0"/>
              <a:t>в) работы по возделыванию и уборке однолетних и многолетних </a:t>
            </a:r>
            <a:r>
              <a:rPr lang="ru-RU" dirty="0" smtClean="0"/>
              <a:t>трав, </a:t>
            </a:r>
            <a:r>
              <a:rPr lang="ru-RU" dirty="0"/>
              <a:t>разведению и (или) выпасу </a:t>
            </a:r>
            <a:r>
              <a:rPr lang="ru-RU" dirty="0" err="1" smtClean="0"/>
              <a:t>сх</a:t>
            </a:r>
            <a:r>
              <a:rPr lang="ru-RU" dirty="0" smtClean="0"/>
              <a:t> </a:t>
            </a:r>
            <a:r>
              <a:rPr lang="ru-RU" dirty="0"/>
              <a:t>животных - на земельном участке, предназначенном для животноводства;</a:t>
            </a:r>
          </a:p>
          <a:p>
            <a:r>
              <a:rPr lang="ru-RU" dirty="0"/>
              <a:t>г) работы по </a:t>
            </a:r>
            <a:r>
              <a:rPr lang="ru-RU" dirty="0" smtClean="0"/>
              <a:t>разведению пчел</a:t>
            </a:r>
            <a:r>
              <a:rPr lang="ru-RU" dirty="0"/>
              <a:t>, размещению ульев, зимовника; пасечной постройки для обработки продукции </a:t>
            </a:r>
            <a:r>
              <a:rPr lang="ru-RU" dirty="0" smtClean="0"/>
              <a:t>пчеловодства </a:t>
            </a:r>
            <a:r>
              <a:rPr lang="ru-RU" dirty="0"/>
              <a:t>- на </a:t>
            </a:r>
            <a:r>
              <a:rPr lang="ru-RU" dirty="0" smtClean="0"/>
              <a:t>ЗУ, </a:t>
            </a:r>
            <a:r>
              <a:rPr lang="ru-RU" dirty="0"/>
              <a:t>предназначенном для пчеловодства;</a:t>
            </a:r>
          </a:p>
          <a:p>
            <a:r>
              <a:rPr lang="ru-RU" dirty="0"/>
              <a:t>д) работы по выращиванию подроста деревьев и кустарников, саженцев, сеянцев, </a:t>
            </a:r>
            <a:r>
              <a:rPr lang="ru-RU" dirty="0" smtClean="0"/>
              <a:t>- </a:t>
            </a:r>
            <a:r>
              <a:rPr lang="ru-RU" dirty="0"/>
              <a:t>на земельном участке, предназначенном для питомников;</a:t>
            </a:r>
          </a:p>
          <a:p>
            <a:r>
              <a:rPr lang="ru-RU" dirty="0"/>
              <a:t>е) работы, предусмотренные </a:t>
            </a:r>
            <a:r>
              <a:rPr lang="ru-RU" dirty="0">
                <a:hlinkClick r:id="rId2" action="ppaction://hlinkfile" tooltip="а) выращивание сельскохозяйственных культур и обработка почвы - на земельном участке, предназначенном для растениеводства (за исключением садоводства);"/>
              </a:rPr>
              <a:t>подпунктами "а"</a:t>
            </a:r>
            <a:r>
              <a:rPr lang="ru-RU" dirty="0"/>
              <a:t> - </a:t>
            </a:r>
            <a:r>
              <a:rPr lang="ru-RU" dirty="0">
                <a:hlinkClick r:id="rId3" action="ppaction://hlinkfile" tooltip="д) работы по выращиванию подроста деревьев и кустарников, саженцев, сеянцев, используемых в сельском хозяйстве, а также иных сельскохозяйственных культур для получения рассады и семян, обработке почвы - на земельном участке, предназначенном для питомников"/>
              </a:rPr>
              <a:t>"д"</a:t>
            </a:r>
            <a:r>
              <a:rPr lang="ru-RU" dirty="0"/>
              <a:t> настоящего пункта, - на земельном участке, </a:t>
            </a:r>
            <a:r>
              <a:rPr lang="ru-RU" sz="2000" b="1" dirty="0">
                <a:solidFill>
                  <a:srgbClr val="FF0000"/>
                </a:solidFill>
              </a:rPr>
              <a:t>предназначенном для сельскохозяйственного производства</a:t>
            </a:r>
            <a:r>
              <a:rPr lang="ru-RU" dirty="0"/>
              <a:t> или для научного обеспечения сельского хозяйства.</a:t>
            </a:r>
          </a:p>
          <a:p>
            <a:endParaRPr lang="ru-RU" dirty="0"/>
          </a:p>
        </p:txBody>
      </p:sp>
    </p:spTree>
    <p:extLst>
      <p:ext uri="{BB962C8B-B14F-4D97-AF65-F5344CB8AC3E}">
        <p14:creationId xmlns:p14="http://schemas.microsoft.com/office/powerpoint/2010/main" val="3109376398"/>
      </p:ext>
    </p:extLst>
  </p:cSld>
  <p:clrMapOvr>
    <a:masterClrMapping/>
  </p:clrMapOvr>
  <p:timing>
    <p:tnLst>
      <p:par>
        <p:cTn id="1" dur="indefinite" restart="never" nodeType="tmRoot"/>
      </p:par>
    </p:tnLst>
  </p:timing>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980728"/>
          </a:xfrm>
        </p:spPr>
        <p:txBody>
          <a:bodyPr>
            <a:noAutofit/>
          </a:bodyPr>
          <a:lstStyle/>
          <a:p>
            <a:r>
              <a:rPr lang="ru-RU" sz="2000" b="1" dirty="0" smtClean="0">
                <a:solidFill>
                  <a:schemeClr val="tx2">
                    <a:lumMod val="60000"/>
                    <a:lumOff val="40000"/>
                  </a:schemeClr>
                </a:solidFill>
                <a:latin typeface="Comic Sans MS" panose="030F0702030302020204" pitchFamily="66" charset="0"/>
              </a:rPr>
              <a:t/>
            </a:r>
            <a:br>
              <a:rPr lang="ru-RU" sz="2000" b="1" dirty="0" smtClean="0">
                <a:solidFill>
                  <a:schemeClr val="tx2">
                    <a:lumMod val="60000"/>
                    <a:lumOff val="40000"/>
                  </a:schemeClr>
                </a:solidFill>
                <a:latin typeface="Comic Sans MS" panose="030F0702030302020204" pitchFamily="66" charset="0"/>
              </a:rPr>
            </a:br>
            <a:r>
              <a:rPr lang="ru-RU" sz="2000" b="1" dirty="0" smtClean="0">
                <a:solidFill>
                  <a:schemeClr val="tx2">
                    <a:lumMod val="60000"/>
                    <a:lumOff val="40000"/>
                  </a:schemeClr>
                </a:solidFill>
                <a:latin typeface="Comic Sans MS" panose="030F0702030302020204" pitchFamily="66" charset="0"/>
              </a:rPr>
              <a:t>Новые признаки </a:t>
            </a:r>
            <a:r>
              <a:rPr lang="en-US" sz="2400" b="1" u="sng" dirty="0" smtClean="0">
                <a:solidFill>
                  <a:srgbClr val="FF0000"/>
                </a:solidFill>
              </a:rPr>
              <a:t>(</a:t>
            </a:r>
            <a:r>
              <a:rPr lang="en-US" sz="2400" b="1" u="sng" dirty="0">
                <a:solidFill>
                  <a:srgbClr val="FF0000"/>
                </a:solidFill>
              </a:rPr>
              <a:t>2)</a:t>
            </a:r>
            <a:r>
              <a:rPr lang="ru-RU" sz="2400" b="1" u="sng" dirty="0">
                <a:solidFill>
                  <a:srgbClr val="FF0000"/>
                </a:solidFill>
              </a:rPr>
              <a:t> использования</a:t>
            </a:r>
            <a:r>
              <a:rPr lang="ru-RU" sz="2400" dirty="0"/>
              <a:t> земельных участков из земель сельскохозяйственного назначения </a:t>
            </a:r>
            <a:r>
              <a:rPr lang="ru-RU" sz="2400" b="1" u="sng" dirty="0">
                <a:solidFill>
                  <a:srgbClr val="FF0000"/>
                </a:solidFill>
              </a:rPr>
              <a:t>с нарушением законодательства</a:t>
            </a:r>
            <a:r>
              <a:rPr lang="ru-RU" sz="2400" dirty="0">
                <a:solidFill>
                  <a:srgbClr val="FF0000"/>
                </a:solidFill>
              </a:rPr>
              <a:t> </a:t>
            </a:r>
            <a:r>
              <a:rPr lang="ru-RU" sz="2400" dirty="0" smtClean="0"/>
              <a:t>РФ</a:t>
            </a:r>
            <a:endParaRPr lang="ru-RU" sz="2800" b="1" dirty="0">
              <a:solidFill>
                <a:srgbClr val="C00000"/>
              </a:solidFill>
              <a:latin typeface="Comic Sans MS" panose="030F0702030302020204" pitchFamily="66" charset="0"/>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779400734"/>
              </p:ext>
            </p:extLst>
          </p:nvPr>
        </p:nvGraphicFramePr>
        <p:xfrm>
          <a:off x="0" y="1341438"/>
          <a:ext cx="9144000" cy="4937760"/>
        </p:xfrm>
        <a:graphic>
          <a:graphicData uri="http://schemas.openxmlformats.org/drawingml/2006/table">
            <a:tbl>
              <a:tblPr firstRow="1" bandRow="1">
                <a:tableStyleId>{2D5ABB26-0587-4C30-8999-92F81FD0307C}</a:tableStyleId>
              </a:tblPr>
              <a:tblGrid>
                <a:gridCol w="9144000"/>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2000" kern="1200" dirty="0" smtClean="0">
                          <a:solidFill>
                            <a:schemeClr val="tx1"/>
                          </a:solidFill>
                          <a:effectLst/>
                          <a:latin typeface="+mn-lt"/>
                          <a:ea typeface="+mn-ea"/>
                          <a:cs typeface="+mn-cs"/>
                        </a:rPr>
                        <a:t>а) наличие на земельном участке </a:t>
                      </a:r>
                      <a:r>
                        <a:rPr lang="ru-RU" sz="2000" b="1" kern="1200" dirty="0" smtClean="0">
                          <a:solidFill>
                            <a:schemeClr val="tx1"/>
                          </a:solidFill>
                          <a:effectLst/>
                          <a:latin typeface="+mn-lt"/>
                          <a:ea typeface="+mn-ea"/>
                          <a:cs typeface="+mn-cs"/>
                        </a:rPr>
                        <a:t>постройки, имеющей признаки </a:t>
                      </a:r>
                      <a:r>
                        <a:rPr lang="ru-RU" sz="2000" kern="1200" dirty="0" smtClean="0">
                          <a:solidFill>
                            <a:schemeClr val="tx1"/>
                          </a:solidFill>
                          <a:effectLst/>
                          <a:latin typeface="+mn-lt"/>
                          <a:ea typeface="+mn-ea"/>
                          <a:cs typeface="+mn-cs"/>
                        </a:rPr>
                        <a:t>самовольной;</a:t>
                      </a:r>
                    </a:p>
                    <a:p>
                      <a:endParaRPr lang="ru-RU" sz="2000" dirty="0"/>
                    </a:p>
                  </a:txBody>
                  <a:tcP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2000" kern="1200" dirty="0" smtClean="0">
                          <a:solidFill>
                            <a:schemeClr val="tx1"/>
                          </a:solidFill>
                          <a:effectLst/>
                          <a:latin typeface="+mn-lt"/>
                          <a:ea typeface="+mn-ea"/>
                          <a:cs typeface="+mn-cs"/>
                        </a:rPr>
                        <a:t>б) </a:t>
                      </a:r>
                      <a:r>
                        <a:rPr lang="ru-RU" sz="2000" b="1" kern="1200" dirty="0" smtClean="0">
                          <a:solidFill>
                            <a:schemeClr val="tx1"/>
                          </a:solidFill>
                          <a:effectLst/>
                          <a:latin typeface="+mn-lt"/>
                          <a:ea typeface="+mn-ea"/>
                          <a:cs typeface="+mn-cs"/>
                        </a:rPr>
                        <a:t>загрязнение</a:t>
                      </a:r>
                      <a:r>
                        <a:rPr lang="ru-RU" sz="2000" kern="1200" dirty="0" smtClean="0">
                          <a:solidFill>
                            <a:schemeClr val="tx1"/>
                          </a:solidFill>
                          <a:effectLst/>
                          <a:latin typeface="+mn-lt"/>
                          <a:ea typeface="+mn-ea"/>
                          <a:cs typeface="+mn-cs"/>
                        </a:rPr>
                        <a:t> земельного участка </a:t>
                      </a:r>
                      <a:r>
                        <a:rPr lang="ru-RU" sz="2000" b="1" kern="1200" dirty="0" smtClean="0">
                          <a:solidFill>
                            <a:schemeClr val="tx1"/>
                          </a:solidFill>
                          <a:effectLst/>
                          <a:latin typeface="+mn-lt"/>
                          <a:ea typeface="+mn-ea"/>
                          <a:cs typeface="+mn-cs"/>
                        </a:rPr>
                        <a:t>химическими веществами,</a:t>
                      </a:r>
                      <a:r>
                        <a:rPr lang="ru-RU" sz="2000" kern="1200" dirty="0" smtClean="0">
                          <a:solidFill>
                            <a:schemeClr val="tx1"/>
                          </a:solidFill>
                          <a:effectLst/>
                          <a:latin typeface="+mn-lt"/>
                          <a:ea typeface="+mn-ea"/>
                          <a:cs typeface="+mn-cs"/>
                        </a:rPr>
                        <a:t> в том числе радиоактивными, отходами производства, отнесенными в соответствии с законодательством Российской Федерации к I и II классу опасности;</a:t>
                      </a:r>
                    </a:p>
                    <a:p>
                      <a:endParaRPr lang="ru-RU" sz="2000" dirty="0"/>
                    </a:p>
                  </a:txBody>
                  <a:tcP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2000" kern="1200" dirty="0" smtClean="0">
                          <a:solidFill>
                            <a:schemeClr val="tx1"/>
                          </a:solidFill>
                          <a:effectLst/>
                          <a:latin typeface="+mn-lt"/>
                          <a:ea typeface="+mn-ea"/>
                          <a:cs typeface="+mn-cs"/>
                        </a:rPr>
                        <a:t>в) </a:t>
                      </a:r>
                      <a:r>
                        <a:rPr lang="ru-RU" sz="2000" b="1" kern="1200" dirty="0" smtClean="0">
                          <a:solidFill>
                            <a:schemeClr val="tx1"/>
                          </a:solidFill>
                          <a:effectLst/>
                          <a:latin typeface="+mn-lt"/>
                          <a:ea typeface="+mn-ea"/>
                          <a:cs typeface="+mn-cs"/>
                        </a:rPr>
                        <a:t>захламление</a:t>
                      </a:r>
                      <a:r>
                        <a:rPr lang="ru-RU" sz="2000" kern="1200" dirty="0" smtClean="0">
                          <a:solidFill>
                            <a:schemeClr val="tx1"/>
                          </a:solidFill>
                          <a:effectLst/>
                          <a:latin typeface="+mn-lt"/>
                          <a:ea typeface="+mn-ea"/>
                          <a:cs typeface="+mn-cs"/>
                        </a:rPr>
                        <a:t> земельного участка иными </a:t>
                      </a:r>
                      <a:r>
                        <a:rPr lang="ru-RU" sz="2000" b="1" kern="1200" dirty="0" smtClean="0">
                          <a:solidFill>
                            <a:schemeClr val="tx1"/>
                          </a:solidFill>
                          <a:effectLst/>
                          <a:latin typeface="+mn-lt"/>
                          <a:ea typeface="+mn-ea"/>
                          <a:cs typeface="+mn-cs"/>
                        </a:rPr>
                        <a:t>предметами, не связанными с ведением сельского хозяйства</a:t>
                      </a:r>
                      <a:r>
                        <a:rPr lang="ru-RU" sz="2000" kern="1200" dirty="0" smtClean="0">
                          <a:solidFill>
                            <a:schemeClr val="tx1"/>
                          </a:solidFill>
                          <a:effectLst/>
                          <a:latin typeface="+mn-lt"/>
                          <a:ea typeface="+mn-ea"/>
                          <a:cs typeface="+mn-cs"/>
                        </a:rPr>
                        <a:t>, на 20 и более % площади земельного участка;</a:t>
                      </a:r>
                    </a:p>
                    <a:p>
                      <a:endParaRPr lang="ru-RU" sz="2000" dirty="0"/>
                    </a:p>
                  </a:txBody>
                  <a:tcPr/>
                </a:tc>
              </a:tr>
              <a:tr h="370840">
                <a:tc>
                  <a:txBody>
                    <a:bodyPr/>
                    <a:lstStyle/>
                    <a:p>
                      <a:pPr algn="just"/>
                      <a:r>
                        <a:rPr lang="ru-RU" sz="2000" kern="1200" dirty="0" smtClean="0">
                          <a:solidFill>
                            <a:schemeClr val="tx1"/>
                          </a:solidFill>
                          <a:effectLst/>
                          <a:latin typeface="+mn-lt"/>
                          <a:ea typeface="+mn-ea"/>
                          <a:cs typeface="+mn-cs"/>
                        </a:rPr>
                        <a:t>г) наличие на земельном участке, на котором осуществлена высадка сельскохозяйственных культур, </a:t>
                      </a:r>
                      <a:r>
                        <a:rPr lang="ru-RU" sz="2000" b="1" kern="1200" dirty="0" smtClean="0">
                          <a:solidFill>
                            <a:schemeClr val="tx1"/>
                          </a:solidFill>
                          <a:effectLst/>
                          <a:latin typeface="+mn-lt"/>
                          <a:ea typeface="+mn-ea"/>
                          <a:cs typeface="+mn-cs"/>
                        </a:rPr>
                        <a:t>сильной засоренности сорными растениями </a:t>
                      </a:r>
                      <a:r>
                        <a:rPr lang="ru-RU" sz="2000" kern="1200" dirty="0" smtClean="0">
                          <a:solidFill>
                            <a:schemeClr val="tx1"/>
                          </a:solidFill>
                          <a:effectLst/>
                          <a:latin typeface="+mn-lt"/>
                          <a:ea typeface="+mn-ea"/>
                          <a:cs typeface="+mn-cs"/>
                        </a:rPr>
                        <a:t>по перечню, предусмотренному приложением : </a:t>
                      </a:r>
                    </a:p>
                    <a:p>
                      <a:pPr algn="just"/>
                      <a:r>
                        <a:rPr lang="ru-RU" sz="2000" kern="1200" dirty="0" smtClean="0">
                          <a:solidFill>
                            <a:schemeClr val="tx1"/>
                          </a:solidFill>
                          <a:effectLst/>
                          <a:latin typeface="+mn-lt"/>
                          <a:ea typeface="+mn-ea"/>
                          <a:cs typeface="+mn-cs"/>
                        </a:rPr>
                        <a:t>для малолетних сорняков на 1 м2 </a:t>
                      </a:r>
                      <a:r>
                        <a:rPr lang="ru-RU" sz="2000" i="1" u="sng" kern="1200" dirty="0" smtClean="0">
                          <a:solidFill>
                            <a:schemeClr val="tx1"/>
                          </a:solidFill>
                          <a:effectLst/>
                          <a:latin typeface="+mn-lt"/>
                          <a:ea typeface="+mn-ea"/>
                          <a:cs typeface="+mn-cs"/>
                        </a:rPr>
                        <a:t>свыше 250 штук</a:t>
                      </a:r>
                      <a:r>
                        <a:rPr lang="ru-RU" sz="2000" kern="1200" dirty="0" smtClean="0">
                          <a:solidFill>
                            <a:schemeClr val="tx1"/>
                          </a:solidFill>
                          <a:effectLst/>
                          <a:latin typeface="+mn-lt"/>
                          <a:ea typeface="+mn-ea"/>
                          <a:cs typeface="+mn-cs"/>
                        </a:rPr>
                        <a:t>; </a:t>
                      </a:r>
                    </a:p>
                    <a:p>
                      <a:pPr algn="just"/>
                      <a:r>
                        <a:rPr lang="ru-RU" sz="2000" kern="1200" dirty="0" smtClean="0">
                          <a:solidFill>
                            <a:schemeClr val="tx1"/>
                          </a:solidFill>
                          <a:effectLst/>
                          <a:latin typeface="+mn-lt"/>
                          <a:ea typeface="+mn-ea"/>
                          <a:cs typeface="+mn-cs"/>
                        </a:rPr>
                        <a:t>для многолетних, карантинных сорняков на 1 м2 </a:t>
                      </a:r>
                      <a:r>
                        <a:rPr lang="ru-RU" sz="2000" i="1" u="sng" kern="1200" dirty="0" smtClean="0">
                          <a:solidFill>
                            <a:schemeClr val="tx1"/>
                          </a:solidFill>
                          <a:effectLst/>
                          <a:latin typeface="+mn-lt"/>
                          <a:ea typeface="+mn-ea"/>
                          <a:cs typeface="+mn-cs"/>
                        </a:rPr>
                        <a:t>свыше 8 штук</a:t>
                      </a:r>
                      <a:r>
                        <a:rPr lang="ru-RU" sz="2000" kern="1200" dirty="0" smtClean="0">
                          <a:solidFill>
                            <a:schemeClr val="tx1"/>
                          </a:solidFill>
                          <a:effectLst/>
                          <a:latin typeface="+mn-lt"/>
                          <a:ea typeface="+mn-ea"/>
                          <a:cs typeface="+mn-cs"/>
                        </a:rPr>
                        <a:t> </a:t>
                      </a:r>
                    </a:p>
                    <a:p>
                      <a:endParaRPr lang="ru-RU" sz="2000" dirty="0"/>
                    </a:p>
                  </a:txBody>
                  <a:tcPr/>
                </a:tc>
              </a:tr>
            </a:tbl>
          </a:graphicData>
        </a:graphic>
      </p:graphicFrame>
    </p:spTree>
    <p:extLst>
      <p:ext uri="{BB962C8B-B14F-4D97-AF65-F5344CB8AC3E}">
        <p14:creationId xmlns:p14="http://schemas.microsoft.com/office/powerpoint/2010/main" val="276243455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332656"/>
          </a:xfrm>
        </p:spPr>
        <p:txBody>
          <a:bodyPr>
            <a:noAutofit/>
          </a:bodyPr>
          <a:lstStyle/>
          <a:p>
            <a:r>
              <a:rPr lang="ru-RU" sz="2000" b="1" dirty="0" smtClean="0">
                <a:solidFill>
                  <a:schemeClr val="tx2">
                    <a:lumMod val="60000"/>
                    <a:lumOff val="40000"/>
                  </a:schemeClr>
                </a:solidFill>
                <a:latin typeface="Comic Sans MS" panose="030F0702030302020204" pitchFamily="66" charset="0"/>
              </a:rPr>
              <a:t>ЗАЯВЛЕНИЕ В РОСРЕЕСТР   или СУД</a:t>
            </a:r>
            <a:endParaRPr lang="ru-RU" sz="2800" b="1" dirty="0">
              <a:solidFill>
                <a:srgbClr val="C00000"/>
              </a:solidFill>
              <a:latin typeface="Comic Sans MS" panose="030F0702030302020204" pitchFamily="66" charset="0"/>
            </a:endParaRPr>
          </a:p>
        </p:txBody>
      </p:sp>
      <p:sp>
        <p:nvSpPr>
          <p:cNvPr id="3" name="Объект 2"/>
          <p:cNvSpPr>
            <a:spLocks noGrp="1"/>
          </p:cNvSpPr>
          <p:nvPr>
            <p:ph idx="1"/>
          </p:nvPr>
        </p:nvSpPr>
        <p:spPr>
          <a:xfrm>
            <a:off x="0" y="332656"/>
            <a:ext cx="9144000" cy="6525344"/>
          </a:xfrm>
        </p:spPr>
        <p:txBody>
          <a:bodyPr>
            <a:normAutofit/>
          </a:bodyPr>
          <a:lstStyle/>
          <a:p>
            <a:pPr marL="0" indent="0" algn="ctr">
              <a:buNone/>
            </a:pPr>
            <a:endParaRPr lang="ru-RU" sz="1600" dirty="0" smtClean="0"/>
          </a:p>
          <a:p>
            <a:pPr marL="0" indent="0" algn="ctr">
              <a:buNone/>
            </a:pPr>
            <a:r>
              <a:rPr lang="ru-RU" sz="2400" dirty="0" smtClean="0"/>
              <a:t>В </a:t>
            </a:r>
            <a:r>
              <a:rPr lang="ru-RU" sz="2400" dirty="0"/>
              <a:t>срок </a:t>
            </a:r>
            <a:r>
              <a:rPr lang="ru-RU" sz="2400" u="sng" dirty="0"/>
              <a:t>не более </a:t>
            </a:r>
            <a:r>
              <a:rPr lang="ru-RU" sz="2400" u="sng" dirty="0" smtClean="0"/>
              <a:t>5 </a:t>
            </a:r>
            <a:r>
              <a:rPr lang="ru-RU" sz="2400" u="sng" dirty="0"/>
              <a:t>рабочих дней </a:t>
            </a:r>
            <a:r>
              <a:rPr lang="ru-RU" sz="2400" dirty="0"/>
              <a:t>со дня принятия решения </a:t>
            </a:r>
            <a:r>
              <a:rPr lang="ru-RU" sz="2400" dirty="0" smtClean="0"/>
              <a:t>уполномоченный </a:t>
            </a:r>
            <a:r>
              <a:rPr lang="ru-RU" sz="2400" dirty="0"/>
              <a:t>орган направляет в орган регистрации прав</a:t>
            </a:r>
            <a:r>
              <a:rPr lang="ru-RU" sz="2400" dirty="0" smtClean="0"/>
              <a:t>:</a:t>
            </a:r>
          </a:p>
          <a:p>
            <a:pPr marL="0" indent="0" algn="ctr">
              <a:buNone/>
            </a:pPr>
            <a:r>
              <a:rPr lang="ru-RU" sz="2400" b="1" dirty="0" smtClean="0"/>
              <a:t>заявление</a:t>
            </a:r>
            <a:r>
              <a:rPr lang="ru-RU" sz="2400" dirty="0" smtClean="0"/>
              <a:t> </a:t>
            </a:r>
            <a:r>
              <a:rPr lang="ru-RU" sz="2400" u="sng" dirty="0"/>
              <a:t>о внесении</a:t>
            </a:r>
            <a:r>
              <a:rPr lang="ru-RU" sz="2400" dirty="0"/>
              <a:t> в </a:t>
            </a:r>
            <a:r>
              <a:rPr lang="ru-RU" sz="2400" dirty="0" smtClean="0"/>
              <a:t>ЕГРН </a:t>
            </a:r>
            <a:r>
              <a:rPr lang="ru-RU" sz="2400" u="sng" dirty="0" smtClean="0">
                <a:solidFill>
                  <a:srgbClr val="C00000"/>
                </a:solidFill>
              </a:rPr>
              <a:t>сведений</a:t>
            </a:r>
            <a:r>
              <a:rPr lang="ru-RU" sz="2400" dirty="0" smtClean="0">
                <a:solidFill>
                  <a:srgbClr val="C00000"/>
                </a:solidFill>
              </a:rPr>
              <a:t> о </a:t>
            </a:r>
            <a:r>
              <a:rPr lang="ru-RU" sz="2400" dirty="0">
                <a:solidFill>
                  <a:srgbClr val="C00000"/>
                </a:solidFill>
              </a:rPr>
              <a:t>правообладателе ранее учтенного объекта </a:t>
            </a:r>
            <a:r>
              <a:rPr lang="ru-RU" sz="2400" dirty="0" smtClean="0">
                <a:solidFill>
                  <a:srgbClr val="C00000"/>
                </a:solidFill>
              </a:rPr>
              <a:t>недвижимости</a:t>
            </a:r>
            <a:endParaRPr lang="ru-RU" sz="2400" dirty="0"/>
          </a:p>
          <a:p>
            <a:pPr marL="0" indent="0" algn="ctr">
              <a:buNone/>
            </a:pPr>
            <a:r>
              <a:rPr lang="ru-RU" sz="1800" dirty="0" smtClean="0"/>
              <a:t>(</a:t>
            </a:r>
            <a:r>
              <a:rPr lang="ru-RU" sz="1800" dirty="0"/>
              <a:t>К </a:t>
            </a:r>
            <a:r>
              <a:rPr lang="ru-RU" sz="1800" dirty="0" smtClean="0"/>
              <a:t>заявлению </a:t>
            </a:r>
            <a:r>
              <a:rPr lang="ru-RU" sz="1800" u="sng" dirty="0" smtClean="0"/>
              <a:t>ПРИЛАГАЮТСЯ </a:t>
            </a:r>
            <a:r>
              <a:rPr lang="ru-RU" sz="1800" b="1" u="sng" dirty="0"/>
              <a:t>решение</a:t>
            </a:r>
            <a:r>
              <a:rPr lang="ru-RU" sz="1800" u="sng" dirty="0"/>
              <a:t> о выявлении правообладателя</a:t>
            </a:r>
            <a:r>
              <a:rPr lang="ru-RU" sz="1800" dirty="0"/>
              <a:t> ранее учтенного объекта недвижимости </a:t>
            </a:r>
            <a:r>
              <a:rPr lang="ru-RU" sz="1800" b="1" u="sng" dirty="0"/>
              <a:t>и документы</a:t>
            </a:r>
            <a:r>
              <a:rPr lang="ru-RU" sz="1800" u="sng" dirty="0"/>
              <a:t>, содержащие сведения, </a:t>
            </a:r>
            <a:r>
              <a:rPr lang="ru-RU" sz="1800" b="1" u="sng" dirty="0"/>
              <a:t>полученные по </a:t>
            </a:r>
            <a:r>
              <a:rPr lang="ru-RU" sz="1800" b="1" u="sng" dirty="0" smtClean="0"/>
              <a:t>запросам)</a:t>
            </a:r>
            <a:endParaRPr lang="ru-RU" sz="1800" b="1" dirty="0" smtClean="0"/>
          </a:p>
          <a:p>
            <a:pPr marL="0" indent="0" algn="ctr">
              <a:buNone/>
            </a:pPr>
            <a:r>
              <a:rPr lang="ru-RU" b="1" dirty="0" smtClean="0">
                <a:solidFill>
                  <a:schemeClr val="tx2">
                    <a:lumMod val="60000"/>
                    <a:lumOff val="40000"/>
                  </a:schemeClr>
                </a:solidFill>
                <a:latin typeface="Comic Sans MS" panose="030F0702030302020204" pitchFamily="66" charset="0"/>
              </a:rPr>
              <a:t>Обращение в СУД</a:t>
            </a:r>
            <a:endParaRPr lang="ru-RU" dirty="0" smtClean="0"/>
          </a:p>
          <a:p>
            <a:pPr marL="0" indent="0">
              <a:buNone/>
            </a:pPr>
            <a:endParaRPr lang="ru-RU" sz="1400" dirty="0"/>
          </a:p>
          <a:p>
            <a:pPr marL="0" indent="0" algn="ctr">
              <a:buNone/>
            </a:pPr>
            <a:r>
              <a:rPr lang="ru-RU" sz="2000" dirty="0"/>
              <a:t>по требованию уполномоченного органа </a:t>
            </a:r>
            <a:r>
              <a:rPr lang="ru-RU" sz="2000" b="1" dirty="0"/>
              <a:t>СУД</a:t>
            </a:r>
            <a:r>
              <a:rPr lang="ru-RU" sz="2000" dirty="0"/>
              <a:t> </a:t>
            </a:r>
            <a:r>
              <a:rPr lang="ru-RU" sz="2000" u="sng" dirty="0"/>
              <a:t>вправе вынести решение о внесении в </a:t>
            </a:r>
            <a:r>
              <a:rPr lang="ru-RU" sz="2000" u="sng" dirty="0" smtClean="0"/>
              <a:t>ЕГРН</a:t>
            </a:r>
            <a:r>
              <a:rPr lang="ru-RU" sz="2000" dirty="0" smtClean="0"/>
              <a:t> записи о правообладатели ранее учтенного объекта недвижимости.</a:t>
            </a:r>
          </a:p>
          <a:p>
            <a:pPr marL="0" indent="0" algn="ctr">
              <a:buNone/>
            </a:pPr>
            <a:r>
              <a:rPr lang="ru-RU" sz="2000" dirty="0" smtClean="0"/>
              <a:t>Данное </a:t>
            </a:r>
            <a:r>
              <a:rPr lang="ru-RU" sz="2000" dirty="0"/>
              <a:t>требование </a:t>
            </a:r>
            <a:r>
              <a:rPr lang="ru-RU" sz="2000" b="1" dirty="0"/>
              <a:t>МОЖЕТ БЫТЬ заявлено в суд уполномоченным органом </a:t>
            </a:r>
            <a:endParaRPr lang="ru-RU" sz="2000" b="1" dirty="0" smtClean="0"/>
          </a:p>
          <a:p>
            <a:pPr marL="0" indent="0" algn="ctr">
              <a:buNone/>
            </a:pPr>
            <a:r>
              <a:rPr lang="ru-RU" sz="2000" b="1" dirty="0" smtClean="0">
                <a:solidFill>
                  <a:srgbClr val="C00000"/>
                </a:solidFill>
              </a:rPr>
              <a:t>в </a:t>
            </a:r>
            <a:r>
              <a:rPr lang="ru-RU" sz="2000" b="1" dirty="0">
                <a:solidFill>
                  <a:srgbClr val="C00000"/>
                </a:solidFill>
              </a:rPr>
              <a:t>течение одного года</a:t>
            </a:r>
            <a:r>
              <a:rPr lang="ru-RU" sz="2000" dirty="0">
                <a:solidFill>
                  <a:srgbClr val="C00000"/>
                </a:solidFill>
              </a:rPr>
              <a:t> со дня поступления указанных </a:t>
            </a:r>
            <a:r>
              <a:rPr lang="ru-RU" sz="2000" dirty="0" smtClean="0">
                <a:solidFill>
                  <a:srgbClr val="C00000"/>
                </a:solidFill>
              </a:rPr>
              <a:t>возражений</a:t>
            </a:r>
          </a:p>
          <a:p>
            <a:pPr marL="0" indent="0" algn="ctr">
              <a:buNone/>
            </a:pPr>
            <a:endParaRPr lang="ru-RU" sz="2000" dirty="0"/>
          </a:p>
          <a:p>
            <a:pPr marL="0" indent="0">
              <a:buNone/>
            </a:pPr>
            <a:endParaRPr lang="ru-RU" dirty="0"/>
          </a:p>
        </p:txBody>
      </p:sp>
    </p:spTree>
    <p:extLst>
      <p:ext uri="{BB962C8B-B14F-4D97-AF65-F5344CB8AC3E}">
        <p14:creationId xmlns:p14="http://schemas.microsoft.com/office/powerpoint/2010/main" val="2123516630"/>
      </p:ext>
    </p:extLst>
  </p:cSld>
  <p:clrMapOvr>
    <a:masterClrMapping/>
  </p:clrMapOvr>
  <p:timing>
    <p:tnLst>
      <p:par>
        <p:cTn id="1" dur="indefinite" restart="never" nodeType="tmRoot"/>
      </p:par>
    </p:tn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548680"/>
          </a:xfrm>
        </p:spPr>
        <p:txBody>
          <a:bodyPr>
            <a:noAutofit/>
          </a:bodyPr>
          <a:lstStyle/>
          <a:p>
            <a:r>
              <a:rPr lang="ru-RU" sz="2400" b="1" dirty="0" smtClean="0">
                <a:solidFill>
                  <a:schemeClr val="tx2">
                    <a:lumMod val="60000"/>
                    <a:lumOff val="40000"/>
                  </a:schemeClr>
                </a:solidFill>
                <a:latin typeface="Comic Sans MS" panose="030F0702030302020204" pitchFamily="66" charset="0"/>
              </a:rPr>
              <a:t>РАЗМЕР ЗЕМЕЛЬНЫХ ДОЛЕЙ</a:t>
            </a:r>
            <a:endParaRPr lang="ru-RU" sz="2400" b="1" dirty="0">
              <a:solidFill>
                <a:srgbClr val="C00000"/>
              </a:solidFill>
              <a:latin typeface="Comic Sans MS" panose="030F0702030302020204" pitchFamily="66" charset="0"/>
            </a:endParaRPr>
          </a:p>
        </p:txBody>
      </p:sp>
      <p:sp>
        <p:nvSpPr>
          <p:cNvPr id="3" name="Объект 2"/>
          <p:cNvSpPr>
            <a:spLocks noGrp="1"/>
          </p:cNvSpPr>
          <p:nvPr>
            <p:ph idx="1"/>
          </p:nvPr>
        </p:nvSpPr>
        <p:spPr>
          <a:xfrm>
            <a:off x="0" y="476672"/>
            <a:ext cx="9144000" cy="6381328"/>
          </a:xfrm>
        </p:spPr>
        <p:txBody>
          <a:bodyPr>
            <a:normAutofit/>
          </a:bodyPr>
          <a:lstStyle/>
          <a:p>
            <a:pPr marL="0" indent="0" algn="ctr">
              <a:buNone/>
            </a:pPr>
            <a:r>
              <a:rPr lang="ru-RU" sz="2000" dirty="0" smtClean="0"/>
              <a:t>Постановление Правительства РФ </a:t>
            </a:r>
            <a:r>
              <a:rPr lang="ru-RU" sz="2400" b="1" dirty="0">
                <a:solidFill>
                  <a:srgbClr val="FF0000"/>
                </a:solidFill>
              </a:rPr>
              <a:t>от 16 сентября 2020 г. N 1475</a:t>
            </a:r>
            <a:endParaRPr lang="ru-RU" sz="2000" b="1" dirty="0">
              <a:solidFill>
                <a:srgbClr val="FF0000"/>
              </a:solidFill>
            </a:endParaRPr>
          </a:p>
          <a:p>
            <a:pPr marL="0" indent="0" algn="ctr">
              <a:buNone/>
            </a:pPr>
            <a:r>
              <a:rPr lang="ru-RU" sz="2000" dirty="0" smtClean="0"/>
              <a:t>Правила определения </a:t>
            </a:r>
            <a:r>
              <a:rPr lang="ru-RU" sz="2000" dirty="0"/>
              <a:t>размеров земельных долей, выраженных </a:t>
            </a:r>
            <a:r>
              <a:rPr lang="ru-RU" sz="2000" b="1" dirty="0"/>
              <a:t>в гектарах </a:t>
            </a:r>
            <a:r>
              <a:rPr lang="ru-RU" sz="2000" dirty="0"/>
              <a:t>или </a:t>
            </a:r>
            <a:r>
              <a:rPr lang="ru-RU" sz="2000" b="1" dirty="0"/>
              <a:t>баллах (</a:t>
            </a:r>
            <a:r>
              <a:rPr lang="ru-RU" sz="2000" b="1" dirty="0" err="1"/>
              <a:t>балло</a:t>
            </a:r>
            <a:r>
              <a:rPr lang="ru-RU" sz="2000" b="1" dirty="0"/>
              <a:t>-гектарах)</a:t>
            </a:r>
            <a:r>
              <a:rPr lang="ru-RU" sz="2000" dirty="0"/>
              <a:t>, в виде </a:t>
            </a:r>
            <a:r>
              <a:rPr lang="ru-RU" sz="2000" b="1" dirty="0"/>
              <a:t>простой </a:t>
            </a:r>
            <a:r>
              <a:rPr lang="ru-RU" sz="2000" b="1" dirty="0" smtClean="0"/>
              <a:t>правильной дроби   </a:t>
            </a:r>
          </a:p>
          <a:p>
            <a:pPr marL="0" indent="0">
              <a:buNone/>
            </a:pPr>
            <a:r>
              <a:rPr lang="ru-RU" sz="2000" u="sng" dirty="0"/>
              <a:t>В целях определения размеров земельных </a:t>
            </a:r>
            <a:r>
              <a:rPr lang="ru-RU" sz="2000" u="sng" dirty="0" smtClean="0"/>
              <a:t>долей</a:t>
            </a:r>
            <a:r>
              <a:rPr lang="ru-RU" sz="2000" dirty="0"/>
              <a:t> </a:t>
            </a:r>
            <a:r>
              <a:rPr lang="ru-RU" sz="2000" dirty="0" smtClean="0"/>
              <a:t>используются </a:t>
            </a:r>
            <a:r>
              <a:rPr lang="ru-RU" sz="2000" dirty="0"/>
              <a:t>сведения:</a:t>
            </a:r>
          </a:p>
          <a:p>
            <a:pPr marL="0" indent="0">
              <a:buNone/>
            </a:pPr>
            <a:r>
              <a:rPr lang="ru-RU" sz="2000" dirty="0"/>
              <a:t>а) </a:t>
            </a:r>
            <a:r>
              <a:rPr lang="ru-RU" sz="2000" u="sng" dirty="0"/>
              <a:t>Единого государственного реестра недвижимости</a:t>
            </a:r>
            <a:r>
              <a:rPr lang="ru-RU" sz="2000" dirty="0"/>
              <a:t> о площади земельного участка, его правообладателях, размере принадлежащих им земельных долей;</a:t>
            </a:r>
          </a:p>
          <a:p>
            <a:pPr marL="0" indent="0">
              <a:buNone/>
            </a:pPr>
            <a:r>
              <a:rPr lang="ru-RU" sz="2000" dirty="0"/>
              <a:t>б) </a:t>
            </a:r>
            <a:r>
              <a:rPr lang="ru-RU" sz="2000" u="sng" dirty="0"/>
              <a:t>архивные сведения о площади земельного участка, его правообладателях, размере принадлежащих им земельных долей </a:t>
            </a:r>
            <a:r>
              <a:rPr lang="ru-RU" sz="2000" dirty="0"/>
              <a:t>(если права на земельный участок не зарегистрированы);</a:t>
            </a:r>
          </a:p>
          <a:p>
            <a:pPr marL="0" indent="0">
              <a:buNone/>
            </a:pPr>
            <a:r>
              <a:rPr lang="ru-RU" sz="2000" dirty="0"/>
              <a:t>в) </a:t>
            </a:r>
            <a:r>
              <a:rPr lang="ru-RU" sz="2000" u="sng" dirty="0"/>
              <a:t>о бонитете (балльной оценке) приватизированного земельного участка</a:t>
            </a:r>
            <a:r>
              <a:rPr lang="ru-RU" sz="2000" dirty="0"/>
              <a:t>, содержащиеся в решении о его приватизации;</a:t>
            </a:r>
          </a:p>
          <a:p>
            <a:pPr marL="0" indent="0">
              <a:buNone/>
            </a:pPr>
            <a:r>
              <a:rPr lang="ru-RU" sz="2000" dirty="0"/>
              <a:t>г) </a:t>
            </a:r>
            <a:r>
              <a:rPr lang="ru-RU" sz="2000" u="sng" dirty="0"/>
              <a:t>государственного фонда данных, полученные в результате проведения </a:t>
            </a:r>
            <a:r>
              <a:rPr lang="ru-RU" sz="2000" u="sng" dirty="0" smtClean="0"/>
              <a:t>землеустройства</a:t>
            </a:r>
          </a:p>
          <a:p>
            <a:pPr marL="0" indent="0">
              <a:buNone/>
            </a:pPr>
            <a:endParaRPr lang="ru-RU" sz="2000" b="1" u="sng" dirty="0"/>
          </a:p>
          <a:p>
            <a:pPr marL="0" indent="0">
              <a:buNone/>
            </a:pPr>
            <a:endParaRPr lang="ru-RU" sz="2000" b="1" dirty="0"/>
          </a:p>
          <a:p>
            <a:pPr marL="0" indent="0">
              <a:buNone/>
            </a:pPr>
            <a:r>
              <a:rPr lang="ru-RU" sz="2000" b="1" dirty="0" smtClean="0"/>
              <a:t>                             - </a:t>
            </a:r>
            <a:r>
              <a:rPr lang="ru-RU" sz="2000" dirty="0"/>
              <a:t>В целях определения в виде простой правильной дроби </a:t>
            </a:r>
            <a:r>
              <a:rPr lang="ru-RU" sz="2000" b="1" dirty="0"/>
              <a:t>земельной доли, выраженной в </a:t>
            </a:r>
            <a:r>
              <a:rPr lang="ru-RU" sz="2000" b="1" dirty="0" smtClean="0"/>
              <a:t>гектарах</a:t>
            </a:r>
          </a:p>
        </p:txBody>
      </p:sp>
      <p:graphicFrame>
        <p:nvGraphicFramePr>
          <p:cNvPr id="8" name="Таблица 7"/>
          <p:cNvGraphicFramePr>
            <a:graphicFrameLocks noGrp="1"/>
          </p:cNvGraphicFramePr>
          <p:nvPr>
            <p:extLst>
              <p:ext uri="{D42A27DB-BD31-4B8C-83A1-F6EECF244321}">
                <p14:modId xmlns:p14="http://schemas.microsoft.com/office/powerpoint/2010/main" val="3686486619"/>
              </p:ext>
            </p:extLst>
          </p:nvPr>
        </p:nvGraphicFramePr>
        <p:xfrm>
          <a:off x="0" y="4941168"/>
          <a:ext cx="9144000" cy="2011680"/>
        </p:xfrm>
        <a:graphic>
          <a:graphicData uri="http://schemas.openxmlformats.org/drawingml/2006/table">
            <a:tbl>
              <a:tblPr firstRow="1" bandRow="1">
                <a:tableStyleId>{2D5ABB26-0587-4C30-8999-92F81FD0307C}</a:tableStyleId>
              </a:tblPr>
              <a:tblGrid>
                <a:gridCol w="1115616"/>
                <a:gridCol w="8028384"/>
              </a:tblGrid>
              <a:tr h="1872208">
                <a:tc>
                  <a:txBody>
                    <a:bodyPr/>
                    <a:lstStyle/>
                    <a:p>
                      <a:pPr algn="ctr"/>
                      <a:r>
                        <a:rPr lang="ru-RU" dirty="0" smtClean="0"/>
                        <a:t>3 </a:t>
                      </a:r>
                    </a:p>
                    <a:p>
                      <a:r>
                        <a:rPr lang="ru-RU" dirty="0" smtClean="0"/>
                        <a:t>формулы</a:t>
                      </a:r>
                      <a:endParaRPr lang="ru-RU" dirty="0"/>
                    </a:p>
                  </a:txBody>
                  <a:tcPr>
                    <a:solidFill>
                      <a:schemeClr val="tx2">
                        <a:lumMod val="40000"/>
                        <a:lumOff val="60000"/>
                      </a:schemeClr>
                    </a:solidFill>
                  </a:tcPr>
                </a:tc>
                <a:tc>
                  <a:txBody>
                    <a:bodyPr/>
                    <a:lstStyle/>
                    <a:p>
                      <a:pPr marL="285750" indent="-285750">
                        <a:buFontTx/>
                        <a:buChar char="-"/>
                      </a:pPr>
                      <a:r>
                        <a:rPr lang="ru-RU" sz="1800" kern="1200" dirty="0" smtClean="0">
                          <a:solidFill>
                            <a:schemeClr val="tx1"/>
                          </a:solidFill>
                          <a:effectLst/>
                          <a:latin typeface="+mn-lt"/>
                          <a:ea typeface="+mn-ea"/>
                          <a:cs typeface="+mn-cs"/>
                        </a:rPr>
                        <a:t>В целях определения в виде простой правильной дроби </a:t>
                      </a:r>
                      <a:r>
                        <a:rPr lang="ru-RU" sz="1800" b="1" kern="1200" dirty="0" smtClean="0">
                          <a:solidFill>
                            <a:schemeClr val="tx1"/>
                          </a:solidFill>
                          <a:effectLst/>
                          <a:latin typeface="+mn-lt"/>
                          <a:ea typeface="+mn-ea"/>
                          <a:cs typeface="+mn-cs"/>
                        </a:rPr>
                        <a:t>земельной доли, выраженной в гектарах</a:t>
                      </a:r>
                    </a:p>
                    <a:p>
                      <a:pPr marL="285750" indent="-285750">
                        <a:buFontTx/>
                        <a:buChar char="-"/>
                      </a:pPr>
                      <a:r>
                        <a:rPr lang="ru-RU" sz="1800" kern="1200" dirty="0" smtClean="0">
                          <a:solidFill>
                            <a:schemeClr val="tx1"/>
                          </a:solidFill>
                          <a:effectLst/>
                          <a:latin typeface="+mn-lt"/>
                          <a:ea typeface="+mn-ea"/>
                          <a:cs typeface="+mn-cs"/>
                        </a:rPr>
                        <a:t>В целях определения в виде простой правильной дроби </a:t>
                      </a:r>
                      <a:r>
                        <a:rPr lang="ru-RU" sz="1800" b="1" kern="1200" dirty="0" smtClean="0">
                          <a:solidFill>
                            <a:schemeClr val="tx1"/>
                          </a:solidFill>
                          <a:effectLst/>
                          <a:latin typeface="+mn-lt"/>
                          <a:ea typeface="+mn-ea"/>
                          <a:cs typeface="+mn-cs"/>
                        </a:rPr>
                        <a:t>земельной доли, выраженной в баллах</a:t>
                      </a:r>
                      <a:r>
                        <a:rPr lang="ru-RU" sz="1800" kern="1200" dirty="0" smtClean="0">
                          <a:solidFill>
                            <a:schemeClr val="tx1"/>
                          </a:solidFill>
                          <a:effectLst/>
                          <a:latin typeface="+mn-lt"/>
                          <a:ea typeface="+mn-ea"/>
                          <a:cs typeface="+mn-cs"/>
                        </a:rPr>
                        <a:t> (</a:t>
                      </a:r>
                      <a:r>
                        <a:rPr lang="ru-RU" sz="1800" kern="1200" dirty="0" err="1" smtClean="0">
                          <a:solidFill>
                            <a:schemeClr val="tx1"/>
                          </a:solidFill>
                          <a:effectLst/>
                          <a:latin typeface="+mn-lt"/>
                          <a:ea typeface="+mn-ea"/>
                          <a:cs typeface="+mn-cs"/>
                        </a:rPr>
                        <a:t>балло</a:t>
                      </a:r>
                      <a:r>
                        <a:rPr lang="ru-RU" sz="1800" kern="1200" dirty="0" smtClean="0">
                          <a:solidFill>
                            <a:schemeClr val="tx1"/>
                          </a:solidFill>
                          <a:effectLst/>
                          <a:latin typeface="+mn-lt"/>
                          <a:ea typeface="+mn-ea"/>
                          <a:cs typeface="+mn-cs"/>
                        </a:rPr>
                        <a:t>-гектарах)</a:t>
                      </a:r>
                    </a:p>
                    <a:p>
                      <a:pPr marL="285750" indent="-285750">
                        <a:buFontTx/>
                        <a:buChar char="-"/>
                      </a:pPr>
                      <a:r>
                        <a:rPr lang="ru-RU" sz="1800" b="1" kern="1200" dirty="0" smtClean="0">
                          <a:solidFill>
                            <a:schemeClr val="tx1"/>
                          </a:solidFill>
                          <a:effectLst/>
                          <a:latin typeface="+mn-lt"/>
                          <a:ea typeface="+mn-ea"/>
                          <a:cs typeface="+mn-cs"/>
                        </a:rPr>
                        <a:t>показатель оценки качества </a:t>
                      </a:r>
                      <a:r>
                        <a:rPr lang="ru-RU" sz="1800" kern="1200" dirty="0" smtClean="0">
                          <a:solidFill>
                            <a:schemeClr val="tx1"/>
                          </a:solidFill>
                          <a:effectLst/>
                          <a:latin typeface="+mn-lt"/>
                          <a:ea typeface="+mn-ea"/>
                          <a:cs typeface="+mn-cs"/>
                        </a:rPr>
                        <a:t>сельскохозяйственных угодий приватизированного земельного участка, выраженный в баллах (</a:t>
                      </a:r>
                      <a:r>
                        <a:rPr lang="ru-RU" sz="1800" kern="1200" dirty="0" err="1" smtClean="0">
                          <a:solidFill>
                            <a:schemeClr val="tx1"/>
                          </a:solidFill>
                          <a:effectLst/>
                          <a:latin typeface="+mn-lt"/>
                          <a:ea typeface="+mn-ea"/>
                          <a:cs typeface="+mn-cs"/>
                        </a:rPr>
                        <a:t>балло</a:t>
                      </a:r>
                      <a:r>
                        <a:rPr lang="ru-RU" sz="1800" kern="1200" dirty="0" smtClean="0">
                          <a:solidFill>
                            <a:schemeClr val="tx1"/>
                          </a:solidFill>
                          <a:effectLst/>
                          <a:latin typeface="+mn-lt"/>
                          <a:ea typeface="+mn-ea"/>
                          <a:cs typeface="+mn-cs"/>
                        </a:rPr>
                        <a:t>-гектарах)</a:t>
                      </a:r>
                      <a:endParaRPr lang="ru-RU" dirty="0"/>
                    </a:p>
                  </a:txBody>
                  <a:tcPr>
                    <a:solidFill>
                      <a:schemeClr val="accent1">
                        <a:lumMod val="20000"/>
                        <a:lumOff val="80000"/>
                      </a:schemeClr>
                    </a:solidFill>
                  </a:tcPr>
                </a:tc>
              </a:tr>
            </a:tbl>
          </a:graphicData>
        </a:graphic>
      </p:graphicFrame>
    </p:spTree>
    <p:extLst>
      <p:ext uri="{BB962C8B-B14F-4D97-AF65-F5344CB8AC3E}">
        <p14:creationId xmlns:p14="http://schemas.microsoft.com/office/powerpoint/2010/main" val="1899117321"/>
      </p:ext>
    </p:extLst>
  </p:cSld>
  <p:clrMapOvr>
    <a:masterClrMapping/>
  </p:clrMapOvr>
  <p:timing>
    <p:tnLst>
      <p:par>
        <p:cTn id="1" dur="indefinite" restart="never" nodeType="tmRoot"/>
      </p:par>
    </p:tnLst>
  </p:timing>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404664"/>
          </a:xfrm>
        </p:spPr>
        <p:txBody>
          <a:bodyPr>
            <a:noAutofit/>
          </a:bodyPr>
          <a:lstStyle/>
          <a:p>
            <a:r>
              <a:rPr lang="ru-RU" sz="2400" b="1" dirty="0" smtClean="0">
                <a:solidFill>
                  <a:schemeClr val="tx2">
                    <a:lumMod val="60000"/>
                    <a:lumOff val="40000"/>
                  </a:schemeClr>
                </a:solidFill>
                <a:latin typeface="Comic Sans MS" panose="030F0702030302020204" pitchFamily="66" charset="0"/>
              </a:rPr>
              <a:t>ЗЕМЕЛЬНЫЕ ДОЛИ</a:t>
            </a:r>
            <a:endParaRPr lang="ru-RU" sz="2400" b="1" dirty="0">
              <a:solidFill>
                <a:srgbClr val="C00000"/>
              </a:solidFill>
              <a:latin typeface="Comic Sans MS" panose="030F0702030302020204" pitchFamily="66" charset="0"/>
            </a:endParaRPr>
          </a:p>
        </p:txBody>
      </p:sp>
      <p:sp>
        <p:nvSpPr>
          <p:cNvPr id="3" name="Объект 2"/>
          <p:cNvSpPr>
            <a:spLocks noGrp="1"/>
          </p:cNvSpPr>
          <p:nvPr>
            <p:ph idx="1"/>
          </p:nvPr>
        </p:nvSpPr>
        <p:spPr>
          <a:xfrm>
            <a:off x="0" y="404664"/>
            <a:ext cx="9144000" cy="6453336"/>
          </a:xfrm>
        </p:spPr>
        <p:txBody>
          <a:bodyPr>
            <a:normAutofit/>
          </a:bodyPr>
          <a:lstStyle/>
          <a:p>
            <a:pPr marL="0" indent="0" algn="ctr">
              <a:buNone/>
            </a:pPr>
            <a:r>
              <a:rPr lang="ru-RU" sz="2000" b="1" dirty="0" smtClean="0"/>
              <a:t>Письмо ФНС России </a:t>
            </a:r>
            <a:r>
              <a:rPr lang="ru-RU" sz="2000" b="1" dirty="0" smtClean="0">
                <a:solidFill>
                  <a:srgbClr val="FF0000"/>
                </a:solidFill>
              </a:rPr>
              <a:t>от </a:t>
            </a:r>
            <a:r>
              <a:rPr lang="ru-RU" sz="2000" b="1" dirty="0">
                <a:solidFill>
                  <a:srgbClr val="FF0000"/>
                </a:solidFill>
              </a:rPr>
              <a:t>28 октября 2020 г. N БС-4-21/17664</a:t>
            </a:r>
            <a:r>
              <a:rPr lang="ru-RU" sz="2000" b="1" dirty="0" smtClean="0">
                <a:solidFill>
                  <a:srgbClr val="FF0000"/>
                </a:solidFill>
              </a:rPr>
              <a:t>@ </a:t>
            </a:r>
          </a:p>
          <a:p>
            <a:pPr marL="0" indent="0" algn="ctr">
              <a:buNone/>
            </a:pPr>
            <a:r>
              <a:rPr lang="ru-RU" sz="2000" b="1" dirty="0" smtClean="0"/>
              <a:t>Письмо Минсельхоза России </a:t>
            </a:r>
            <a:r>
              <a:rPr lang="ru-RU" sz="2000" b="1" dirty="0">
                <a:solidFill>
                  <a:srgbClr val="FF0000"/>
                </a:solidFill>
              </a:rPr>
              <a:t>от 27 октября 2020 г. N </a:t>
            </a:r>
            <a:r>
              <a:rPr lang="ru-RU" sz="2000" b="1" dirty="0" smtClean="0">
                <a:solidFill>
                  <a:srgbClr val="FF0000"/>
                </a:solidFill>
              </a:rPr>
              <a:t>СХ-15-23/17343 </a:t>
            </a:r>
          </a:p>
          <a:p>
            <a:pPr marL="0" indent="0" algn="ctr">
              <a:buNone/>
            </a:pPr>
            <a:endParaRPr lang="ru-RU" sz="1100" b="1" u="sng" dirty="0" smtClean="0">
              <a:solidFill>
                <a:srgbClr val="C00000"/>
              </a:solidFill>
            </a:endParaRPr>
          </a:p>
          <a:p>
            <a:pPr marL="0" indent="0" algn="ctr">
              <a:buNone/>
            </a:pPr>
            <a:r>
              <a:rPr lang="ru-RU" sz="2400" b="1" dirty="0" smtClean="0"/>
              <a:t>о </a:t>
            </a:r>
            <a:r>
              <a:rPr lang="ru-RU" sz="2400" b="1" dirty="0"/>
              <a:t>лицах, уполномоченных применять утвержденные </a:t>
            </a:r>
            <a:r>
              <a:rPr lang="ru-RU" sz="2000" dirty="0"/>
              <a:t>постановлением Правительства </a:t>
            </a:r>
            <a:r>
              <a:rPr lang="ru-RU" sz="2000" dirty="0" smtClean="0"/>
              <a:t>РФ от </a:t>
            </a:r>
            <a:r>
              <a:rPr lang="ru-RU" sz="2000" dirty="0"/>
              <a:t>16.09.2020 N 1475 </a:t>
            </a:r>
            <a:r>
              <a:rPr lang="ru-RU" sz="2000" b="1" dirty="0"/>
              <a:t>Правила определения </a:t>
            </a:r>
            <a:r>
              <a:rPr lang="ru-RU" sz="2000" dirty="0"/>
              <a:t>размеров земельных </a:t>
            </a:r>
            <a:r>
              <a:rPr lang="ru-RU" sz="2000" dirty="0" smtClean="0"/>
              <a:t>долей</a:t>
            </a:r>
          </a:p>
          <a:p>
            <a:pPr marL="0" indent="0" algn="ctr">
              <a:buNone/>
            </a:pPr>
            <a:endParaRPr lang="ru-RU" sz="1100" b="1" dirty="0">
              <a:solidFill>
                <a:srgbClr val="FF0000"/>
              </a:solidFill>
            </a:endParaRPr>
          </a:p>
          <a:p>
            <a:pPr marL="0" indent="0" algn="ctr">
              <a:buNone/>
            </a:pPr>
            <a:r>
              <a:rPr lang="ru-RU" sz="2000" dirty="0" smtClean="0"/>
              <a:t>Постановлением </a:t>
            </a:r>
            <a:r>
              <a:rPr lang="ru-RU" sz="2400" b="1" u="sng" dirty="0" smtClean="0">
                <a:solidFill>
                  <a:srgbClr val="C00000"/>
                </a:solidFill>
              </a:rPr>
              <a:t>НЕ УСТАНОВЛЕНА ОБЯЗАННОСТЬ УЧАСТНИКОВ </a:t>
            </a:r>
            <a:r>
              <a:rPr lang="ru-RU" sz="2000" dirty="0" smtClean="0"/>
              <a:t>долевой </a:t>
            </a:r>
            <a:r>
              <a:rPr lang="ru-RU" sz="2000" dirty="0"/>
              <a:t>собственности земельного участка из земель </a:t>
            </a:r>
            <a:r>
              <a:rPr lang="ru-RU" sz="2000" dirty="0" err="1" smtClean="0"/>
              <a:t>сх</a:t>
            </a:r>
            <a:r>
              <a:rPr lang="ru-RU" sz="2000" dirty="0" smtClean="0"/>
              <a:t>  </a:t>
            </a:r>
            <a:r>
              <a:rPr lang="ru-RU" sz="2000" dirty="0"/>
              <a:t>назначения </a:t>
            </a:r>
            <a:r>
              <a:rPr lang="ru-RU" sz="2000" b="1" dirty="0"/>
              <a:t>и иных органов </a:t>
            </a:r>
            <a:r>
              <a:rPr lang="ru-RU" sz="2000" b="1" dirty="0" smtClean="0">
                <a:solidFill>
                  <a:srgbClr val="C00000"/>
                </a:solidFill>
              </a:rPr>
              <a:t>ПЕРЕСЧИТЫВАТЬ РАЗМЕРЫ </a:t>
            </a:r>
            <a:r>
              <a:rPr lang="ru-RU" sz="2000" dirty="0" smtClean="0"/>
              <a:t>земельных </a:t>
            </a:r>
            <a:r>
              <a:rPr lang="ru-RU" sz="2000" dirty="0"/>
              <a:t>долей, выраженных в гектарах или баллах (</a:t>
            </a:r>
            <a:r>
              <a:rPr lang="ru-RU" sz="2000" dirty="0" err="1"/>
              <a:t>балло</a:t>
            </a:r>
            <a:r>
              <a:rPr lang="ru-RU" sz="2000" dirty="0"/>
              <a:t>-гектарах), в виде простой правильной </a:t>
            </a:r>
            <a:r>
              <a:rPr lang="ru-RU" sz="2000" dirty="0" smtClean="0"/>
              <a:t>дроби</a:t>
            </a:r>
            <a:endParaRPr lang="ru-RU" sz="2000" dirty="0"/>
          </a:p>
          <a:p>
            <a:pPr marL="0" indent="0" algn="just">
              <a:buNone/>
            </a:pPr>
            <a:endParaRPr lang="ru-RU" sz="400" dirty="0" smtClean="0"/>
          </a:p>
          <a:p>
            <a:pPr marL="0" indent="0" algn="just">
              <a:buNone/>
            </a:pPr>
            <a:r>
              <a:rPr lang="ru-RU" sz="2000" dirty="0" smtClean="0"/>
              <a:t>Однако </a:t>
            </a:r>
            <a:r>
              <a:rPr lang="ru-RU" sz="2000" dirty="0"/>
              <a:t>участники долевой собственности </a:t>
            </a:r>
            <a:r>
              <a:rPr lang="ru-RU" sz="2400" b="1" u="sng" dirty="0">
                <a:solidFill>
                  <a:srgbClr val="C00000"/>
                </a:solidFill>
              </a:rPr>
              <a:t>на общем собрании </a:t>
            </a:r>
            <a:r>
              <a:rPr lang="ru-RU" sz="2400" b="1" u="sng" dirty="0" smtClean="0">
                <a:solidFill>
                  <a:srgbClr val="C00000"/>
                </a:solidFill>
              </a:rPr>
              <a:t>МОГУТ </a:t>
            </a:r>
            <a:r>
              <a:rPr lang="ru-RU" sz="2000" u="sng" dirty="0"/>
              <a:t>принять решение </a:t>
            </a:r>
            <a:r>
              <a:rPr lang="ru-RU" sz="2000" b="1" u="sng" dirty="0"/>
              <a:t>об утверждении расчета </a:t>
            </a:r>
            <a:r>
              <a:rPr lang="ru-RU" sz="2000" u="sng" dirty="0"/>
              <a:t>размера долей в праве общей собственности на земельный участок </a:t>
            </a:r>
            <a:r>
              <a:rPr lang="ru-RU" sz="2200" b="1" u="sng" dirty="0" smtClean="0"/>
              <a:t>в целях их выражения </a:t>
            </a:r>
            <a:r>
              <a:rPr lang="ru-RU" sz="2000" b="1" u="sng" dirty="0" smtClean="0"/>
              <a:t>ЕДИНЫМ </a:t>
            </a:r>
            <a:r>
              <a:rPr lang="ru-RU" sz="2000" b="1" u="sng" dirty="0"/>
              <a:t>способом</a:t>
            </a:r>
            <a:r>
              <a:rPr lang="ru-RU" sz="2000" u="sng" dirty="0"/>
              <a:t>, </a:t>
            </a:r>
            <a:r>
              <a:rPr lang="ru-RU" sz="2000" b="1" i="1" u="sng" dirty="0"/>
              <a:t>если ранее </a:t>
            </a:r>
            <a:r>
              <a:rPr lang="ru-RU" sz="2000" u="sng" dirty="0"/>
              <a:t>данные доли были выражены </a:t>
            </a:r>
            <a:r>
              <a:rPr lang="ru-RU" sz="2000" b="1" i="1" u="sng" dirty="0"/>
              <a:t>разными </a:t>
            </a:r>
            <a:r>
              <a:rPr lang="ru-RU" sz="2000" b="1" i="1" u="sng" dirty="0" smtClean="0"/>
              <a:t>способами</a:t>
            </a:r>
            <a:endParaRPr lang="ru-RU" sz="2000" b="1" i="1" dirty="0"/>
          </a:p>
          <a:p>
            <a:pPr marL="0" indent="0" algn="ctr">
              <a:buNone/>
            </a:pPr>
            <a:endParaRPr lang="ru-RU" sz="2000" dirty="0" smtClean="0"/>
          </a:p>
          <a:p>
            <a:pPr marL="0" indent="0" algn="ctr">
              <a:buNone/>
            </a:pPr>
            <a:r>
              <a:rPr lang="ru-RU" sz="2000" dirty="0" smtClean="0"/>
              <a:t>+ проект федерального закона (</a:t>
            </a:r>
            <a:r>
              <a:rPr lang="ru-RU" sz="2000" b="1" u="sng" dirty="0" smtClean="0"/>
              <a:t>обязательность</a:t>
            </a:r>
            <a:r>
              <a:rPr lang="ru-RU" sz="2000" u="sng" dirty="0" smtClean="0"/>
              <a:t> </a:t>
            </a:r>
            <a:r>
              <a:rPr lang="ru-RU" sz="2000" u="sng" dirty="0"/>
              <a:t>пересчета размеров земельных долей, выраженных в гектарах или баллах, в виде простой правильной дроби и </a:t>
            </a:r>
            <a:r>
              <a:rPr lang="ru-RU" sz="2000" b="1" u="sng" dirty="0"/>
              <a:t>процедуры</a:t>
            </a:r>
            <a:r>
              <a:rPr lang="ru-RU" sz="2000" u="sng" dirty="0"/>
              <a:t> такого </a:t>
            </a:r>
            <a:r>
              <a:rPr lang="ru-RU" sz="2000" u="sng" dirty="0" smtClean="0"/>
              <a:t>пересчета)</a:t>
            </a:r>
            <a:endParaRPr lang="ru-RU" sz="2000" dirty="0"/>
          </a:p>
          <a:p>
            <a:pPr marL="0" indent="0" algn="ctr">
              <a:buNone/>
            </a:pPr>
            <a:endParaRPr lang="ru-RU" sz="2000" b="1" dirty="0"/>
          </a:p>
          <a:p>
            <a:pPr marL="0" indent="0" algn="ctr">
              <a:buNone/>
            </a:pPr>
            <a:endParaRPr lang="ru-RU" sz="2000" dirty="0" smtClean="0"/>
          </a:p>
        </p:txBody>
      </p:sp>
    </p:spTree>
    <p:extLst>
      <p:ext uri="{BB962C8B-B14F-4D97-AF65-F5344CB8AC3E}">
        <p14:creationId xmlns:p14="http://schemas.microsoft.com/office/powerpoint/2010/main" val="3105245650"/>
      </p:ext>
    </p:extLst>
  </p:cSld>
  <p:clrMapOvr>
    <a:masterClrMapping/>
  </p:clrMapOvr>
  <p:timing>
    <p:tnLst>
      <p:par>
        <p:cTn id="1" dur="indefinite" restart="never" nodeType="tmRoot"/>
      </p:par>
    </p:tnLst>
  </p:timing>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404664"/>
          </a:xfrm>
        </p:spPr>
        <p:txBody>
          <a:bodyPr>
            <a:noAutofit/>
          </a:bodyPr>
          <a:lstStyle/>
          <a:p>
            <a:r>
              <a:rPr lang="ru-RU" sz="2000" b="1" dirty="0" smtClean="0">
                <a:solidFill>
                  <a:schemeClr val="tx2">
                    <a:lumMod val="60000"/>
                    <a:lumOff val="40000"/>
                  </a:schemeClr>
                </a:solidFill>
                <a:latin typeface="Comic Sans MS" panose="030F0702030302020204" pitchFamily="66" charset="0"/>
              </a:rPr>
              <a:t/>
            </a:r>
            <a:br>
              <a:rPr lang="ru-RU" sz="2000" b="1" dirty="0" smtClean="0">
                <a:solidFill>
                  <a:schemeClr val="tx2">
                    <a:lumMod val="60000"/>
                    <a:lumOff val="40000"/>
                  </a:schemeClr>
                </a:solidFill>
                <a:latin typeface="Comic Sans MS" panose="030F0702030302020204" pitchFamily="66" charset="0"/>
              </a:rPr>
            </a:br>
            <a:r>
              <a:rPr lang="ru-RU" sz="2000" b="1" dirty="0" smtClean="0">
                <a:solidFill>
                  <a:schemeClr val="tx2">
                    <a:lumMod val="60000"/>
                    <a:lumOff val="40000"/>
                  </a:schemeClr>
                </a:solidFill>
                <a:latin typeface="Comic Sans MS" panose="030F0702030302020204" pitchFamily="66" charset="0"/>
              </a:rPr>
              <a:t>ЛЕСА НА СЕЛЬХОЗ ЗЕМЛЯХ  - ППР  </a:t>
            </a:r>
            <a:r>
              <a:rPr lang="ru-RU" sz="2400" b="1" dirty="0">
                <a:solidFill>
                  <a:srgbClr val="FF0000"/>
                </a:solidFill>
              </a:rPr>
              <a:t>от 21 сентября 2020 г. N 1509 </a:t>
            </a:r>
            <a:br>
              <a:rPr lang="ru-RU" sz="2400" b="1" dirty="0">
                <a:solidFill>
                  <a:srgbClr val="FF0000"/>
                </a:solidFill>
              </a:rPr>
            </a:br>
            <a:endParaRPr lang="ru-RU" sz="2400" b="1" dirty="0">
              <a:solidFill>
                <a:srgbClr val="C00000"/>
              </a:solidFill>
              <a:latin typeface="Comic Sans MS" panose="030F0702030302020204" pitchFamily="66" charset="0"/>
            </a:endParaRPr>
          </a:p>
        </p:txBody>
      </p:sp>
      <p:sp>
        <p:nvSpPr>
          <p:cNvPr id="3" name="Объект 2"/>
          <p:cNvSpPr>
            <a:spLocks noGrp="1"/>
          </p:cNvSpPr>
          <p:nvPr>
            <p:ph idx="1"/>
          </p:nvPr>
        </p:nvSpPr>
        <p:spPr>
          <a:xfrm>
            <a:off x="0" y="404664"/>
            <a:ext cx="9144000" cy="6453336"/>
          </a:xfrm>
        </p:spPr>
        <p:txBody>
          <a:bodyPr>
            <a:normAutofit/>
          </a:bodyPr>
          <a:lstStyle/>
          <a:p>
            <a:pPr marL="0" indent="0" algn="ctr">
              <a:buNone/>
            </a:pPr>
            <a:r>
              <a:rPr lang="ru-RU" sz="2000" b="1" dirty="0" smtClean="0"/>
              <a:t>Положение об </a:t>
            </a:r>
            <a:r>
              <a:rPr lang="ru-RU" sz="2000" b="1" dirty="0" smtClean="0">
                <a:solidFill>
                  <a:srgbClr val="FF0000"/>
                </a:solidFill>
              </a:rPr>
              <a:t>Особенностях Использования</a:t>
            </a:r>
            <a:r>
              <a:rPr lang="ru-RU" sz="2000" b="1" dirty="0" smtClean="0"/>
              <a:t>, </a:t>
            </a:r>
            <a:r>
              <a:rPr lang="ru-RU" sz="2000" b="1" dirty="0"/>
              <a:t>охраны, защиты, воспроизводства </a:t>
            </a:r>
            <a:r>
              <a:rPr lang="ru-RU" sz="2000" b="1" dirty="0" smtClean="0">
                <a:solidFill>
                  <a:srgbClr val="FF0000"/>
                </a:solidFill>
              </a:rPr>
              <a:t>Лесов, Расположенных НА ЗЕМЛЯХ СЕЛЬСКОХОЗЯЙСТВЕННОГО </a:t>
            </a:r>
            <a:r>
              <a:rPr lang="ru-RU" sz="2000" b="1" dirty="0" smtClean="0"/>
              <a:t>назначения </a:t>
            </a:r>
          </a:p>
          <a:p>
            <a:pPr marL="0" indent="0" algn="ctr">
              <a:buNone/>
            </a:pPr>
            <a:endParaRPr lang="ru-RU" sz="700" b="1" dirty="0">
              <a:solidFill>
                <a:srgbClr val="FF0000"/>
              </a:solidFill>
            </a:endParaRPr>
          </a:p>
          <a:p>
            <a:pPr marL="0" indent="0" algn="ctr">
              <a:buNone/>
            </a:pPr>
            <a:endParaRPr lang="ru-RU" sz="2000" dirty="0"/>
          </a:p>
          <a:p>
            <a:pPr marL="0" indent="0" algn="ctr">
              <a:buNone/>
            </a:pPr>
            <a:r>
              <a:rPr lang="ru-RU" sz="2000" dirty="0" smtClean="0"/>
              <a:t>Правообладатель </a:t>
            </a:r>
            <a:r>
              <a:rPr lang="ru-RU" sz="2000" dirty="0"/>
              <a:t>в течение 2 лет </a:t>
            </a:r>
            <a:r>
              <a:rPr lang="ru-RU" sz="2000" i="1" dirty="0"/>
              <a:t>(</a:t>
            </a:r>
            <a:r>
              <a:rPr lang="ru-RU" sz="2000" i="1" u="sng" dirty="0"/>
              <a:t>до октября 2022</a:t>
            </a:r>
            <a:r>
              <a:rPr lang="ru-RU" sz="2000" i="1" dirty="0"/>
              <a:t>)</a:t>
            </a:r>
            <a:r>
              <a:rPr lang="ru-RU" sz="2000" dirty="0"/>
              <a:t> или со дня регистрации права на соответствующий </a:t>
            </a:r>
            <a:r>
              <a:rPr lang="ru-RU" sz="2000" dirty="0" smtClean="0"/>
              <a:t>ЗУ </a:t>
            </a:r>
            <a:r>
              <a:rPr lang="ru-RU" sz="2000" u="sng" dirty="0" smtClean="0"/>
              <a:t>ВПРАВЕ </a:t>
            </a:r>
            <a:r>
              <a:rPr lang="ru-RU" sz="2000" b="1" i="1" u="sng" dirty="0" smtClean="0"/>
              <a:t>НАПРАВИТЬ</a:t>
            </a:r>
            <a:r>
              <a:rPr lang="ru-RU" sz="2000" u="sng" dirty="0" smtClean="0"/>
              <a:t> </a:t>
            </a:r>
            <a:r>
              <a:rPr lang="ru-RU" sz="2000" b="1" u="sng" dirty="0" smtClean="0">
                <a:solidFill>
                  <a:srgbClr val="C00000"/>
                </a:solidFill>
              </a:rPr>
              <a:t>уведомление</a:t>
            </a:r>
            <a:r>
              <a:rPr lang="ru-RU" sz="2000" b="1" u="sng" dirty="0" smtClean="0"/>
              <a:t> </a:t>
            </a:r>
            <a:r>
              <a:rPr lang="ru-RU" sz="2000" b="1" u="sng" dirty="0"/>
              <a:t>об использовании лесов</a:t>
            </a:r>
            <a:r>
              <a:rPr lang="ru-RU" sz="2000" u="sng" dirty="0"/>
              <a:t>, расположенных на </a:t>
            </a:r>
            <a:r>
              <a:rPr lang="ru-RU" sz="2000" u="sng" dirty="0" err="1" smtClean="0"/>
              <a:t>сх</a:t>
            </a:r>
            <a:r>
              <a:rPr lang="ru-RU" sz="2000" u="sng" dirty="0" smtClean="0"/>
              <a:t> земельном </a:t>
            </a:r>
            <a:r>
              <a:rPr lang="ru-RU" sz="2000" u="sng" dirty="0"/>
              <a:t>участке, </a:t>
            </a:r>
            <a:r>
              <a:rPr lang="ru-RU" sz="2000" b="1" u="sng" dirty="0">
                <a:solidFill>
                  <a:srgbClr val="C00000"/>
                </a:solidFill>
              </a:rPr>
              <a:t>с указанием вида или видов использования лесов</a:t>
            </a:r>
            <a:r>
              <a:rPr lang="ru-RU" sz="2000" b="1" dirty="0">
                <a:solidFill>
                  <a:srgbClr val="C00000"/>
                </a:solidFill>
              </a:rPr>
              <a:t> </a:t>
            </a:r>
            <a:endParaRPr lang="ru-RU" sz="2000" b="1" dirty="0" smtClean="0">
              <a:solidFill>
                <a:srgbClr val="C00000"/>
              </a:solidFill>
            </a:endParaRPr>
          </a:p>
          <a:p>
            <a:pPr marL="0" indent="0" algn="ctr">
              <a:buNone/>
            </a:pPr>
            <a:endParaRPr lang="ru-RU" sz="2400" b="1" dirty="0" smtClean="0">
              <a:solidFill>
                <a:srgbClr val="C00000"/>
              </a:solidFill>
            </a:endParaRPr>
          </a:p>
          <a:p>
            <a:pPr marL="0" indent="0" algn="ctr">
              <a:buNone/>
            </a:pPr>
            <a:r>
              <a:rPr lang="ru-RU" sz="2400" b="1" dirty="0" smtClean="0">
                <a:solidFill>
                  <a:srgbClr val="C00000"/>
                </a:solidFill>
              </a:rPr>
              <a:t>!!!! </a:t>
            </a:r>
            <a:r>
              <a:rPr lang="ru-RU" sz="2000" dirty="0" smtClean="0">
                <a:solidFill>
                  <a:srgbClr val="C00000"/>
                </a:solidFill>
              </a:rPr>
              <a:t> </a:t>
            </a:r>
            <a:r>
              <a:rPr lang="ru-RU" sz="2000" u="sng" dirty="0" smtClean="0"/>
              <a:t>В </a:t>
            </a:r>
            <a:r>
              <a:rPr lang="ru-RU" sz="2000" u="sng" dirty="0"/>
              <a:t>случае направления такого уведомления</a:t>
            </a:r>
            <a:r>
              <a:rPr lang="ru-RU" sz="2000" dirty="0"/>
              <a:t> </a:t>
            </a:r>
            <a:r>
              <a:rPr lang="ru-RU" sz="2000" dirty="0" smtClean="0"/>
              <a:t>  -  наличие </a:t>
            </a:r>
            <a:r>
              <a:rPr lang="ru-RU" sz="2000" b="1" dirty="0"/>
              <a:t>на 50 и более </a:t>
            </a:r>
            <a:r>
              <a:rPr lang="ru-RU" sz="2000" b="1" dirty="0" smtClean="0"/>
              <a:t>% </a:t>
            </a:r>
            <a:r>
              <a:rPr lang="ru-RU" sz="2000" dirty="0"/>
              <a:t>площади </a:t>
            </a:r>
            <a:r>
              <a:rPr lang="ru-RU" sz="2000" dirty="0" smtClean="0"/>
              <a:t>ЗУ  </a:t>
            </a:r>
            <a:r>
              <a:rPr lang="ru-RU" sz="2000" b="1" dirty="0" smtClean="0"/>
              <a:t>ЗАРАСТАНИЯ</a:t>
            </a:r>
            <a:r>
              <a:rPr lang="ru-RU" sz="2000" dirty="0" smtClean="0"/>
              <a:t> </a:t>
            </a:r>
            <a:r>
              <a:rPr lang="ru-RU" sz="2000" dirty="0"/>
              <a:t>древесно-кустарниковой растительностью </a:t>
            </a:r>
            <a:endParaRPr lang="ru-RU" sz="2000" dirty="0" smtClean="0"/>
          </a:p>
          <a:p>
            <a:pPr marL="0" indent="0" algn="ctr">
              <a:buNone/>
            </a:pPr>
            <a:r>
              <a:rPr lang="ru-RU" sz="2000" b="1" u="sng" dirty="0" smtClean="0">
                <a:solidFill>
                  <a:srgbClr val="C00000"/>
                </a:solidFill>
              </a:rPr>
              <a:t>НЕ ЯВЛЯЕТСЯ ПРИЗНАКОМ неиспользования </a:t>
            </a:r>
            <a:r>
              <a:rPr lang="ru-RU" sz="2000" b="1" u="sng" dirty="0">
                <a:solidFill>
                  <a:srgbClr val="C00000"/>
                </a:solidFill>
              </a:rPr>
              <a:t>земельных участков</a:t>
            </a:r>
            <a:r>
              <a:rPr lang="ru-RU" sz="2000" u="sng" dirty="0">
                <a:solidFill>
                  <a:srgbClr val="C00000"/>
                </a:solidFill>
              </a:rPr>
              <a:t> </a:t>
            </a:r>
            <a:r>
              <a:rPr lang="ru-RU" sz="2000" dirty="0"/>
              <a:t>по целевому назначению или </a:t>
            </a:r>
            <a:r>
              <a:rPr lang="ru-RU" sz="2000" dirty="0" smtClean="0"/>
              <a:t>использования </a:t>
            </a:r>
            <a:r>
              <a:rPr lang="ru-RU" sz="2000" dirty="0"/>
              <a:t>с нарушением </a:t>
            </a:r>
            <a:r>
              <a:rPr lang="ru-RU" sz="1800" dirty="0"/>
              <a:t>законодательства </a:t>
            </a:r>
            <a:r>
              <a:rPr lang="ru-RU" sz="1800" dirty="0" smtClean="0"/>
              <a:t>РФ. </a:t>
            </a:r>
          </a:p>
          <a:p>
            <a:pPr marL="0" indent="0" algn="ctr">
              <a:buNone/>
            </a:pPr>
            <a:endParaRPr lang="ru-RU" sz="1100" b="1" dirty="0" smtClean="0"/>
          </a:p>
          <a:p>
            <a:pPr marL="0" indent="0" algn="ctr">
              <a:buNone/>
            </a:pPr>
            <a:r>
              <a:rPr lang="ru-RU" sz="1700" b="1" dirty="0" smtClean="0"/>
              <a:t>Использование</a:t>
            </a:r>
            <a:r>
              <a:rPr lang="ru-RU" sz="1700" b="1" dirty="0"/>
              <a:t>, охрана, защита лесов</a:t>
            </a:r>
            <a:r>
              <a:rPr lang="ru-RU" sz="1700" dirty="0"/>
              <a:t>, расположенных на землях сельскохозяйственного назначения, а также уход за такими лесами </a:t>
            </a:r>
            <a:r>
              <a:rPr lang="ru-RU" sz="1700" b="1" u="sng" dirty="0">
                <a:solidFill>
                  <a:srgbClr val="C00000"/>
                </a:solidFill>
              </a:rPr>
              <a:t>осуществляются </a:t>
            </a:r>
            <a:r>
              <a:rPr lang="ru-RU" sz="1700" b="1" u="sng" dirty="0" smtClean="0">
                <a:solidFill>
                  <a:srgbClr val="C00000"/>
                </a:solidFill>
              </a:rPr>
              <a:t>ПРАВООБЛАДАТЕЛЯМИ</a:t>
            </a:r>
            <a:r>
              <a:rPr lang="ru-RU" sz="1700" b="1" dirty="0" smtClean="0">
                <a:solidFill>
                  <a:srgbClr val="C00000"/>
                </a:solidFill>
              </a:rPr>
              <a:t> </a:t>
            </a:r>
            <a:r>
              <a:rPr lang="ru-RU" sz="1700" b="1" dirty="0"/>
              <a:t>земельных участков из состава земель сельскохозяйственного назначения</a:t>
            </a:r>
            <a:r>
              <a:rPr lang="ru-RU" sz="1700" dirty="0"/>
              <a:t>, на которых расположены </a:t>
            </a:r>
            <a:r>
              <a:rPr lang="ru-RU" sz="1700" dirty="0" smtClean="0"/>
              <a:t>леса</a:t>
            </a:r>
          </a:p>
          <a:p>
            <a:pPr marL="0" indent="0" algn="ctr">
              <a:buNone/>
            </a:pPr>
            <a:r>
              <a:rPr lang="ru-RU" sz="1700" dirty="0" smtClean="0"/>
              <a:t> </a:t>
            </a:r>
          </a:p>
          <a:p>
            <a:pPr marL="0" indent="0" algn="ctr">
              <a:buNone/>
            </a:pPr>
            <a:endParaRPr lang="ru-RU" sz="2000" dirty="0"/>
          </a:p>
          <a:p>
            <a:pPr marL="0" indent="0" algn="ctr">
              <a:buNone/>
            </a:pPr>
            <a:endParaRPr lang="ru-RU" sz="2000" b="1" dirty="0" smtClean="0">
              <a:solidFill>
                <a:srgbClr val="FF0000"/>
              </a:solidFill>
            </a:endParaRPr>
          </a:p>
        </p:txBody>
      </p:sp>
      <p:sp>
        <p:nvSpPr>
          <p:cNvPr id="5" name="Стрелка вниз 4"/>
          <p:cNvSpPr/>
          <p:nvPr/>
        </p:nvSpPr>
        <p:spPr>
          <a:xfrm>
            <a:off x="3779912" y="6309320"/>
            <a:ext cx="1656184" cy="432048"/>
          </a:xfrm>
          <a:prstGeom prst="downArrow">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ru-RU"/>
          </a:p>
        </p:txBody>
      </p:sp>
      <p:sp>
        <p:nvSpPr>
          <p:cNvPr id="4" name="Стрелка вниз 3"/>
          <p:cNvSpPr/>
          <p:nvPr/>
        </p:nvSpPr>
        <p:spPr>
          <a:xfrm>
            <a:off x="4427984" y="2924944"/>
            <a:ext cx="216024" cy="4320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694986187"/>
      </p:ext>
    </p:extLst>
  </p:cSld>
  <p:clrMapOvr>
    <a:masterClrMapping/>
  </p:clrMapOvr>
  <p:timing>
    <p:tnLst>
      <p:par>
        <p:cTn id="1" dur="indefinite" restart="never" nodeType="tmRoot"/>
      </p:par>
    </p:tnLst>
  </p:timing>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44624"/>
            <a:ext cx="9144000" cy="216024"/>
          </a:xfrm>
        </p:spPr>
        <p:txBody>
          <a:bodyPr>
            <a:noAutofit/>
          </a:bodyPr>
          <a:lstStyle/>
          <a:p>
            <a:endParaRPr lang="ru-RU" sz="2400" b="1" dirty="0">
              <a:solidFill>
                <a:srgbClr val="C00000"/>
              </a:solidFill>
              <a:latin typeface="Comic Sans MS" panose="030F0702030302020204" pitchFamily="66" charset="0"/>
            </a:endParaRPr>
          </a:p>
        </p:txBody>
      </p:sp>
      <p:sp>
        <p:nvSpPr>
          <p:cNvPr id="3" name="Объект 2"/>
          <p:cNvSpPr>
            <a:spLocks noGrp="1"/>
          </p:cNvSpPr>
          <p:nvPr>
            <p:ph idx="1"/>
          </p:nvPr>
        </p:nvSpPr>
        <p:spPr>
          <a:xfrm>
            <a:off x="0" y="188640"/>
            <a:ext cx="9144000" cy="6669360"/>
          </a:xfrm>
        </p:spPr>
        <p:txBody>
          <a:bodyPr>
            <a:normAutofit fontScale="85000" lnSpcReduction="20000"/>
          </a:bodyPr>
          <a:lstStyle/>
          <a:p>
            <a:pPr marL="0" indent="0" algn="ctr">
              <a:buNone/>
            </a:pPr>
            <a:r>
              <a:rPr lang="ru-RU" sz="2800" i="1" dirty="0" smtClean="0"/>
              <a:t>КТО, если не правообладатель ? : </a:t>
            </a:r>
          </a:p>
          <a:p>
            <a:pPr marL="0" indent="0" algn="ctr">
              <a:buNone/>
            </a:pPr>
            <a:r>
              <a:rPr lang="ru-RU" sz="2000" dirty="0" smtClean="0"/>
              <a:t>Охрана</a:t>
            </a:r>
            <a:r>
              <a:rPr lang="ru-RU" sz="2000" dirty="0"/>
              <a:t>, защита, уход за лесами, расположенными на землях сельскохозяйственного назначения, находящихся в государственной, муниципальной собственности, и землях, право собственности на которые не разграничено, а также на земельных участках, расположенных в границах таких земель, </a:t>
            </a:r>
            <a:r>
              <a:rPr lang="ru-RU" sz="2000" b="1" dirty="0"/>
              <a:t>обеспечиваются правообладателями таких земель и земельных участков, </a:t>
            </a:r>
            <a:r>
              <a:rPr lang="ru-RU" sz="2400" b="1" dirty="0">
                <a:solidFill>
                  <a:srgbClr val="FF0000"/>
                </a:solidFill>
              </a:rPr>
              <a:t>в случае отсутствия таких правообладателей</a:t>
            </a:r>
            <a:r>
              <a:rPr lang="ru-RU" sz="2400" dirty="0">
                <a:solidFill>
                  <a:srgbClr val="FF0000"/>
                </a:solidFill>
              </a:rPr>
              <a:t> </a:t>
            </a:r>
            <a:r>
              <a:rPr lang="ru-RU" sz="2000" dirty="0"/>
              <a:t>- федеральными органами исполнительной власти, органами государственной власти субъектов Российской Федерации, </a:t>
            </a:r>
            <a:r>
              <a:rPr lang="ru-RU" sz="2400" b="1" dirty="0">
                <a:solidFill>
                  <a:srgbClr val="FF0000"/>
                </a:solidFill>
              </a:rPr>
              <a:t>органами местного самоуправления</a:t>
            </a:r>
            <a:r>
              <a:rPr lang="ru-RU" sz="2400" dirty="0">
                <a:solidFill>
                  <a:srgbClr val="FF0000"/>
                </a:solidFill>
              </a:rPr>
              <a:t>, </a:t>
            </a:r>
            <a:r>
              <a:rPr lang="ru-RU" sz="2100" u="sng" dirty="0">
                <a:solidFill>
                  <a:srgbClr val="FF0000"/>
                </a:solidFill>
              </a:rPr>
              <a:t>осуществляющими полномочия собственника в отношении таких земель и земельных участков в соответствии с земельным законодательством</a:t>
            </a:r>
            <a:r>
              <a:rPr lang="ru-RU" sz="2400" dirty="0">
                <a:solidFill>
                  <a:srgbClr val="FF0000"/>
                </a:solidFill>
              </a:rPr>
              <a:t>.</a:t>
            </a:r>
          </a:p>
          <a:p>
            <a:pPr marL="0" indent="0" algn="ctr">
              <a:buNone/>
            </a:pPr>
            <a:endParaRPr lang="ru-RU" sz="2000" b="1" dirty="0" smtClean="0">
              <a:solidFill>
                <a:srgbClr val="C00000"/>
              </a:solidFill>
            </a:endParaRPr>
          </a:p>
          <a:p>
            <a:pPr marL="0" indent="0" algn="ctr">
              <a:buNone/>
            </a:pPr>
            <a:endParaRPr lang="ru-RU" sz="2000" b="1" dirty="0">
              <a:solidFill>
                <a:srgbClr val="C00000"/>
              </a:solidFill>
            </a:endParaRPr>
          </a:p>
          <a:p>
            <a:pPr marL="0" indent="0" algn="ctr">
              <a:buNone/>
            </a:pPr>
            <a:r>
              <a:rPr lang="ru-RU" sz="2000" b="1" dirty="0" smtClean="0">
                <a:solidFill>
                  <a:srgbClr val="C00000"/>
                </a:solidFill>
              </a:rPr>
              <a:t>!!!</a:t>
            </a:r>
            <a:r>
              <a:rPr lang="ru-RU" sz="2000" dirty="0" smtClean="0"/>
              <a:t> </a:t>
            </a:r>
            <a:r>
              <a:rPr lang="ru-RU" sz="2000" dirty="0"/>
              <a:t>Правообладатель </a:t>
            </a:r>
            <a:r>
              <a:rPr lang="ru-RU" sz="2000" b="1" dirty="0" smtClean="0">
                <a:solidFill>
                  <a:srgbClr val="C00000"/>
                </a:solidFill>
              </a:rPr>
              <a:t>ПРИ ПРИНЯТИИ РЕШЕНИЯ </a:t>
            </a:r>
            <a:r>
              <a:rPr lang="ru-RU" sz="2000" b="1" u="sng" dirty="0" smtClean="0"/>
              <a:t>о </a:t>
            </a:r>
            <a:r>
              <a:rPr lang="ru-RU" sz="2000" b="1" u="sng" dirty="0"/>
              <a:t>прекращении использования лесов</a:t>
            </a:r>
            <a:r>
              <a:rPr lang="ru-RU" sz="2000" dirty="0"/>
              <a:t>, расположенных на соответствующем земельном участке, </a:t>
            </a:r>
            <a:r>
              <a:rPr lang="ru-RU" sz="2000" b="1" u="sng" dirty="0" smtClean="0"/>
              <a:t>О ВОВЛЕЧЕНИИ ТАКОГО земельного </a:t>
            </a:r>
            <a:r>
              <a:rPr lang="ru-RU" sz="2000" b="1" u="sng" dirty="0"/>
              <a:t>участка в сельскохозяйственный оборот</a:t>
            </a:r>
            <a:r>
              <a:rPr lang="ru-RU" sz="2000" dirty="0"/>
              <a:t> и проведении на нем </a:t>
            </a:r>
            <a:r>
              <a:rPr lang="ru-RU" sz="2000" dirty="0" err="1"/>
              <a:t>культуртехнической</a:t>
            </a:r>
            <a:r>
              <a:rPr lang="ru-RU" sz="2000" dirty="0"/>
              <a:t> мелиорации </a:t>
            </a:r>
            <a:r>
              <a:rPr lang="ru-RU" sz="2000" b="1" dirty="0" smtClean="0">
                <a:solidFill>
                  <a:srgbClr val="C00000"/>
                </a:solidFill>
              </a:rPr>
              <a:t>УВЕДОМЛЯЕТ ОРГАНЫ </a:t>
            </a:r>
            <a:r>
              <a:rPr lang="ru-RU" sz="2000" dirty="0" smtClean="0"/>
              <a:t>(</a:t>
            </a:r>
            <a:r>
              <a:rPr lang="ru-RU" sz="2000" dirty="0"/>
              <a:t>субъекта РФ) </a:t>
            </a:r>
            <a:r>
              <a:rPr lang="ru-RU" sz="2000" b="1" dirty="0"/>
              <a:t>о прекращении деятельности по использованию лесов</a:t>
            </a:r>
            <a:r>
              <a:rPr lang="ru-RU" sz="2000" dirty="0"/>
              <a:t> на соответствующем земельном участке.</a:t>
            </a:r>
          </a:p>
          <a:p>
            <a:pPr marL="0" indent="0" algn="ctr">
              <a:buNone/>
            </a:pPr>
            <a:endParaRPr lang="ru-RU" sz="2000" b="1" u="sng" dirty="0" smtClean="0">
              <a:solidFill>
                <a:srgbClr val="FF0000"/>
              </a:solidFill>
            </a:endParaRPr>
          </a:p>
          <a:p>
            <a:pPr marL="0" indent="0" algn="ctr">
              <a:buNone/>
            </a:pPr>
            <a:r>
              <a:rPr lang="ru-RU" sz="2000" b="1" u="sng" dirty="0" smtClean="0">
                <a:solidFill>
                  <a:srgbClr val="FF0000"/>
                </a:solidFill>
              </a:rPr>
              <a:t>допускается </a:t>
            </a:r>
            <a:r>
              <a:rPr lang="ru-RU" sz="2000" b="1" u="sng" dirty="0">
                <a:solidFill>
                  <a:srgbClr val="FF0000"/>
                </a:solidFill>
              </a:rPr>
              <a:t>сплошная и выборочная рубка лесных насаждений </a:t>
            </a:r>
            <a:r>
              <a:rPr lang="ru-RU" sz="2000" b="1" dirty="0"/>
              <a:t>любой интенсивности и любого возраста</a:t>
            </a:r>
            <a:r>
              <a:rPr lang="ru-RU" sz="2000" dirty="0"/>
              <a:t>  </a:t>
            </a:r>
            <a:r>
              <a:rPr lang="ru-RU" sz="2000" u="sng" dirty="0"/>
              <a:t>при условии наличия в ЕГРН сведений о местоположении границ такого земельного участка</a:t>
            </a:r>
            <a:r>
              <a:rPr lang="ru-RU" sz="2000" dirty="0"/>
              <a:t>. </a:t>
            </a:r>
          </a:p>
          <a:p>
            <a:pPr marL="0" indent="0" algn="ctr">
              <a:buNone/>
            </a:pPr>
            <a:endParaRPr lang="ru-RU" sz="2000" dirty="0" smtClean="0"/>
          </a:p>
          <a:p>
            <a:pPr marL="0" indent="0" algn="ctr">
              <a:buNone/>
            </a:pPr>
            <a:r>
              <a:rPr lang="ru-RU" sz="2000" dirty="0" smtClean="0"/>
              <a:t>При </a:t>
            </a:r>
            <a:r>
              <a:rPr lang="ru-RU" sz="2000" dirty="0"/>
              <a:t>использовании, охране, защите, воспроизводстве лесов, расположенных на землях сельскохозяйственного назначения, </a:t>
            </a:r>
            <a:r>
              <a:rPr lang="ru-RU" sz="2400" b="1" u="sng" dirty="0">
                <a:solidFill>
                  <a:srgbClr val="FF0000"/>
                </a:solidFill>
              </a:rPr>
              <a:t>составления проектов освоения лесов, подачи лесной декларации, а также представления отчетов</a:t>
            </a:r>
            <a:r>
              <a:rPr lang="ru-RU" sz="2400" b="1" dirty="0">
                <a:solidFill>
                  <a:srgbClr val="FF0000"/>
                </a:solidFill>
              </a:rPr>
              <a:t> </a:t>
            </a:r>
            <a:r>
              <a:rPr lang="ru-RU" sz="2000" dirty="0"/>
              <a:t>об использовании лесов, об охране лесов, о защите лесов и воспроизводстве лесов, предусмотренных лесным законодательством Российской Федерации, </a:t>
            </a:r>
            <a:r>
              <a:rPr lang="ru-RU" sz="3300" b="1" dirty="0">
                <a:solidFill>
                  <a:srgbClr val="FF0000"/>
                </a:solidFill>
              </a:rPr>
              <a:t>не требуется</a:t>
            </a:r>
            <a:r>
              <a:rPr lang="ru-RU" sz="2000" dirty="0"/>
              <a:t>.</a:t>
            </a:r>
          </a:p>
          <a:p>
            <a:pPr marL="0" indent="0" algn="ctr">
              <a:buNone/>
            </a:pPr>
            <a:endParaRPr lang="ru-RU" sz="2000" dirty="0" smtClean="0"/>
          </a:p>
        </p:txBody>
      </p:sp>
    </p:spTree>
    <p:extLst>
      <p:ext uri="{BB962C8B-B14F-4D97-AF65-F5344CB8AC3E}">
        <p14:creationId xmlns:p14="http://schemas.microsoft.com/office/powerpoint/2010/main" val="3437192342"/>
      </p:ext>
    </p:extLst>
  </p:cSld>
  <p:clrMapOvr>
    <a:masterClrMapping/>
  </p:clrMapOvr>
  <p:timing>
    <p:tnLst>
      <p:par>
        <p:cTn id="1" dur="indefinite" restart="never" nodeType="tmRoot"/>
      </p:par>
    </p:tnLst>
  </p:timing>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6597352"/>
          </a:xfrm>
        </p:spPr>
        <p:txBody>
          <a:bodyPr>
            <a:noAutofit/>
          </a:bodyPr>
          <a:lstStyle/>
          <a:p>
            <a:r>
              <a:rPr lang="ru-RU" sz="2800" b="1" dirty="0" smtClean="0">
                <a:solidFill>
                  <a:schemeClr val="tx2">
                    <a:lumMod val="60000"/>
                    <a:lumOff val="40000"/>
                  </a:schemeClr>
                </a:solidFill>
                <a:latin typeface="Comic Sans MS" panose="030F0702030302020204" pitchFamily="66" charset="0"/>
              </a:rPr>
              <a:t/>
            </a:r>
            <a:br>
              <a:rPr lang="ru-RU" sz="2800" b="1" dirty="0" smtClean="0">
                <a:solidFill>
                  <a:schemeClr val="tx2">
                    <a:lumMod val="60000"/>
                    <a:lumOff val="40000"/>
                  </a:schemeClr>
                </a:solidFill>
                <a:latin typeface="Comic Sans MS" panose="030F0702030302020204" pitchFamily="66" charset="0"/>
              </a:rPr>
            </a:br>
            <a:r>
              <a:rPr lang="ru-RU" sz="2800" b="1" dirty="0">
                <a:solidFill>
                  <a:schemeClr val="tx2">
                    <a:lumMod val="60000"/>
                    <a:lumOff val="40000"/>
                  </a:schemeClr>
                </a:solidFill>
                <a:latin typeface="Comic Sans MS" panose="030F0702030302020204" pitchFamily="66" charset="0"/>
              </a:rPr>
              <a:t/>
            </a:r>
            <a:br>
              <a:rPr lang="ru-RU" sz="2800" b="1" dirty="0">
                <a:solidFill>
                  <a:schemeClr val="tx2">
                    <a:lumMod val="60000"/>
                    <a:lumOff val="40000"/>
                  </a:schemeClr>
                </a:solidFill>
                <a:latin typeface="Comic Sans MS" panose="030F0702030302020204" pitchFamily="66" charset="0"/>
              </a:rPr>
            </a:br>
            <a:r>
              <a:rPr lang="ru-RU" sz="2800" b="1" dirty="0">
                <a:solidFill>
                  <a:schemeClr val="tx2">
                    <a:lumMod val="60000"/>
                    <a:lumOff val="40000"/>
                  </a:schemeClr>
                </a:solidFill>
                <a:latin typeface="Comic Sans MS" panose="030F0702030302020204" pitchFamily="66" charset="0"/>
              </a:rPr>
              <a:t>Позиция Верховного Суда о продлении договоров аренды земельных </a:t>
            </a:r>
            <a:r>
              <a:rPr lang="ru-RU" sz="2800" b="1" dirty="0" smtClean="0">
                <a:solidFill>
                  <a:schemeClr val="tx2">
                    <a:lumMod val="60000"/>
                    <a:lumOff val="40000"/>
                  </a:schemeClr>
                </a:solidFill>
                <a:latin typeface="Comic Sans MS" panose="030F0702030302020204" pitchFamily="66" charset="0"/>
              </a:rPr>
              <a:t>участков</a:t>
            </a:r>
            <a:br>
              <a:rPr lang="ru-RU" sz="2800" b="1" dirty="0" smtClean="0">
                <a:solidFill>
                  <a:schemeClr val="tx2">
                    <a:lumMod val="60000"/>
                    <a:lumOff val="40000"/>
                  </a:schemeClr>
                </a:solidFill>
                <a:latin typeface="Comic Sans MS" panose="030F0702030302020204" pitchFamily="66" charset="0"/>
              </a:rPr>
            </a:br>
            <a:r>
              <a:rPr lang="ru-RU" sz="2800" b="1" dirty="0">
                <a:solidFill>
                  <a:schemeClr val="tx2">
                    <a:lumMod val="60000"/>
                    <a:lumOff val="40000"/>
                  </a:schemeClr>
                </a:solidFill>
                <a:latin typeface="Comic Sans MS" panose="030F0702030302020204" pitchFamily="66" charset="0"/>
              </a:rPr>
              <a:t/>
            </a:r>
            <a:br>
              <a:rPr lang="ru-RU" sz="2800" b="1" dirty="0">
                <a:solidFill>
                  <a:schemeClr val="tx2">
                    <a:lumMod val="60000"/>
                    <a:lumOff val="40000"/>
                  </a:schemeClr>
                </a:solidFill>
                <a:latin typeface="Comic Sans MS" panose="030F0702030302020204" pitchFamily="66" charset="0"/>
              </a:rPr>
            </a:br>
            <a:r>
              <a:rPr lang="ru-RU" sz="2800" b="1" dirty="0" smtClean="0">
                <a:solidFill>
                  <a:schemeClr val="tx2">
                    <a:lumMod val="60000"/>
                    <a:lumOff val="40000"/>
                  </a:schemeClr>
                </a:solidFill>
                <a:latin typeface="Comic Sans MS" panose="030F0702030302020204" pitchFamily="66" charset="0"/>
              </a:rPr>
              <a:t>Появившиеся </a:t>
            </a:r>
            <a:r>
              <a:rPr lang="ru-RU" sz="2800" b="1" dirty="0">
                <a:solidFill>
                  <a:schemeClr val="tx2">
                    <a:lumMod val="60000"/>
                    <a:lumOff val="40000"/>
                  </a:schemeClr>
                </a:solidFill>
                <a:latin typeface="Comic Sans MS" panose="030F0702030302020204" pitchFamily="66" charset="0"/>
              </a:rPr>
              <a:t>в законодательстве законные способы увеличения площади арендуемого земельного участка после подписания договора аренды: варианты и порядок </a:t>
            </a:r>
            <a:r>
              <a:rPr lang="ru-RU" sz="2800" b="1" dirty="0" smtClean="0">
                <a:solidFill>
                  <a:schemeClr val="tx2">
                    <a:lumMod val="60000"/>
                    <a:lumOff val="40000"/>
                  </a:schemeClr>
                </a:solidFill>
                <a:latin typeface="Comic Sans MS" panose="030F0702030302020204" pitchFamily="66" charset="0"/>
              </a:rPr>
              <a:t>оформления</a:t>
            </a:r>
            <a:r>
              <a:rPr lang="ru-RU" sz="2800" b="1" dirty="0">
                <a:solidFill>
                  <a:schemeClr val="tx2">
                    <a:lumMod val="60000"/>
                    <a:lumOff val="40000"/>
                  </a:schemeClr>
                </a:solidFill>
                <a:latin typeface="Comic Sans MS" panose="030F0702030302020204" pitchFamily="66" charset="0"/>
              </a:rPr>
              <a:t/>
            </a:r>
            <a:br>
              <a:rPr lang="ru-RU" sz="2800" b="1" dirty="0">
                <a:solidFill>
                  <a:schemeClr val="tx2">
                    <a:lumMod val="60000"/>
                    <a:lumOff val="40000"/>
                  </a:schemeClr>
                </a:solidFill>
                <a:latin typeface="Comic Sans MS" panose="030F0702030302020204" pitchFamily="66" charset="0"/>
              </a:rPr>
            </a:br>
            <a:endParaRPr lang="ru-RU" sz="2800" b="1" dirty="0">
              <a:solidFill>
                <a:schemeClr val="tx2">
                  <a:lumMod val="60000"/>
                  <a:lumOff val="40000"/>
                </a:schemeClr>
              </a:solidFill>
              <a:latin typeface="Comic Sans MS" panose="030F0702030302020204" pitchFamily="66" charset="0"/>
            </a:endParaRPr>
          </a:p>
        </p:txBody>
      </p:sp>
      <p:sp>
        <p:nvSpPr>
          <p:cNvPr id="3" name="Объект 2"/>
          <p:cNvSpPr>
            <a:spLocks noGrp="1"/>
          </p:cNvSpPr>
          <p:nvPr>
            <p:ph idx="1"/>
          </p:nvPr>
        </p:nvSpPr>
        <p:spPr>
          <a:xfrm>
            <a:off x="0" y="6525344"/>
            <a:ext cx="9144000" cy="332656"/>
          </a:xfrm>
        </p:spPr>
        <p:txBody>
          <a:bodyPr>
            <a:normAutofit lnSpcReduction="10000"/>
          </a:bodyPr>
          <a:lstStyle/>
          <a:p>
            <a:pPr marL="0" indent="0" algn="just" fontAlgn="base">
              <a:buNone/>
            </a:pPr>
            <a:endParaRPr lang="ru-RU" sz="1600" i="1" dirty="0"/>
          </a:p>
          <a:p>
            <a:pPr algn="just" fontAlgn="base"/>
            <a:endParaRPr lang="ru-RU" sz="1600" i="1" dirty="0"/>
          </a:p>
          <a:p>
            <a:pPr algn="just"/>
            <a:endParaRPr lang="ru-RU" sz="1400" i="1" dirty="0" smtClean="0"/>
          </a:p>
          <a:p>
            <a:pPr marL="0" lvl="0" indent="0">
              <a:buNone/>
            </a:pPr>
            <a:endParaRPr lang="ru-RU" sz="6400" dirty="0"/>
          </a:p>
          <a:p>
            <a:pPr marL="0" lvl="0" indent="0" algn="just">
              <a:buNone/>
            </a:pPr>
            <a:endParaRPr lang="ru-RU" sz="4000" dirty="0"/>
          </a:p>
          <a:p>
            <a:pPr lvl="0" algn="just"/>
            <a:endParaRPr lang="ru-RU" sz="6400" dirty="0"/>
          </a:p>
        </p:txBody>
      </p:sp>
    </p:spTree>
    <p:extLst>
      <p:ext uri="{BB962C8B-B14F-4D97-AF65-F5344CB8AC3E}">
        <p14:creationId xmlns:p14="http://schemas.microsoft.com/office/powerpoint/2010/main" val="99747430"/>
      </p:ext>
    </p:extLst>
  </p:cSld>
  <p:clrMapOvr>
    <a:masterClrMapping/>
  </p:clrMapOvr>
  <p:timing>
    <p:tnLst>
      <p:par>
        <p:cTn id="1" dur="indefinite" restart="never" nodeType="tmRoot"/>
      </p:par>
    </p:tnLst>
  </p:timing>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332656"/>
          </a:xfrm>
        </p:spPr>
        <p:txBody>
          <a:bodyPr>
            <a:noAutofit/>
          </a:bodyPr>
          <a:lstStyle/>
          <a:p>
            <a:endParaRPr lang="ru-RU" sz="2800" dirty="0"/>
          </a:p>
        </p:txBody>
      </p:sp>
      <p:sp>
        <p:nvSpPr>
          <p:cNvPr id="3" name="Объект 2"/>
          <p:cNvSpPr>
            <a:spLocks noGrp="1"/>
          </p:cNvSpPr>
          <p:nvPr>
            <p:ph idx="1"/>
          </p:nvPr>
        </p:nvSpPr>
        <p:spPr>
          <a:xfrm>
            <a:off x="0" y="332656"/>
            <a:ext cx="9144000" cy="6525344"/>
          </a:xfrm>
        </p:spPr>
        <p:txBody>
          <a:bodyPr>
            <a:normAutofit fontScale="92500"/>
          </a:bodyPr>
          <a:lstStyle/>
          <a:p>
            <a:pPr marL="0" indent="0" algn="ctr">
              <a:buNone/>
            </a:pPr>
            <a:r>
              <a:rPr lang="ru-RU" sz="2400" b="1" dirty="0" smtClean="0"/>
              <a:t>Письмо </a:t>
            </a:r>
            <a:r>
              <a:rPr lang="ru-RU" sz="2400" b="1" dirty="0"/>
              <a:t>М</a:t>
            </a:r>
            <a:r>
              <a:rPr lang="ru-RU" sz="2400" b="1" dirty="0" smtClean="0"/>
              <a:t>инэкономики России </a:t>
            </a:r>
            <a:r>
              <a:rPr lang="ru-RU" sz="2400" b="1" dirty="0">
                <a:solidFill>
                  <a:srgbClr val="FF0000"/>
                </a:solidFill>
              </a:rPr>
              <a:t>от 26 сентября </a:t>
            </a:r>
            <a:r>
              <a:rPr lang="ru-RU" sz="3000" b="1" dirty="0">
                <a:solidFill>
                  <a:srgbClr val="FF0000"/>
                </a:solidFill>
              </a:rPr>
              <a:t>2016</a:t>
            </a:r>
            <a:r>
              <a:rPr lang="ru-RU" sz="2400" b="1" dirty="0">
                <a:solidFill>
                  <a:srgbClr val="FF0000"/>
                </a:solidFill>
              </a:rPr>
              <a:t> г. N </a:t>
            </a:r>
            <a:r>
              <a:rPr lang="ru-RU" sz="2400" b="1" dirty="0" smtClean="0">
                <a:solidFill>
                  <a:srgbClr val="FF0000"/>
                </a:solidFill>
              </a:rPr>
              <a:t>Д23и-4545</a:t>
            </a:r>
          </a:p>
          <a:p>
            <a:pPr marL="457200" indent="-457200" algn="just">
              <a:buAutoNum type="arabicPeriod"/>
            </a:pPr>
            <a:r>
              <a:rPr lang="ru-RU" sz="2200" b="1" dirty="0" smtClean="0"/>
              <a:t>ст. </a:t>
            </a:r>
            <a:r>
              <a:rPr lang="ru-RU" sz="2200" b="1" dirty="0"/>
              <a:t>610 </a:t>
            </a:r>
            <a:r>
              <a:rPr lang="ru-RU" sz="2200" dirty="0" smtClean="0"/>
              <a:t>ГКРФ - договор АРЕНДЫ </a:t>
            </a:r>
            <a:r>
              <a:rPr lang="ru-RU" sz="2200" dirty="0"/>
              <a:t>заключается </a:t>
            </a:r>
            <a:r>
              <a:rPr lang="ru-RU" sz="2600" b="1" dirty="0">
                <a:solidFill>
                  <a:schemeClr val="accent6">
                    <a:lumMod val="75000"/>
                  </a:schemeClr>
                </a:solidFill>
              </a:rPr>
              <a:t>на </a:t>
            </a:r>
            <a:r>
              <a:rPr lang="ru-RU" sz="2600" b="1" dirty="0" smtClean="0">
                <a:solidFill>
                  <a:schemeClr val="accent6">
                    <a:lumMod val="75000"/>
                  </a:schemeClr>
                </a:solidFill>
              </a:rPr>
              <a:t>СРОК, </a:t>
            </a:r>
            <a:r>
              <a:rPr lang="ru-RU" sz="2600" b="1" dirty="0">
                <a:solidFill>
                  <a:schemeClr val="accent6">
                    <a:lumMod val="75000"/>
                  </a:schemeClr>
                </a:solidFill>
              </a:rPr>
              <a:t>определенный договором</a:t>
            </a:r>
            <a:r>
              <a:rPr lang="ru-RU" sz="2200" dirty="0"/>
              <a:t>. </a:t>
            </a:r>
            <a:endParaRPr lang="ru-RU" sz="2200" dirty="0" smtClean="0"/>
          </a:p>
          <a:p>
            <a:pPr marL="457200" indent="-457200" algn="just">
              <a:buAutoNum type="arabicPeriod"/>
            </a:pPr>
            <a:r>
              <a:rPr lang="ru-RU" sz="2200" b="1" dirty="0" smtClean="0"/>
              <a:t>ЗАКОНОМ (ЗК) </a:t>
            </a:r>
            <a:r>
              <a:rPr lang="ru-RU" sz="2200" b="1" i="1" dirty="0" smtClean="0"/>
              <a:t>могут </a:t>
            </a:r>
            <a:r>
              <a:rPr lang="ru-RU" sz="2200" i="1" dirty="0"/>
              <a:t>устанавливаться</a:t>
            </a:r>
            <a:r>
              <a:rPr lang="ru-RU" sz="2200" dirty="0"/>
              <a:t> </a:t>
            </a:r>
            <a:r>
              <a:rPr lang="ru-RU" sz="2200" u="sng" dirty="0"/>
              <a:t>максимальные</a:t>
            </a:r>
            <a:r>
              <a:rPr lang="ru-RU" sz="2200" dirty="0"/>
              <a:t> (предельные) </a:t>
            </a:r>
            <a:r>
              <a:rPr lang="ru-RU" sz="2200" b="1" i="1" dirty="0"/>
              <a:t>сроки договора </a:t>
            </a:r>
            <a:r>
              <a:rPr lang="ru-RU" sz="2200" i="1" dirty="0" smtClean="0"/>
              <a:t>для </a:t>
            </a:r>
            <a:r>
              <a:rPr lang="ru-RU" sz="2200" i="1" u="sng" dirty="0"/>
              <a:t>аренды </a:t>
            </a:r>
            <a:r>
              <a:rPr lang="ru-RU" sz="2200" u="sng" dirty="0" smtClean="0"/>
              <a:t>Отдельных </a:t>
            </a:r>
            <a:r>
              <a:rPr lang="ru-RU" sz="2200" u="sng" dirty="0"/>
              <a:t>видов</a:t>
            </a:r>
            <a:r>
              <a:rPr lang="ru-RU" sz="2200" dirty="0"/>
              <a:t> </a:t>
            </a:r>
            <a:r>
              <a:rPr lang="ru-RU" sz="2200" dirty="0" smtClean="0"/>
              <a:t>имущества. Договор </a:t>
            </a:r>
            <a:r>
              <a:rPr lang="ru-RU" sz="2200" dirty="0"/>
              <a:t>аренды </a:t>
            </a:r>
            <a:r>
              <a:rPr lang="ru-RU" sz="2200" i="1" u="sng" dirty="0" smtClean="0"/>
              <a:t>ЗЕМЕЛЬНОГО УЧАСТКА</a:t>
            </a:r>
            <a:r>
              <a:rPr lang="ru-RU" sz="2200" dirty="0" smtClean="0"/>
              <a:t>, </a:t>
            </a:r>
            <a:r>
              <a:rPr lang="ru-RU" sz="1900" dirty="0"/>
              <a:t>находящегося в </a:t>
            </a:r>
            <a:r>
              <a:rPr lang="ru-RU" sz="1900" dirty="0" smtClean="0"/>
              <a:t>гос. </a:t>
            </a:r>
            <a:r>
              <a:rPr lang="ru-RU" sz="1900" dirty="0"/>
              <a:t>или </a:t>
            </a:r>
            <a:r>
              <a:rPr lang="ru-RU" sz="1900" dirty="0" err="1" smtClean="0"/>
              <a:t>мун</a:t>
            </a:r>
            <a:r>
              <a:rPr lang="ru-RU" sz="1900" dirty="0" smtClean="0"/>
              <a:t>. </a:t>
            </a:r>
            <a:r>
              <a:rPr lang="ru-RU" sz="1900" dirty="0"/>
              <a:t>собственности</a:t>
            </a:r>
            <a:r>
              <a:rPr lang="ru-RU" sz="2200" dirty="0"/>
              <a:t>, </a:t>
            </a:r>
            <a:r>
              <a:rPr lang="ru-RU" sz="2200" b="1" dirty="0"/>
              <a:t>заключается на срок, установленный пунктом 8 статьи 39.8</a:t>
            </a:r>
            <a:r>
              <a:rPr lang="ru-RU" sz="2200" dirty="0"/>
              <a:t> </a:t>
            </a:r>
            <a:r>
              <a:rPr lang="ru-RU" sz="2200" dirty="0" smtClean="0"/>
              <a:t>ЗК РФ – </a:t>
            </a:r>
            <a:r>
              <a:rPr lang="en-US" sz="2200" dirty="0" smtClean="0"/>
              <a:t>max</a:t>
            </a:r>
            <a:r>
              <a:rPr lang="ru-RU" sz="2200" dirty="0" smtClean="0"/>
              <a:t> 49 лет !!</a:t>
            </a:r>
          </a:p>
          <a:p>
            <a:pPr marL="0" indent="0" algn="just">
              <a:buNone/>
            </a:pPr>
            <a:r>
              <a:rPr lang="ru-RU" sz="2400" dirty="0" smtClean="0">
                <a:solidFill>
                  <a:srgbClr val="FF0000"/>
                </a:solidFill>
              </a:rPr>
              <a:t>3. </a:t>
            </a:r>
            <a:r>
              <a:rPr lang="ru-RU" sz="2200" dirty="0"/>
              <a:t>Заключение договора аренды земельного участка, </a:t>
            </a:r>
            <a:r>
              <a:rPr lang="ru-RU" sz="2400" b="1" u="sng" dirty="0" smtClean="0">
                <a:solidFill>
                  <a:srgbClr val="FF0000"/>
                </a:solidFill>
              </a:rPr>
              <a:t>положениями </a:t>
            </a:r>
            <a:r>
              <a:rPr lang="ru-RU" sz="2400" b="1" u="sng" dirty="0">
                <a:solidFill>
                  <a:srgbClr val="FF0000"/>
                </a:solidFill>
              </a:rPr>
              <a:t>которого </a:t>
            </a:r>
            <a:r>
              <a:rPr lang="ru-RU" sz="2400" b="1" u="sng" dirty="0" smtClean="0">
                <a:solidFill>
                  <a:srgbClr val="FF0000"/>
                </a:solidFill>
              </a:rPr>
              <a:t>Не Определен </a:t>
            </a:r>
            <a:r>
              <a:rPr lang="ru-RU" sz="2400" b="1" u="sng" dirty="0">
                <a:solidFill>
                  <a:srgbClr val="FF0000"/>
                </a:solidFill>
              </a:rPr>
              <a:t>срок действия такого договора</a:t>
            </a:r>
            <a:r>
              <a:rPr lang="ru-RU" sz="2400" dirty="0">
                <a:solidFill>
                  <a:srgbClr val="FF0000"/>
                </a:solidFill>
              </a:rPr>
              <a:t>, </a:t>
            </a:r>
            <a:r>
              <a:rPr lang="ru-RU" sz="2400" dirty="0" smtClean="0">
                <a:solidFill>
                  <a:srgbClr val="FF0000"/>
                </a:solidFill>
              </a:rPr>
              <a:t>НЕ ПРЕДСТАВЛЯЕТСЯ ВОЗМОЖНЫМ, </a:t>
            </a:r>
            <a:r>
              <a:rPr lang="ru-RU" sz="2400" dirty="0">
                <a:solidFill>
                  <a:srgbClr val="FF0000"/>
                </a:solidFill>
              </a:rPr>
              <a:t>поскольку </a:t>
            </a:r>
            <a:r>
              <a:rPr lang="ru-RU" sz="2400" b="1" dirty="0">
                <a:solidFill>
                  <a:srgbClr val="FF0000"/>
                </a:solidFill>
              </a:rPr>
              <a:t>это не следует </a:t>
            </a:r>
            <a:r>
              <a:rPr lang="ru-RU" sz="2400" dirty="0">
                <a:solidFill>
                  <a:srgbClr val="FF0000"/>
                </a:solidFill>
              </a:rPr>
              <a:t>из положений Земельного кодекса Российской Федерации.</a:t>
            </a:r>
          </a:p>
          <a:p>
            <a:pPr algn="ctr"/>
            <a:r>
              <a:rPr lang="ru-RU" sz="2400" dirty="0">
                <a:solidFill>
                  <a:srgbClr val="FF0000"/>
                </a:solidFill>
              </a:rPr>
              <a:t>Следовательно, по истечении срока договора аренды земельного участка такой </a:t>
            </a:r>
            <a:r>
              <a:rPr lang="ru-RU" sz="2800" b="1" u="sng" dirty="0">
                <a:solidFill>
                  <a:srgbClr val="FF0000"/>
                </a:solidFill>
              </a:rPr>
              <a:t>договор прекращает свое </a:t>
            </a:r>
            <a:r>
              <a:rPr lang="ru-RU" sz="2800" b="1" u="sng" dirty="0" smtClean="0">
                <a:solidFill>
                  <a:srgbClr val="FF0000"/>
                </a:solidFill>
              </a:rPr>
              <a:t>действие !!!</a:t>
            </a:r>
          </a:p>
          <a:p>
            <a:pPr algn="ctr"/>
            <a:r>
              <a:rPr lang="ru-RU" sz="2400" dirty="0"/>
              <a:t>В этой связи, а также с учетом положений </a:t>
            </a:r>
            <a:r>
              <a:rPr lang="ru-RU" sz="2400" b="1" dirty="0" smtClean="0"/>
              <a:t>п. </a:t>
            </a:r>
            <a:r>
              <a:rPr lang="ru-RU" sz="2400" b="1" dirty="0"/>
              <a:t>3 </a:t>
            </a:r>
            <a:r>
              <a:rPr lang="ru-RU" sz="2400" b="1" dirty="0" smtClean="0"/>
              <a:t>ст. </a:t>
            </a:r>
            <a:r>
              <a:rPr lang="ru-RU" sz="2400" b="1" dirty="0"/>
              <a:t>3 </a:t>
            </a:r>
            <a:r>
              <a:rPr lang="ru-RU" sz="2400" dirty="0"/>
              <a:t>Земельного кодекса </a:t>
            </a:r>
            <a:r>
              <a:rPr lang="ru-RU" sz="2400" dirty="0" smtClean="0"/>
              <a:t>РФ </a:t>
            </a:r>
            <a:r>
              <a:rPr lang="ru-RU" sz="2600" b="1" u="sng" dirty="0" smtClean="0">
                <a:solidFill>
                  <a:srgbClr val="FF0000"/>
                </a:solidFill>
              </a:rPr>
              <a:t>положения </a:t>
            </a:r>
            <a:r>
              <a:rPr lang="ru-RU" sz="2600" b="1" u="sng" dirty="0">
                <a:solidFill>
                  <a:srgbClr val="FF0000"/>
                </a:solidFill>
              </a:rPr>
              <a:t>статьи </a:t>
            </a:r>
            <a:r>
              <a:rPr lang="ru-RU" sz="3500" b="1" u="sng" dirty="0">
                <a:solidFill>
                  <a:srgbClr val="FF0000"/>
                </a:solidFill>
              </a:rPr>
              <a:t>621 </a:t>
            </a:r>
            <a:r>
              <a:rPr lang="ru-RU" sz="2400" dirty="0"/>
              <a:t>Гражданского кодекса </a:t>
            </a:r>
            <a:r>
              <a:rPr lang="ru-RU" sz="2400" dirty="0" smtClean="0"/>
              <a:t>РФ </a:t>
            </a:r>
            <a:r>
              <a:rPr lang="ru-RU" sz="2400" u="sng" dirty="0" smtClean="0"/>
              <a:t>относительно </a:t>
            </a:r>
            <a:r>
              <a:rPr lang="ru-RU" sz="2400" u="sng" dirty="0"/>
              <a:t>преимущественного права арендатора на заключение договора аренды на новый срок</a:t>
            </a:r>
            <a:r>
              <a:rPr lang="ru-RU" sz="2400" dirty="0"/>
              <a:t> </a:t>
            </a:r>
            <a:r>
              <a:rPr lang="ru-RU" sz="2400" b="1" u="sng" dirty="0" smtClean="0">
                <a:solidFill>
                  <a:srgbClr val="FF0000"/>
                </a:solidFill>
              </a:rPr>
              <a:t>НЕ ПРИМЕНЯЮТСЯ </a:t>
            </a:r>
            <a:r>
              <a:rPr lang="ru-RU" sz="2400" b="1" dirty="0" smtClean="0">
                <a:solidFill>
                  <a:srgbClr val="FF0000"/>
                </a:solidFill>
              </a:rPr>
              <a:t>после 1 марта 2015 года</a:t>
            </a:r>
          </a:p>
          <a:p>
            <a:pPr marL="0" indent="0" algn="ctr">
              <a:buNone/>
            </a:pPr>
            <a:endParaRPr lang="ru-RU" sz="2400" dirty="0">
              <a:solidFill>
                <a:srgbClr val="FF0000"/>
              </a:solidFill>
            </a:endParaRPr>
          </a:p>
          <a:p>
            <a:pPr marL="0" indent="0" algn="ctr">
              <a:buNone/>
            </a:pPr>
            <a:endParaRPr lang="ru-RU" sz="2400" dirty="0">
              <a:solidFill>
                <a:srgbClr val="FF0000"/>
              </a:solidFill>
            </a:endParaRPr>
          </a:p>
          <a:p>
            <a:pPr marL="457200" indent="-457200" algn="just">
              <a:buAutoNum type="arabicPeriod"/>
            </a:pPr>
            <a:endParaRPr lang="ru-RU" sz="2400" dirty="0" smtClean="0"/>
          </a:p>
          <a:p>
            <a:pPr marL="457200" indent="-457200" algn="just">
              <a:buAutoNum type="arabicPeriod"/>
            </a:pPr>
            <a:endParaRPr lang="ru-RU" sz="2400" dirty="0"/>
          </a:p>
          <a:p>
            <a:pPr marL="0" indent="0" algn="ctr">
              <a:buNone/>
            </a:pPr>
            <a:endParaRPr lang="ru-RU" sz="2400" b="1" dirty="0">
              <a:solidFill>
                <a:srgbClr val="FF0000"/>
              </a:solidFill>
            </a:endParaRPr>
          </a:p>
          <a:p>
            <a:pPr marL="0" indent="0" algn="just">
              <a:buNone/>
            </a:pPr>
            <a:endParaRPr lang="ru-RU" sz="2000" dirty="0"/>
          </a:p>
          <a:p>
            <a:pPr marL="0" indent="0" algn="just">
              <a:buNone/>
            </a:pPr>
            <a:endParaRPr lang="ru-RU" sz="2000" dirty="0" smtClean="0"/>
          </a:p>
          <a:p>
            <a:pPr marL="0" indent="0" algn="just">
              <a:buNone/>
            </a:pPr>
            <a:endParaRPr lang="ru-RU" sz="2000" dirty="0"/>
          </a:p>
          <a:p>
            <a:pPr marL="0" indent="0" algn="ctr">
              <a:buNone/>
            </a:pPr>
            <a:endParaRPr lang="ru-RU" sz="1900" dirty="0"/>
          </a:p>
        </p:txBody>
      </p:sp>
    </p:spTree>
    <p:extLst>
      <p:ext uri="{BB962C8B-B14F-4D97-AF65-F5344CB8AC3E}">
        <p14:creationId xmlns:p14="http://schemas.microsoft.com/office/powerpoint/2010/main" val="927105740"/>
      </p:ext>
    </p:extLst>
  </p:cSld>
  <p:clrMapOvr>
    <a:masterClrMapping/>
  </p:clrMapOvr>
  <p:timing>
    <p:tnLst>
      <p:par>
        <p:cTn id="1" dur="indefinite" restart="never" nodeType="tmRoot"/>
      </p:par>
    </p:tnLst>
  </p:timing>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44624"/>
            <a:ext cx="9144000" cy="792088"/>
          </a:xfrm>
        </p:spPr>
        <p:txBody>
          <a:bodyPr>
            <a:noAutofit/>
          </a:bodyPr>
          <a:lstStyle/>
          <a:p>
            <a:r>
              <a:rPr lang="ru-RU" sz="1800" dirty="0" smtClean="0"/>
              <a:t/>
            </a:r>
            <a:br>
              <a:rPr lang="ru-RU" sz="1800" dirty="0" smtClean="0"/>
            </a:br>
            <a:r>
              <a:rPr lang="ru-RU" sz="1800" dirty="0" smtClean="0"/>
              <a:t/>
            </a:r>
            <a:br>
              <a:rPr lang="ru-RU" sz="1800" dirty="0" smtClean="0"/>
            </a:br>
            <a:r>
              <a:rPr lang="ru-RU" sz="2400" b="1" dirty="0" smtClean="0">
                <a:solidFill>
                  <a:schemeClr val="tx2">
                    <a:lumMod val="60000"/>
                    <a:lumOff val="40000"/>
                  </a:schemeClr>
                </a:solidFill>
                <a:latin typeface="Comic Sans MS" panose="030F0702030302020204" pitchFamily="66" charset="0"/>
              </a:rPr>
              <a:t>Определение ВС РФ  </a:t>
            </a:r>
            <a:r>
              <a:rPr lang="ru-RU" sz="2400" b="1" dirty="0" smtClean="0">
                <a:solidFill>
                  <a:srgbClr val="C00000"/>
                </a:solidFill>
                <a:latin typeface="Comic Sans MS" panose="030F0702030302020204" pitchFamily="66" charset="0"/>
              </a:rPr>
              <a:t>N 307-ЭС19-13722</a:t>
            </a:r>
            <a:r>
              <a:rPr lang="ru-RU" sz="2400" b="1" dirty="0" smtClean="0">
                <a:solidFill>
                  <a:schemeClr val="tx2">
                    <a:lumMod val="60000"/>
                    <a:lumOff val="40000"/>
                  </a:schemeClr>
                </a:solidFill>
                <a:latin typeface="Comic Sans MS" panose="030F0702030302020204" pitchFamily="66" charset="0"/>
              </a:rPr>
              <a:t/>
            </a:r>
            <a:br>
              <a:rPr lang="ru-RU" sz="2400" b="1" dirty="0" smtClean="0">
                <a:solidFill>
                  <a:schemeClr val="tx2">
                    <a:lumMod val="60000"/>
                    <a:lumOff val="40000"/>
                  </a:schemeClr>
                </a:solidFill>
                <a:latin typeface="Comic Sans MS" panose="030F0702030302020204" pitchFamily="66" charset="0"/>
              </a:rPr>
            </a:br>
            <a:r>
              <a:rPr lang="ru-RU" sz="2000" b="1" dirty="0" smtClean="0">
                <a:solidFill>
                  <a:schemeClr val="tx2">
                    <a:lumMod val="60000"/>
                    <a:lumOff val="40000"/>
                  </a:schemeClr>
                </a:solidFill>
                <a:latin typeface="Comic Sans MS" panose="030F0702030302020204" pitchFamily="66" charset="0"/>
              </a:rPr>
              <a:t>ОБЗОР СУДЕБНОЙ </a:t>
            </a:r>
            <a:r>
              <a:rPr lang="ru-RU" sz="2000" b="1" dirty="0">
                <a:solidFill>
                  <a:schemeClr val="tx2">
                    <a:lumMod val="60000"/>
                    <a:lumOff val="40000"/>
                  </a:schemeClr>
                </a:solidFill>
                <a:latin typeface="Comic Sans MS" panose="030F0702030302020204" pitchFamily="66" charset="0"/>
              </a:rPr>
              <a:t>ПРАКТИКИ </a:t>
            </a:r>
            <a:r>
              <a:rPr lang="ru-RU" sz="2000" b="1" u="sng" dirty="0">
                <a:solidFill>
                  <a:schemeClr val="tx2">
                    <a:lumMod val="60000"/>
                    <a:lumOff val="40000"/>
                  </a:schemeClr>
                </a:solidFill>
                <a:latin typeface="Comic Sans MS" panose="030F0702030302020204" pitchFamily="66" charset="0"/>
              </a:rPr>
              <a:t>ВЕРХОВНОГО СУДА</a:t>
            </a:r>
            <a:r>
              <a:rPr lang="ru-RU" sz="2000" b="1" dirty="0">
                <a:solidFill>
                  <a:schemeClr val="tx2">
                    <a:lumMod val="60000"/>
                    <a:lumOff val="40000"/>
                  </a:schemeClr>
                </a:solidFill>
                <a:latin typeface="Comic Sans MS" panose="030F0702030302020204" pitchFamily="66" charset="0"/>
              </a:rPr>
              <a:t> </a:t>
            </a:r>
            <a:r>
              <a:rPr lang="ru-RU" sz="2000" b="1" dirty="0" smtClean="0">
                <a:solidFill>
                  <a:schemeClr val="tx2">
                    <a:lumMod val="60000"/>
                    <a:lumOff val="40000"/>
                  </a:schemeClr>
                </a:solidFill>
                <a:latin typeface="Comic Sans MS" panose="030F0702030302020204" pitchFamily="66" charset="0"/>
              </a:rPr>
              <a:t>РФ </a:t>
            </a:r>
            <a:r>
              <a:rPr lang="ru-RU" sz="2000" b="1" dirty="0" smtClean="0">
                <a:solidFill>
                  <a:srgbClr val="C00000"/>
                </a:solidFill>
                <a:latin typeface="Comic Sans MS" panose="030F0702030302020204" pitchFamily="66" charset="0"/>
              </a:rPr>
              <a:t>N </a:t>
            </a:r>
            <a:r>
              <a:rPr lang="ru-RU" sz="2000" b="1" dirty="0">
                <a:solidFill>
                  <a:srgbClr val="C00000"/>
                </a:solidFill>
                <a:latin typeface="Comic Sans MS" panose="030F0702030302020204" pitchFamily="66" charset="0"/>
              </a:rPr>
              <a:t>2 (20</a:t>
            </a:r>
            <a:r>
              <a:rPr lang="ru-RU" sz="2800" b="1" dirty="0">
                <a:solidFill>
                  <a:srgbClr val="C00000"/>
                </a:solidFill>
                <a:latin typeface="Comic Sans MS" panose="030F0702030302020204" pitchFamily="66" charset="0"/>
              </a:rPr>
              <a:t>20</a:t>
            </a:r>
            <a:r>
              <a:rPr lang="ru-RU" sz="2000" b="1" dirty="0">
                <a:solidFill>
                  <a:srgbClr val="C00000"/>
                </a:solidFill>
                <a:latin typeface="Comic Sans MS" panose="030F0702030302020204" pitchFamily="66" charset="0"/>
              </a:rPr>
              <a:t>)</a:t>
            </a:r>
            <a:br>
              <a:rPr lang="ru-RU" sz="2000" b="1" dirty="0">
                <a:solidFill>
                  <a:srgbClr val="C00000"/>
                </a:solidFill>
                <a:latin typeface="Comic Sans MS" panose="030F0702030302020204" pitchFamily="66" charset="0"/>
              </a:rPr>
            </a:br>
            <a:r>
              <a:rPr lang="ru-RU" sz="2400" b="1" dirty="0">
                <a:solidFill>
                  <a:srgbClr val="C00000"/>
                </a:solidFill>
                <a:latin typeface="Comic Sans MS" panose="030F0702030302020204" pitchFamily="66" charset="0"/>
              </a:rPr>
              <a:t/>
            </a:r>
            <a:br>
              <a:rPr lang="ru-RU" sz="2400" b="1" dirty="0">
                <a:solidFill>
                  <a:srgbClr val="C00000"/>
                </a:solidFill>
                <a:latin typeface="Comic Sans MS" panose="030F0702030302020204" pitchFamily="66" charset="0"/>
              </a:rPr>
            </a:br>
            <a:endParaRPr lang="ru-RU" sz="2400" b="1" dirty="0">
              <a:solidFill>
                <a:srgbClr val="C00000"/>
              </a:solidFill>
              <a:latin typeface="Comic Sans MS" panose="030F0702030302020204" pitchFamily="66" charset="0"/>
            </a:endParaRPr>
          </a:p>
        </p:txBody>
      </p:sp>
      <p:sp>
        <p:nvSpPr>
          <p:cNvPr id="3" name="Объект 2"/>
          <p:cNvSpPr>
            <a:spLocks noGrp="1"/>
          </p:cNvSpPr>
          <p:nvPr>
            <p:ph idx="1"/>
          </p:nvPr>
        </p:nvSpPr>
        <p:spPr>
          <a:xfrm>
            <a:off x="0" y="692696"/>
            <a:ext cx="9144000" cy="6165304"/>
          </a:xfrm>
        </p:spPr>
        <p:txBody>
          <a:bodyPr>
            <a:normAutofit fontScale="92500" lnSpcReduction="20000"/>
          </a:bodyPr>
          <a:lstStyle/>
          <a:p>
            <a:pPr marL="0" indent="0" algn="ctr">
              <a:buNone/>
            </a:pPr>
            <a:endParaRPr lang="ru-RU" sz="2000" dirty="0" smtClean="0"/>
          </a:p>
          <a:p>
            <a:pPr marL="0" indent="0" algn="ctr">
              <a:buNone/>
            </a:pPr>
            <a:r>
              <a:rPr lang="ru-RU" sz="2000" dirty="0" smtClean="0"/>
              <a:t>Положения </a:t>
            </a:r>
            <a:r>
              <a:rPr lang="ru-RU" sz="2000" b="1" dirty="0">
                <a:solidFill>
                  <a:srgbClr val="C00000"/>
                </a:solidFill>
              </a:rPr>
              <a:t>п. 2 ст. </a:t>
            </a:r>
            <a:r>
              <a:rPr lang="ru-RU" sz="2600" b="1" dirty="0">
                <a:solidFill>
                  <a:srgbClr val="C00000"/>
                </a:solidFill>
              </a:rPr>
              <a:t>621</a:t>
            </a:r>
            <a:r>
              <a:rPr lang="ru-RU" sz="2000" b="1" dirty="0">
                <a:solidFill>
                  <a:srgbClr val="C00000"/>
                </a:solidFill>
              </a:rPr>
              <a:t> ГК РФ </a:t>
            </a:r>
            <a:r>
              <a:rPr lang="ru-RU" sz="2000" b="1" dirty="0"/>
              <a:t>о возобновлении ДОГОВОРА АРЕНДЫ на </a:t>
            </a:r>
            <a:r>
              <a:rPr lang="ru-RU" sz="2000" b="1" u="sng" dirty="0" smtClean="0"/>
              <a:t>неопределенный Срок</a:t>
            </a:r>
            <a:r>
              <a:rPr lang="ru-RU" sz="2000" b="1" dirty="0" smtClean="0"/>
              <a:t> </a:t>
            </a:r>
            <a:r>
              <a:rPr lang="ru-RU" sz="2000" b="1" dirty="0" smtClean="0">
                <a:solidFill>
                  <a:srgbClr val="FF0000"/>
                </a:solidFill>
              </a:rPr>
              <a:t>ПРИМЕНЯЮТСЯ</a:t>
            </a:r>
            <a:r>
              <a:rPr lang="ru-RU" sz="2000" b="1" dirty="0" smtClean="0"/>
              <a:t> </a:t>
            </a:r>
            <a:r>
              <a:rPr lang="ru-RU" sz="2000" b="1" dirty="0"/>
              <a:t>в </a:t>
            </a:r>
            <a:r>
              <a:rPr lang="ru-RU" sz="2000" b="1" dirty="0" err="1" smtClean="0"/>
              <a:t>тч</a:t>
            </a:r>
            <a:r>
              <a:rPr lang="ru-RU" sz="2000" b="1" dirty="0" smtClean="0"/>
              <a:t> к </a:t>
            </a:r>
            <a:r>
              <a:rPr lang="ru-RU" sz="2000" b="1" dirty="0"/>
              <a:t>договорам аренды земельных участков,</a:t>
            </a:r>
            <a:r>
              <a:rPr lang="ru-RU" sz="2000" dirty="0"/>
              <a:t> находящихся в публичной собственности, для заключения </a:t>
            </a:r>
            <a:endParaRPr lang="ru-RU" sz="2000" dirty="0" smtClean="0"/>
          </a:p>
          <a:p>
            <a:pPr marL="0" indent="0" algn="ctr">
              <a:buNone/>
            </a:pPr>
            <a:r>
              <a:rPr lang="ru-RU" sz="2000" dirty="0" smtClean="0"/>
              <a:t>которых </a:t>
            </a:r>
            <a:r>
              <a:rPr lang="ru-RU" sz="2000" b="1" u="sng" dirty="0"/>
              <a:t>до 1 марта 2015 г</a:t>
            </a:r>
            <a:r>
              <a:rPr lang="ru-RU" sz="2000" b="1" dirty="0"/>
              <a:t>. </a:t>
            </a:r>
            <a:r>
              <a:rPr lang="ru-RU" sz="2000" b="1" dirty="0">
                <a:solidFill>
                  <a:srgbClr val="C00000"/>
                </a:solidFill>
              </a:rPr>
              <a:t>не требовалось проведения </a:t>
            </a:r>
            <a:r>
              <a:rPr lang="ru-RU" sz="2000" b="1" dirty="0" smtClean="0">
                <a:solidFill>
                  <a:srgbClr val="C00000"/>
                </a:solidFill>
              </a:rPr>
              <a:t>торгов</a:t>
            </a:r>
            <a:endParaRPr lang="ru-RU" sz="2000" dirty="0"/>
          </a:p>
          <a:p>
            <a:pPr marL="0" indent="0" algn="just">
              <a:buNone/>
            </a:pPr>
            <a:endParaRPr lang="ru-RU" sz="2000" dirty="0" smtClean="0"/>
          </a:p>
          <a:p>
            <a:pPr algn="ctr"/>
            <a:r>
              <a:rPr lang="ru-RU" sz="1900" b="1" dirty="0" smtClean="0"/>
              <a:t>Земельным </a:t>
            </a:r>
            <a:r>
              <a:rPr lang="ru-RU" sz="1900" b="1" dirty="0"/>
              <a:t>кодексом </a:t>
            </a:r>
            <a:r>
              <a:rPr lang="ru-RU" sz="1900" b="1" dirty="0" smtClean="0"/>
              <a:t>РФ в </a:t>
            </a:r>
            <a:r>
              <a:rPr lang="ru-RU" sz="1900" b="1" dirty="0"/>
              <a:t>редакции, действовавшей </a:t>
            </a:r>
            <a:r>
              <a:rPr lang="ru-RU" sz="1900" b="1" i="1" dirty="0"/>
              <a:t>до 1 марта 2015</a:t>
            </a:r>
            <a:r>
              <a:rPr lang="ru-RU" sz="1900" b="1" dirty="0"/>
              <a:t> г., </a:t>
            </a:r>
            <a:endParaRPr lang="ru-RU" sz="1900" b="1" dirty="0" smtClean="0"/>
          </a:p>
          <a:p>
            <a:pPr marL="0" indent="0" algn="ctr">
              <a:buNone/>
            </a:pPr>
            <a:r>
              <a:rPr lang="ru-RU" sz="1900" b="1" dirty="0" smtClean="0">
                <a:solidFill>
                  <a:srgbClr val="C00000"/>
                </a:solidFill>
              </a:rPr>
              <a:t>      </a:t>
            </a:r>
            <a:r>
              <a:rPr lang="ru-RU" sz="2200" b="1" u="sng" dirty="0" smtClean="0">
                <a:solidFill>
                  <a:srgbClr val="C00000"/>
                </a:solidFill>
              </a:rPr>
              <a:t>НЕ БЫЛО ЗАПРЕТА на </a:t>
            </a:r>
            <a:r>
              <a:rPr lang="ru-RU" sz="2200" b="1" u="sng" dirty="0">
                <a:solidFill>
                  <a:srgbClr val="C00000"/>
                </a:solidFill>
              </a:rPr>
              <a:t>возможность возобновления </a:t>
            </a:r>
            <a:r>
              <a:rPr lang="ru-RU" sz="1900" b="1" dirty="0"/>
              <a:t>на </a:t>
            </a:r>
            <a:endParaRPr lang="ru-RU" sz="1900" b="1" dirty="0" smtClean="0"/>
          </a:p>
          <a:p>
            <a:pPr marL="0" indent="0" algn="ctr">
              <a:buNone/>
            </a:pPr>
            <a:r>
              <a:rPr lang="ru-RU" sz="1900" b="1" dirty="0"/>
              <a:t> </a:t>
            </a:r>
            <a:r>
              <a:rPr lang="ru-RU" sz="1900" b="1" dirty="0" smtClean="0"/>
              <a:t>     неопределенный </a:t>
            </a:r>
            <a:r>
              <a:rPr lang="ru-RU" sz="1900" b="1" dirty="0"/>
              <a:t>срок по правилам п. 2 ст. 621 ГК РФ </a:t>
            </a:r>
            <a:r>
              <a:rPr lang="ru-RU" sz="1900" b="1" u="sng" dirty="0"/>
              <a:t>договоров аренды</a:t>
            </a:r>
            <a:r>
              <a:rPr lang="ru-RU" sz="1900" b="1" dirty="0"/>
              <a:t> </a:t>
            </a:r>
            <a:endParaRPr lang="ru-RU" sz="1900" b="1" dirty="0" smtClean="0"/>
          </a:p>
          <a:p>
            <a:pPr marL="0" indent="0" algn="ctr">
              <a:buNone/>
            </a:pPr>
            <a:r>
              <a:rPr lang="ru-RU" sz="1900" b="1" dirty="0" smtClean="0"/>
              <a:t>земельных </a:t>
            </a:r>
            <a:r>
              <a:rPr lang="ru-RU" sz="1900" b="1" dirty="0"/>
              <a:t>участков, при заключении которых не требовалось </a:t>
            </a:r>
            <a:r>
              <a:rPr lang="ru-RU" sz="1900" b="1" dirty="0" smtClean="0"/>
              <a:t>  </a:t>
            </a:r>
          </a:p>
          <a:p>
            <a:pPr marL="0" indent="0" algn="ctr">
              <a:buNone/>
            </a:pPr>
            <a:r>
              <a:rPr lang="ru-RU" sz="1900" b="1" dirty="0"/>
              <a:t> </a:t>
            </a:r>
            <a:r>
              <a:rPr lang="ru-RU" sz="1900" b="1" dirty="0" smtClean="0"/>
              <a:t>     проведения </a:t>
            </a:r>
            <a:r>
              <a:rPr lang="ru-RU" sz="1900" b="1" dirty="0"/>
              <a:t>торгов.</a:t>
            </a:r>
            <a:endParaRPr lang="ru-RU" sz="1900" dirty="0"/>
          </a:p>
          <a:p>
            <a:pPr algn="just"/>
            <a:r>
              <a:rPr lang="ru-RU" sz="2000" dirty="0" smtClean="0"/>
              <a:t>Положениями </a:t>
            </a:r>
            <a:r>
              <a:rPr lang="ru-RU" sz="2000" dirty="0"/>
              <a:t>Земельного кодекса </a:t>
            </a:r>
            <a:r>
              <a:rPr lang="ru-RU" sz="2000" dirty="0" smtClean="0"/>
              <a:t>РФ </a:t>
            </a:r>
            <a:r>
              <a:rPr lang="ru-RU" sz="2000" b="1" dirty="0" smtClean="0">
                <a:solidFill>
                  <a:srgbClr val="C00000"/>
                </a:solidFill>
              </a:rPr>
              <a:t>в </a:t>
            </a:r>
            <a:r>
              <a:rPr lang="ru-RU" sz="2000" b="1" dirty="0">
                <a:solidFill>
                  <a:srgbClr val="C00000"/>
                </a:solidFill>
              </a:rPr>
              <a:t>редакции, действующей с 1 марта 2015 г., </a:t>
            </a:r>
            <a:r>
              <a:rPr lang="ru-RU" sz="2200" b="1" i="1" u="sng" dirty="0" smtClean="0">
                <a:solidFill>
                  <a:srgbClr val="FF0000"/>
                </a:solidFill>
              </a:rPr>
              <a:t>ПРЯМО НЕ ИСКЛЮЧЕНО</a:t>
            </a:r>
            <a:r>
              <a:rPr lang="ru-RU" sz="2200" b="1" i="1" dirty="0" smtClean="0">
                <a:solidFill>
                  <a:srgbClr val="FF0000"/>
                </a:solidFill>
              </a:rPr>
              <a:t> </a:t>
            </a:r>
            <a:r>
              <a:rPr lang="ru-RU" sz="2000" b="1" dirty="0" smtClean="0">
                <a:solidFill>
                  <a:srgbClr val="FF0000"/>
                </a:solidFill>
              </a:rPr>
              <a:t>ПРИМЕНЕНИЕ положений п. 2 ст. 621 ГК РФ</a:t>
            </a:r>
            <a:r>
              <a:rPr lang="ru-RU" sz="2000" dirty="0" smtClean="0">
                <a:solidFill>
                  <a:srgbClr val="FF0000"/>
                </a:solidFill>
              </a:rPr>
              <a:t> </a:t>
            </a:r>
            <a:r>
              <a:rPr lang="ru-RU" sz="2000" u="sng" dirty="0" smtClean="0"/>
              <a:t>к </a:t>
            </a:r>
            <a:r>
              <a:rPr lang="ru-RU" sz="2000" u="sng" dirty="0"/>
              <a:t>договору аренды</a:t>
            </a:r>
            <a:r>
              <a:rPr lang="ru-RU" sz="2000" dirty="0"/>
              <a:t> земельного участка, находящегося в государственной или муниципальной собственности, </a:t>
            </a:r>
            <a:r>
              <a:rPr lang="ru-RU" sz="2000" b="1" u="sng" dirty="0"/>
              <a:t>правомерно заключенному без проведения торгов</a:t>
            </a:r>
            <a:r>
              <a:rPr lang="ru-RU" sz="2000" dirty="0"/>
              <a:t>, в случае, когда арендатор имеет право на заключение нового договора аренды без проведения торгов.</a:t>
            </a:r>
          </a:p>
          <a:p>
            <a:pPr algn="just"/>
            <a:r>
              <a:rPr lang="ru-RU" sz="2000" dirty="0"/>
              <a:t>Следовательно, </a:t>
            </a:r>
            <a:r>
              <a:rPr lang="ru-RU" sz="2000" b="1" dirty="0"/>
              <a:t>если </a:t>
            </a:r>
            <a:r>
              <a:rPr lang="ru-RU" sz="2000" b="1" dirty="0" smtClean="0"/>
              <a:t>арендатор </a:t>
            </a:r>
            <a:r>
              <a:rPr lang="ru-RU" sz="2000" b="1" dirty="0"/>
              <a:t>продолжил пользование таким земельным участком после истечения срока договора </a:t>
            </a:r>
            <a:r>
              <a:rPr lang="ru-RU" sz="2000" dirty="0"/>
              <a:t>при отсутствии возражений со стороны арендодателя, </a:t>
            </a:r>
            <a:r>
              <a:rPr lang="ru-RU" sz="2000" dirty="0">
                <a:solidFill>
                  <a:srgbClr val="C00000"/>
                </a:solidFill>
              </a:rPr>
              <a:t>договор считается возобновленным на тех же условиях на неопределенный срок</a:t>
            </a:r>
            <a:r>
              <a:rPr lang="ru-RU" sz="2000" dirty="0"/>
              <a:t>.</a:t>
            </a:r>
          </a:p>
        </p:txBody>
      </p:sp>
      <p:sp>
        <p:nvSpPr>
          <p:cNvPr id="4" name="Левая фигурная скобка 3"/>
          <p:cNvSpPr/>
          <p:nvPr/>
        </p:nvSpPr>
        <p:spPr>
          <a:xfrm>
            <a:off x="1" y="4221088"/>
            <a:ext cx="251520" cy="1296144"/>
          </a:xfrm>
          <a:prstGeom prst="leftBrace">
            <a:avLst/>
          </a:prstGeom>
        </p:spPr>
        <p:style>
          <a:lnRef idx="3">
            <a:schemeClr val="accent5"/>
          </a:lnRef>
          <a:fillRef idx="0">
            <a:schemeClr val="accent5"/>
          </a:fillRef>
          <a:effectRef idx="2">
            <a:schemeClr val="accent5"/>
          </a:effectRef>
          <a:fontRef idx="minor">
            <a:schemeClr val="tx1"/>
          </a:fontRef>
        </p:style>
        <p:txBody>
          <a:bodyPr rtlCol="0" anchor="ctr"/>
          <a:lstStyle/>
          <a:p>
            <a:pPr algn="ctr"/>
            <a:endParaRPr lang="ru-RU"/>
          </a:p>
        </p:txBody>
      </p:sp>
    </p:spTree>
    <p:extLst>
      <p:ext uri="{BB962C8B-B14F-4D97-AF65-F5344CB8AC3E}">
        <p14:creationId xmlns:p14="http://schemas.microsoft.com/office/powerpoint/2010/main" val="625722049"/>
      </p:ext>
    </p:extLst>
  </p:cSld>
  <p:clrMapOvr>
    <a:masterClrMapping/>
  </p:clrMapOvr>
  <p:timing>
    <p:tnLst>
      <p:par>
        <p:cTn id="1" dur="indefinite" restart="never" nodeType="tmRoot"/>
      </p:par>
    </p:tnLst>
  </p:timing>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836712"/>
          </a:xfrm>
        </p:spPr>
        <p:txBody>
          <a:bodyPr>
            <a:noAutofit/>
          </a:bodyPr>
          <a:lstStyle/>
          <a:p>
            <a:r>
              <a:rPr lang="ru-RU" sz="2800" b="1" dirty="0" smtClean="0">
                <a:solidFill>
                  <a:schemeClr val="tx2">
                    <a:lumMod val="60000"/>
                    <a:lumOff val="40000"/>
                  </a:schemeClr>
                </a:solidFill>
                <a:latin typeface="Comic Sans MS" panose="030F0702030302020204" pitchFamily="66" charset="0"/>
              </a:rPr>
              <a:t>Регистрация Здания на арендуемом ЗУ, </a:t>
            </a:r>
            <a:br>
              <a:rPr lang="ru-RU" sz="2800" b="1" dirty="0" smtClean="0">
                <a:solidFill>
                  <a:schemeClr val="tx2">
                    <a:lumMod val="60000"/>
                    <a:lumOff val="40000"/>
                  </a:schemeClr>
                </a:solidFill>
                <a:latin typeface="Comic Sans MS" panose="030F0702030302020204" pitchFamily="66" charset="0"/>
              </a:rPr>
            </a:br>
            <a:r>
              <a:rPr lang="ru-RU" sz="2800" b="1" dirty="0" smtClean="0">
                <a:solidFill>
                  <a:schemeClr val="tx2">
                    <a:lumMod val="60000"/>
                    <a:lumOff val="40000"/>
                  </a:schemeClr>
                </a:solidFill>
                <a:latin typeface="Comic Sans MS" panose="030F0702030302020204" pitchFamily="66" charset="0"/>
              </a:rPr>
              <a:t>ЕСЛИ СРОК АРЕНДЫ ЗУ ИСТЕК</a:t>
            </a:r>
            <a:endParaRPr lang="ru-RU" sz="2800" b="1" dirty="0">
              <a:solidFill>
                <a:schemeClr val="tx2">
                  <a:lumMod val="60000"/>
                  <a:lumOff val="40000"/>
                </a:schemeClr>
              </a:solidFill>
              <a:latin typeface="Comic Sans MS" panose="030F0702030302020204" pitchFamily="66" charset="0"/>
            </a:endParaRPr>
          </a:p>
        </p:txBody>
      </p:sp>
      <p:sp>
        <p:nvSpPr>
          <p:cNvPr id="3" name="Содержимое 2"/>
          <p:cNvSpPr>
            <a:spLocks noGrp="1"/>
          </p:cNvSpPr>
          <p:nvPr>
            <p:ph idx="1"/>
          </p:nvPr>
        </p:nvSpPr>
        <p:spPr>
          <a:xfrm>
            <a:off x="0" y="908720"/>
            <a:ext cx="9144000" cy="5877272"/>
          </a:xfrm>
        </p:spPr>
        <p:txBody>
          <a:bodyPr>
            <a:normAutofit/>
          </a:bodyPr>
          <a:lstStyle/>
          <a:p>
            <a:pPr marL="0" indent="0" algn="ctr">
              <a:buNone/>
            </a:pPr>
            <a:r>
              <a:rPr lang="ru-RU" sz="2000" b="1" dirty="0"/>
              <a:t>Письмо Минэкономики России </a:t>
            </a:r>
            <a:r>
              <a:rPr lang="ru-RU" sz="2400" b="1" dirty="0">
                <a:solidFill>
                  <a:srgbClr val="FF0000"/>
                </a:solidFill>
              </a:rPr>
              <a:t>от 24 декабря 2019 г. N ОГ-Д23-11501</a:t>
            </a:r>
            <a:endParaRPr lang="ru-RU" sz="2000" b="1" dirty="0">
              <a:solidFill>
                <a:srgbClr val="FF0000"/>
              </a:solidFill>
            </a:endParaRPr>
          </a:p>
          <a:p>
            <a:pPr marL="0" indent="0" algn="ctr">
              <a:buNone/>
            </a:pPr>
            <a:endParaRPr lang="ru-RU" sz="1100" b="1" dirty="0" smtClean="0">
              <a:solidFill>
                <a:srgbClr val="FF0000"/>
              </a:solidFill>
            </a:endParaRPr>
          </a:p>
          <a:p>
            <a:pPr marL="0" indent="0" algn="ctr">
              <a:buNone/>
            </a:pPr>
            <a:r>
              <a:rPr lang="ru-RU" sz="2000" b="1" dirty="0"/>
              <a:t>в целях государственной </a:t>
            </a:r>
            <a:r>
              <a:rPr lang="ru-RU" sz="2000" b="1" dirty="0">
                <a:solidFill>
                  <a:srgbClr val="FF0000"/>
                </a:solidFill>
              </a:rPr>
              <a:t>регистрации права собственности </a:t>
            </a:r>
            <a:r>
              <a:rPr lang="ru-RU" sz="2000" dirty="0"/>
              <a:t>в порядке, установленном статьей 40 Закона о недвижимости,</a:t>
            </a:r>
            <a:r>
              <a:rPr lang="ru-RU" sz="2000" b="1" dirty="0"/>
              <a:t> </a:t>
            </a:r>
            <a:r>
              <a:rPr lang="ru-RU" sz="2000" b="1" dirty="0" smtClean="0">
                <a:solidFill>
                  <a:srgbClr val="FF0000"/>
                </a:solidFill>
              </a:rPr>
              <a:t>НА ЗДАНИЕ</a:t>
            </a:r>
            <a:r>
              <a:rPr lang="ru-RU" sz="2000" b="1" dirty="0" smtClean="0"/>
              <a:t>, </a:t>
            </a:r>
            <a:r>
              <a:rPr lang="ru-RU" sz="2000" b="1" dirty="0"/>
              <a:t>сооружение, </a:t>
            </a:r>
            <a:r>
              <a:rPr lang="ru-RU" sz="2000" dirty="0"/>
              <a:t>расположенное</a:t>
            </a:r>
            <a:r>
              <a:rPr lang="ru-RU" sz="2000" b="1" dirty="0"/>
              <a:t> </a:t>
            </a:r>
            <a:r>
              <a:rPr lang="ru-RU" sz="2000" b="1" u="sng" dirty="0">
                <a:solidFill>
                  <a:srgbClr val="FF0000"/>
                </a:solidFill>
              </a:rPr>
              <a:t>на земельном участке, предоставленном по договору </a:t>
            </a:r>
            <a:r>
              <a:rPr lang="ru-RU" sz="2000" b="1" u="sng" dirty="0" smtClean="0">
                <a:solidFill>
                  <a:srgbClr val="FF0000"/>
                </a:solidFill>
              </a:rPr>
              <a:t>АРЕНДЫ</a:t>
            </a:r>
            <a:r>
              <a:rPr lang="ru-RU" sz="2000" b="1" u="sng" dirty="0" smtClean="0"/>
              <a:t>, </a:t>
            </a:r>
            <a:r>
              <a:rPr lang="ru-RU" sz="2400" b="1" u="sng" dirty="0">
                <a:solidFill>
                  <a:srgbClr val="C00000"/>
                </a:solidFill>
              </a:rPr>
              <a:t>срок которого, указанный в договоре, ИСТЕК</a:t>
            </a:r>
            <a:r>
              <a:rPr lang="ru-RU" sz="2400" b="1" dirty="0"/>
              <a:t>, </a:t>
            </a:r>
            <a:endParaRPr lang="ru-RU" sz="2000" b="1" dirty="0" smtClean="0"/>
          </a:p>
          <a:p>
            <a:pPr marL="0" indent="0" algn="ctr">
              <a:buNone/>
            </a:pPr>
            <a:endParaRPr lang="ru-RU" sz="2000" b="1" dirty="0" smtClean="0"/>
          </a:p>
          <a:p>
            <a:pPr marL="0" indent="0" algn="ctr">
              <a:buNone/>
            </a:pPr>
            <a:r>
              <a:rPr lang="ru-RU" sz="2000" b="1" dirty="0" smtClean="0"/>
              <a:t>но при этом в </a:t>
            </a:r>
            <a:r>
              <a:rPr lang="ru-RU" sz="2400" b="1" dirty="0" smtClean="0"/>
              <a:t>ЕГРН</a:t>
            </a:r>
            <a:r>
              <a:rPr lang="ru-RU" sz="2000" b="1" dirty="0" smtClean="0"/>
              <a:t>  </a:t>
            </a:r>
            <a:r>
              <a:rPr lang="ru-RU" sz="2400" b="1" i="1" u="sng" dirty="0" smtClean="0">
                <a:solidFill>
                  <a:srgbClr val="FF0000"/>
                </a:solidFill>
              </a:rPr>
              <a:t>СОДЕРЖИТСЯ АКТУАЛЬНАЯ ЗАПИСЬ О ЗАРЕГИСТРИРОВАННОЙ АРЕНДЕ</a:t>
            </a:r>
            <a:r>
              <a:rPr lang="ru-RU" sz="2400" b="1" u="sng" dirty="0" smtClean="0">
                <a:solidFill>
                  <a:srgbClr val="FF0000"/>
                </a:solidFill>
              </a:rPr>
              <a:t> </a:t>
            </a:r>
            <a:r>
              <a:rPr lang="ru-RU" sz="2000" b="1" dirty="0" smtClean="0"/>
              <a:t>соответствующего </a:t>
            </a:r>
            <a:r>
              <a:rPr lang="ru-RU" sz="2000" b="1" dirty="0"/>
              <a:t>земельного участка, </a:t>
            </a:r>
            <a:endParaRPr lang="ru-RU" sz="2000" b="1" dirty="0" smtClean="0"/>
          </a:p>
          <a:p>
            <a:pPr marL="0" indent="0" algn="ctr">
              <a:buNone/>
            </a:pPr>
            <a:r>
              <a:rPr lang="ru-RU" sz="2000" b="1" dirty="0" smtClean="0"/>
              <a:t>государственный </a:t>
            </a:r>
            <a:r>
              <a:rPr lang="ru-RU" sz="2000" b="1" i="1" dirty="0" smtClean="0"/>
              <a:t>РЕГИСТРАТОР ПРАВ </a:t>
            </a:r>
            <a:r>
              <a:rPr lang="ru-RU" sz="2000" b="1" i="1" u="sng" dirty="0" smtClean="0"/>
              <a:t>ДОЛЖЕН УБЕДИТЬСЯ</a:t>
            </a:r>
            <a:r>
              <a:rPr lang="ru-RU" sz="2000" b="1" i="1" dirty="0" smtClean="0"/>
              <a:t>, </a:t>
            </a:r>
            <a:r>
              <a:rPr lang="ru-RU" sz="2000" b="1" i="1" dirty="0"/>
              <a:t>что </a:t>
            </a:r>
            <a:endParaRPr lang="ru-RU" sz="2000" b="1" i="1" dirty="0" smtClean="0"/>
          </a:p>
          <a:p>
            <a:pPr marL="0" indent="0" algn="ctr">
              <a:buNone/>
            </a:pPr>
            <a:r>
              <a:rPr lang="ru-RU" sz="2400" b="1" i="1" dirty="0" smtClean="0">
                <a:solidFill>
                  <a:srgbClr val="FF0000"/>
                </a:solidFill>
              </a:rPr>
              <a:t>на </a:t>
            </a:r>
            <a:r>
              <a:rPr lang="ru-RU" sz="2400" b="1" i="1" dirty="0">
                <a:solidFill>
                  <a:srgbClr val="FF0000"/>
                </a:solidFill>
              </a:rPr>
              <a:t>момент ввода в эксплуатацию этого здания, сооружения указанный договор аренды в силу положений </a:t>
            </a:r>
            <a:r>
              <a:rPr lang="ru-RU" sz="2400" b="1" i="1" dirty="0" smtClean="0">
                <a:solidFill>
                  <a:srgbClr val="FF0000"/>
                </a:solidFill>
              </a:rPr>
              <a:t>п. </a:t>
            </a:r>
            <a:r>
              <a:rPr lang="ru-RU" sz="2400" b="1" i="1" dirty="0">
                <a:solidFill>
                  <a:srgbClr val="FF0000"/>
                </a:solidFill>
              </a:rPr>
              <a:t>2 </a:t>
            </a:r>
            <a:r>
              <a:rPr lang="ru-RU" sz="2400" b="1" i="1" dirty="0" smtClean="0">
                <a:solidFill>
                  <a:srgbClr val="FF0000"/>
                </a:solidFill>
              </a:rPr>
              <a:t>ст. </a:t>
            </a:r>
            <a:r>
              <a:rPr lang="ru-RU" sz="2400" b="1" i="1" dirty="0">
                <a:solidFill>
                  <a:srgbClr val="FF0000"/>
                </a:solidFill>
              </a:rPr>
              <a:t>621 ГК РФ </a:t>
            </a:r>
            <a:r>
              <a:rPr lang="ru-RU" sz="2400" b="1" i="1" u="sng" dirty="0" smtClean="0">
                <a:solidFill>
                  <a:srgbClr val="FF0000"/>
                </a:solidFill>
              </a:rPr>
              <a:t>СЧИТАЛСЯ ВОЗОБНОВЛЕННЫМ НА ТЕХ ЖЕ УСЛОВИЯХ</a:t>
            </a:r>
            <a:r>
              <a:rPr lang="ru-RU" sz="2000" b="1" dirty="0" smtClean="0"/>
              <a:t>, </a:t>
            </a:r>
            <a:r>
              <a:rPr lang="ru-RU" sz="2000" b="1" u="sng" dirty="0" smtClean="0"/>
              <a:t>ПРИНЯВ СООТВЕТСТВУЮЩИЕ МЕРЫ ПО ПОЛУЧЕНИЮ ДОПОЛНИТЕЛЬНЫХ СВЕДЕНИЙ </a:t>
            </a:r>
            <a:r>
              <a:rPr lang="ru-RU" sz="2000" b="1" dirty="0" smtClean="0"/>
              <a:t>(</a:t>
            </a:r>
            <a:r>
              <a:rPr lang="ru-RU" sz="2000" b="1" dirty="0"/>
              <a:t>документов), </a:t>
            </a:r>
            <a:r>
              <a:rPr lang="ru-RU" sz="2000" b="1" u="sng" dirty="0"/>
              <a:t>подтверждающих возобновление срока указанного договора </a:t>
            </a:r>
            <a:r>
              <a:rPr lang="ru-RU" sz="2000" b="1" dirty="0"/>
              <a:t>(данные документы могут быть также представлены </a:t>
            </a:r>
            <a:r>
              <a:rPr lang="ru-RU" sz="2000" b="1" dirty="0" smtClean="0"/>
              <a:t>заявителем).</a:t>
            </a:r>
            <a:endParaRPr lang="ru-RU" sz="2000" b="1" dirty="0">
              <a:solidFill>
                <a:srgbClr val="FF0000"/>
              </a:solidFill>
            </a:endParaRPr>
          </a:p>
        </p:txBody>
      </p:sp>
    </p:spTree>
    <p:extLst>
      <p:ext uri="{BB962C8B-B14F-4D97-AF65-F5344CB8AC3E}">
        <p14:creationId xmlns:p14="http://schemas.microsoft.com/office/powerpoint/2010/main" val="1446543416"/>
      </p:ext>
    </p:extLst>
  </p:cSld>
  <p:clrMapOvr>
    <a:masterClrMapping/>
  </p:clrMapOvr>
  <p:timing>
    <p:tnLst>
      <p:par>
        <p:cTn id="1" dur="indefinite" restart="never" nodeType="tmRoot"/>
      </p:par>
    </p:tnLst>
  </p:timing>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6597352"/>
          </a:xfrm>
        </p:spPr>
        <p:txBody>
          <a:bodyPr>
            <a:noAutofit/>
          </a:bodyPr>
          <a:lstStyle/>
          <a:p>
            <a:r>
              <a:rPr lang="ru-RU" sz="2800" b="1" dirty="0" smtClean="0">
                <a:solidFill>
                  <a:schemeClr val="tx2">
                    <a:lumMod val="60000"/>
                    <a:lumOff val="40000"/>
                  </a:schemeClr>
                </a:solidFill>
                <a:latin typeface="Comic Sans MS" panose="030F0702030302020204" pitchFamily="66" charset="0"/>
              </a:rPr>
              <a:t/>
            </a:r>
            <a:br>
              <a:rPr lang="ru-RU" sz="2800" b="1" dirty="0" smtClean="0">
                <a:solidFill>
                  <a:schemeClr val="tx2">
                    <a:lumMod val="60000"/>
                    <a:lumOff val="40000"/>
                  </a:schemeClr>
                </a:solidFill>
                <a:latin typeface="Comic Sans MS" panose="030F0702030302020204" pitchFamily="66" charset="0"/>
              </a:rPr>
            </a:br>
            <a:r>
              <a:rPr lang="ru-RU" sz="2800" b="1" dirty="0">
                <a:solidFill>
                  <a:schemeClr val="tx2">
                    <a:lumMod val="60000"/>
                    <a:lumOff val="40000"/>
                  </a:schemeClr>
                </a:solidFill>
                <a:latin typeface="Comic Sans MS" panose="030F0702030302020204" pitchFamily="66" charset="0"/>
              </a:rPr>
              <a:t/>
            </a:r>
            <a:br>
              <a:rPr lang="ru-RU" sz="2800" b="1" dirty="0">
                <a:solidFill>
                  <a:schemeClr val="tx2">
                    <a:lumMod val="60000"/>
                    <a:lumOff val="40000"/>
                  </a:schemeClr>
                </a:solidFill>
                <a:latin typeface="Comic Sans MS" panose="030F0702030302020204" pitchFamily="66" charset="0"/>
              </a:rPr>
            </a:br>
            <a:r>
              <a:rPr lang="ru-RU" sz="2800" b="1" dirty="0" smtClean="0">
                <a:solidFill>
                  <a:schemeClr val="tx2">
                    <a:lumMod val="60000"/>
                    <a:lumOff val="40000"/>
                  </a:schemeClr>
                </a:solidFill>
                <a:latin typeface="Comic Sans MS" panose="030F0702030302020204" pitchFamily="66" charset="0"/>
              </a:rPr>
              <a:t>Федеральный </a:t>
            </a:r>
            <a:r>
              <a:rPr lang="ru-RU" sz="2800" b="1" dirty="0">
                <a:solidFill>
                  <a:schemeClr val="tx2">
                    <a:lumMod val="60000"/>
                    <a:lumOff val="40000"/>
                  </a:schemeClr>
                </a:solidFill>
                <a:latin typeface="Comic Sans MS" panose="030F0702030302020204" pitchFamily="66" charset="0"/>
              </a:rPr>
              <a:t>закон от 31.07.2020  </a:t>
            </a:r>
            <a:r>
              <a:rPr lang="ru-RU" sz="2800" b="1" dirty="0">
                <a:solidFill>
                  <a:srgbClr val="FF0000"/>
                </a:solidFill>
                <a:latin typeface="Comic Sans MS" panose="030F0702030302020204" pitchFamily="66" charset="0"/>
              </a:rPr>
              <a:t>№ 248-ФЗ </a:t>
            </a:r>
            <a:r>
              <a:rPr lang="ru-RU" sz="2800" b="1" dirty="0" smtClean="0">
                <a:solidFill>
                  <a:srgbClr val="FF0000"/>
                </a:solidFill>
                <a:latin typeface="Comic Sans MS" panose="030F0702030302020204" pitchFamily="66" charset="0"/>
              </a:rPr>
              <a:t/>
            </a:r>
            <a:br>
              <a:rPr lang="ru-RU" sz="2800" b="1" dirty="0" smtClean="0">
                <a:solidFill>
                  <a:srgbClr val="FF0000"/>
                </a:solidFill>
                <a:latin typeface="Comic Sans MS" panose="030F0702030302020204" pitchFamily="66" charset="0"/>
              </a:rPr>
            </a:br>
            <a:r>
              <a:rPr lang="ru-RU" sz="2800" b="1" dirty="0" smtClean="0">
                <a:solidFill>
                  <a:schemeClr val="tx2">
                    <a:lumMod val="60000"/>
                    <a:lumOff val="40000"/>
                  </a:schemeClr>
                </a:solidFill>
                <a:latin typeface="Comic Sans MS" panose="030F0702030302020204" pitchFamily="66" charset="0"/>
              </a:rPr>
              <a:t>"</a:t>
            </a:r>
            <a:r>
              <a:rPr lang="ru-RU" sz="3200" b="1" dirty="0">
                <a:solidFill>
                  <a:schemeClr val="tx2">
                    <a:lumMod val="60000"/>
                    <a:lumOff val="40000"/>
                  </a:schemeClr>
                </a:solidFill>
                <a:latin typeface="Comic Sans MS" panose="030F0702030302020204" pitchFamily="66" charset="0"/>
              </a:rPr>
              <a:t>О государственном контроле (надзоре) и муниципальном контроле в РФ</a:t>
            </a:r>
            <a:r>
              <a:rPr lang="ru-RU" sz="2800" b="1" dirty="0">
                <a:solidFill>
                  <a:schemeClr val="tx2">
                    <a:lumMod val="60000"/>
                    <a:lumOff val="40000"/>
                  </a:schemeClr>
                </a:solidFill>
                <a:latin typeface="Comic Sans MS" panose="030F0702030302020204" pitchFamily="66" charset="0"/>
              </a:rPr>
              <a:t>" </a:t>
            </a:r>
            <a:r>
              <a:rPr lang="ru-RU" sz="2800" b="1" dirty="0" smtClean="0">
                <a:solidFill>
                  <a:schemeClr val="tx2">
                    <a:lumMod val="60000"/>
                    <a:lumOff val="40000"/>
                  </a:schemeClr>
                </a:solidFill>
                <a:latin typeface="Comic Sans MS" panose="030F0702030302020204" pitchFamily="66" charset="0"/>
              </a:rPr>
              <a:t>и</a:t>
            </a:r>
            <a:br>
              <a:rPr lang="ru-RU" sz="2800" b="1" dirty="0" smtClean="0">
                <a:solidFill>
                  <a:schemeClr val="tx2">
                    <a:lumMod val="60000"/>
                    <a:lumOff val="40000"/>
                  </a:schemeClr>
                </a:solidFill>
                <a:latin typeface="Comic Sans MS" panose="030F0702030302020204" pitchFamily="66" charset="0"/>
              </a:rPr>
            </a:br>
            <a:r>
              <a:rPr lang="ru-RU" sz="2800" b="1" dirty="0">
                <a:solidFill>
                  <a:schemeClr val="tx2">
                    <a:lumMod val="60000"/>
                    <a:lumOff val="40000"/>
                  </a:schemeClr>
                </a:solidFill>
                <a:latin typeface="Comic Sans MS" panose="030F0702030302020204" pitchFamily="66" charset="0"/>
              </a:rPr>
              <a:t/>
            </a:r>
            <a:br>
              <a:rPr lang="ru-RU" sz="2800" b="1" dirty="0">
                <a:solidFill>
                  <a:schemeClr val="tx2">
                    <a:lumMod val="60000"/>
                    <a:lumOff val="40000"/>
                  </a:schemeClr>
                </a:solidFill>
                <a:latin typeface="Comic Sans MS" panose="030F0702030302020204" pitchFamily="66" charset="0"/>
              </a:rPr>
            </a:br>
            <a:r>
              <a:rPr lang="ru-RU" sz="2800" b="1" dirty="0">
                <a:solidFill>
                  <a:schemeClr val="tx2">
                    <a:lumMod val="60000"/>
                    <a:lumOff val="40000"/>
                  </a:schemeClr>
                </a:solidFill>
                <a:latin typeface="Comic Sans MS" panose="030F0702030302020204" pitchFamily="66" charset="0"/>
              </a:rPr>
              <a:t> Федеральный закон от 31.07.2020 </a:t>
            </a:r>
            <a:r>
              <a:rPr lang="ru-RU" sz="2800" b="1" dirty="0">
                <a:solidFill>
                  <a:srgbClr val="FF0000"/>
                </a:solidFill>
                <a:latin typeface="Comic Sans MS" panose="030F0702030302020204" pitchFamily="66" charset="0"/>
              </a:rPr>
              <a:t>№ 247-ФЗ </a:t>
            </a:r>
            <a:r>
              <a:rPr lang="ru-RU" sz="2800" b="1" dirty="0">
                <a:solidFill>
                  <a:schemeClr val="tx2">
                    <a:lumMod val="60000"/>
                    <a:lumOff val="40000"/>
                  </a:schemeClr>
                </a:solidFill>
                <a:latin typeface="Comic Sans MS" panose="030F0702030302020204" pitchFamily="66" charset="0"/>
              </a:rPr>
              <a:t>"Об обязательных требованиях в Российской Федерации"</a:t>
            </a:r>
            <a:br>
              <a:rPr lang="ru-RU" sz="2800" b="1" dirty="0">
                <a:solidFill>
                  <a:schemeClr val="tx2">
                    <a:lumMod val="60000"/>
                    <a:lumOff val="40000"/>
                  </a:schemeClr>
                </a:solidFill>
                <a:latin typeface="Comic Sans MS" panose="030F0702030302020204" pitchFamily="66" charset="0"/>
              </a:rPr>
            </a:br>
            <a:r>
              <a:rPr lang="ru-RU" sz="2800" b="1" dirty="0" smtClean="0">
                <a:solidFill>
                  <a:schemeClr val="tx2">
                    <a:lumMod val="60000"/>
                    <a:lumOff val="40000"/>
                  </a:schemeClr>
                </a:solidFill>
                <a:latin typeface="Comic Sans MS" panose="030F0702030302020204" pitchFamily="66" charset="0"/>
              </a:rPr>
              <a:t/>
            </a:r>
            <a:br>
              <a:rPr lang="ru-RU" sz="2800" b="1" dirty="0" smtClean="0">
                <a:solidFill>
                  <a:schemeClr val="tx2">
                    <a:lumMod val="60000"/>
                    <a:lumOff val="40000"/>
                  </a:schemeClr>
                </a:solidFill>
                <a:latin typeface="Comic Sans MS" panose="030F0702030302020204" pitchFamily="66" charset="0"/>
              </a:rPr>
            </a:br>
            <a:r>
              <a:rPr lang="ru-RU" sz="2800" b="1" dirty="0">
                <a:solidFill>
                  <a:schemeClr val="tx2">
                    <a:lumMod val="60000"/>
                    <a:lumOff val="40000"/>
                  </a:schemeClr>
                </a:solidFill>
                <a:latin typeface="Comic Sans MS" panose="030F0702030302020204" pitchFamily="66" charset="0"/>
              </a:rPr>
              <a:t/>
            </a:r>
            <a:br>
              <a:rPr lang="ru-RU" sz="2800" b="1" dirty="0">
                <a:solidFill>
                  <a:schemeClr val="tx2">
                    <a:lumMod val="60000"/>
                    <a:lumOff val="40000"/>
                  </a:schemeClr>
                </a:solidFill>
                <a:latin typeface="Comic Sans MS" panose="030F0702030302020204" pitchFamily="66" charset="0"/>
              </a:rPr>
            </a:br>
            <a:r>
              <a:rPr lang="ru-RU" sz="2800" dirty="0"/>
              <a:t>вступает в силу </a:t>
            </a:r>
            <a:r>
              <a:rPr lang="ru-RU" sz="2800" b="1" dirty="0"/>
              <a:t>с 1 июля 2021 </a:t>
            </a:r>
            <a:r>
              <a:rPr lang="ru-RU" sz="2800" b="1" dirty="0" smtClean="0"/>
              <a:t>года</a:t>
            </a:r>
            <a:r>
              <a:rPr lang="ru-RU" sz="2800" dirty="0" smtClean="0"/>
              <a:t/>
            </a:r>
            <a:br>
              <a:rPr lang="ru-RU" sz="2800" dirty="0" smtClean="0"/>
            </a:br>
            <a:r>
              <a:rPr lang="ru-RU" sz="2800" dirty="0" smtClean="0"/>
              <a:t>(ряд положений позже)</a:t>
            </a:r>
            <a:r>
              <a:rPr lang="ru-RU" sz="2800" dirty="0"/>
              <a:t/>
            </a:r>
            <a:br>
              <a:rPr lang="ru-RU" sz="2800" dirty="0"/>
            </a:br>
            <a:endParaRPr lang="ru-RU" sz="2800" b="1" dirty="0">
              <a:solidFill>
                <a:schemeClr val="tx2">
                  <a:lumMod val="60000"/>
                  <a:lumOff val="40000"/>
                </a:schemeClr>
              </a:solidFill>
              <a:latin typeface="Comic Sans MS" panose="030F0702030302020204" pitchFamily="66" charset="0"/>
            </a:endParaRPr>
          </a:p>
        </p:txBody>
      </p:sp>
      <p:sp>
        <p:nvSpPr>
          <p:cNvPr id="3" name="Объект 2"/>
          <p:cNvSpPr>
            <a:spLocks noGrp="1"/>
          </p:cNvSpPr>
          <p:nvPr>
            <p:ph idx="1"/>
          </p:nvPr>
        </p:nvSpPr>
        <p:spPr>
          <a:xfrm>
            <a:off x="0" y="6525344"/>
            <a:ext cx="9144000" cy="332656"/>
          </a:xfrm>
        </p:spPr>
        <p:txBody>
          <a:bodyPr>
            <a:normAutofit lnSpcReduction="10000"/>
          </a:bodyPr>
          <a:lstStyle/>
          <a:p>
            <a:pPr marL="0" indent="0" algn="just" fontAlgn="base">
              <a:buNone/>
            </a:pPr>
            <a:endParaRPr lang="ru-RU" sz="1600" i="1" dirty="0"/>
          </a:p>
          <a:p>
            <a:pPr algn="just" fontAlgn="base"/>
            <a:endParaRPr lang="ru-RU" sz="1600" i="1" dirty="0"/>
          </a:p>
          <a:p>
            <a:pPr algn="just"/>
            <a:endParaRPr lang="ru-RU" sz="1400" i="1" dirty="0" smtClean="0"/>
          </a:p>
          <a:p>
            <a:pPr marL="0" lvl="0" indent="0">
              <a:buNone/>
            </a:pPr>
            <a:endParaRPr lang="ru-RU" sz="6400" dirty="0"/>
          </a:p>
          <a:p>
            <a:pPr marL="0" lvl="0" indent="0" algn="just">
              <a:buNone/>
            </a:pPr>
            <a:endParaRPr lang="ru-RU" sz="4000" dirty="0"/>
          </a:p>
          <a:p>
            <a:pPr lvl="0" algn="just"/>
            <a:endParaRPr lang="ru-RU" sz="6400" dirty="0"/>
          </a:p>
        </p:txBody>
      </p:sp>
    </p:spTree>
    <p:extLst>
      <p:ext uri="{BB962C8B-B14F-4D97-AF65-F5344CB8AC3E}">
        <p14:creationId xmlns:p14="http://schemas.microsoft.com/office/powerpoint/2010/main" val="1004363696"/>
      </p:ext>
    </p:extLst>
  </p:cSld>
  <p:clrMapOvr>
    <a:masterClrMapping/>
  </p:clrMapOvr>
  <p:timing>
    <p:tnLst>
      <p:par>
        <p:cTn id="1" dur="indefinite" restart="never" nodeType="tmRoot"/>
      </p:par>
    </p:tnLst>
  </p:timing>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620688"/>
          </a:xfrm>
        </p:spPr>
        <p:txBody>
          <a:bodyPr>
            <a:noAutofit/>
          </a:bodyPr>
          <a:lstStyle/>
          <a:p>
            <a:r>
              <a:rPr lang="ru-RU" sz="2000" b="1" dirty="0" smtClean="0">
                <a:solidFill>
                  <a:schemeClr val="tx2">
                    <a:lumMod val="60000"/>
                    <a:lumOff val="40000"/>
                  </a:schemeClr>
                </a:solidFill>
                <a:latin typeface="Comic Sans MS" panose="030F0702030302020204" pitchFamily="66" charset="0"/>
              </a:rPr>
              <a:t> </a:t>
            </a:r>
            <a:r>
              <a:rPr lang="ru-RU" sz="2400" b="1" dirty="0" smtClean="0">
                <a:solidFill>
                  <a:schemeClr val="tx2">
                    <a:lumMod val="60000"/>
                    <a:lumOff val="40000"/>
                  </a:schemeClr>
                </a:solidFill>
                <a:latin typeface="Comic Sans MS" panose="030F0702030302020204" pitchFamily="66" charset="0"/>
              </a:rPr>
              <a:t>Государственный контроль (надзор) и</a:t>
            </a:r>
            <a:br>
              <a:rPr lang="ru-RU" sz="2400" b="1" dirty="0" smtClean="0">
                <a:solidFill>
                  <a:schemeClr val="tx2">
                    <a:lumMod val="60000"/>
                    <a:lumOff val="40000"/>
                  </a:schemeClr>
                </a:solidFill>
                <a:latin typeface="Comic Sans MS" panose="030F0702030302020204" pitchFamily="66" charset="0"/>
              </a:rPr>
            </a:br>
            <a:r>
              <a:rPr lang="ru-RU" sz="2400" b="1" dirty="0" smtClean="0">
                <a:solidFill>
                  <a:schemeClr val="tx2">
                    <a:lumMod val="60000"/>
                    <a:lumOff val="40000"/>
                  </a:schemeClr>
                </a:solidFill>
                <a:latin typeface="Comic Sans MS" panose="030F0702030302020204" pitchFamily="66" charset="0"/>
              </a:rPr>
              <a:t>муниципальный контроль </a:t>
            </a:r>
            <a:endParaRPr lang="ru-RU" sz="1800" b="1" dirty="0">
              <a:solidFill>
                <a:schemeClr val="tx2">
                  <a:lumMod val="60000"/>
                  <a:lumOff val="40000"/>
                </a:schemeClr>
              </a:solidFill>
              <a:latin typeface="Comic Sans MS" panose="030F0702030302020204" pitchFamily="66" charset="0"/>
            </a:endParaRPr>
          </a:p>
        </p:txBody>
      </p:sp>
      <p:sp>
        <p:nvSpPr>
          <p:cNvPr id="3" name="Объект 2"/>
          <p:cNvSpPr>
            <a:spLocks noGrp="1"/>
          </p:cNvSpPr>
          <p:nvPr>
            <p:ph idx="1"/>
          </p:nvPr>
        </p:nvSpPr>
        <p:spPr>
          <a:xfrm>
            <a:off x="0" y="620688"/>
            <a:ext cx="9144000" cy="6237312"/>
          </a:xfrm>
        </p:spPr>
        <p:txBody>
          <a:bodyPr>
            <a:normAutofit fontScale="77500" lnSpcReduction="20000"/>
          </a:bodyPr>
          <a:lstStyle/>
          <a:p>
            <a:pPr marL="0" indent="0" algn="just">
              <a:buNone/>
            </a:pPr>
            <a:r>
              <a:rPr lang="ru-RU" sz="2600" b="1" dirty="0">
                <a:solidFill>
                  <a:srgbClr val="FF0000"/>
                </a:solidFill>
              </a:rPr>
              <a:t>Под</a:t>
            </a:r>
            <a:r>
              <a:rPr lang="ru-RU" sz="2600" dirty="0"/>
              <a:t> государственным </a:t>
            </a:r>
            <a:r>
              <a:rPr lang="ru-RU" sz="2600" b="1" dirty="0"/>
              <a:t>контролем (надзором), </a:t>
            </a:r>
            <a:r>
              <a:rPr lang="ru-RU" sz="2600" dirty="0"/>
              <a:t>муниципальным контролем </a:t>
            </a:r>
            <a:r>
              <a:rPr lang="ru-RU" sz="2600" b="1" dirty="0" smtClean="0">
                <a:solidFill>
                  <a:srgbClr val="FF0000"/>
                </a:solidFill>
              </a:rPr>
              <a:t>понимается ДЕЯТЕЛЬНОСТЬ </a:t>
            </a:r>
            <a:r>
              <a:rPr lang="ru-RU" sz="2600" dirty="0"/>
              <a:t>контрольных (надзорных) органов, направленная </a:t>
            </a:r>
            <a:r>
              <a:rPr lang="ru-RU" sz="2600" dirty="0" smtClean="0"/>
              <a:t>на:</a:t>
            </a:r>
          </a:p>
          <a:p>
            <a:pPr algn="just">
              <a:buFontTx/>
              <a:buChar char="-"/>
            </a:pPr>
            <a:r>
              <a:rPr lang="ru-RU" sz="2900" b="1" dirty="0" smtClean="0"/>
              <a:t>предупреждение</a:t>
            </a:r>
            <a:r>
              <a:rPr lang="ru-RU" sz="2900" dirty="0"/>
              <a:t>, </a:t>
            </a:r>
            <a:r>
              <a:rPr lang="ru-RU" sz="2900" dirty="0" smtClean="0"/>
              <a:t>  </a:t>
            </a:r>
            <a:r>
              <a:rPr lang="ru-RU" sz="2900" b="1" dirty="0" smtClean="0"/>
              <a:t>выявление</a:t>
            </a:r>
            <a:r>
              <a:rPr lang="ru-RU" sz="2900" dirty="0" smtClean="0"/>
              <a:t> </a:t>
            </a:r>
            <a:r>
              <a:rPr lang="ru-RU" sz="2900" dirty="0"/>
              <a:t>и </a:t>
            </a:r>
            <a:r>
              <a:rPr lang="ru-RU" sz="2900" b="1" dirty="0" smtClean="0"/>
              <a:t>пресечение</a:t>
            </a:r>
            <a:r>
              <a:rPr lang="ru-RU" sz="2900" dirty="0" smtClean="0"/>
              <a:t> </a:t>
            </a:r>
            <a:r>
              <a:rPr lang="ru-RU" sz="2900" dirty="0"/>
              <a:t>нарушений обязательных требований, осуществляемая в пределах полномочий указанных органов </a:t>
            </a:r>
            <a:r>
              <a:rPr lang="ru-RU" sz="2900" dirty="0" smtClean="0"/>
              <a:t>посредством </a:t>
            </a:r>
            <a:r>
              <a:rPr lang="ru-RU" sz="2900" b="1" dirty="0" smtClean="0"/>
              <a:t>ПРОФИЛАКТИКИ</a:t>
            </a:r>
            <a:r>
              <a:rPr lang="ru-RU" sz="2900" dirty="0" smtClean="0"/>
              <a:t> </a:t>
            </a:r>
            <a:r>
              <a:rPr lang="ru-RU" sz="2900" dirty="0"/>
              <a:t>нарушений обязательных требований, </a:t>
            </a:r>
            <a:r>
              <a:rPr lang="ru-RU" sz="2900" dirty="0" smtClean="0"/>
              <a:t> </a:t>
            </a:r>
            <a:r>
              <a:rPr lang="ru-RU" sz="2900" b="1" dirty="0" smtClean="0"/>
              <a:t>ОЦЕНКИ СОБЛЮДЕНИЯ </a:t>
            </a:r>
            <a:r>
              <a:rPr lang="ru-RU" sz="2900" dirty="0" smtClean="0"/>
              <a:t>гражданами </a:t>
            </a:r>
            <a:r>
              <a:rPr lang="ru-RU" sz="2900" dirty="0"/>
              <a:t>и организациями обязательных </a:t>
            </a:r>
            <a:r>
              <a:rPr lang="ru-RU" sz="2900" dirty="0" smtClean="0"/>
              <a:t>требований..</a:t>
            </a:r>
          </a:p>
          <a:p>
            <a:pPr marL="0" indent="0" algn="ctr">
              <a:buNone/>
            </a:pPr>
            <a:endParaRPr lang="ru-RU" sz="900" b="1" dirty="0" smtClean="0"/>
          </a:p>
          <a:p>
            <a:pPr marL="0" indent="0" algn="ctr">
              <a:buNone/>
            </a:pPr>
            <a:r>
              <a:rPr lang="ru-RU" sz="2000" b="1" dirty="0" smtClean="0"/>
              <a:t>Виды </a:t>
            </a:r>
            <a:r>
              <a:rPr lang="ru-RU" sz="2000" b="1" dirty="0"/>
              <a:t>федерального </a:t>
            </a:r>
            <a:r>
              <a:rPr lang="ru-RU" sz="2000" dirty="0"/>
              <a:t>государственного контроля (надзора), </a:t>
            </a:r>
          </a:p>
          <a:p>
            <a:pPr marL="0" indent="0" algn="ctr">
              <a:buNone/>
            </a:pPr>
            <a:r>
              <a:rPr lang="ru-RU" sz="2000" b="1" dirty="0"/>
              <a:t>виды регионального </a:t>
            </a:r>
            <a:r>
              <a:rPr lang="ru-RU" sz="2000" dirty="0"/>
              <a:t>государственного контроля (надзора), </a:t>
            </a:r>
          </a:p>
          <a:p>
            <a:pPr marL="0" indent="0" algn="ctr">
              <a:buNone/>
            </a:pPr>
            <a:r>
              <a:rPr lang="ru-RU" sz="2000" b="1" dirty="0"/>
              <a:t>виды муниципального</a:t>
            </a:r>
            <a:r>
              <a:rPr lang="ru-RU" sz="2000" dirty="0"/>
              <a:t> контроля </a:t>
            </a:r>
            <a:endParaRPr lang="ru-RU" sz="2000" dirty="0" smtClean="0"/>
          </a:p>
          <a:p>
            <a:pPr marL="0" indent="0" algn="ctr">
              <a:buNone/>
            </a:pPr>
            <a:r>
              <a:rPr lang="ru-RU" sz="2000" b="1" dirty="0" smtClean="0">
                <a:solidFill>
                  <a:srgbClr val="FF0000"/>
                </a:solidFill>
              </a:rPr>
              <a:t>УСТАНАВЛИВАЮТСЯ </a:t>
            </a:r>
            <a:r>
              <a:rPr lang="ru-RU" sz="2000" b="1" u="sng" dirty="0" smtClean="0">
                <a:solidFill>
                  <a:srgbClr val="FF0000"/>
                </a:solidFill>
              </a:rPr>
              <a:t>ФЕДЕРАЛЬНЫМИ ЗАКОНАМИ</a:t>
            </a:r>
            <a:r>
              <a:rPr lang="ru-RU" sz="2000" b="1" dirty="0" smtClean="0">
                <a:solidFill>
                  <a:srgbClr val="FF0000"/>
                </a:solidFill>
              </a:rPr>
              <a:t> (федеральный </a:t>
            </a:r>
            <a:r>
              <a:rPr lang="ru-RU" sz="2000" b="1" dirty="0">
                <a:solidFill>
                  <a:srgbClr val="FF0000"/>
                </a:solidFill>
              </a:rPr>
              <a:t>закон о виде контроля). </a:t>
            </a:r>
            <a:endParaRPr lang="ru-RU" sz="2000" b="1" dirty="0" smtClean="0">
              <a:solidFill>
                <a:srgbClr val="FF0000"/>
              </a:solidFill>
            </a:endParaRPr>
          </a:p>
          <a:p>
            <a:pPr marL="0" indent="0" algn="ctr">
              <a:buNone/>
            </a:pPr>
            <a:r>
              <a:rPr lang="ru-RU" sz="2000" b="1" dirty="0" smtClean="0">
                <a:solidFill>
                  <a:srgbClr val="FF0000"/>
                </a:solidFill>
              </a:rPr>
              <a:t>(Закон о земельном контроле, о строительном контроле…)</a:t>
            </a:r>
            <a:endParaRPr lang="ru-RU" sz="2000" b="1" dirty="0">
              <a:solidFill>
                <a:srgbClr val="FF0000"/>
              </a:solidFill>
            </a:endParaRPr>
          </a:p>
          <a:p>
            <a:pPr marL="0" indent="0" algn="just">
              <a:buNone/>
            </a:pPr>
            <a:endParaRPr lang="ru-RU" sz="2000" b="1" dirty="0">
              <a:solidFill>
                <a:srgbClr val="FF0000"/>
              </a:solidFill>
            </a:endParaRPr>
          </a:p>
          <a:p>
            <a:pPr marL="0" indent="0" algn="ctr">
              <a:buNone/>
            </a:pPr>
            <a:r>
              <a:rPr lang="ru-RU" sz="2000" dirty="0"/>
              <a:t>Виды </a:t>
            </a:r>
            <a:r>
              <a:rPr lang="ru-RU" sz="2000" i="1" u="sng" dirty="0"/>
              <a:t>регионального государственного контроля (надзора) </a:t>
            </a:r>
            <a:r>
              <a:rPr lang="ru-RU" sz="2000" b="1" i="1" u="sng" dirty="0"/>
              <a:t>по предметам ведения субъектов</a:t>
            </a:r>
            <a:r>
              <a:rPr lang="ru-RU" sz="2000" b="1" dirty="0"/>
              <a:t> </a:t>
            </a:r>
            <a:r>
              <a:rPr lang="ru-RU" sz="2000" dirty="0"/>
              <a:t>Российской Федерации устанавливаются </a:t>
            </a:r>
            <a:r>
              <a:rPr lang="ru-RU" sz="2000" b="1" dirty="0">
                <a:solidFill>
                  <a:srgbClr val="FF0000"/>
                </a:solidFill>
              </a:rPr>
              <a:t>законами субъектов </a:t>
            </a:r>
            <a:r>
              <a:rPr lang="ru-RU" sz="2000" dirty="0"/>
              <a:t>Российской </a:t>
            </a:r>
            <a:r>
              <a:rPr lang="ru-RU" sz="2000" dirty="0" smtClean="0"/>
              <a:t>Федерации</a:t>
            </a:r>
            <a:endParaRPr lang="ru-RU" sz="2000" dirty="0"/>
          </a:p>
          <a:p>
            <a:pPr marL="0" indent="0" algn="just">
              <a:buNone/>
            </a:pPr>
            <a:endParaRPr lang="ru-RU" sz="2000" dirty="0"/>
          </a:p>
          <a:p>
            <a:pPr marL="0" indent="0" algn="ctr">
              <a:buNone/>
            </a:pPr>
            <a:r>
              <a:rPr lang="ru-RU" sz="2000" dirty="0"/>
              <a:t>Федеральным </a:t>
            </a:r>
            <a:r>
              <a:rPr lang="ru-RU" sz="2000" b="1" dirty="0">
                <a:solidFill>
                  <a:srgbClr val="FF0000"/>
                </a:solidFill>
              </a:rPr>
              <a:t>законом</a:t>
            </a:r>
            <a:r>
              <a:rPr lang="ru-RU" sz="2000" dirty="0"/>
              <a:t> о виде контроля, законом субъекта Российской Федерации о виде контроля </a:t>
            </a:r>
            <a:r>
              <a:rPr lang="ru-RU" sz="2000" b="1" dirty="0">
                <a:solidFill>
                  <a:srgbClr val="FF0000"/>
                </a:solidFill>
              </a:rPr>
              <a:t>определяется</a:t>
            </a:r>
            <a:r>
              <a:rPr lang="ru-RU" sz="2000" dirty="0"/>
              <a:t>:</a:t>
            </a:r>
          </a:p>
          <a:p>
            <a:pPr marL="0" indent="0" algn="ctr">
              <a:buNone/>
            </a:pPr>
            <a:r>
              <a:rPr lang="ru-RU" sz="2300" b="1" dirty="0"/>
              <a:t>наименование</a:t>
            </a:r>
            <a:r>
              <a:rPr lang="ru-RU" sz="2000" dirty="0"/>
              <a:t> вида контроля </a:t>
            </a:r>
            <a:r>
              <a:rPr lang="ru-RU" sz="2300" u="sng" dirty="0"/>
              <a:t>с указанием его отнесения </a:t>
            </a:r>
            <a:r>
              <a:rPr lang="ru-RU" sz="2000" u="sng" dirty="0"/>
              <a:t>к </a:t>
            </a:r>
            <a:r>
              <a:rPr lang="ru-RU" sz="2000" dirty="0"/>
              <a:t>федеральному </a:t>
            </a:r>
            <a:r>
              <a:rPr lang="ru-RU" sz="2000" i="1" dirty="0"/>
              <a:t>государственному</a:t>
            </a:r>
            <a:r>
              <a:rPr lang="ru-RU" sz="2000" dirty="0"/>
              <a:t> контролю (надзору), или к </a:t>
            </a:r>
            <a:r>
              <a:rPr lang="ru-RU" sz="2000" i="1" dirty="0"/>
              <a:t>региональному</a:t>
            </a:r>
            <a:r>
              <a:rPr lang="ru-RU" sz="2000" dirty="0"/>
              <a:t> государственному контролю (надзору), или к </a:t>
            </a:r>
            <a:r>
              <a:rPr lang="ru-RU" sz="2300" i="1" dirty="0"/>
              <a:t>муниципальному</a:t>
            </a:r>
            <a:r>
              <a:rPr lang="ru-RU" sz="2000" dirty="0"/>
              <a:t> контролю.</a:t>
            </a:r>
          </a:p>
          <a:p>
            <a:pPr algn="just">
              <a:buFontTx/>
              <a:buChar char="-"/>
            </a:pPr>
            <a:endParaRPr lang="ru-RU" sz="2000" dirty="0"/>
          </a:p>
          <a:p>
            <a:pPr marL="0" indent="0" algn="just">
              <a:buNone/>
            </a:pPr>
            <a:endParaRPr lang="ru-RU" sz="2000" dirty="0" smtClean="0"/>
          </a:p>
          <a:p>
            <a:pPr marL="0" indent="0" algn="ctr">
              <a:buNone/>
            </a:pPr>
            <a:r>
              <a:rPr lang="ru-RU" sz="1900" b="1" dirty="0" smtClean="0">
                <a:solidFill>
                  <a:srgbClr val="FF0000"/>
                </a:solidFill>
              </a:rPr>
              <a:t>       </a:t>
            </a:r>
          </a:p>
        </p:txBody>
      </p:sp>
    </p:spTree>
    <p:extLst>
      <p:ext uri="{BB962C8B-B14F-4D97-AF65-F5344CB8AC3E}">
        <p14:creationId xmlns:p14="http://schemas.microsoft.com/office/powerpoint/2010/main" val="9896736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620688"/>
          </a:xfrm>
        </p:spPr>
        <p:txBody>
          <a:bodyPr>
            <a:noAutofit/>
          </a:bodyPr>
          <a:lstStyle/>
          <a:p>
            <a:r>
              <a:rPr lang="ru-RU" sz="2000" b="1" dirty="0" smtClean="0">
                <a:solidFill>
                  <a:schemeClr val="tx2">
                    <a:lumMod val="60000"/>
                    <a:lumOff val="40000"/>
                  </a:schemeClr>
                </a:solidFill>
                <a:latin typeface="Comic Sans MS" panose="030F0702030302020204" pitchFamily="66" charset="0"/>
              </a:rPr>
              <a:t/>
            </a:r>
            <a:br>
              <a:rPr lang="ru-RU" sz="2000" b="1" dirty="0" smtClean="0">
                <a:solidFill>
                  <a:schemeClr val="tx2">
                    <a:lumMod val="60000"/>
                    <a:lumOff val="40000"/>
                  </a:schemeClr>
                </a:solidFill>
                <a:latin typeface="Comic Sans MS" panose="030F0702030302020204" pitchFamily="66" charset="0"/>
              </a:rPr>
            </a:br>
            <a:r>
              <a:rPr lang="ru-RU" sz="2000" b="1" dirty="0" smtClean="0">
                <a:solidFill>
                  <a:schemeClr val="tx2">
                    <a:lumMod val="60000"/>
                    <a:lumOff val="40000"/>
                  </a:schemeClr>
                </a:solidFill>
                <a:latin typeface="Comic Sans MS" panose="030F0702030302020204" pitchFamily="66" charset="0"/>
              </a:rPr>
              <a:t>ОСВОБОЖДЕНИЕ ОТ УПЛАТЫ государственной ПОШЛИНЫ</a:t>
            </a:r>
            <a:endParaRPr lang="ru-RU" sz="2800" b="1" dirty="0">
              <a:solidFill>
                <a:srgbClr val="C00000"/>
              </a:solidFill>
              <a:latin typeface="Comic Sans MS" panose="030F0702030302020204" pitchFamily="66" charset="0"/>
            </a:endParaRPr>
          </a:p>
        </p:txBody>
      </p:sp>
      <p:sp>
        <p:nvSpPr>
          <p:cNvPr id="3" name="Объект 2"/>
          <p:cNvSpPr>
            <a:spLocks noGrp="1"/>
          </p:cNvSpPr>
          <p:nvPr>
            <p:ph idx="1"/>
          </p:nvPr>
        </p:nvSpPr>
        <p:spPr>
          <a:xfrm>
            <a:off x="0" y="836712"/>
            <a:ext cx="9144000" cy="6021288"/>
          </a:xfrm>
        </p:spPr>
        <p:txBody>
          <a:bodyPr>
            <a:normAutofit fontScale="92500" lnSpcReduction="20000"/>
          </a:bodyPr>
          <a:lstStyle/>
          <a:p>
            <a:pPr marL="0" indent="0" algn="ctr">
              <a:buNone/>
            </a:pPr>
            <a:r>
              <a:rPr lang="ru-RU" sz="2400" dirty="0" smtClean="0"/>
              <a:t>ФЗ N </a:t>
            </a:r>
            <a:r>
              <a:rPr lang="ru-RU" sz="2400" dirty="0"/>
              <a:t>374-ФЗ, </a:t>
            </a:r>
            <a:r>
              <a:rPr lang="ru-RU" sz="2400" dirty="0" smtClean="0"/>
              <a:t>действует </a:t>
            </a:r>
            <a:r>
              <a:rPr lang="ru-RU" sz="2400" dirty="0"/>
              <a:t>с 29 декабря 2020 </a:t>
            </a:r>
            <a:r>
              <a:rPr lang="ru-RU" sz="2400" dirty="0" smtClean="0"/>
              <a:t>года</a:t>
            </a:r>
          </a:p>
          <a:p>
            <a:pPr marL="0" indent="0">
              <a:buNone/>
            </a:pPr>
            <a:endParaRPr lang="ru-RU" sz="1600" dirty="0"/>
          </a:p>
          <a:p>
            <a:pPr marL="0" indent="0" algn="ctr">
              <a:buNone/>
            </a:pPr>
            <a:r>
              <a:rPr lang="ru-RU" u="sng" dirty="0" smtClean="0"/>
              <a:t>Статья 333.35  Налогового кодекса РФ </a:t>
            </a:r>
          </a:p>
          <a:p>
            <a:pPr marL="0" indent="0" algn="ctr">
              <a:buNone/>
            </a:pPr>
            <a:r>
              <a:rPr lang="ru-RU" sz="2800" b="1" i="1" dirty="0" smtClean="0">
                <a:solidFill>
                  <a:srgbClr val="FF0000"/>
                </a:solidFill>
              </a:rPr>
              <a:t>Льготы</a:t>
            </a:r>
            <a:r>
              <a:rPr lang="ru-RU" sz="2800" b="1" i="1" dirty="0" smtClean="0"/>
              <a:t> </a:t>
            </a:r>
            <a:r>
              <a:rPr lang="ru-RU" sz="2800" b="1" i="1" dirty="0"/>
              <a:t>для отдельных категорий физических лиц и организаций</a:t>
            </a:r>
            <a:endParaRPr lang="ru-RU" sz="3300" i="1" dirty="0"/>
          </a:p>
          <a:p>
            <a:pPr marL="0" indent="0">
              <a:buNone/>
            </a:pPr>
            <a:r>
              <a:rPr lang="ru-RU" sz="2600" dirty="0" smtClean="0"/>
              <a:t>Государственная </a:t>
            </a:r>
            <a:r>
              <a:rPr lang="ru-RU" sz="2600" dirty="0"/>
              <a:t>пошлина не уплачивается в следующих случаях:</a:t>
            </a:r>
          </a:p>
          <a:p>
            <a:pPr marL="0" indent="0" algn="just">
              <a:buNone/>
            </a:pPr>
            <a:endParaRPr lang="ru-RU" sz="1600" dirty="0" smtClean="0"/>
          </a:p>
          <a:p>
            <a:pPr marL="0" indent="0" algn="just">
              <a:buNone/>
            </a:pPr>
            <a:r>
              <a:rPr lang="ru-RU" sz="2900" dirty="0" smtClean="0"/>
              <a:t>8</a:t>
            </a:r>
            <a:r>
              <a:rPr lang="ru-RU" sz="2900" dirty="0"/>
              <a:t>) за государственную </a:t>
            </a:r>
            <a:r>
              <a:rPr lang="ru-RU" sz="2900" b="1" dirty="0"/>
              <a:t>регистрацию возникшего до дня вступления в силу </a:t>
            </a:r>
            <a:r>
              <a:rPr lang="ru-RU" sz="2900" dirty="0" smtClean="0"/>
              <a:t>Федерального закона от </a:t>
            </a:r>
            <a:r>
              <a:rPr lang="ru-RU" sz="2900" dirty="0"/>
              <a:t>21 июля 1997 года N 122-ФЗ "О государственной регистрации прав на недвижимое имущество и сделок с ним" </a:t>
            </a:r>
            <a:r>
              <a:rPr lang="ru-RU" sz="2900" b="1" dirty="0"/>
              <a:t>права на объект недвижимости</a:t>
            </a:r>
            <a:r>
              <a:rPr lang="ru-RU" sz="2900" dirty="0" smtClean="0"/>
              <a:t>; (</a:t>
            </a:r>
            <a:r>
              <a:rPr lang="ru-RU" sz="2400" i="1" dirty="0"/>
              <a:t>новая редакция </a:t>
            </a:r>
            <a:r>
              <a:rPr lang="ru-RU" sz="2000" dirty="0" smtClean="0"/>
              <a:t>– было ранее – освобождение только </a:t>
            </a:r>
            <a:r>
              <a:rPr lang="ru-RU" sz="2000" dirty="0"/>
              <a:t>от уплаты «при переходе </a:t>
            </a:r>
            <a:r>
              <a:rPr lang="ru-RU" sz="2000" dirty="0" smtClean="0"/>
              <a:t>права»  Ранее – 1 </a:t>
            </a:r>
            <a:r>
              <a:rPr lang="ru-RU" sz="2000" dirty="0" err="1" smtClean="0"/>
              <a:t>тыс</a:t>
            </a:r>
            <a:r>
              <a:rPr lang="ru-RU" sz="2000" dirty="0" smtClean="0"/>
              <a:t> </a:t>
            </a:r>
            <a:r>
              <a:rPr lang="ru-RU" sz="2000" dirty="0" err="1" smtClean="0"/>
              <a:t>руб</a:t>
            </a:r>
            <a:r>
              <a:rPr lang="ru-RU" sz="2000" dirty="0" smtClean="0"/>
              <a:t>)</a:t>
            </a:r>
            <a:endParaRPr lang="ru-RU" sz="2900" dirty="0"/>
          </a:p>
          <a:p>
            <a:pPr marL="0" indent="0" algn="just">
              <a:buNone/>
            </a:pPr>
            <a:r>
              <a:rPr lang="ru-RU" sz="2300" dirty="0" smtClean="0"/>
              <a:t>8.1</a:t>
            </a:r>
            <a:r>
              <a:rPr lang="ru-RU" sz="2300" dirty="0"/>
              <a:t>) за государственную регистрацию </a:t>
            </a:r>
            <a:r>
              <a:rPr lang="ru-RU" sz="2300" i="1" dirty="0"/>
              <a:t>прекращения прав в связи с ликвидацией объекта недвижимого имущества, отказом от права </a:t>
            </a:r>
            <a:r>
              <a:rPr lang="ru-RU" sz="2300" dirty="0"/>
              <a:t>собственности на объект недвижимого имущества, переходом права к новому правообладателю, преобразованием (реконструкцией) объекта недвижимого имущества;</a:t>
            </a:r>
          </a:p>
          <a:p>
            <a:pPr marL="0" indent="0" algn="ctr">
              <a:buNone/>
            </a:pPr>
            <a:endParaRPr lang="ru-RU" sz="2000" i="1" dirty="0" smtClean="0"/>
          </a:p>
          <a:p>
            <a:pPr marL="0" indent="0">
              <a:buNone/>
            </a:pPr>
            <a:endParaRPr lang="ru-RU" dirty="0"/>
          </a:p>
        </p:txBody>
      </p:sp>
    </p:spTree>
    <p:extLst>
      <p:ext uri="{BB962C8B-B14F-4D97-AF65-F5344CB8AC3E}">
        <p14:creationId xmlns:p14="http://schemas.microsoft.com/office/powerpoint/2010/main" val="3112232376"/>
      </p:ext>
    </p:extLst>
  </p:cSld>
  <p:clrMapOvr>
    <a:masterClrMapping/>
  </p:clrMapOvr>
  <p:timing>
    <p:tnLst>
      <p:par>
        <p:cTn id="1" dur="indefinite" restart="never" nodeType="tmRoot"/>
      </p:par>
    </p:tnLst>
  </p:timing>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404664"/>
          </a:xfrm>
        </p:spPr>
        <p:txBody>
          <a:bodyPr>
            <a:noAutofit/>
          </a:bodyPr>
          <a:lstStyle/>
          <a:p>
            <a:r>
              <a:rPr lang="ru-RU" sz="2400" b="1" dirty="0" smtClean="0">
                <a:solidFill>
                  <a:schemeClr val="tx2">
                    <a:lumMod val="60000"/>
                    <a:lumOff val="40000"/>
                  </a:schemeClr>
                </a:solidFill>
                <a:latin typeface="Comic Sans MS" panose="030F0702030302020204" pitchFamily="66" charset="0"/>
              </a:rPr>
              <a:t>контроль (надзор)</a:t>
            </a:r>
            <a:endParaRPr lang="ru-RU" sz="1800" b="1" dirty="0">
              <a:solidFill>
                <a:schemeClr val="tx2">
                  <a:lumMod val="60000"/>
                  <a:lumOff val="40000"/>
                </a:schemeClr>
              </a:solidFill>
              <a:latin typeface="Comic Sans MS" panose="030F0702030302020204" pitchFamily="66" charset="0"/>
            </a:endParaRPr>
          </a:p>
        </p:txBody>
      </p:sp>
      <p:sp>
        <p:nvSpPr>
          <p:cNvPr id="3" name="Объект 2"/>
          <p:cNvSpPr>
            <a:spLocks noGrp="1"/>
          </p:cNvSpPr>
          <p:nvPr>
            <p:ph idx="1"/>
          </p:nvPr>
        </p:nvSpPr>
        <p:spPr>
          <a:xfrm>
            <a:off x="0" y="404664"/>
            <a:ext cx="9144000" cy="6453336"/>
          </a:xfrm>
        </p:spPr>
        <p:txBody>
          <a:bodyPr>
            <a:noAutofit/>
          </a:bodyPr>
          <a:lstStyle/>
          <a:p>
            <a:pPr marL="0" indent="0" algn="ctr">
              <a:buNone/>
            </a:pPr>
            <a:r>
              <a:rPr lang="ru-RU" sz="1200" dirty="0"/>
              <a:t>Статья 2: </a:t>
            </a:r>
            <a:r>
              <a:rPr lang="ru-RU" sz="1200" dirty="0" smtClean="0"/>
              <a:t> </a:t>
            </a:r>
            <a:r>
              <a:rPr lang="ru-RU" sz="1200" dirty="0" smtClean="0">
                <a:solidFill>
                  <a:srgbClr val="FF0000"/>
                </a:solidFill>
              </a:rPr>
              <a:t>к </a:t>
            </a:r>
            <a:r>
              <a:rPr lang="ru-RU" sz="1200" dirty="0">
                <a:solidFill>
                  <a:srgbClr val="FF0000"/>
                </a:solidFill>
              </a:rPr>
              <a:t>государственному контролю (надзору), муниципальному контролю </a:t>
            </a:r>
            <a:r>
              <a:rPr lang="ru-RU" sz="1400" b="1" dirty="0" smtClean="0">
                <a:solidFill>
                  <a:srgbClr val="FF0000"/>
                </a:solidFill>
              </a:rPr>
              <a:t>НЕ ОТНОСЯТСЯ</a:t>
            </a:r>
            <a:r>
              <a:rPr lang="ru-RU" sz="1200" b="1" dirty="0" smtClean="0">
                <a:solidFill>
                  <a:srgbClr val="FF0000"/>
                </a:solidFill>
              </a:rPr>
              <a:t>:</a:t>
            </a:r>
            <a:endParaRPr lang="ru-RU" sz="1200" b="1" dirty="0">
              <a:solidFill>
                <a:srgbClr val="FF0000"/>
              </a:solidFill>
            </a:endParaRPr>
          </a:p>
          <a:p>
            <a:pPr marL="0" indent="0">
              <a:buNone/>
            </a:pPr>
            <a:r>
              <a:rPr lang="ru-RU" sz="1200" dirty="0"/>
              <a:t>1) мероприятия </a:t>
            </a:r>
            <a:r>
              <a:rPr lang="ru-RU" sz="1200" dirty="0" smtClean="0"/>
              <a:t>компетенции </a:t>
            </a:r>
            <a:r>
              <a:rPr lang="ru-RU" sz="1200" b="1" u="sng" dirty="0" smtClean="0"/>
              <a:t>ОРГАНОВ ВНУТРЕННИХ ДЕЛ и </a:t>
            </a:r>
            <a:r>
              <a:rPr lang="ru-RU" sz="1200" b="1" u="sng" dirty="0"/>
              <a:t>иных органов дознания</a:t>
            </a:r>
            <a:r>
              <a:rPr lang="ru-RU" sz="1200" dirty="0" smtClean="0"/>
              <a:t>;  2</a:t>
            </a:r>
            <a:r>
              <a:rPr lang="ru-RU" sz="1200" dirty="0"/>
              <a:t>) </a:t>
            </a:r>
            <a:r>
              <a:rPr lang="ru-RU" sz="1200" b="1" u="sng" dirty="0"/>
              <a:t>оперативно-</a:t>
            </a:r>
            <a:r>
              <a:rPr lang="ru-RU" sz="1200" b="1" u="sng" dirty="0" err="1"/>
              <a:t>разыскная</a:t>
            </a:r>
            <a:r>
              <a:rPr lang="ru-RU" sz="1200" b="1" u="sng" dirty="0"/>
              <a:t> деятельность</a:t>
            </a:r>
            <a:r>
              <a:rPr lang="ru-RU" sz="1200" dirty="0"/>
              <a:t>, дознание и предварительное следствие</a:t>
            </a:r>
            <a:r>
              <a:rPr lang="ru-RU" sz="1200" dirty="0" smtClean="0"/>
              <a:t>; 3</a:t>
            </a:r>
            <a:r>
              <a:rPr lang="ru-RU" sz="1200" dirty="0"/>
              <a:t>) производство и </a:t>
            </a:r>
            <a:r>
              <a:rPr lang="ru-RU" sz="1200" b="1" u="sng" dirty="0"/>
              <a:t>исполнение постановлений по делам об административных правонарушениях</a:t>
            </a:r>
            <a:r>
              <a:rPr lang="ru-RU" sz="1200" dirty="0"/>
              <a:t>;</a:t>
            </a:r>
          </a:p>
          <a:p>
            <a:pPr marL="0" indent="0">
              <a:buNone/>
            </a:pPr>
            <a:r>
              <a:rPr lang="ru-RU" sz="1200" dirty="0"/>
              <a:t>4) рассмотрение дел о нарушении </a:t>
            </a:r>
            <a:r>
              <a:rPr lang="ru-RU" sz="1200" u="sng" dirty="0"/>
              <a:t>законодательства о рекламе</a:t>
            </a:r>
            <a:r>
              <a:rPr lang="ru-RU" sz="1200" dirty="0"/>
              <a:t>;</a:t>
            </a:r>
          </a:p>
          <a:p>
            <a:pPr marL="0" indent="0">
              <a:buNone/>
            </a:pPr>
            <a:r>
              <a:rPr lang="ru-RU" sz="1200" dirty="0"/>
              <a:t>5) проверка </a:t>
            </a:r>
            <a:r>
              <a:rPr lang="ru-RU" sz="1200" dirty="0" smtClean="0"/>
              <a:t>обстоятельств</a:t>
            </a:r>
            <a:r>
              <a:rPr lang="ru-RU" sz="1200" dirty="0"/>
              <a:t>, послуживших основанием </a:t>
            </a:r>
            <a:r>
              <a:rPr lang="ru-RU" sz="1200" dirty="0" smtClean="0"/>
              <a:t>назначения </a:t>
            </a:r>
            <a:r>
              <a:rPr lang="ru-RU" sz="1200" dirty="0"/>
              <a:t>административного наказания в виде </a:t>
            </a:r>
            <a:r>
              <a:rPr lang="ru-RU" sz="1200" dirty="0" smtClean="0"/>
              <a:t>приостановления </a:t>
            </a:r>
            <a:r>
              <a:rPr lang="ru-RU" sz="1200" dirty="0"/>
              <a:t>деятельности;</a:t>
            </a:r>
          </a:p>
          <a:p>
            <a:pPr marL="0" indent="0">
              <a:buNone/>
            </a:pPr>
            <a:r>
              <a:rPr lang="ru-RU" sz="1200" dirty="0"/>
              <a:t>6) деятельность судов, </a:t>
            </a:r>
            <a:r>
              <a:rPr lang="ru-RU" sz="1200" dirty="0" smtClean="0"/>
              <a:t>деятельность </a:t>
            </a:r>
            <a:r>
              <a:rPr lang="ru-RU" sz="1200" dirty="0"/>
              <a:t>по исполнению </a:t>
            </a:r>
            <a:r>
              <a:rPr lang="ru-RU" sz="1200" b="1" dirty="0" smtClean="0"/>
              <a:t>СУДЕБНЫХ АКТОВ</a:t>
            </a:r>
            <a:r>
              <a:rPr lang="ru-RU" sz="1200" dirty="0" smtClean="0"/>
              <a:t>, </a:t>
            </a:r>
            <a:r>
              <a:rPr lang="ru-RU" sz="1200" dirty="0"/>
              <a:t>актов других органов и должностных лиц;</a:t>
            </a:r>
          </a:p>
          <a:p>
            <a:pPr marL="0" indent="0">
              <a:buNone/>
            </a:pPr>
            <a:r>
              <a:rPr lang="ru-RU" sz="1200" dirty="0"/>
              <a:t>7) деятельность </a:t>
            </a:r>
            <a:r>
              <a:rPr lang="ru-RU" sz="1200" b="1" u="sng" dirty="0" smtClean="0"/>
              <a:t>ОРГАНОВ ПРОКУРАТУРЫ </a:t>
            </a:r>
            <a:r>
              <a:rPr lang="ru-RU" sz="1200" dirty="0" smtClean="0"/>
              <a:t>по </a:t>
            </a:r>
            <a:r>
              <a:rPr lang="ru-RU" sz="1200" dirty="0"/>
              <a:t>осуществлению прокурорского надзора;</a:t>
            </a:r>
          </a:p>
          <a:p>
            <a:pPr marL="0" indent="0">
              <a:buNone/>
            </a:pPr>
            <a:r>
              <a:rPr lang="ru-RU" sz="1200" dirty="0"/>
              <a:t>8) расследование причин возникновения </a:t>
            </a:r>
            <a:r>
              <a:rPr lang="ru-RU" sz="1200" b="1" u="sng" dirty="0" smtClean="0"/>
              <a:t>АВАРИЙ, НЕСЧАСТНЫХ СЛУЧАЕВ </a:t>
            </a:r>
            <a:r>
              <a:rPr lang="ru-RU" sz="1200" dirty="0" smtClean="0"/>
              <a:t>на </a:t>
            </a:r>
            <a:r>
              <a:rPr lang="ru-RU" sz="1200" dirty="0"/>
              <a:t>производстве, профессиональных заболеваний, инфекционных и массовых неинфекционных заболеваний (отравлений, поражений) людей, животных и растений, </a:t>
            </a:r>
            <a:r>
              <a:rPr lang="ru-RU" sz="1200" b="1" dirty="0" smtClean="0">
                <a:solidFill>
                  <a:srgbClr val="FF0000"/>
                </a:solidFill>
              </a:rPr>
              <a:t>ПРИЧИНЕНИЯ ВРЕДА (УЩЕРБА) ОКРУЖАЮЩЕЙ СРЕДЕ</a:t>
            </a:r>
            <a:r>
              <a:rPr lang="ru-RU" sz="1200" dirty="0" smtClean="0"/>
              <a:t>, </a:t>
            </a:r>
            <a:r>
              <a:rPr lang="ru-RU" sz="1200" b="1" dirty="0" smtClean="0">
                <a:solidFill>
                  <a:srgbClr val="FF0000"/>
                </a:solidFill>
              </a:rPr>
              <a:t>ИМУЩЕСТВУ ГРАЖДАН И ОРГАНИЗАЦИЙ, ГОСУДАРСТВЕННОМУ И МУНИЦИПАЛЬНОМУ ИМУЩЕСТВУ</a:t>
            </a:r>
            <a:r>
              <a:rPr lang="ru-RU" sz="1200" dirty="0" smtClean="0"/>
              <a:t>;</a:t>
            </a:r>
            <a:endParaRPr lang="ru-RU" sz="1200" dirty="0"/>
          </a:p>
          <a:p>
            <a:pPr marL="0" indent="0">
              <a:buNone/>
            </a:pPr>
            <a:r>
              <a:rPr lang="ru-RU" sz="1200" dirty="0"/>
              <a:t>9) деятельность органов </a:t>
            </a:r>
            <a:r>
              <a:rPr lang="ru-RU" sz="1200" b="1" dirty="0"/>
              <a:t>внешней разведки </a:t>
            </a:r>
            <a:r>
              <a:rPr lang="ru-RU" sz="1200" dirty="0"/>
              <a:t>Российской Федерации</a:t>
            </a:r>
            <a:r>
              <a:rPr lang="ru-RU" sz="1200" dirty="0" smtClean="0"/>
              <a:t>; 10</a:t>
            </a:r>
            <a:r>
              <a:rPr lang="ru-RU" sz="1200" dirty="0"/>
              <a:t>) деятельность органов </a:t>
            </a:r>
            <a:r>
              <a:rPr lang="ru-RU" sz="1200" u="sng" dirty="0"/>
              <a:t>государственной охраны</a:t>
            </a:r>
            <a:r>
              <a:rPr lang="ru-RU" sz="1200" dirty="0" smtClean="0"/>
              <a:t>; </a:t>
            </a:r>
          </a:p>
          <a:p>
            <a:pPr marL="0" indent="0">
              <a:buNone/>
            </a:pPr>
            <a:r>
              <a:rPr lang="ru-RU" sz="1200" b="1" dirty="0" smtClean="0"/>
              <a:t>11</a:t>
            </a:r>
            <a:r>
              <a:rPr lang="ru-RU" sz="1200" b="1" dirty="0"/>
              <a:t>) </a:t>
            </a:r>
            <a:r>
              <a:rPr lang="ru-RU" sz="1200" dirty="0"/>
              <a:t>деятельность органов </a:t>
            </a:r>
            <a:r>
              <a:rPr lang="ru-RU" sz="1200" b="1" dirty="0"/>
              <a:t>федеральной службы безопасности</a:t>
            </a:r>
            <a:r>
              <a:rPr lang="ru-RU" sz="1200" dirty="0"/>
              <a:t>.</a:t>
            </a:r>
          </a:p>
          <a:p>
            <a:pPr marL="0" indent="0" algn="just">
              <a:buNone/>
            </a:pPr>
            <a:endParaRPr lang="ru-RU" sz="600" dirty="0" smtClean="0"/>
          </a:p>
          <a:p>
            <a:pPr marL="0" indent="0" algn="ctr">
              <a:buNone/>
            </a:pPr>
            <a:r>
              <a:rPr lang="ru-RU" sz="1200" dirty="0"/>
              <a:t>Статья 2: </a:t>
            </a:r>
            <a:r>
              <a:rPr lang="ru-RU" sz="1200" dirty="0" smtClean="0">
                <a:solidFill>
                  <a:srgbClr val="FF0000"/>
                </a:solidFill>
              </a:rPr>
              <a:t>Положения </a:t>
            </a:r>
            <a:r>
              <a:rPr lang="ru-RU" sz="1200" dirty="0">
                <a:solidFill>
                  <a:srgbClr val="FF0000"/>
                </a:solidFill>
              </a:rPr>
              <a:t>настоящего Федерального закона </a:t>
            </a:r>
            <a:r>
              <a:rPr lang="ru-RU" sz="1400" b="1" dirty="0" smtClean="0">
                <a:solidFill>
                  <a:srgbClr val="FF0000"/>
                </a:solidFill>
              </a:rPr>
              <a:t>НЕ ПРИМЕНЯЮТСЯ </a:t>
            </a:r>
            <a:r>
              <a:rPr lang="ru-RU" sz="1200" dirty="0" smtClean="0">
                <a:solidFill>
                  <a:srgbClr val="FF0000"/>
                </a:solidFill>
              </a:rPr>
              <a:t>к </a:t>
            </a:r>
            <a:r>
              <a:rPr lang="ru-RU" sz="1200" dirty="0">
                <a:solidFill>
                  <a:srgbClr val="FF0000"/>
                </a:solidFill>
              </a:rPr>
              <a:t>организации и осуществлению</a:t>
            </a:r>
            <a:r>
              <a:rPr lang="ru-RU" sz="1200" dirty="0" smtClean="0"/>
              <a:t>:</a:t>
            </a:r>
            <a:endParaRPr lang="ru-RU" sz="1200" dirty="0"/>
          </a:p>
          <a:p>
            <a:pPr marL="0" indent="0">
              <a:buNone/>
            </a:pPr>
            <a:r>
              <a:rPr lang="ru-RU" sz="1200" dirty="0"/>
              <a:t>1) </a:t>
            </a:r>
            <a:r>
              <a:rPr lang="ru-RU" sz="1200" dirty="0" smtClean="0"/>
              <a:t>контроля </a:t>
            </a:r>
            <a:r>
              <a:rPr lang="ru-RU" sz="1200" dirty="0"/>
              <a:t>(надзора) в пунктах пропуска через </a:t>
            </a:r>
            <a:r>
              <a:rPr lang="ru-RU" sz="1200" b="1" dirty="0"/>
              <a:t>Государственную границу </a:t>
            </a:r>
            <a:r>
              <a:rPr lang="ru-RU" sz="1200" dirty="0"/>
              <a:t>Российской Федерации</a:t>
            </a:r>
            <a:r>
              <a:rPr lang="ru-RU" sz="1200" dirty="0" smtClean="0"/>
              <a:t>; 2</a:t>
            </a:r>
            <a:r>
              <a:rPr lang="ru-RU" sz="1200" dirty="0"/>
              <a:t>) экспортного контроля</a:t>
            </a:r>
            <a:r>
              <a:rPr lang="ru-RU" sz="1200" dirty="0" smtClean="0"/>
              <a:t>;  3</a:t>
            </a:r>
            <a:r>
              <a:rPr lang="ru-RU" sz="1200" dirty="0"/>
              <a:t>) государственного </a:t>
            </a:r>
            <a:r>
              <a:rPr lang="ru-RU" sz="1200" b="1" dirty="0" smtClean="0"/>
              <a:t>ПОРТОВОГО </a:t>
            </a:r>
            <a:r>
              <a:rPr lang="ru-RU" sz="1200" b="1" dirty="0"/>
              <a:t>контроля</a:t>
            </a:r>
            <a:r>
              <a:rPr lang="ru-RU" sz="1200" dirty="0" smtClean="0"/>
              <a:t>;  4</a:t>
            </a:r>
            <a:r>
              <a:rPr lang="ru-RU" sz="1200" dirty="0"/>
              <a:t>) контроля, непосредственно связанного с обеспечением </a:t>
            </a:r>
            <a:r>
              <a:rPr lang="ru-RU" sz="1200" b="1" dirty="0" smtClean="0"/>
              <a:t>ОБОРОНЫ</a:t>
            </a:r>
            <a:r>
              <a:rPr lang="ru-RU" sz="1200" dirty="0" smtClean="0"/>
              <a:t>, военно-технического </a:t>
            </a:r>
            <a:r>
              <a:rPr lang="ru-RU" sz="1200" dirty="0"/>
              <a:t>сотрудничества</a:t>
            </a:r>
            <a:r>
              <a:rPr lang="ru-RU" sz="1200" dirty="0" smtClean="0"/>
              <a:t>; 5</a:t>
            </a:r>
            <a:r>
              <a:rPr lang="ru-RU" sz="1200" dirty="0"/>
              <a:t>) надзора за соблюдением </a:t>
            </a:r>
            <a:r>
              <a:rPr lang="ru-RU" sz="1200" b="1" dirty="0"/>
              <a:t>участниками дорожного движения </a:t>
            </a:r>
            <a:r>
              <a:rPr lang="ru-RU" sz="1200" dirty="0"/>
              <a:t>требований законодательства </a:t>
            </a:r>
            <a:r>
              <a:rPr lang="ru-RU" sz="1200" dirty="0" smtClean="0"/>
              <a:t>РФ;</a:t>
            </a:r>
            <a:endParaRPr lang="ru-RU" sz="1200" dirty="0"/>
          </a:p>
          <a:p>
            <a:pPr marL="0" indent="0">
              <a:buNone/>
            </a:pPr>
            <a:r>
              <a:rPr lang="ru-RU" sz="1200" dirty="0"/>
              <a:t>6) надзора за </a:t>
            </a:r>
            <a:r>
              <a:rPr lang="ru-RU" sz="1200" b="1" dirty="0"/>
              <a:t>маломерными судами</a:t>
            </a:r>
            <a:r>
              <a:rPr lang="ru-RU" sz="1200" dirty="0"/>
              <a:t>, используемыми в некоммерческих целях на водных объектах;</a:t>
            </a:r>
          </a:p>
          <a:p>
            <a:pPr marL="0" indent="0">
              <a:buNone/>
            </a:pPr>
            <a:r>
              <a:rPr lang="ru-RU" sz="1200" dirty="0"/>
              <a:t>7) контроля за </a:t>
            </a:r>
            <a:r>
              <a:rPr lang="ru-RU" sz="1200" b="1" dirty="0"/>
              <a:t>оборотом наркотических </a:t>
            </a:r>
            <a:r>
              <a:rPr lang="ru-RU" sz="1200" dirty="0"/>
              <a:t>средств, психотропных веществ и их </a:t>
            </a:r>
            <a:r>
              <a:rPr lang="ru-RU" sz="1200" dirty="0" err="1"/>
              <a:t>прекурсоров</a:t>
            </a:r>
            <a:r>
              <a:rPr lang="ru-RU" sz="1200" dirty="0"/>
              <a:t>;</a:t>
            </a:r>
          </a:p>
          <a:p>
            <a:pPr marL="0" indent="0">
              <a:buNone/>
            </a:pPr>
            <a:r>
              <a:rPr lang="ru-RU" sz="1200" dirty="0"/>
              <a:t>8) государственного финансового контроля и </a:t>
            </a:r>
            <a:r>
              <a:rPr lang="ru-RU" sz="1200" b="1" dirty="0">
                <a:solidFill>
                  <a:srgbClr val="FF0000"/>
                </a:solidFill>
              </a:rPr>
              <a:t>муниципального </a:t>
            </a:r>
            <a:r>
              <a:rPr lang="ru-RU" sz="1200" b="1" dirty="0" smtClean="0">
                <a:solidFill>
                  <a:srgbClr val="FF0000"/>
                </a:solidFill>
              </a:rPr>
              <a:t>ФИНАНСОВОГО КОНТРОЛЯ</a:t>
            </a:r>
            <a:r>
              <a:rPr lang="ru-RU" sz="1200" dirty="0" smtClean="0"/>
              <a:t>;</a:t>
            </a:r>
            <a:endParaRPr lang="ru-RU" sz="1200" dirty="0"/>
          </a:p>
          <a:p>
            <a:pPr marL="0" indent="0">
              <a:buNone/>
            </a:pPr>
            <a:r>
              <a:rPr lang="ru-RU" sz="1200" dirty="0"/>
              <a:t>9) контроля (надзора) за деятельностью </a:t>
            </a:r>
            <a:r>
              <a:rPr lang="ru-RU" sz="1200" b="1" dirty="0"/>
              <a:t>кредитных организаций </a:t>
            </a:r>
            <a:r>
              <a:rPr lang="ru-RU" sz="1200" dirty="0"/>
              <a:t>и банковских групп</a:t>
            </a:r>
            <a:r>
              <a:rPr lang="ru-RU" sz="1200" dirty="0" smtClean="0"/>
              <a:t>,; 10</a:t>
            </a:r>
            <a:r>
              <a:rPr lang="ru-RU" sz="1200" dirty="0"/>
              <a:t>) контроля и надзора за соблюдением эмитентами требований законодательства </a:t>
            </a:r>
            <a:r>
              <a:rPr lang="ru-RU" sz="1200" dirty="0" smtClean="0"/>
              <a:t>об </a:t>
            </a:r>
            <a:r>
              <a:rPr lang="ru-RU" sz="1200" b="1" dirty="0"/>
              <a:t>акционерных обществах и ценных </a:t>
            </a:r>
            <a:r>
              <a:rPr lang="ru-RU" sz="1200" b="1" dirty="0" smtClean="0"/>
              <a:t>бумагах</a:t>
            </a:r>
            <a:r>
              <a:rPr lang="ru-RU" sz="1200" dirty="0" smtClean="0"/>
              <a:t>; 11</a:t>
            </a:r>
            <a:r>
              <a:rPr lang="ru-RU" sz="1200" dirty="0"/>
              <a:t>) контроля за соблюдением требований законодательства </a:t>
            </a:r>
            <a:r>
              <a:rPr lang="ru-RU" sz="1200" dirty="0" smtClean="0"/>
              <a:t>РФ о </a:t>
            </a:r>
            <a:r>
              <a:rPr lang="ru-RU" sz="1200" dirty="0"/>
              <a:t>противодействии неправомерному использованию </a:t>
            </a:r>
            <a:r>
              <a:rPr lang="ru-RU" sz="1200" b="1" dirty="0"/>
              <a:t>инсайдерской </a:t>
            </a:r>
            <a:r>
              <a:rPr lang="ru-RU" sz="1200" b="1" dirty="0" smtClean="0"/>
              <a:t>информации</a:t>
            </a:r>
            <a:r>
              <a:rPr lang="ru-RU" sz="1200" dirty="0" smtClean="0"/>
              <a:t>; 12</a:t>
            </a:r>
            <a:r>
              <a:rPr lang="ru-RU" sz="1200" dirty="0"/>
              <a:t>) контроля в сфере правовой охраны результатов </a:t>
            </a:r>
            <a:r>
              <a:rPr lang="ru-RU" sz="1200" b="1" dirty="0"/>
              <a:t>интеллектуальной</a:t>
            </a:r>
            <a:r>
              <a:rPr lang="ru-RU" sz="1200" dirty="0"/>
              <a:t> </a:t>
            </a:r>
            <a:r>
              <a:rPr lang="ru-RU" sz="1200" dirty="0" smtClean="0"/>
              <a:t>деятельности;</a:t>
            </a:r>
            <a:endParaRPr lang="ru-RU" sz="1200" dirty="0"/>
          </a:p>
          <a:p>
            <a:pPr marL="0" indent="0">
              <a:buNone/>
            </a:pPr>
            <a:r>
              <a:rPr lang="ru-RU" sz="1200" dirty="0"/>
              <a:t>13) </a:t>
            </a:r>
            <a:r>
              <a:rPr lang="ru-RU" sz="1200" b="1" dirty="0">
                <a:solidFill>
                  <a:srgbClr val="FF0000"/>
                </a:solidFill>
              </a:rPr>
              <a:t>контроля за деятельностью </a:t>
            </a:r>
            <a:r>
              <a:rPr lang="ru-RU" sz="1200" b="1" dirty="0" smtClean="0">
                <a:solidFill>
                  <a:srgbClr val="FF0000"/>
                </a:solidFill>
              </a:rPr>
              <a:t>организаций</a:t>
            </a:r>
            <a:r>
              <a:rPr lang="ru-RU" sz="1200" b="1" dirty="0">
                <a:solidFill>
                  <a:srgbClr val="FF0000"/>
                </a:solidFill>
              </a:rPr>
              <a:t>, которые осуществляют деятельность, направленную на обеспечение проведения </a:t>
            </a:r>
            <a:r>
              <a:rPr lang="ru-RU" sz="1200" b="1" dirty="0" smtClean="0">
                <a:solidFill>
                  <a:srgbClr val="FF0000"/>
                </a:solidFill>
              </a:rPr>
              <a:t>КАПИТАЛЬНОГО РЕМОНТА ОБЩЕГО ИМУЩЕСТВА в </a:t>
            </a:r>
            <a:r>
              <a:rPr lang="ru-RU" sz="1200" b="1" dirty="0">
                <a:solidFill>
                  <a:srgbClr val="FF0000"/>
                </a:solidFill>
              </a:rPr>
              <a:t>многоквартирных домах</a:t>
            </a:r>
            <a:r>
              <a:rPr lang="ru-RU" sz="1200" dirty="0"/>
              <a:t>;</a:t>
            </a:r>
          </a:p>
          <a:p>
            <a:pPr marL="0" indent="0">
              <a:buNone/>
            </a:pPr>
            <a:r>
              <a:rPr lang="ru-RU" sz="1200" dirty="0"/>
              <a:t>14) контроля за деятельностью федерального и региональных операторов по обращению с твердыми коммунальными отходами;</a:t>
            </a:r>
          </a:p>
          <a:p>
            <a:pPr marL="0" indent="0">
              <a:buNone/>
            </a:pPr>
            <a:r>
              <a:rPr lang="ru-RU" sz="1200" dirty="0"/>
              <a:t>15) </a:t>
            </a:r>
            <a:r>
              <a:rPr lang="ru-RU" sz="1200" b="1" dirty="0">
                <a:solidFill>
                  <a:srgbClr val="FF0000"/>
                </a:solidFill>
              </a:rPr>
              <a:t>контроля </a:t>
            </a:r>
            <a:r>
              <a:rPr lang="ru-RU" sz="1200" b="1" dirty="0" smtClean="0">
                <a:solidFill>
                  <a:srgbClr val="FF0000"/>
                </a:solidFill>
              </a:rPr>
              <a:t>В СФЕРЕ ЗАКУПОК ТОВАРОВ, РАБОТ, УСЛУГ </a:t>
            </a:r>
            <a:r>
              <a:rPr lang="ru-RU" sz="1200" dirty="0" smtClean="0"/>
              <a:t>для </a:t>
            </a:r>
            <a:r>
              <a:rPr lang="ru-RU" sz="1200" dirty="0"/>
              <a:t>обеспечения государственных и муниципальных </a:t>
            </a:r>
            <a:r>
              <a:rPr lang="ru-RU" sz="1200" dirty="0" smtClean="0"/>
              <a:t>нужд;</a:t>
            </a:r>
            <a:endParaRPr lang="ru-RU" sz="1200" dirty="0"/>
          </a:p>
          <a:p>
            <a:pPr marL="0" indent="0">
              <a:buNone/>
            </a:pPr>
            <a:r>
              <a:rPr lang="ru-RU" sz="1200" dirty="0"/>
              <a:t>16) контроля за соблюдением законодательства о государственном </a:t>
            </a:r>
            <a:r>
              <a:rPr lang="ru-RU" sz="1200" b="1" dirty="0"/>
              <a:t>оборонном заказе</a:t>
            </a:r>
            <a:r>
              <a:rPr lang="ru-RU" sz="1200" dirty="0" smtClean="0"/>
              <a:t>; 17</a:t>
            </a:r>
            <a:r>
              <a:rPr lang="ru-RU" sz="1200" dirty="0"/>
              <a:t>) контроля за осуществлением </a:t>
            </a:r>
            <a:r>
              <a:rPr lang="ru-RU" sz="1200" b="1" dirty="0"/>
              <a:t>иностранных инвестиций </a:t>
            </a:r>
            <a:r>
              <a:rPr lang="ru-RU" sz="1200" dirty="0"/>
              <a:t>в хозяйственные </a:t>
            </a:r>
            <a:r>
              <a:rPr lang="ru-RU" sz="1200" dirty="0" smtClean="0"/>
              <a:t>общества; </a:t>
            </a:r>
            <a:r>
              <a:rPr lang="ru-RU" sz="1400" b="1" dirty="0" smtClean="0"/>
              <a:t>18</a:t>
            </a:r>
            <a:r>
              <a:rPr lang="ru-RU" sz="1400" b="1" dirty="0"/>
              <a:t>)</a:t>
            </a:r>
            <a:r>
              <a:rPr lang="ru-RU" sz="1200" dirty="0"/>
              <a:t> деятельности в сфере </a:t>
            </a:r>
            <a:r>
              <a:rPr lang="ru-RU" sz="1200" b="1" dirty="0"/>
              <a:t>мобилизационной подготовки </a:t>
            </a:r>
            <a:r>
              <a:rPr lang="ru-RU" sz="1200" dirty="0"/>
              <a:t>и мобилизации в </a:t>
            </a:r>
            <a:r>
              <a:rPr lang="ru-RU" sz="1200" dirty="0" smtClean="0"/>
              <a:t>РФ      </a:t>
            </a:r>
            <a:endParaRPr lang="ru-RU" sz="1200" dirty="0"/>
          </a:p>
        </p:txBody>
      </p:sp>
      <p:sp>
        <p:nvSpPr>
          <p:cNvPr id="4" name="Стрелка вниз 3"/>
          <p:cNvSpPr/>
          <p:nvPr/>
        </p:nvSpPr>
        <p:spPr>
          <a:xfrm>
            <a:off x="8460432" y="6669360"/>
            <a:ext cx="504056" cy="14401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2719052035"/>
      </p:ext>
    </p:extLst>
  </p:cSld>
  <p:clrMapOvr>
    <a:masterClrMapping/>
  </p:clrMapOvr>
  <p:timing>
    <p:tnLst>
      <p:par>
        <p:cTn id="1" dur="indefinite" restart="never" nodeType="tmRoot"/>
      </p:par>
    </p:tnLst>
  </p:timing>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260648"/>
          </a:xfrm>
        </p:spPr>
        <p:txBody>
          <a:bodyPr>
            <a:noAutofit/>
          </a:bodyPr>
          <a:lstStyle/>
          <a:p>
            <a:r>
              <a:rPr lang="ru-RU" sz="2400" b="1" dirty="0" smtClean="0">
                <a:solidFill>
                  <a:schemeClr val="tx2">
                    <a:lumMod val="60000"/>
                    <a:lumOff val="40000"/>
                  </a:schemeClr>
                </a:solidFill>
                <a:latin typeface="Comic Sans MS" panose="030F0702030302020204" pitchFamily="66" charset="0"/>
              </a:rPr>
              <a:t>контроль (надзор)</a:t>
            </a:r>
            <a:endParaRPr lang="ru-RU" sz="1800" b="1" dirty="0">
              <a:solidFill>
                <a:schemeClr val="tx2">
                  <a:lumMod val="60000"/>
                  <a:lumOff val="40000"/>
                </a:schemeClr>
              </a:solidFill>
              <a:latin typeface="Comic Sans MS" panose="030F0702030302020204" pitchFamily="66" charset="0"/>
            </a:endParaRPr>
          </a:p>
        </p:txBody>
      </p:sp>
      <p:sp>
        <p:nvSpPr>
          <p:cNvPr id="3" name="Объект 2"/>
          <p:cNvSpPr>
            <a:spLocks noGrp="1"/>
          </p:cNvSpPr>
          <p:nvPr>
            <p:ph idx="1"/>
          </p:nvPr>
        </p:nvSpPr>
        <p:spPr>
          <a:xfrm>
            <a:off x="0" y="260648"/>
            <a:ext cx="9144000" cy="6597352"/>
          </a:xfrm>
        </p:spPr>
        <p:txBody>
          <a:bodyPr>
            <a:normAutofit fontScale="70000" lnSpcReduction="20000"/>
          </a:bodyPr>
          <a:lstStyle/>
          <a:p>
            <a:pPr marL="0" indent="0" algn="ctr">
              <a:buNone/>
            </a:pPr>
            <a:r>
              <a:rPr lang="ru-RU" sz="2500" dirty="0" smtClean="0"/>
              <a:t>Статья 2: </a:t>
            </a:r>
            <a:r>
              <a:rPr lang="ru-RU" sz="2200" dirty="0">
                <a:solidFill>
                  <a:srgbClr val="FF0000"/>
                </a:solidFill>
              </a:rPr>
              <a:t>Положения настоящего Федерального закона </a:t>
            </a:r>
            <a:r>
              <a:rPr lang="ru-RU" sz="2900" b="1" dirty="0" smtClean="0">
                <a:solidFill>
                  <a:srgbClr val="FF0000"/>
                </a:solidFill>
              </a:rPr>
              <a:t>НЕ ПРИМЕНЯЮТСЯ </a:t>
            </a:r>
            <a:r>
              <a:rPr lang="ru-RU" sz="2200" dirty="0" smtClean="0">
                <a:solidFill>
                  <a:srgbClr val="FF0000"/>
                </a:solidFill>
              </a:rPr>
              <a:t>к </a:t>
            </a:r>
            <a:r>
              <a:rPr lang="ru-RU" sz="2200" dirty="0">
                <a:solidFill>
                  <a:srgbClr val="FF0000"/>
                </a:solidFill>
              </a:rPr>
              <a:t>организации и осуществлению </a:t>
            </a:r>
            <a:r>
              <a:rPr lang="ru-RU" sz="2500" u="sng" dirty="0">
                <a:solidFill>
                  <a:srgbClr val="FF0000"/>
                </a:solidFill>
              </a:rPr>
              <a:t>следующих видов государственного контроля (надзора):</a:t>
            </a:r>
            <a:endParaRPr lang="ru-RU" sz="2200" u="sng" dirty="0">
              <a:solidFill>
                <a:srgbClr val="FF0000"/>
              </a:solidFill>
            </a:endParaRPr>
          </a:p>
          <a:p>
            <a:pPr marL="0" indent="0">
              <a:buNone/>
            </a:pPr>
            <a:r>
              <a:rPr lang="ru-RU" sz="2000" dirty="0"/>
              <a:t>1</a:t>
            </a:r>
            <a:r>
              <a:rPr lang="ru-RU" sz="2000" b="1" dirty="0"/>
              <a:t>) </a:t>
            </a:r>
            <a:r>
              <a:rPr lang="ru-RU" sz="2000" b="1" dirty="0" smtClean="0"/>
              <a:t>НАЛОГОВЫЙ </a:t>
            </a:r>
            <a:r>
              <a:rPr lang="ru-RU" sz="2000" dirty="0" smtClean="0"/>
              <a:t>контроль; 2</a:t>
            </a:r>
            <a:r>
              <a:rPr lang="ru-RU" sz="2000" dirty="0"/>
              <a:t>) валютный контроль</a:t>
            </a:r>
            <a:r>
              <a:rPr lang="ru-RU" sz="2000" dirty="0" smtClean="0"/>
              <a:t>; 3</a:t>
            </a:r>
            <a:r>
              <a:rPr lang="ru-RU" sz="2000" dirty="0"/>
              <a:t>) таможенный контроль;</a:t>
            </a:r>
          </a:p>
          <a:p>
            <a:pPr marL="0" indent="0">
              <a:buNone/>
            </a:pPr>
            <a:r>
              <a:rPr lang="ru-RU" sz="2000" dirty="0"/>
              <a:t>4) контроль в сфере противодействия </a:t>
            </a:r>
            <a:r>
              <a:rPr lang="ru-RU" sz="2000" b="1" dirty="0"/>
              <a:t>легализации (отмыванию) </a:t>
            </a:r>
            <a:r>
              <a:rPr lang="ru-RU" sz="2000" b="1" dirty="0" smtClean="0"/>
              <a:t>доходов</a:t>
            </a:r>
            <a:r>
              <a:rPr lang="ru-RU" sz="2000" dirty="0" smtClean="0"/>
              <a:t>;</a:t>
            </a:r>
            <a:endParaRPr lang="ru-RU" sz="2000" dirty="0"/>
          </a:p>
          <a:p>
            <a:pPr marL="0" indent="0">
              <a:buNone/>
            </a:pPr>
            <a:r>
              <a:rPr lang="ru-RU" sz="2000" dirty="0"/>
              <a:t>5) контроль за соблюдением требований </a:t>
            </a:r>
            <a:r>
              <a:rPr lang="ru-RU" sz="2000" b="1" dirty="0"/>
              <a:t>к антитеррористической защищенности </a:t>
            </a:r>
            <a:r>
              <a:rPr lang="ru-RU" sz="2000" dirty="0"/>
              <a:t>объектов (территорий);</a:t>
            </a:r>
          </a:p>
          <a:p>
            <a:pPr marL="0" indent="0">
              <a:buNone/>
            </a:pPr>
            <a:r>
              <a:rPr lang="ru-RU" sz="2000" dirty="0"/>
              <a:t>6) федеральный государственный контроль (надзор) </a:t>
            </a:r>
            <a:r>
              <a:rPr lang="ru-RU" sz="2000" b="1" dirty="0"/>
              <a:t>за оборотом </a:t>
            </a:r>
            <a:r>
              <a:rPr lang="ru-RU" sz="2000" b="1" dirty="0" smtClean="0"/>
              <a:t>ОРУЖИЯ</a:t>
            </a:r>
            <a:r>
              <a:rPr lang="ru-RU" sz="2000" dirty="0" smtClean="0"/>
              <a:t>;</a:t>
            </a:r>
            <a:endParaRPr lang="ru-RU" sz="2000" dirty="0"/>
          </a:p>
          <a:p>
            <a:pPr marL="0" indent="0">
              <a:buNone/>
            </a:pPr>
            <a:r>
              <a:rPr lang="ru-RU" sz="2000" dirty="0"/>
              <a:t>7) федеральный государственный контроль (надзор) </a:t>
            </a:r>
            <a:r>
              <a:rPr lang="ru-RU" sz="2000" b="1" dirty="0" smtClean="0"/>
              <a:t>ЧАСТНОЙ ДЕТЕКТИВНОЙ </a:t>
            </a:r>
            <a:r>
              <a:rPr lang="ru-RU" sz="2000" dirty="0" smtClean="0"/>
              <a:t>деятельности</a:t>
            </a:r>
            <a:r>
              <a:rPr lang="ru-RU" sz="2000" dirty="0"/>
              <a:t>;</a:t>
            </a:r>
          </a:p>
          <a:p>
            <a:pPr marL="0" indent="0">
              <a:buNone/>
            </a:pPr>
            <a:r>
              <a:rPr lang="ru-RU" sz="2000" dirty="0"/>
              <a:t>8) федеральный государственный контроль (надзор) </a:t>
            </a:r>
            <a:r>
              <a:rPr lang="ru-RU" sz="2000" dirty="0" smtClean="0"/>
              <a:t>в </a:t>
            </a:r>
            <a:r>
              <a:rPr lang="ru-RU" sz="2000" dirty="0"/>
              <a:t>области </a:t>
            </a:r>
            <a:r>
              <a:rPr lang="ru-RU" sz="2000" b="1" dirty="0"/>
              <a:t>частной охранной </a:t>
            </a:r>
            <a:r>
              <a:rPr lang="ru-RU" sz="2000" dirty="0"/>
              <a:t>деятельности;</a:t>
            </a:r>
          </a:p>
          <a:p>
            <a:pPr marL="0" indent="0">
              <a:buNone/>
            </a:pPr>
            <a:r>
              <a:rPr lang="ru-RU" sz="2000" dirty="0"/>
              <a:t>9) федеральный государственный контроль (надзор</a:t>
            </a:r>
            <a:r>
              <a:rPr lang="ru-RU" sz="2000" b="1" dirty="0"/>
              <a:t>) за деятельностью подразделений </a:t>
            </a:r>
            <a:r>
              <a:rPr lang="ru-RU" sz="2000" dirty="0" smtClean="0"/>
              <a:t>ведомственной </a:t>
            </a:r>
            <a:r>
              <a:rPr lang="ru-RU" sz="2000" dirty="0"/>
              <a:t>охраны</a:t>
            </a:r>
          </a:p>
          <a:p>
            <a:pPr marL="0" indent="0">
              <a:buNone/>
            </a:pPr>
            <a:r>
              <a:rPr lang="ru-RU" sz="2000" dirty="0"/>
              <a:t>10) федеральный государственный контроль (надзор) за обеспечением безопасности </a:t>
            </a:r>
            <a:r>
              <a:rPr lang="ru-RU" sz="2000" b="1" dirty="0"/>
              <a:t>объектов топливно-энергетического комплекса</a:t>
            </a:r>
            <a:r>
              <a:rPr lang="ru-RU" sz="2000" dirty="0"/>
              <a:t>;</a:t>
            </a:r>
          </a:p>
          <a:p>
            <a:pPr marL="0" indent="0">
              <a:buNone/>
            </a:pPr>
            <a:r>
              <a:rPr lang="ru-RU" sz="2000" dirty="0"/>
              <a:t>11) федеральный государственный контроль (надзор) </a:t>
            </a:r>
            <a:r>
              <a:rPr lang="ru-RU" sz="2000" b="1" dirty="0"/>
              <a:t>в сфере </a:t>
            </a:r>
            <a:r>
              <a:rPr lang="ru-RU" sz="2000" b="1" dirty="0" smtClean="0"/>
              <a:t>МИГРАЦИИ</a:t>
            </a:r>
            <a:r>
              <a:rPr lang="ru-RU" sz="2000" dirty="0" smtClean="0"/>
              <a:t>;</a:t>
            </a:r>
            <a:endParaRPr lang="ru-RU" sz="2000" dirty="0"/>
          </a:p>
          <a:p>
            <a:pPr marL="0" indent="0">
              <a:buNone/>
            </a:pPr>
            <a:r>
              <a:rPr lang="ru-RU" sz="2000" dirty="0"/>
              <a:t>12) федеральный государственный </a:t>
            </a:r>
            <a:r>
              <a:rPr lang="ru-RU" sz="2000" b="1" dirty="0"/>
              <a:t>надзор за деятельностью некоммерческих организаций</a:t>
            </a:r>
            <a:r>
              <a:rPr lang="ru-RU" sz="2000" dirty="0"/>
              <a:t>;</a:t>
            </a:r>
          </a:p>
          <a:p>
            <a:pPr marL="0" indent="0">
              <a:buNone/>
            </a:pPr>
            <a:r>
              <a:rPr lang="ru-RU" sz="2000" dirty="0"/>
              <a:t>13) надзор и контроль </a:t>
            </a:r>
            <a:r>
              <a:rPr lang="ru-RU" sz="2000" b="1" dirty="0" smtClean="0"/>
              <a:t>о СВОБОДЕ СОВЕСТИ, </a:t>
            </a:r>
            <a:r>
              <a:rPr lang="ru-RU" sz="2000" b="1" dirty="0"/>
              <a:t>свободе вероисповедания </a:t>
            </a:r>
            <a:r>
              <a:rPr lang="ru-RU" sz="2000" dirty="0"/>
              <a:t>и о религиозных объединениях;</a:t>
            </a:r>
          </a:p>
          <a:p>
            <a:pPr marL="0" indent="0">
              <a:buNone/>
            </a:pPr>
            <a:r>
              <a:rPr lang="ru-RU" sz="2000" dirty="0"/>
              <a:t>14) федеральный государственный надзор </a:t>
            </a:r>
            <a:r>
              <a:rPr lang="ru-RU" sz="2000" b="1" dirty="0"/>
              <a:t>за деятельностью саморегулируемых организаций</a:t>
            </a:r>
            <a:r>
              <a:rPr lang="ru-RU" sz="2000" dirty="0"/>
              <a:t>;</a:t>
            </a:r>
          </a:p>
          <a:p>
            <a:pPr marL="0" indent="0">
              <a:buNone/>
            </a:pPr>
            <a:r>
              <a:rPr lang="ru-RU" sz="2000" dirty="0"/>
              <a:t>15) государственный контроль за соблюдением </a:t>
            </a:r>
            <a:r>
              <a:rPr lang="ru-RU" sz="2000" b="1" dirty="0" smtClean="0"/>
              <a:t>АНТИМОНОПОЛЬНОГО</a:t>
            </a:r>
            <a:r>
              <a:rPr lang="ru-RU" sz="2000" dirty="0" smtClean="0"/>
              <a:t> </a:t>
            </a:r>
            <a:r>
              <a:rPr lang="ru-RU" sz="2000" dirty="0"/>
              <a:t>законодательства;</a:t>
            </a:r>
          </a:p>
          <a:p>
            <a:pPr marL="0" indent="0">
              <a:buNone/>
            </a:pPr>
            <a:r>
              <a:rPr lang="ru-RU" sz="2000" dirty="0"/>
              <a:t>16) контроль </a:t>
            </a:r>
            <a:r>
              <a:rPr lang="ru-RU" sz="2000" dirty="0" smtClean="0"/>
              <a:t>об </a:t>
            </a:r>
            <a:r>
              <a:rPr lang="ru-RU" sz="2000" b="1" dirty="0"/>
              <a:t>обязательном социальном страховании </a:t>
            </a:r>
            <a:r>
              <a:rPr lang="ru-RU" sz="2000" dirty="0"/>
              <a:t>от несчастных </a:t>
            </a:r>
            <a:r>
              <a:rPr lang="ru-RU" sz="2000" dirty="0" smtClean="0"/>
              <a:t>случаев;</a:t>
            </a:r>
            <a:endParaRPr lang="ru-RU" sz="2000" dirty="0"/>
          </a:p>
          <a:p>
            <a:pPr marL="0" indent="0">
              <a:buNone/>
            </a:pPr>
            <a:r>
              <a:rPr lang="ru-RU" sz="2000" dirty="0"/>
              <a:t>17) федеральный государственный надзор в области использования </a:t>
            </a:r>
            <a:r>
              <a:rPr lang="ru-RU" sz="2000" b="1" dirty="0"/>
              <a:t>атомной энергии</a:t>
            </a:r>
            <a:r>
              <a:rPr lang="ru-RU" sz="2000" dirty="0"/>
              <a:t>;</a:t>
            </a:r>
          </a:p>
          <a:p>
            <a:pPr marL="0" indent="0">
              <a:buNone/>
            </a:pPr>
            <a:r>
              <a:rPr lang="ru-RU" sz="2000" dirty="0"/>
              <a:t>18) </a:t>
            </a:r>
            <a:r>
              <a:rPr lang="ru-RU" sz="2000" b="1" dirty="0"/>
              <a:t>лицензионный контроль </a:t>
            </a:r>
            <a:r>
              <a:rPr lang="ru-RU" sz="2000" dirty="0"/>
              <a:t>деятельности организаций по использованию </a:t>
            </a:r>
            <a:r>
              <a:rPr lang="ru-RU" sz="2000" b="1" dirty="0"/>
              <a:t>ядерных </a:t>
            </a:r>
            <a:r>
              <a:rPr lang="ru-RU" sz="2000" b="1" dirty="0" smtClean="0"/>
              <a:t>материалов</a:t>
            </a:r>
            <a:r>
              <a:rPr lang="ru-RU" sz="2000" dirty="0" smtClean="0"/>
              <a:t>;</a:t>
            </a:r>
            <a:endParaRPr lang="ru-RU" sz="2000" dirty="0"/>
          </a:p>
          <a:p>
            <a:pPr marL="0" indent="0">
              <a:buNone/>
            </a:pPr>
            <a:r>
              <a:rPr lang="ru-RU" sz="2000" dirty="0"/>
              <a:t>19) </a:t>
            </a:r>
            <a:r>
              <a:rPr lang="ru-RU" sz="2000" dirty="0" smtClean="0"/>
              <a:t>контроль </a:t>
            </a:r>
            <a:r>
              <a:rPr lang="ru-RU" sz="2000" b="1" dirty="0"/>
              <a:t>драгоценных металлов, драгоценных камней </a:t>
            </a:r>
            <a:r>
              <a:rPr lang="ru-RU" sz="2000" dirty="0"/>
              <a:t>и сырьевых </a:t>
            </a:r>
            <a:r>
              <a:rPr lang="ru-RU" sz="2000" dirty="0" smtClean="0"/>
              <a:t>товаров;</a:t>
            </a:r>
            <a:endParaRPr lang="ru-RU" sz="2000" dirty="0"/>
          </a:p>
          <a:p>
            <a:pPr marL="0" indent="0">
              <a:buNone/>
            </a:pPr>
            <a:r>
              <a:rPr lang="ru-RU" sz="2000" dirty="0"/>
              <a:t>20) </a:t>
            </a:r>
            <a:r>
              <a:rPr lang="ru-RU" sz="2000" dirty="0" smtClean="0"/>
              <a:t>контроль в </a:t>
            </a:r>
            <a:r>
              <a:rPr lang="ru-RU" sz="2000" dirty="0"/>
              <a:t>сфере средств массовой </a:t>
            </a:r>
            <a:r>
              <a:rPr lang="ru-RU" sz="2000" dirty="0" smtClean="0"/>
              <a:t>информации;</a:t>
            </a:r>
            <a:endParaRPr lang="ru-RU" sz="2000" dirty="0"/>
          </a:p>
          <a:p>
            <a:pPr marL="0" indent="0">
              <a:buNone/>
            </a:pPr>
            <a:r>
              <a:rPr lang="ru-RU" sz="2000" dirty="0"/>
              <a:t>21) </a:t>
            </a:r>
            <a:r>
              <a:rPr lang="ru-RU" sz="2000" dirty="0" smtClean="0"/>
              <a:t>контроль </a:t>
            </a:r>
            <a:r>
              <a:rPr lang="ru-RU" sz="2000" b="1" dirty="0" smtClean="0"/>
              <a:t>о </a:t>
            </a:r>
            <a:r>
              <a:rPr lang="ru-RU" sz="2000" b="1" dirty="0"/>
              <a:t>защите детей от информации, причиняющей вред их здоровью </a:t>
            </a:r>
            <a:r>
              <a:rPr lang="ru-RU" sz="2000" dirty="0"/>
              <a:t>и (или) </a:t>
            </a:r>
            <a:r>
              <a:rPr lang="ru-RU" sz="2000" dirty="0" smtClean="0"/>
              <a:t>развитию;</a:t>
            </a:r>
            <a:endParaRPr lang="ru-RU" sz="2000" dirty="0"/>
          </a:p>
          <a:p>
            <a:pPr marL="0" indent="0">
              <a:buNone/>
            </a:pPr>
            <a:r>
              <a:rPr lang="ru-RU" sz="2000" dirty="0"/>
              <a:t>22</a:t>
            </a:r>
            <a:r>
              <a:rPr lang="ru-RU" sz="2000" dirty="0" smtClean="0"/>
              <a:t>) </a:t>
            </a:r>
            <a:r>
              <a:rPr lang="ru-RU" sz="2000" dirty="0"/>
              <a:t>контроль </a:t>
            </a:r>
            <a:r>
              <a:rPr lang="ru-RU" sz="2000" b="1" dirty="0" smtClean="0"/>
              <a:t>за </a:t>
            </a:r>
            <a:r>
              <a:rPr lang="ru-RU" sz="2000" b="1" dirty="0"/>
              <a:t>обработкой персональных данных</a:t>
            </a:r>
            <a:r>
              <a:rPr lang="ru-RU" sz="2000" dirty="0"/>
              <a:t>, осуществляемые без взаимодействия с контролируемым лицом;</a:t>
            </a:r>
          </a:p>
          <a:p>
            <a:pPr marL="0" indent="0">
              <a:buNone/>
            </a:pPr>
            <a:r>
              <a:rPr lang="ru-RU" sz="2000" dirty="0"/>
              <a:t>23) </a:t>
            </a:r>
            <a:r>
              <a:rPr lang="ru-RU" sz="2000" dirty="0" smtClean="0"/>
              <a:t>контроль </a:t>
            </a:r>
            <a:r>
              <a:rPr lang="ru-RU" sz="2000" b="1" dirty="0"/>
              <a:t>в области связи</a:t>
            </a:r>
            <a:r>
              <a:rPr lang="ru-RU" sz="2000" dirty="0"/>
              <a:t>, осуществляемый без взаимодействия с контролируемым лицом;</a:t>
            </a:r>
          </a:p>
          <a:p>
            <a:pPr marL="0" indent="0">
              <a:buNone/>
            </a:pPr>
            <a:r>
              <a:rPr lang="ru-RU" sz="2200" b="1" dirty="0"/>
              <a:t>24) </a:t>
            </a:r>
            <a:r>
              <a:rPr lang="ru-RU" sz="2000" dirty="0"/>
              <a:t>контроль </a:t>
            </a:r>
            <a:r>
              <a:rPr lang="ru-RU" sz="2000" b="1" dirty="0"/>
              <a:t>за излучениями радиоэлектронных средств </a:t>
            </a:r>
            <a:r>
              <a:rPr lang="ru-RU" sz="2000" dirty="0"/>
              <a:t>и (или) высокочастотных устройств (</a:t>
            </a:r>
            <a:r>
              <a:rPr lang="ru-RU" sz="2000" dirty="0" err="1"/>
              <a:t>радиоконтроль</a:t>
            </a:r>
            <a:r>
              <a:rPr lang="ru-RU" sz="2000" dirty="0"/>
              <a:t>).</a:t>
            </a:r>
          </a:p>
          <a:p>
            <a:pPr marL="0" indent="0" algn="ctr">
              <a:buNone/>
            </a:pPr>
            <a:endParaRPr lang="ru-RU" sz="1900" b="1" dirty="0" smtClean="0">
              <a:solidFill>
                <a:srgbClr val="FF0000"/>
              </a:solidFill>
            </a:endParaRPr>
          </a:p>
        </p:txBody>
      </p:sp>
    </p:spTree>
    <p:extLst>
      <p:ext uri="{BB962C8B-B14F-4D97-AF65-F5344CB8AC3E}">
        <p14:creationId xmlns:p14="http://schemas.microsoft.com/office/powerpoint/2010/main" val="2043699718"/>
      </p:ext>
    </p:extLst>
  </p:cSld>
  <p:clrMapOvr>
    <a:masterClrMapping/>
  </p:clrMapOvr>
  <p:timing>
    <p:tnLst>
      <p:par>
        <p:cTn id="1" dur="indefinite" restart="never" nodeType="tmRoot"/>
      </p:par>
    </p:tnLst>
  </p:timing>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260648"/>
          </a:xfrm>
        </p:spPr>
        <p:txBody>
          <a:bodyPr>
            <a:noAutofit/>
          </a:bodyPr>
          <a:lstStyle/>
          <a:p>
            <a:r>
              <a:rPr lang="ru-RU" sz="2400" b="1" dirty="0" smtClean="0">
                <a:solidFill>
                  <a:schemeClr val="tx2">
                    <a:lumMod val="60000"/>
                    <a:lumOff val="40000"/>
                  </a:schemeClr>
                </a:solidFill>
                <a:latin typeface="Comic Sans MS" panose="030F0702030302020204" pitchFamily="66" charset="0"/>
              </a:rPr>
              <a:t>контроль (надзор)</a:t>
            </a:r>
            <a:endParaRPr lang="ru-RU" sz="1800" b="1" dirty="0">
              <a:solidFill>
                <a:schemeClr val="tx2">
                  <a:lumMod val="60000"/>
                  <a:lumOff val="40000"/>
                </a:schemeClr>
              </a:solidFill>
              <a:latin typeface="Comic Sans MS" panose="030F0702030302020204" pitchFamily="66" charset="0"/>
            </a:endParaRPr>
          </a:p>
        </p:txBody>
      </p:sp>
      <p:sp>
        <p:nvSpPr>
          <p:cNvPr id="3" name="Объект 2"/>
          <p:cNvSpPr>
            <a:spLocks noGrp="1"/>
          </p:cNvSpPr>
          <p:nvPr>
            <p:ph idx="1"/>
          </p:nvPr>
        </p:nvSpPr>
        <p:spPr>
          <a:xfrm>
            <a:off x="0" y="260648"/>
            <a:ext cx="9144000" cy="6597352"/>
          </a:xfrm>
        </p:spPr>
        <p:txBody>
          <a:bodyPr>
            <a:normAutofit fontScale="85000" lnSpcReduction="20000"/>
          </a:bodyPr>
          <a:lstStyle/>
          <a:p>
            <a:pPr marL="0" indent="0" algn="ctr">
              <a:buNone/>
            </a:pPr>
            <a:r>
              <a:rPr lang="ru-RU" sz="2000" b="1" dirty="0"/>
              <a:t>Полномочия</a:t>
            </a:r>
            <a:r>
              <a:rPr lang="ru-RU" sz="2000" dirty="0"/>
              <a:t> по осуществлению отдельных видов федерального </a:t>
            </a:r>
            <a:r>
              <a:rPr lang="ru-RU" sz="2000" dirty="0" smtClean="0"/>
              <a:t>контроля </a:t>
            </a:r>
            <a:r>
              <a:rPr lang="ru-RU" sz="2000" dirty="0"/>
              <a:t>(надзора) </a:t>
            </a:r>
            <a:r>
              <a:rPr lang="ru-RU" sz="2000" b="1" dirty="0">
                <a:solidFill>
                  <a:srgbClr val="FF0000"/>
                </a:solidFill>
              </a:rPr>
              <a:t>могут передаваться</a:t>
            </a:r>
            <a:r>
              <a:rPr lang="ru-RU" sz="2000" b="1" dirty="0"/>
              <a:t> </a:t>
            </a:r>
            <a:r>
              <a:rPr lang="ru-RU" sz="2000" dirty="0"/>
              <a:t>для осуществления органам государственной власти субъектов </a:t>
            </a:r>
            <a:r>
              <a:rPr lang="ru-RU" sz="2000" dirty="0" smtClean="0"/>
              <a:t>РФ, </a:t>
            </a:r>
            <a:r>
              <a:rPr lang="ru-RU" sz="2000" dirty="0">
                <a:solidFill>
                  <a:srgbClr val="FF0000"/>
                </a:solidFill>
              </a:rPr>
              <a:t>органам местного самоуправления.</a:t>
            </a:r>
          </a:p>
          <a:p>
            <a:pPr marL="0" indent="0" algn="ctr">
              <a:buNone/>
            </a:pPr>
            <a:r>
              <a:rPr lang="ru-RU" sz="2000" b="1" dirty="0"/>
              <a:t>Полномочия</a:t>
            </a:r>
            <a:r>
              <a:rPr lang="ru-RU" sz="2000" dirty="0"/>
              <a:t> по осуществлению отдельных видов </a:t>
            </a:r>
            <a:r>
              <a:rPr lang="ru-RU" sz="2000" b="1" dirty="0"/>
              <a:t>регионального</a:t>
            </a:r>
            <a:r>
              <a:rPr lang="ru-RU" sz="2000" dirty="0"/>
              <a:t> </a:t>
            </a:r>
            <a:r>
              <a:rPr lang="ru-RU" sz="2000" dirty="0" smtClean="0"/>
              <a:t>контроля </a:t>
            </a:r>
            <a:r>
              <a:rPr lang="ru-RU" sz="2000" dirty="0"/>
              <a:t>(надзора) </a:t>
            </a:r>
            <a:r>
              <a:rPr lang="ru-RU" sz="2000" dirty="0">
                <a:solidFill>
                  <a:srgbClr val="FF0000"/>
                </a:solidFill>
              </a:rPr>
              <a:t>могут передаваться </a:t>
            </a:r>
            <a:r>
              <a:rPr lang="ru-RU" sz="2000" u="sng" dirty="0" smtClean="0">
                <a:solidFill>
                  <a:srgbClr val="FF0000"/>
                </a:solidFill>
              </a:rPr>
              <a:t>органам </a:t>
            </a:r>
            <a:r>
              <a:rPr lang="ru-RU" sz="2000" u="sng" dirty="0">
                <a:solidFill>
                  <a:srgbClr val="FF0000"/>
                </a:solidFill>
              </a:rPr>
              <a:t>местного самоуправления</a:t>
            </a:r>
            <a:r>
              <a:rPr lang="ru-RU" sz="2000" dirty="0" smtClean="0">
                <a:solidFill>
                  <a:srgbClr val="FF0000"/>
                </a:solidFill>
              </a:rPr>
              <a:t>.</a:t>
            </a:r>
          </a:p>
          <a:p>
            <a:pPr marL="0" indent="0" algn="ctr">
              <a:buNone/>
            </a:pPr>
            <a:r>
              <a:rPr lang="ru-RU" sz="2000" b="1" i="1" dirty="0"/>
              <a:t>Осуществление отдельных видов </a:t>
            </a:r>
            <a:r>
              <a:rPr lang="ru-RU" sz="2000" b="1" i="1" dirty="0" smtClean="0"/>
              <a:t>контроля </a:t>
            </a:r>
            <a:r>
              <a:rPr lang="ru-RU" sz="2000" b="1" i="1" dirty="0"/>
              <a:t>(надзора), муниципального контроля </a:t>
            </a:r>
            <a:r>
              <a:rPr lang="ru-RU" sz="2000" dirty="0"/>
              <a:t>или отдельных полномочий по их осуществлению в случаях, установленных федеральными законами о видах контроля, законами субъектов </a:t>
            </a:r>
            <a:r>
              <a:rPr lang="ru-RU" sz="2000" dirty="0" smtClean="0"/>
              <a:t>РФ, </a:t>
            </a:r>
            <a:r>
              <a:rPr lang="ru-RU" sz="2000" b="1" i="1" u="sng" dirty="0">
                <a:solidFill>
                  <a:srgbClr val="FF0000"/>
                </a:solidFill>
              </a:rPr>
              <a:t>может быть возложено </a:t>
            </a:r>
            <a:r>
              <a:rPr lang="ru-RU" sz="2000" b="1" i="1" u="sng" dirty="0"/>
              <a:t>на </a:t>
            </a:r>
            <a:r>
              <a:rPr lang="ru-RU" sz="2000" dirty="0"/>
              <a:t>государственные или муниципальные </a:t>
            </a:r>
            <a:r>
              <a:rPr lang="ru-RU" sz="2000" b="1" i="1" u="sng" dirty="0" smtClean="0">
                <a:solidFill>
                  <a:srgbClr val="FF0000"/>
                </a:solidFill>
              </a:rPr>
              <a:t>УЧРЕЖДЕНИЯ</a:t>
            </a:r>
            <a:r>
              <a:rPr lang="ru-RU" sz="2000" b="1" i="1" u="sng" dirty="0" smtClean="0"/>
              <a:t>.</a:t>
            </a:r>
            <a:endParaRPr lang="ru-RU" sz="2000" b="1" i="1" u="sng" dirty="0"/>
          </a:p>
          <a:p>
            <a:pPr marL="0" indent="0" algn="ctr">
              <a:buNone/>
            </a:pPr>
            <a:r>
              <a:rPr lang="ru-RU" sz="1900" b="1" dirty="0" smtClean="0">
                <a:solidFill>
                  <a:srgbClr val="FF0000"/>
                </a:solidFill>
              </a:rPr>
              <a:t>++++++++++++++++++++++</a:t>
            </a:r>
          </a:p>
          <a:p>
            <a:pPr marL="0" indent="0" algn="just">
              <a:buNone/>
            </a:pPr>
            <a:r>
              <a:rPr lang="ru-RU" sz="1900" b="1" dirty="0" smtClean="0">
                <a:solidFill>
                  <a:srgbClr val="FF0000"/>
                </a:solidFill>
              </a:rPr>
              <a:t>ПРИНЦИПЫ: </a:t>
            </a:r>
            <a:r>
              <a:rPr lang="ru-RU" sz="1900" i="1" dirty="0" smtClean="0"/>
              <a:t>Законность </a:t>
            </a:r>
            <a:r>
              <a:rPr lang="ru-RU" sz="1900" i="1" dirty="0"/>
              <a:t>и обоснованность; Стимулирование добросовестного соблюдения обязательных требований; Соразмерность вмешательства в деятельность контролируемых лиц; Охрана прав и законных интересов, уважение достоинства личности, деловой репутации контролируемых лиц; Недопустимость злоупотребления правом; Соблюдение охраняемой законом тайны; Открытость и доступность информации; Оперативность при осуществлении;  </a:t>
            </a:r>
          </a:p>
          <a:p>
            <a:pPr marL="0" indent="0" algn="ctr">
              <a:buNone/>
            </a:pPr>
            <a:endParaRPr lang="ru-RU" sz="2000" dirty="0" smtClean="0"/>
          </a:p>
          <a:p>
            <a:pPr marL="0" indent="0" algn="just">
              <a:buNone/>
            </a:pPr>
            <a:endParaRPr lang="ru-RU" sz="2000" dirty="0" smtClean="0"/>
          </a:p>
          <a:p>
            <a:pPr marL="0" indent="0" algn="just">
              <a:buNone/>
            </a:pPr>
            <a:endParaRPr lang="ru-RU" sz="2000" dirty="0" smtClean="0"/>
          </a:p>
          <a:p>
            <a:pPr marL="0" indent="0" algn="just">
              <a:buNone/>
            </a:pPr>
            <a:r>
              <a:rPr lang="ru-RU" sz="2000" dirty="0" smtClean="0"/>
              <a:t>1</a:t>
            </a:r>
            <a:r>
              <a:rPr lang="ru-RU" sz="2000" dirty="0"/>
              <a:t>) </a:t>
            </a:r>
            <a:r>
              <a:rPr lang="ru-RU" sz="2000" b="1" dirty="0"/>
              <a:t>деятельность, действия (бездействие) граждан и организаций</a:t>
            </a:r>
            <a:r>
              <a:rPr lang="ru-RU" sz="2000" dirty="0"/>
              <a:t>, в рамках которых должны соблюдаться обязательные требования, в том числе предъявляемые к гражданам и организациям, осуществляющим деятельность, действия (бездействие);</a:t>
            </a:r>
          </a:p>
          <a:p>
            <a:pPr marL="0" indent="0" algn="just">
              <a:buNone/>
            </a:pPr>
            <a:r>
              <a:rPr lang="ru-RU" sz="2000" dirty="0"/>
              <a:t>2) </a:t>
            </a:r>
            <a:r>
              <a:rPr lang="ru-RU" sz="2000" b="1" dirty="0"/>
              <a:t>результаты деятельности граждан и организаций</a:t>
            </a:r>
            <a:r>
              <a:rPr lang="ru-RU" sz="2000" dirty="0"/>
              <a:t>, в том числе продукция (товары), работы и услуги, к которым предъявляются обязательные требования;</a:t>
            </a:r>
          </a:p>
          <a:p>
            <a:pPr marL="0" indent="0" algn="just">
              <a:buNone/>
            </a:pPr>
            <a:r>
              <a:rPr lang="ru-RU" sz="2000" dirty="0"/>
              <a:t>3) </a:t>
            </a:r>
            <a:r>
              <a:rPr lang="ru-RU" sz="2100" b="1" dirty="0" smtClean="0">
                <a:solidFill>
                  <a:srgbClr val="FF0000"/>
                </a:solidFill>
              </a:rPr>
              <a:t>ЗДАНИЯ, ПОМЕЩЕНИЯ, СООРУЖЕНИЯ, ЛИНЕЙНЫЕ ОБЪЕКТЫ, </a:t>
            </a:r>
            <a:r>
              <a:rPr lang="ru-RU" sz="2100" b="1" dirty="0">
                <a:solidFill>
                  <a:srgbClr val="FF0000"/>
                </a:solidFill>
              </a:rPr>
              <a:t>территории, включая водные, </a:t>
            </a:r>
            <a:r>
              <a:rPr lang="ru-RU" sz="2100" b="1" dirty="0" smtClean="0">
                <a:solidFill>
                  <a:srgbClr val="FF0000"/>
                </a:solidFill>
              </a:rPr>
              <a:t>ЗЕМЕЛЬНЫЕ </a:t>
            </a:r>
            <a:r>
              <a:rPr lang="ru-RU" sz="2100" b="1" dirty="0">
                <a:solidFill>
                  <a:srgbClr val="FF0000"/>
                </a:solidFill>
              </a:rPr>
              <a:t>и лесные участки</a:t>
            </a:r>
            <a:r>
              <a:rPr lang="ru-RU" sz="2000" b="1" dirty="0">
                <a:solidFill>
                  <a:srgbClr val="FF0000"/>
                </a:solidFill>
              </a:rPr>
              <a:t>, </a:t>
            </a:r>
            <a:r>
              <a:rPr lang="ru-RU" sz="2000" dirty="0"/>
              <a:t>оборудование, устройства, предметы, материалы, транспортные средства </a:t>
            </a:r>
            <a:r>
              <a:rPr lang="ru-RU" sz="2000" b="1" dirty="0"/>
              <a:t>и другие объекты, которыми граждане и организации владеют и (или) пользуются</a:t>
            </a:r>
            <a:r>
              <a:rPr lang="ru-RU" sz="2000" dirty="0"/>
              <a:t> и к которым предъявляются обязательные требования (далее - </a:t>
            </a:r>
            <a:r>
              <a:rPr lang="ru-RU" sz="2000" u="sng" dirty="0"/>
              <a:t>производственные объекты</a:t>
            </a:r>
            <a:r>
              <a:rPr lang="ru-RU" sz="2000" dirty="0"/>
              <a:t>).</a:t>
            </a:r>
          </a:p>
          <a:p>
            <a:pPr marL="0" indent="0" algn="just">
              <a:buNone/>
            </a:pPr>
            <a:endParaRPr lang="ru-RU" sz="2000" dirty="0"/>
          </a:p>
          <a:p>
            <a:pPr marL="0" indent="0" algn="just">
              <a:buNone/>
            </a:pPr>
            <a:endParaRPr lang="ru-RU" sz="2000" dirty="0"/>
          </a:p>
          <a:p>
            <a:pPr marL="0" indent="0" algn="just">
              <a:buNone/>
            </a:pPr>
            <a:endParaRPr lang="ru-RU" sz="2000" dirty="0"/>
          </a:p>
          <a:p>
            <a:pPr marL="0" indent="0" algn="just">
              <a:buNone/>
            </a:pPr>
            <a:endParaRPr lang="ru-RU" sz="2000" dirty="0"/>
          </a:p>
          <a:p>
            <a:pPr marL="0" indent="0" algn="just">
              <a:buNone/>
            </a:pPr>
            <a:endParaRPr lang="ru-RU" sz="1900" b="1" dirty="0">
              <a:solidFill>
                <a:srgbClr val="FF0000"/>
              </a:solidFill>
            </a:endParaRPr>
          </a:p>
          <a:p>
            <a:pPr marL="0" indent="0" algn="ctr">
              <a:buNone/>
            </a:pPr>
            <a:endParaRPr lang="ru-RU" sz="1900" b="1" dirty="0" smtClean="0">
              <a:solidFill>
                <a:srgbClr val="FF0000"/>
              </a:solidFill>
            </a:endParaRPr>
          </a:p>
        </p:txBody>
      </p:sp>
      <p:sp>
        <p:nvSpPr>
          <p:cNvPr id="5" name="Прямоугольник 4"/>
          <p:cNvSpPr/>
          <p:nvPr/>
        </p:nvSpPr>
        <p:spPr>
          <a:xfrm>
            <a:off x="323528" y="3573016"/>
            <a:ext cx="8424936" cy="5760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000" b="1" dirty="0">
                <a:solidFill>
                  <a:srgbClr val="FF0000"/>
                </a:solidFill>
              </a:rPr>
              <a:t>ОБЪЕКТАМИ</a:t>
            </a:r>
            <a:r>
              <a:rPr lang="ru-RU" dirty="0"/>
              <a:t> гос. контроля (надзора), муниципального контроля </a:t>
            </a:r>
            <a:r>
              <a:rPr lang="ru-RU" b="1" dirty="0">
                <a:solidFill>
                  <a:srgbClr val="FF0000"/>
                </a:solidFill>
              </a:rPr>
              <a:t>являются:</a:t>
            </a:r>
          </a:p>
        </p:txBody>
      </p:sp>
    </p:spTree>
    <p:extLst>
      <p:ext uri="{BB962C8B-B14F-4D97-AF65-F5344CB8AC3E}">
        <p14:creationId xmlns:p14="http://schemas.microsoft.com/office/powerpoint/2010/main" val="2648997497"/>
      </p:ext>
    </p:extLst>
  </p:cSld>
  <p:clrMapOvr>
    <a:masterClrMapping/>
  </p:clrMapOvr>
  <p:timing>
    <p:tnLst>
      <p:par>
        <p:cTn id="1" dur="indefinite" restart="never" nodeType="tmRoot"/>
      </p:par>
    </p:tnLst>
  </p:timing>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260648"/>
          </a:xfrm>
        </p:spPr>
        <p:txBody>
          <a:bodyPr>
            <a:noAutofit/>
          </a:bodyPr>
          <a:lstStyle/>
          <a:p>
            <a:r>
              <a:rPr lang="ru-RU" sz="2400" b="1" dirty="0" smtClean="0">
                <a:solidFill>
                  <a:schemeClr val="tx2">
                    <a:lumMod val="60000"/>
                    <a:lumOff val="40000"/>
                  </a:schemeClr>
                </a:solidFill>
                <a:latin typeface="Comic Sans MS" panose="030F0702030302020204" pitchFamily="66" charset="0"/>
              </a:rPr>
              <a:t>контроль (надзор)</a:t>
            </a:r>
            <a:endParaRPr lang="ru-RU" sz="1800" b="1" dirty="0">
              <a:solidFill>
                <a:schemeClr val="tx2">
                  <a:lumMod val="60000"/>
                  <a:lumOff val="40000"/>
                </a:schemeClr>
              </a:solidFill>
              <a:latin typeface="Comic Sans MS" panose="030F0702030302020204" pitchFamily="66" charset="0"/>
            </a:endParaRPr>
          </a:p>
        </p:txBody>
      </p:sp>
      <p:sp>
        <p:nvSpPr>
          <p:cNvPr id="3" name="Объект 2"/>
          <p:cNvSpPr>
            <a:spLocks noGrp="1"/>
          </p:cNvSpPr>
          <p:nvPr>
            <p:ph idx="1"/>
          </p:nvPr>
        </p:nvSpPr>
        <p:spPr>
          <a:xfrm>
            <a:off x="0" y="260648"/>
            <a:ext cx="9144000" cy="6597352"/>
          </a:xfrm>
        </p:spPr>
        <p:txBody>
          <a:bodyPr>
            <a:normAutofit/>
          </a:bodyPr>
          <a:lstStyle/>
          <a:p>
            <a:pPr marL="0" indent="0">
              <a:buNone/>
            </a:pPr>
            <a:r>
              <a:rPr lang="ru-RU" sz="2000" dirty="0"/>
              <a:t>В целях информационного обеспечения государственного контроля (надзора), муниципального контроля создаются:</a:t>
            </a:r>
          </a:p>
          <a:p>
            <a:pPr marL="0" indent="0">
              <a:buNone/>
            </a:pPr>
            <a:r>
              <a:rPr lang="ru-RU" sz="2000" dirty="0"/>
              <a:t>1) </a:t>
            </a:r>
            <a:r>
              <a:rPr lang="ru-RU" sz="2000" b="1" dirty="0"/>
              <a:t>единый </a:t>
            </a:r>
            <a:r>
              <a:rPr lang="ru-RU" sz="2000" b="1" dirty="0" smtClean="0"/>
              <a:t>РЕЕСТР ВИДОВ </a:t>
            </a:r>
            <a:r>
              <a:rPr lang="ru-RU" sz="2000" dirty="0" smtClean="0"/>
              <a:t>федерального </a:t>
            </a:r>
            <a:r>
              <a:rPr lang="ru-RU" sz="2000" dirty="0"/>
              <a:t>государственного контроля (надзора), регионального государственного контроля (надзора), муниципального </a:t>
            </a:r>
            <a:r>
              <a:rPr lang="ru-RU" sz="2000" dirty="0" smtClean="0"/>
              <a:t>контроля;</a:t>
            </a:r>
            <a:endParaRPr lang="ru-RU" sz="2000" dirty="0"/>
          </a:p>
          <a:p>
            <a:pPr marL="0" indent="0">
              <a:buNone/>
            </a:pPr>
            <a:r>
              <a:rPr lang="ru-RU" sz="2000" dirty="0"/>
              <a:t>2) </a:t>
            </a:r>
            <a:r>
              <a:rPr lang="ru-RU" sz="2000" dirty="0" smtClean="0"/>
              <a:t>!!!  </a:t>
            </a:r>
            <a:r>
              <a:rPr lang="ru-RU" sz="2000" b="1" dirty="0" smtClean="0"/>
              <a:t>ЕДИНЫЙ</a:t>
            </a:r>
            <a:r>
              <a:rPr lang="ru-RU" sz="2000" dirty="0" smtClean="0"/>
              <a:t> </a:t>
            </a:r>
            <a:r>
              <a:rPr lang="ru-RU" sz="2000" b="1" dirty="0" smtClean="0">
                <a:solidFill>
                  <a:srgbClr val="FF0000"/>
                </a:solidFill>
              </a:rPr>
              <a:t>РЕЕСТР</a:t>
            </a:r>
            <a:r>
              <a:rPr lang="ru-RU" sz="2000" b="1" dirty="0" smtClean="0"/>
              <a:t> </a:t>
            </a:r>
            <a:r>
              <a:rPr lang="ru-RU" sz="2000" dirty="0" smtClean="0"/>
              <a:t>контрольных </a:t>
            </a:r>
            <a:r>
              <a:rPr lang="ru-RU" sz="2000" dirty="0"/>
              <a:t>(надзорных) </a:t>
            </a:r>
            <a:r>
              <a:rPr lang="ru-RU" sz="2000" b="1" dirty="0" smtClean="0">
                <a:solidFill>
                  <a:srgbClr val="FF0000"/>
                </a:solidFill>
              </a:rPr>
              <a:t>МЕРОПРИЯТИЙ</a:t>
            </a:r>
            <a:r>
              <a:rPr lang="ru-RU" sz="2000" dirty="0" smtClean="0"/>
              <a:t>;</a:t>
            </a:r>
            <a:endParaRPr lang="ru-RU" sz="2000" dirty="0"/>
          </a:p>
          <a:p>
            <a:pPr marL="0" indent="0">
              <a:buNone/>
            </a:pPr>
            <a:r>
              <a:rPr lang="ru-RU" sz="2000" dirty="0"/>
              <a:t>3) информационная система досудебного обжалования;</a:t>
            </a:r>
          </a:p>
          <a:p>
            <a:pPr marL="0" indent="0">
              <a:buNone/>
            </a:pPr>
            <a:r>
              <a:rPr lang="ru-RU" sz="2000" dirty="0"/>
              <a:t>4) </a:t>
            </a:r>
            <a:r>
              <a:rPr lang="ru-RU" sz="2000" b="1" dirty="0" smtClean="0"/>
              <a:t>РЕЕСТР ЗАКЛЮЧЕНИЙ О ПОДТВЕРЖДЕНИИ </a:t>
            </a:r>
            <a:r>
              <a:rPr lang="ru-RU" sz="2000" dirty="0" smtClean="0"/>
              <a:t>соблюдения </a:t>
            </a:r>
            <a:r>
              <a:rPr lang="ru-RU" sz="2000" dirty="0"/>
              <a:t>обязательных </a:t>
            </a:r>
            <a:r>
              <a:rPr lang="ru-RU" sz="2000" dirty="0" smtClean="0"/>
              <a:t>требований;</a:t>
            </a:r>
            <a:endParaRPr lang="ru-RU" sz="2000" dirty="0"/>
          </a:p>
          <a:p>
            <a:pPr marL="0" indent="0">
              <a:buNone/>
            </a:pPr>
            <a:r>
              <a:rPr lang="ru-RU" sz="2000" dirty="0"/>
              <a:t>5) информационные системы контрольных (надзорных) органов</a:t>
            </a:r>
            <a:r>
              <a:rPr lang="ru-RU" sz="2000" dirty="0" smtClean="0"/>
              <a:t>.</a:t>
            </a:r>
          </a:p>
          <a:p>
            <a:pPr marL="0" indent="0" algn="ctr">
              <a:buNone/>
            </a:pPr>
            <a:r>
              <a:rPr lang="ru-RU" sz="2000" dirty="0" smtClean="0"/>
              <a:t>!!! ++++++++++++++++++++++++++++++++++++++ !!!</a:t>
            </a:r>
          </a:p>
          <a:p>
            <a:pPr marL="0" indent="0" algn="just">
              <a:buNone/>
            </a:pPr>
            <a:endParaRPr lang="ru-RU" sz="2000" dirty="0" smtClean="0"/>
          </a:p>
          <a:p>
            <a:pPr marL="0" indent="0" algn="just">
              <a:buNone/>
            </a:pPr>
            <a:r>
              <a:rPr lang="ru-RU" sz="2000" dirty="0" smtClean="0"/>
              <a:t>Ст. 30: </a:t>
            </a:r>
            <a:r>
              <a:rPr lang="ru-RU" sz="2000" u="sng" dirty="0" smtClean="0"/>
              <a:t>Не </a:t>
            </a:r>
            <a:r>
              <a:rPr lang="ru-RU" sz="2000" u="sng" dirty="0"/>
              <a:t>допускается </a:t>
            </a:r>
            <a:r>
              <a:rPr lang="ru-RU" sz="2000" i="1" u="sng" dirty="0">
                <a:solidFill>
                  <a:srgbClr val="C00000"/>
                </a:solidFill>
              </a:rPr>
              <a:t>установление ключевых показателей</a:t>
            </a:r>
            <a:r>
              <a:rPr lang="ru-RU" sz="2000" dirty="0">
                <a:solidFill>
                  <a:srgbClr val="C00000"/>
                </a:solidFill>
              </a:rPr>
              <a:t> </a:t>
            </a:r>
            <a:r>
              <a:rPr lang="ru-RU" sz="2000" dirty="0"/>
              <a:t>вида контроля, </a:t>
            </a:r>
            <a:r>
              <a:rPr lang="ru-RU" sz="2000" u="sng" dirty="0"/>
              <a:t>основанных на количестве</a:t>
            </a:r>
            <a:r>
              <a:rPr lang="ru-RU" sz="2000" dirty="0"/>
              <a:t> проведенных профилактических мероприятий и контрольных (надзорных) мероприятий, </a:t>
            </a:r>
            <a:r>
              <a:rPr lang="ru-RU" sz="2000" b="1" i="1" dirty="0"/>
              <a:t>количестве выявленных нарушений</a:t>
            </a:r>
            <a:r>
              <a:rPr lang="ru-RU" sz="2000" dirty="0"/>
              <a:t>, количестве контролируемых лиц, привлеченных к ответственности, </a:t>
            </a:r>
            <a:r>
              <a:rPr lang="ru-RU" sz="2000" b="1" i="1" dirty="0"/>
              <a:t>количестве и размере штрафов,</a:t>
            </a:r>
            <a:r>
              <a:rPr lang="ru-RU" sz="2000" dirty="0"/>
              <a:t> наложенных на контролируемых лиц в соответствии с Кодексом Российской Федерации об административных правонарушениях, законами субъектов </a:t>
            </a:r>
            <a:r>
              <a:rPr lang="ru-RU" sz="2000" dirty="0" smtClean="0"/>
              <a:t>РФ об </a:t>
            </a:r>
            <a:r>
              <a:rPr lang="ru-RU" sz="2000" dirty="0"/>
              <a:t>административной ответственности.</a:t>
            </a:r>
          </a:p>
          <a:p>
            <a:pPr marL="0" indent="0">
              <a:buNone/>
            </a:pPr>
            <a:endParaRPr lang="ru-RU" sz="2000" dirty="0" smtClean="0"/>
          </a:p>
          <a:p>
            <a:pPr marL="0" indent="0">
              <a:buNone/>
            </a:pPr>
            <a:endParaRPr lang="ru-RU" sz="2000" dirty="0"/>
          </a:p>
          <a:p>
            <a:pPr marL="0" indent="0">
              <a:buNone/>
            </a:pPr>
            <a:endParaRPr lang="ru-RU" sz="2000" dirty="0"/>
          </a:p>
          <a:p>
            <a:pPr marL="0" indent="0" algn="ctr">
              <a:buNone/>
            </a:pPr>
            <a:endParaRPr lang="ru-RU" sz="1900" b="1" dirty="0" smtClean="0">
              <a:solidFill>
                <a:srgbClr val="FF0000"/>
              </a:solidFill>
            </a:endParaRPr>
          </a:p>
        </p:txBody>
      </p:sp>
    </p:spTree>
    <p:extLst>
      <p:ext uri="{BB962C8B-B14F-4D97-AF65-F5344CB8AC3E}">
        <p14:creationId xmlns:p14="http://schemas.microsoft.com/office/powerpoint/2010/main" val="4156878844"/>
      </p:ext>
    </p:extLst>
  </p:cSld>
  <p:clrMapOvr>
    <a:masterClrMapping/>
  </p:clrMapOvr>
  <p:timing>
    <p:tnLst>
      <p:par>
        <p:cTn id="1" dur="indefinite" restart="never" nodeType="tmRoot"/>
      </p:par>
    </p:tnLst>
  </p:timing>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260648"/>
          </a:xfrm>
        </p:spPr>
        <p:txBody>
          <a:bodyPr>
            <a:noAutofit/>
          </a:bodyPr>
          <a:lstStyle/>
          <a:p>
            <a:r>
              <a:rPr lang="ru-RU" sz="2400" b="1" dirty="0" smtClean="0">
                <a:solidFill>
                  <a:schemeClr val="tx2">
                    <a:lumMod val="60000"/>
                    <a:lumOff val="40000"/>
                  </a:schemeClr>
                </a:solidFill>
                <a:latin typeface="Comic Sans MS" panose="030F0702030302020204" pitchFamily="66" charset="0"/>
              </a:rPr>
              <a:t>контроль (надзор)</a:t>
            </a:r>
            <a:endParaRPr lang="ru-RU" sz="1800" b="1" dirty="0">
              <a:solidFill>
                <a:schemeClr val="tx2">
                  <a:lumMod val="60000"/>
                  <a:lumOff val="40000"/>
                </a:schemeClr>
              </a:solidFill>
              <a:latin typeface="Comic Sans MS" panose="030F0702030302020204" pitchFamily="66" charset="0"/>
            </a:endParaRPr>
          </a:p>
        </p:txBody>
      </p:sp>
      <p:sp>
        <p:nvSpPr>
          <p:cNvPr id="3" name="Объект 2"/>
          <p:cNvSpPr>
            <a:spLocks noGrp="1"/>
          </p:cNvSpPr>
          <p:nvPr>
            <p:ph idx="1"/>
          </p:nvPr>
        </p:nvSpPr>
        <p:spPr>
          <a:xfrm>
            <a:off x="26388" y="332656"/>
            <a:ext cx="9144000" cy="6597352"/>
          </a:xfrm>
        </p:spPr>
        <p:txBody>
          <a:bodyPr>
            <a:normAutofit fontScale="85000" lnSpcReduction="20000"/>
          </a:bodyPr>
          <a:lstStyle/>
          <a:p>
            <a:pPr marL="0" indent="0" algn="ctr">
              <a:buNone/>
            </a:pPr>
            <a:r>
              <a:rPr lang="ru-RU" sz="3400" b="1" dirty="0">
                <a:solidFill>
                  <a:srgbClr val="FF0000"/>
                </a:solidFill>
              </a:rPr>
              <a:t>Онлайн-взаимодействие с проверяющими</a:t>
            </a:r>
            <a:r>
              <a:rPr lang="ru-RU" sz="3400" b="1" dirty="0"/>
              <a:t/>
            </a:r>
            <a:br>
              <a:rPr lang="ru-RU" sz="3400" b="1" dirty="0"/>
            </a:br>
            <a:r>
              <a:rPr lang="ru-RU" sz="2000" dirty="0"/>
              <a:t/>
            </a:r>
            <a:br>
              <a:rPr lang="ru-RU" sz="2000" dirty="0"/>
            </a:br>
            <a:r>
              <a:rPr lang="ru-RU" sz="2000" dirty="0" smtClean="0"/>
              <a:t>(ст</a:t>
            </a:r>
            <a:r>
              <a:rPr lang="ru-RU" sz="2000" dirty="0"/>
              <a:t>. 21, </a:t>
            </a:r>
            <a:r>
              <a:rPr lang="ru-RU" sz="2000" dirty="0" smtClean="0"/>
              <a:t>ст</a:t>
            </a:r>
            <a:r>
              <a:rPr lang="ru-RU" sz="2000" dirty="0"/>
              <a:t>. </a:t>
            </a:r>
            <a:r>
              <a:rPr lang="ru-RU" sz="2000" dirty="0" smtClean="0"/>
              <a:t>98)  Контрольно-надзорные </a:t>
            </a:r>
            <a:r>
              <a:rPr lang="ru-RU" sz="2000" dirty="0"/>
              <a:t>органы </a:t>
            </a:r>
            <a:r>
              <a:rPr lang="ru-RU" sz="2000" b="1" dirty="0"/>
              <a:t>будут составлять </a:t>
            </a:r>
            <a:r>
              <a:rPr lang="ru-RU" sz="2000" b="1" u="sng" dirty="0"/>
              <a:t>документы в электронной </a:t>
            </a:r>
            <a:r>
              <a:rPr lang="ru-RU" sz="2000" b="1" u="sng" dirty="0" smtClean="0"/>
              <a:t>форме</a:t>
            </a:r>
            <a:r>
              <a:rPr lang="ru-RU" sz="2000" u="sng" dirty="0" smtClean="0"/>
              <a:t>. </a:t>
            </a:r>
          </a:p>
          <a:p>
            <a:pPr marL="0" indent="0" algn="ctr">
              <a:buNone/>
            </a:pPr>
            <a:r>
              <a:rPr lang="ru-RU" sz="2000" dirty="0" smtClean="0"/>
              <a:t>Сообщать о своих </a:t>
            </a:r>
            <a:r>
              <a:rPr lang="ru-RU" sz="2000" dirty="0"/>
              <a:t>действиях и решениях органы смогут, </a:t>
            </a:r>
            <a:r>
              <a:rPr lang="ru-RU" sz="2000" b="1" dirty="0" smtClean="0"/>
              <a:t>через </a:t>
            </a:r>
            <a:r>
              <a:rPr lang="ru-RU" sz="2000" b="1" dirty="0"/>
              <a:t>Единый портал </a:t>
            </a:r>
            <a:r>
              <a:rPr lang="ru-RU" sz="2000" b="1" dirty="0" err="1" smtClean="0"/>
              <a:t>госуслуг</a:t>
            </a:r>
            <a:r>
              <a:rPr lang="ru-RU" sz="2000" b="1" dirty="0" smtClean="0"/>
              <a:t> (</a:t>
            </a:r>
            <a:r>
              <a:rPr lang="ru-RU" sz="2000" dirty="0" smtClean="0"/>
              <a:t>до </a:t>
            </a:r>
            <a:r>
              <a:rPr lang="ru-RU" sz="2000" dirty="0"/>
              <a:t>31 декабря 2023 </a:t>
            </a:r>
            <a:r>
              <a:rPr lang="ru-RU" sz="2000" dirty="0" smtClean="0"/>
              <a:t>г. можно </a:t>
            </a:r>
            <a:r>
              <a:rPr lang="ru-RU" sz="2000" u="sng" dirty="0" smtClean="0"/>
              <a:t>в бумажном виде</a:t>
            </a:r>
            <a:r>
              <a:rPr lang="ru-RU" sz="2000" dirty="0" smtClean="0"/>
              <a:t>) </a:t>
            </a:r>
            <a:r>
              <a:rPr lang="ru-RU" sz="2000" dirty="0"/>
              <a:t>направлять компаниям и ИП документы и сведения органы будут вправе на бумаге, если, например, электронная связь </a:t>
            </a:r>
            <a:r>
              <a:rPr lang="ru-RU" sz="2000" dirty="0" smtClean="0"/>
              <a:t>невозможна.</a:t>
            </a:r>
          </a:p>
          <a:p>
            <a:pPr marL="0" indent="0" algn="ctr">
              <a:buNone/>
            </a:pPr>
            <a:r>
              <a:rPr lang="ru-RU" sz="2000" dirty="0" smtClean="0"/>
              <a:t>Подать </a:t>
            </a:r>
            <a:r>
              <a:rPr lang="ru-RU" sz="2000" dirty="0"/>
              <a:t>жалобу в досудебном порядке </a:t>
            </a:r>
            <a:r>
              <a:rPr lang="ru-RU" sz="2000" b="1" dirty="0"/>
              <a:t>можно будет только в электронном виде через Единый портал </a:t>
            </a:r>
            <a:r>
              <a:rPr lang="ru-RU" sz="2000" b="1" dirty="0" err="1"/>
              <a:t>госуслуг</a:t>
            </a:r>
            <a:r>
              <a:rPr lang="ru-RU" sz="2000" b="1" dirty="0"/>
              <a:t> и аналогичные региональные порталы</a:t>
            </a:r>
            <a:r>
              <a:rPr lang="ru-RU" sz="2000" dirty="0" smtClean="0"/>
              <a:t>.</a:t>
            </a:r>
            <a:r>
              <a:rPr lang="ru-RU" sz="2000" dirty="0"/>
              <a:t/>
            </a:r>
            <a:br>
              <a:rPr lang="ru-RU" sz="2000" dirty="0"/>
            </a:br>
            <a:r>
              <a:rPr lang="ru-RU" sz="2000" dirty="0"/>
              <a:t/>
            </a:r>
            <a:br>
              <a:rPr lang="ru-RU" sz="2000" dirty="0"/>
            </a:br>
            <a:endParaRPr lang="ru-RU" sz="2000" dirty="0" smtClean="0"/>
          </a:p>
          <a:p>
            <a:pPr marL="0" indent="0" algn="ctr">
              <a:buNone/>
            </a:pPr>
            <a:r>
              <a:rPr lang="ru-RU" sz="3400" b="1" dirty="0">
                <a:solidFill>
                  <a:srgbClr val="FF0000"/>
                </a:solidFill>
              </a:rPr>
              <a:t>Профилактика нарушений</a:t>
            </a:r>
            <a:br>
              <a:rPr lang="ru-RU" sz="3400" b="1" dirty="0">
                <a:solidFill>
                  <a:srgbClr val="FF0000"/>
                </a:solidFill>
              </a:rPr>
            </a:br>
            <a:r>
              <a:rPr lang="ru-RU" sz="2000" dirty="0"/>
              <a:t/>
            </a:r>
            <a:br>
              <a:rPr lang="ru-RU" sz="2000" dirty="0"/>
            </a:br>
            <a:r>
              <a:rPr lang="ru-RU" sz="2000" dirty="0" smtClean="0"/>
              <a:t>Ст. 8: Закрепляется </a:t>
            </a:r>
            <a:r>
              <a:rPr lang="ru-RU" sz="2000" dirty="0"/>
              <a:t>приоритет профилактических мероприятий по отношению к </a:t>
            </a:r>
            <a:r>
              <a:rPr lang="ru-RU" sz="2000" dirty="0" smtClean="0"/>
              <a:t>контрольно-надзорным. Предусмотрены </a:t>
            </a:r>
            <a:r>
              <a:rPr lang="ru-RU" sz="2000" dirty="0"/>
              <a:t>следующие профилактические мероприятия:</a:t>
            </a:r>
            <a:br>
              <a:rPr lang="ru-RU" sz="2000" dirty="0"/>
            </a:br>
            <a:r>
              <a:rPr lang="ru-RU" sz="2000" dirty="0"/>
              <a:t/>
            </a:r>
            <a:br>
              <a:rPr lang="ru-RU" sz="2000" dirty="0"/>
            </a:br>
            <a:r>
              <a:rPr lang="ru-RU" sz="2000" dirty="0" smtClean="0"/>
              <a:t>- </a:t>
            </a:r>
            <a:r>
              <a:rPr lang="ru-RU" sz="2000" u="sng" dirty="0" smtClean="0">
                <a:solidFill>
                  <a:srgbClr val="FF0000"/>
                </a:solidFill>
              </a:rPr>
              <a:t>МЕРЫ СТИМУЛИРОВАНИЯ ДОБРОСОВЕСТНОСТИ </a:t>
            </a:r>
            <a:r>
              <a:rPr lang="ru-RU" sz="2000" dirty="0" smtClean="0"/>
              <a:t>— </a:t>
            </a:r>
            <a:r>
              <a:rPr lang="ru-RU" sz="2000" dirty="0"/>
              <a:t>нематериальное поощрение тех, кто добросовестно соблюдает обязательные требования. </a:t>
            </a:r>
            <a:r>
              <a:rPr lang="ru-RU" sz="2000" dirty="0" smtClean="0"/>
              <a:t>Будет </a:t>
            </a:r>
            <a:r>
              <a:rPr lang="ru-RU" sz="2000" b="1" i="1" u="sng" dirty="0" smtClean="0"/>
              <a:t>ПОРЯДОК ОЦЕНКИ ДОБРОСОВЕСТНОСТИ</a:t>
            </a:r>
            <a:r>
              <a:rPr lang="ru-RU" sz="2000" b="1" dirty="0" smtClean="0"/>
              <a:t>, </a:t>
            </a:r>
            <a:r>
              <a:rPr lang="ru-RU" sz="2000" b="1" dirty="0"/>
              <a:t>виды мер ее </a:t>
            </a:r>
            <a:r>
              <a:rPr lang="ru-RU" sz="2000" b="1" dirty="0" smtClean="0"/>
              <a:t>стимулирования</a:t>
            </a:r>
            <a:r>
              <a:rPr lang="ru-RU" sz="2000" dirty="0" smtClean="0"/>
              <a:t>;</a:t>
            </a:r>
            <a:r>
              <a:rPr lang="ru-RU" sz="2000" dirty="0"/>
              <a:t/>
            </a:r>
            <a:br>
              <a:rPr lang="ru-RU" sz="2000" dirty="0"/>
            </a:br>
            <a:r>
              <a:rPr lang="ru-RU" sz="2000" dirty="0"/>
              <a:t/>
            </a:r>
            <a:br>
              <a:rPr lang="ru-RU" sz="2000" dirty="0"/>
            </a:br>
            <a:r>
              <a:rPr lang="ru-RU" sz="2000" dirty="0" smtClean="0"/>
              <a:t>- </a:t>
            </a:r>
            <a:r>
              <a:rPr lang="ru-RU" sz="2000" u="sng" dirty="0" smtClean="0">
                <a:solidFill>
                  <a:srgbClr val="FF0000"/>
                </a:solidFill>
              </a:rPr>
              <a:t>САМООБСЛЕДОВАНИЕ</a:t>
            </a:r>
            <a:r>
              <a:rPr lang="ru-RU" sz="2000" dirty="0" smtClean="0"/>
              <a:t> </a:t>
            </a:r>
            <a:r>
              <a:rPr lang="ru-RU" sz="2000" dirty="0"/>
              <a:t>— самостоятельная автоматизированная оценка соблюдения обязательных требований. Если по итогам </a:t>
            </a:r>
            <a:r>
              <a:rPr lang="ru-RU" sz="2000" dirty="0" err="1"/>
              <a:t>самообследования</a:t>
            </a:r>
            <a:r>
              <a:rPr lang="ru-RU" sz="2000" dirty="0"/>
              <a:t> </a:t>
            </a:r>
            <a:r>
              <a:rPr lang="ru-RU" sz="2000" b="1" dirty="0" smtClean="0"/>
              <a:t>лицо получит </a:t>
            </a:r>
            <a:r>
              <a:rPr lang="ru-RU" sz="2000" b="1" dirty="0"/>
              <a:t>высокую оценку, то сможет </a:t>
            </a:r>
            <a:r>
              <a:rPr lang="ru-RU" sz="2000" b="1" dirty="0" smtClean="0"/>
              <a:t>ПРИНЯТЬ ДЕКЛАРАЦИЮ СОБЛЮДЕНИЯ УКАЗАННЫХ ТРЕБОВАНИЙ</a:t>
            </a:r>
            <a:r>
              <a:rPr lang="ru-RU" sz="2000" dirty="0" smtClean="0"/>
              <a:t>;</a:t>
            </a:r>
            <a:r>
              <a:rPr lang="ru-RU" sz="2000" dirty="0"/>
              <a:t/>
            </a:r>
            <a:br>
              <a:rPr lang="ru-RU" sz="2000" dirty="0"/>
            </a:br>
            <a:r>
              <a:rPr lang="ru-RU" sz="2000" dirty="0"/>
              <a:t/>
            </a:r>
            <a:br>
              <a:rPr lang="ru-RU" sz="2000" dirty="0"/>
            </a:br>
            <a:r>
              <a:rPr lang="ru-RU" sz="2000" dirty="0" smtClean="0"/>
              <a:t>- </a:t>
            </a:r>
            <a:r>
              <a:rPr lang="ru-RU" sz="2000" u="sng" dirty="0" smtClean="0">
                <a:solidFill>
                  <a:srgbClr val="FF0000"/>
                </a:solidFill>
              </a:rPr>
              <a:t>ПРОФИЛАКТИЧЕСКИЙ ВИЗИТ </a:t>
            </a:r>
            <a:r>
              <a:rPr lang="ru-RU" sz="2000" dirty="0" smtClean="0"/>
              <a:t>— </a:t>
            </a:r>
            <a:r>
              <a:rPr lang="ru-RU" sz="2000" dirty="0"/>
              <a:t>беседа по месту деятельности </a:t>
            </a:r>
            <a:r>
              <a:rPr lang="ru-RU" sz="2000" dirty="0" smtClean="0"/>
              <a:t>лица. </a:t>
            </a:r>
            <a:r>
              <a:rPr lang="ru-RU" sz="2000" dirty="0"/>
              <a:t>Даже если в ходе визита выявят нарушения, это не будет основанием выдать </a:t>
            </a:r>
            <a:r>
              <a:rPr lang="ru-RU" sz="2000" dirty="0" smtClean="0"/>
              <a:t>предписание </a:t>
            </a:r>
            <a:r>
              <a:rPr lang="ru-RU" sz="2000" dirty="0"/>
              <a:t>устранить </a:t>
            </a:r>
            <a:r>
              <a:rPr lang="ru-RU" sz="2000" dirty="0" smtClean="0"/>
              <a:t>их.</a:t>
            </a:r>
            <a:r>
              <a:rPr lang="ru-RU" sz="2000" dirty="0"/>
              <a:t/>
            </a:r>
            <a:br>
              <a:rPr lang="ru-RU" sz="2000" dirty="0"/>
            </a:br>
            <a:r>
              <a:rPr lang="ru-RU" sz="2000" dirty="0"/>
              <a:t/>
            </a:r>
            <a:br>
              <a:rPr lang="ru-RU" sz="2000" dirty="0"/>
            </a:br>
            <a:endParaRPr lang="ru-RU" sz="2000" dirty="0"/>
          </a:p>
          <a:p>
            <a:pPr marL="0" indent="0">
              <a:buNone/>
            </a:pPr>
            <a:endParaRPr lang="ru-RU" sz="2000" dirty="0"/>
          </a:p>
          <a:p>
            <a:pPr marL="0" indent="0" algn="ctr">
              <a:buNone/>
            </a:pPr>
            <a:endParaRPr lang="ru-RU" sz="1900" b="1" dirty="0" smtClean="0">
              <a:solidFill>
                <a:srgbClr val="FF0000"/>
              </a:solidFill>
            </a:endParaRPr>
          </a:p>
        </p:txBody>
      </p:sp>
    </p:spTree>
    <p:extLst>
      <p:ext uri="{BB962C8B-B14F-4D97-AF65-F5344CB8AC3E}">
        <p14:creationId xmlns:p14="http://schemas.microsoft.com/office/powerpoint/2010/main" val="2369238626"/>
      </p:ext>
    </p:extLst>
  </p:cSld>
  <p:clrMapOvr>
    <a:masterClrMapping/>
  </p:clrMapOvr>
  <p:timing>
    <p:tnLst>
      <p:par>
        <p:cTn id="1" dur="indefinite" restart="never" nodeType="tmRoot"/>
      </p:par>
    </p:tnLst>
  </p:timing>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260648"/>
          </a:xfrm>
        </p:spPr>
        <p:txBody>
          <a:bodyPr>
            <a:noAutofit/>
          </a:bodyPr>
          <a:lstStyle/>
          <a:p>
            <a:r>
              <a:rPr lang="ru-RU" sz="2400" b="1" dirty="0" smtClean="0">
                <a:solidFill>
                  <a:schemeClr val="tx2">
                    <a:lumMod val="60000"/>
                    <a:lumOff val="40000"/>
                  </a:schemeClr>
                </a:solidFill>
                <a:latin typeface="Comic Sans MS" panose="030F0702030302020204" pitchFamily="66" charset="0"/>
              </a:rPr>
              <a:t>контроль (надзор)</a:t>
            </a:r>
            <a:endParaRPr lang="ru-RU" sz="1800" b="1" dirty="0">
              <a:solidFill>
                <a:schemeClr val="tx2">
                  <a:lumMod val="60000"/>
                  <a:lumOff val="40000"/>
                </a:schemeClr>
              </a:solidFill>
              <a:latin typeface="Comic Sans MS" panose="030F0702030302020204" pitchFamily="66" charset="0"/>
            </a:endParaRPr>
          </a:p>
        </p:txBody>
      </p:sp>
      <p:sp>
        <p:nvSpPr>
          <p:cNvPr id="3" name="Объект 2"/>
          <p:cNvSpPr>
            <a:spLocks noGrp="1"/>
          </p:cNvSpPr>
          <p:nvPr>
            <p:ph idx="1"/>
          </p:nvPr>
        </p:nvSpPr>
        <p:spPr>
          <a:xfrm>
            <a:off x="26388" y="332656"/>
            <a:ext cx="9144000" cy="6597352"/>
          </a:xfrm>
        </p:spPr>
        <p:txBody>
          <a:bodyPr>
            <a:normAutofit fontScale="47500" lnSpcReduction="20000"/>
          </a:bodyPr>
          <a:lstStyle/>
          <a:p>
            <a:pPr marL="0" indent="0" algn="ctr">
              <a:buNone/>
            </a:pPr>
            <a:r>
              <a:rPr lang="ru-RU" sz="5100" b="1" dirty="0">
                <a:solidFill>
                  <a:srgbClr val="FF0000"/>
                </a:solidFill>
              </a:rPr>
              <a:t>Независимая оценка соблюдения обязательных требований</a:t>
            </a:r>
            <a:r>
              <a:rPr lang="ru-RU" sz="5300" b="1" dirty="0">
                <a:solidFill>
                  <a:srgbClr val="FF0000"/>
                </a:solidFill>
              </a:rPr>
              <a:t/>
            </a:r>
            <a:br>
              <a:rPr lang="ru-RU" sz="5300" b="1" dirty="0">
                <a:solidFill>
                  <a:srgbClr val="FF0000"/>
                </a:solidFill>
              </a:rPr>
            </a:br>
            <a:r>
              <a:rPr lang="ru-RU" sz="2000" dirty="0"/>
              <a:t/>
            </a:r>
            <a:br>
              <a:rPr lang="ru-RU" sz="2000" dirty="0"/>
            </a:br>
            <a:r>
              <a:rPr lang="ru-RU" sz="3400" u="sng" dirty="0" smtClean="0"/>
              <a:t>федеральный </a:t>
            </a:r>
            <a:r>
              <a:rPr lang="ru-RU" sz="3400" u="sng" dirty="0"/>
              <a:t>закон о виде контроля </a:t>
            </a:r>
            <a:r>
              <a:rPr lang="ru-RU" sz="3400" dirty="0"/>
              <a:t>сможет предусматривать </a:t>
            </a:r>
            <a:r>
              <a:rPr lang="ru-RU" sz="3400" dirty="0" smtClean="0"/>
              <a:t>НЕЗАВИСИМУЮ ОЦЕНКУ соблюдения </a:t>
            </a:r>
            <a:r>
              <a:rPr lang="ru-RU" sz="3400" dirty="0"/>
              <a:t>контролируемыми лицами обязательных требований</a:t>
            </a:r>
            <a:r>
              <a:rPr lang="ru-RU" sz="3400" dirty="0" smtClean="0"/>
              <a:t>.</a:t>
            </a:r>
          </a:p>
          <a:p>
            <a:pPr marL="0" indent="0" algn="ctr">
              <a:buNone/>
            </a:pPr>
            <a:r>
              <a:rPr lang="ru-RU" sz="3400" dirty="0" smtClean="0"/>
              <a:t> </a:t>
            </a:r>
            <a:r>
              <a:rPr lang="ru-RU" sz="3800" b="1" dirty="0"/>
              <a:t>Эту оценку будут проводить независимые </a:t>
            </a:r>
            <a:r>
              <a:rPr lang="ru-RU" sz="3800" b="1" u="sng" dirty="0" smtClean="0"/>
              <a:t>АККРЕДИТОВАННЫЕ ОРГАНИЗАЦИИ </a:t>
            </a:r>
            <a:r>
              <a:rPr lang="ru-RU" sz="3400" dirty="0" smtClean="0"/>
              <a:t>(</a:t>
            </a:r>
            <a:r>
              <a:rPr lang="ru-RU" sz="3400" dirty="0"/>
              <a:t>ст. </a:t>
            </a:r>
            <a:r>
              <a:rPr lang="ru-RU" sz="3400" dirty="0" smtClean="0"/>
              <a:t>54), которые будут выдавать заключение</a:t>
            </a:r>
            <a:r>
              <a:rPr lang="ru-RU" sz="3400" dirty="0"/>
              <a:t>. </a:t>
            </a:r>
            <a:endParaRPr lang="ru-RU" sz="3400" dirty="0" smtClean="0"/>
          </a:p>
          <a:p>
            <a:pPr marL="0" indent="0" algn="ctr">
              <a:buNone/>
            </a:pPr>
            <a:r>
              <a:rPr lang="ru-RU" sz="3400" dirty="0" smtClean="0"/>
              <a:t>Пока </a:t>
            </a:r>
            <a:r>
              <a:rPr lang="ru-RU" sz="3400" dirty="0"/>
              <a:t>оно будет действовать, </a:t>
            </a:r>
            <a:r>
              <a:rPr lang="ru-RU" sz="3400" b="1" dirty="0" smtClean="0"/>
              <a:t>ПЛАНОВЫЕ </a:t>
            </a:r>
            <a:r>
              <a:rPr lang="ru-RU" sz="3400" b="1" dirty="0"/>
              <a:t>контрольно-надзорные мероприятия </a:t>
            </a:r>
            <a:r>
              <a:rPr lang="ru-RU" sz="3400" b="1" u="sng" dirty="0" smtClean="0"/>
              <a:t>проводить </a:t>
            </a:r>
            <a:r>
              <a:rPr lang="ru-RU" sz="3400" b="1" u="sng" dirty="0"/>
              <a:t>не будут</a:t>
            </a:r>
            <a:r>
              <a:rPr lang="ru-RU" sz="3400" b="1" dirty="0"/>
              <a:t>.</a:t>
            </a:r>
            <a:br>
              <a:rPr lang="ru-RU" sz="3400" b="1" dirty="0"/>
            </a:br>
            <a:r>
              <a:rPr lang="ru-RU" sz="2900" dirty="0"/>
              <a:t/>
            </a:r>
            <a:br>
              <a:rPr lang="ru-RU" sz="2900" dirty="0"/>
            </a:br>
            <a:r>
              <a:rPr lang="ru-RU" sz="2000" dirty="0"/>
              <a:t/>
            </a:r>
            <a:br>
              <a:rPr lang="ru-RU" sz="2000" dirty="0"/>
            </a:br>
            <a:endParaRPr lang="ru-RU" sz="2000" dirty="0" smtClean="0"/>
          </a:p>
          <a:p>
            <a:pPr marL="0" indent="0" algn="ctr">
              <a:buNone/>
            </a:pPr>
            <a:r>
              <a:rPr lang="ru-RU" sz="5100" b="1" dirty="0" smtClean="0">
                <a:solidFill>
                  <a:srgbClr val="FF0000"/>
                </a:solidFill>
              </a:rPr>
              <a:t>Контрольно-надзорные мероприятия:</a:t>
            </a:r>
            <a:r>
              <a:rPr lang="ru-RU" sz="1900" dirty="0"/>
              <a:t/>
            </a:r>
            <a:br>
              <a:rPr lang="ru-RU" sz="1900" dirty="0"/>
            </a:br>
            <a:r>
              <a:rPr lang="ru-RU" sz="2000" dirty="0"/>
              <a:t/>
            </a:r>
            <a:br>
              <a:rPr lang="ru-RU" sz="2000" dirty="0"/>
            </a:br>
            <a:r>
              <a:rPr lang="ru-RU" sz="2000" dirty="0"/>
              <a:t/>
            </a:r>
            <a:br>
              <a:rPr lang="ru-RU" sz="2000" dirty="0"/>
            </a:br>
            <a:r>
              <a:rPr lang="ru-RU" sz="3300" dirty="0" smtClean="0"/>
              <a:t>- </a:t>
            </a:r>
            <a:r>
              <a:rPr lang="ru-RU" sz="3300" b="1" dirty="0" smtClean="0"/>
              <a:t>мониторинговая закупка</a:t>
            </a:r>
            <a:r>
              <a:rPr lang="ru-RU" sz="3300" dirty="0" smtClean="0"/>
              <a:t> с </a:t>
            </a:r>
            <a:r>
              <a:rPr lang="ru-RU" sz="3300" dirty="0"/>
              <a:t>целью </a:t>
            </a:r>
            <a:r>
              <a:rPr lang="ru-RU" sz="3300" dirty="0" smtClean="0"/>
              <a:t>направления </a:t>
            </a:r>
            <a:r>
              <a:rPr lang="ru-RU" sz="3300" dirty="0"/>
              <a:t>товаров, результатов работ и </a:t>
            </a:r>
            <a:r>
              <a:rPr lang="ru-RU" sz="3300" dirty="0" smtClean="0"/>
              <a:t>услуг </a:t>
            </a:r>
            <a:r>
              <a:rPr lang="ru-RU" sz="3300" dirty="0"/>
              <a:t>на </a:t>
            </a:r>
            <a:r>
              <a:rPr lang="ru-RU" sz="3300" dirty="0" smtClean="0"/>
              <a:t>экспертизу;</a:t>
            </a:r>
          </a:p>
          <a:p>
            <a:pPr marL="0" indent="0" algn="ctr">
              <a:buNone/>
            </a:pPr>
            <a:r>
              <a:rPr lang="ru-RU" sz="3300" dirty="0"/>
              <a:t/>
            </a:r>
            <a:br>
              <a:rPr lang="ru-RU" sz="3300" dirty="0"/>
            </a:br>
            <a:r>
              <a:rPr lang="ru-RU" sz="3300" dirty="0" smtClean="0"/>
              <a:t>- </a:t>
            </a:r>
            <a:r>
              <a:rPr lang="ru-RU" sz="3300" b="1" dirty="0" smtClean="0"/>
              <a:t>выборочный </a:t>
            </a:r>
            <a:r>
              <a:rPr lang="ru-RU" sz="3300" b="1" dirty="0"/>
              <a:t>контроль</a:t>
            </a:r>
            <a:r>
              <a:rPr lang="ru-RU" sz="3300" dirty="0"/>
              <a:t>. Это отбор проб образцов </a:t>
            </a:r>
            <a:r>
              <a:rPr lang="ru-RU" sz="3300" dirty="0" smtClean="0"/>
              <a:t>продукции;</a:t>
            </a:r>
            <a:r>
              <a:rPr lang="ru-RU" sz="3300" dirty="0"/>
              <a:t/>
            </a:r>
            <a:br>
              <a:rPr lang="ru-RU" sz="3300" dirty="0"/>
            </a:br>
            <a:r>
              <a:rPr lang="ru-RU" sz="3300" dirty="0"/>
              <a:t/>
            </a:r>
            <a:br>
              <a:rPr lang="ru-RU" sz="3300" dirty="0"/>
            </a:br>
            <a:r>
              <a:rPr lang="ru-RU" sz="3800" dirty="0" smtClean="0">
                <a:solidFill>
                  <a:srgbClr val="C00000"/>
                </a:solidFill>
              </a:rPr>
              <a:t>- </a:t>
            </a:r>
            <a:r>
              <a:rPr lang="ru-RU" sz="3800" b="1" dirty="0" smtClean="0">
                <a:solidFill>
                  <a:srgbClr val="C00000"/>
                </a:solidFill>
              </a:rPr>
              <a:t>инспекционный </a:t>
            </a:r>
            <a:r>
              <a:rPr lang="ru-RU" sz="3800" b="1" dirty="0">
                <a:solidFill>
                  <a:srgbClr val="C00000"/>
                </a:solidFill>
              </a:rPr>
              <a:t>визит</a:t>
            </a:r>
            <a:r>
              <a:rPr lang="ru-RU" sz="3300" dirty="0"/>
              <a:t>. </a:t>
            </a:r>
            <a:r>
              <a:rPr lang="ru-RU" sz="3300" dirty="0" smtClean="0"/>
              <a:t>Лица должны </a:t>
            </a:r>
            <a:r>
              <a:rPr lang="ru-RU" sz="3300" dirty="0"/>
              <a:t>будут обеспечить беспрепятственный доступ инспектора в здания, сооружения, помещения. Предварительного уведомления о таком визите не </a:t>
            </a:r>
            <a:r>
              <a:rPr lang="ru-RU" sz="3300" dirty="0" smtClean="0"/>
              <a:t>будет;</a:t>
            </a:r>
            <a:r>
              <a:rPr lang="ru-RU" sz="3300" dirty="0"/>
              <a:t/>
            </a:r>
            <a:br>
              <a:rPr lang="ru-RU" sz="3300" dirty="0"/>
            </a:br>
            <a:r>
              <a:rPr lang="ru-RU" sz="3300" dirty="0"/>
              <a:t/>
            </a:r>
            <a:br>
              <a:rPr lang="ru-RU" sz="3300" dirty="0"/>
            </a:br>
            <a:r>
              <a:rPr lang="ru-RU" sz="3300" dirty="0" smtClean="0"/>
              <a:t>- </a:t>
            </a:r>
            <a:r>
              <a:rPr lang="ru-RU" sz="3300" b="1" dirty="0"/>
              <a:t>выездное обследование</a:t>
            </a:r>
            <a:r>
              <a:rPr lang="ru-RU" sz="3300" dirty="0"/>
              <a:t>. В рамках этого мероприятия инспекторы не </a:t>
            </a:r>
            <a:r>
              <a:rPr lang="ru-RU" sz="3300" dirty="0" smtClean="0"/>
              <a:t>взаимодействуют </a:t>
            </a:r>
            <a:r>
              <a:rPr lang="ru-RU" sz="3300" dirty="0"/>
              <a:t>с </a:t>
            </a:r>
            <a:r>
              <a:rPr lang="ru-RU" sz="3300" dirty="0" smtClean="0"/>
              <a:t>лицом. Проводится визуальная оценка </a:t>
            </a:r>
            <a:r>
              <a:rPr lang="ru-RU" sz="3300" dirty="0"/>
              <a:t>соблюдения обязательных </a:t>
            </a:r>
            <a:r>
              <a:rPr lang="ru-RU" sz="3300" dirty="0" smtClean="0"/>
              <a:t>требований.</a:t>
            </a:r>
            <a:r>
              <a:rPr lang="ru-RU" sz="3300" dirty="0"/>
              <a:t/>
            </a:r>
            <a:br>
              <a:rPr lang="ru-RU" sz="3300" dirty="0"/>
            </a:br>
            <a:r>
              <a:rPr lang="ru-RU" sz="3300" dirty="0"/>
              <a:t/>
            </a:r>
            <a:br>
              <a:rPr lang="ru-RU" sz="3300" dirty="0"/>
            </a:br>
            <a:endParaRPr lang="ru-RU" sz="3300" dirty="0" smtClean="0"/>
          </a:p>
          <a:p>
            <a:pPr marL="0" indent="0" algn="ctr">
              <a:buNone/>
            </a:pPr>
            <a:r>
              <a:rPr lang="ru-RU" sz="3300" dirty="0" smtClean="0"/>
              <a:t>В законе приводится набор </a:t>
            </a:r>
            <a:r>
              <a:rPr lang="ru-RU" sz="3300" dirty="0"/>
              <a:t>допустимых контрольно-надзорных действий: </a:t>
            </a:r>
            <a:endParaRPr lang="ru-RU" sz="3300" dirty="0" smtClean="0"/>
          </a:p>
          <a:p>
            <a:pPr marL="0" indent="0" algn="ctr">
              <a:buNone/>
            </a:pPr>
            <a:r>
              <a:rPr lang="ru-RU" sz="3600" b="1" dirty="0" smtClean="0"/>
              <a:t>осмотр</a:t>
            </a:r>
            <a:r>
              <a:rPr lang="ru-RU" sz="3600" b="1" dirty="0"/>
              <a:t>, досмотр, опрос, истребование документов, эксперимент и др</a:t>
            </a:r>
            <a:r>
              <a:rPr lang="ru-RU" sz="3600" b="1" dirty="0" smtClean="0"/>
              <a:t>.</a:t>
            </a:r>
            <a:r>
              <a:rPr lang="ru-RU" sz="3600" dirty="0"/>
              <a:t/>
            </a:r>
            <a:br>
              <a:rPr lang="ru-RU" sz="3600" dirty="0"/>
            </a:br>
            <a:r>
              <a:rPr lang="ru-RU" sz="2000" dirty="0"/>
              <a:t/>
            </a:r>
            <a:br>
              <a:rPr lang="ru-RU" sz="2000" dirty="0"/>
            </a:br>
            <a:endParaRPr lang="ru-RU" sz="1900" b="1" dirty="0" smtClean="0">
              <a:solidFill>
                <a:srgbClr val="FF0000"/>
              </a:solidFill>
            </a:endParaRPr>
          </a:p>
        </p:txBody>
      </p:sp>
    </p:spTree>
    <p:extLst>
      <p:ext uri="{BB962C8B-B14F-4D97-AF65-F5344CB8AC3E}">
        <p14:creationId xmlns:p14="http://schemas.microsoft.com/office/powerpoint/2010/main" val="651798146"/>
      </p:ext>
    </p:extLst>
  </p:cSld>
  <p:clrMapOvr>
    <a:masterClrMapping/>
  </p:clrMapOvr>
  <p:timing>
    <p:tnLst>
      <p:par>
        <p:cTn id="1" dur="indefinite" restart="never" nodeType="tmRoot"/>
      </p:par>
    </p:tnLst>
  </p:timing>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260648"/>
          </a:xfrm>
        </p:spPr>
        <p:txBody>
          <a:bodyPr>
            <a:noAutofit/>
          </a:bodyPr>
          <a:lstStyle/>
          <a:p>
            <a:r>
              <a:rPr lang="ru-RU" sz="2400" b="1" dirty="0" smtClean="0">
                <a:solidFill>
                  <a:schemeClr val="tx2">
                    <a:lumMod val="60000"/>
                    <a:lumOff val="40000"/>
                  </a:schemeClr>
                </a:solidFill>
                <a:latin typeface="Comic Sans MS" panose="030F0702030302020204" pitchFamily="66" charset="0"/>
              </a:rPr>
              <a:t>контроль (надзор)</a:t>
            </a:r>
            <a:endParaRPr lang="ru-RU" sz="1800" b="1" dirty="0">
              <a:solidFill>
                <a:schemeClr val="tx2">
                  <a:lumMod val="60000"/>
                  <a:lumOff val="40000"/>
                </a:schemeClr>
              </a:solidFill>
              <a:latin typeface="Comic Sans MS" panose="030F0702030302020204" pitchFamily="66" charset="0"/>
            </a:endParaRPr>
          </a:p>
        </p:txBody>
      </p:sp>
      <p:sp>
        <p:nvSpPr>
          <p:cNvPr id="3" name="Объект 2"/>
          <p:cNvSpPr>
            <a:spLocks noGrp="1"/>
          </p:cNvSpPr>
          <p:nvPr>
            <p:ph idx="1"/>
          </p:nvPr>
        </p:nvSpPr>
        <p:spPr>
          <a:xfrm>
            <a:off x="26388" y="332656"/>
            <a:ext cx="9144000" cy="6597352"/>
          </a:xfrm>
        </p:spPr>
        <p:txBody>
          <a:bodyPr>
            <a:normAutofit fontScale="77500" lnSpcReduction="20000"/>
          </a:bodyPr>
          <a:lstStyle/>
          <a:p>
            <a:pPr marL="0" indent="0" algn="ctr">
              <a:buNone/>
            </a:pPr>
            <a:r>
              <a:rPr lang="ru-RU" sz="2400" b="1" dirty="0">
                <a:solidFill>
                  <a:srgbClr val="FF0000"/>
                </a:solidFill>
              </a:rPr>
              <a:t>Сокращение сроков проведения проверок</a:t>
            </a:r>
            <a:br>
              <a:rPr lang="ru-RU" sz="2400" b="1" dirty="0">
                <a:solidFill>
                  <a:srgbClr val="FF0000"/>
                </a:solidFill>
              </a:rPr>
            </a:br>
            <a:r>
              <a:rPr lang="ru-RU" sz="2000" dirty="0" smtClean="0"/>
              <a:t>Общий </a:t>
            </a:r>
            <a:r>
              <a:rPr lang="ru-RU" sz="2000" b="1" dirty="0"/>
              <a:t>срок </a:t>
            </a:r>
            <a:r>
              <a:rPr lang="ru-RU" sz="2000" dirty="0"/>
              <a:t>проведения документарной и выездной проверок не будет превышать </a:t>
            </a:r>
            <a:r>
              <a:rPr lang="ru-RU" sz="2000" b="1" dirty="0"/>
              <a:t>10 рабочих </a:t>
            </a:r>
            <a:r>
              <a:rPr lang="ru-RU" sz="2000" b="1" dirty="0" smtClean="0"/>
              <a:t>дней.</a:t>
            </a:r>
            <a:r>
              <a:rPr lang="ru-RU" sz="2000" dirty="0"/>
              <a:t/>
            </a:r>
            <a:br>
              <a:rPr lang="ru-RU" sz="2000" dirty="0"/>
            </a:br>
            <a:r>
              <a:rPr lang="ru-RU" sz="2000" dirty="0"/>
              <a:t/>
            </a:r>
            <a:br>
              <a:rPr lang="ru-RU" sz="2000" dirty="0"/>
            </a:br>
            <a:r>
              <a:rPr lang="ru-RU" sz="2600" b="1" dirty="0">
                <a:solidFill>
                  <a:srgbClr val="FF0000"/>
                </a:solidFill>
              </a:rPr>
              <a:t>Недействительность результатов контрольно-надзорного мероприятия</a:t>
            </a:r>
            <a:r>
              <a:rPr lang="ru-RU" sz="2600" dirty="0"/>
              <a:t/>
            </a:r>
            <a:br>
              <a:rPr lang="ru-RU" sz="2600" dirty="0"/>
            </a:br>
            <a:r>
              <a:rPr lang="ru-RU" sz="2600" dirty="0"/>
              <a:t/>
            </a:r>
            <a:br>
              <a:rPr lang="ru-RU" sz="2600" dirty="0"/>
            </a:br>
            <a:r>
              <a:rPr lang="ru-RU" sz="2000" dirty="0" smtClean="0"/>
              <a:t>Закон </a:t>
            </a:r>
            <a:r>
              <a:rPr lang="ru-RU" sz="2000" dirty="0"/>
              <a:t>предусматривает </a:t>
            </a:r>
            <a:r>
              <a:rPr lang="ru-RU" sz="2000" b="1" dirty="0" smtClean="0"/>
              <a:t>ОТМЕНУ РЕШЕНИЙ</a:t>
            </a:r>
            <a:r>
              <a:rPr lang="ru-RU" sz="2000" dirty="0" smtClean="0"/>
              <a:t>, </a:t>
            </a:r>
            <a:r>
              <a:rPr lang="ru-RU" sz="2000" dirty="0"/>
              <a:t>принятых </a:t>
            </a:r>
            <a:r>
              <a:rPr lang="ru-RU" sz="2000" u="sng" dirty="0"/>
              <a:t>по результатам </a:t>
            </a:r>
            <a:r>
              <a:rPr lang="ru-RU" sz="2000" dirty="0"/>
              <a:t>любого контрольно-надзорного мероприятия, которое </a:t>
            </a:r>
            <a:r>
              <a:rPr lang="ru-RU" sz="2000" u="sng" dirty="0"/>
              <a:t>провели </a:t>
            </a:r>
            <a:r>
              <a:rPr lang="ru-RU" sz="2000" u="sng" dirty="0">
                <a:solidFill>
                  <a:srgbClr val="FF0000"/>
                </a:solidFill>
              </a:rPr>
              <a:t>с грубыми </a:t>
            </a:r>
            <a:r>
              <a:rPr lang="ru-RU" sz="2000" u="sng" dirty="0" smtClean="0">
                <a:solidFill>
                  <a:srgbClr val="FF0000"/>
                </a:solidFill>
              </a:rPr>
              <a:t>нарушениями</a:t>
            </a:r>
            <a:r>
              <a:rPr lang="ru-RU" sz="2000" dirty="0" smtClean="0"/>
              <a:t>. Перечень </a:t>
            </a:r>
            <a:r>
              <a:rPr lang="ru-RU" sz="2000" dirty="0"/>
              <a:t>из 10 грубых </a:t>
            </a:r>
            <a:r>
              <a:rPr lang="ru-RU" sz="2000" dirty="0" smtClean="0"/>
              <a:t>нарушений (ст.91):</a:t>
            </a:r>
          </a:p>
          <a:p>
            <a:pPr marL="0" indent="0">
              <a:buNone/>
            </a:pPr>
            <a:r>
              <a:rPr lang="ru-RU" sz="2000" dirty="0"/>
              <a:t>1) </a:t>
            </a:r>
            <a:r>
              <a:rPr lang="ru-RU" sz="2000" i="1" dirty="0"/>
              <a:t>отсутствие оснований </a:t>
            </a:r>
            <a:r>
              <a:rPr lang="ru-RU" sz="2000" dirty="0"/>
              <a:t>проведения контрольных (надзорных) мероприятий;</a:t>
            </a:r>
          </a:p>
          <a:p>
            <a:pPr marL="0" indent="0">
              <a:buNone/>
            </a:pPr>
            <a:r>
              <a:rPr lang="ru-RU" sz="2000" dirty="0"/>
              <a:t>2) </a:t>
            </a:r>
            <a:r>
              <a:rPr lang="ru-RU" sz="2000" i="1" dirty="0"/>
              <a:t>отсутствие согласования с органами прокуратуры </a:t>
            </a:r>
            <a:r>
              <a:rPr lang="ru-RU" sz="2000" dirty="0"/>
              <a:t>проведения контрольного (надзорного) мероприятия в случае, если такое согласование является обязательным;</a:t>
            </a:r>
          </a:p>
          <a:p>
            <a:pPr marL="0" indent="0">
              <a:buNone/>
            </a:pPr>
            <a:r>
              <a:rPr lang="ru-RU" sz="2000" dirty="0"/>
              <a:t>3) </a:t>
            </a:r>
            <a:r>
              <a:rPr lang="ru-RU" sz="2000" i="1" dirty="0"/>
              <a:t>нарушение требования об уведомлении </a:t>
            </a:r>
            <a:r>
              <a:rPr lang="ru-RU" sz="2000" dirty="0"/>
              <a:t>о проведении контрольного (надзорного) мероприятия в случае, если такое уведомление является обязательным;</a:t>
            </a:r>
          </a:p>
          <a:p>
            <a:pPr marL="0" indent="0">
              <a:buNone/>
            </a:pPr>
            <a:r>
              <a:rPr lang="ru-RU" sz="2000" dirty="0"/>
              <a:t>4) </a:t>
            </a:r>
            <a:r>
              <a:rPr lang="ru-RU" sz="2000" i="1" dirty="0"/>
              <a:t>нарушение периодичности проведения </a:t>
            </a:r>
            <a:r>
              <a:rPr lang="ru-RU" sz="2000" dirty="0"/>
              <a:t>планового контрольного (надзорного) мероприятия;</a:t>
            </a:r>
          </a:p>
          <a:p>
            <a:pPr marL="0" indent="0">
              <a:buNone/>
            </a:pPr>
            <a:r>
              <a:rPr lang="ru-RU" sz="2000" dirty="0"/>
              <a:t>5) проведение планового контрольного (надзорного) мероприятия, </a:t>
            </a:r>
            <a:r>
              <a:rPr lang="ru-RU" sz="2000" i="1" dirty="0"/>
              <a:t>не включенного в соответствующий план </a:t>
            </a:r>
            <a:r>
              <a:rPr lang="ru-RU" sz="2000" dirty="0"/>
              <a:t>проведения контрольных (надзорных) мероприятий;</a:t>
            </a:r>
          </a:p>
          <a:p>
            <a:pPr marL="0" indent="0">
              <a:buNone/>
            </a:pPr>
            <a:r>
              <a:rPr lang="ru-RU" sz="2000" dirty="0"/>
              <a:t>6) принятие решения </a:t>
            </a:r>
            <a:r>
              <a:rPr lang="ru-RU" sz="2000" dirty="0" smtClean="0"/>
              <a:t>на </a:t>
            </a:r>
            <a:r>
              <a:rPr lang="ru-RU" sz="2000" dirty="0"/>
              <a:t>основании оценки соблюдения положений нормативных правовых </a:t>
            </a:r>
            <a:r>
              <a:rPr lang="ru-RU" sz="2000" dirty="0" smtClean="0"/>
              <a:t>актов </a:t>
            </a:r>
            <a:r>
              <a:rPr lang="ru-RU" sz="2000" dirty="0"/>
              <a:t>не являющихся обязательными требованиями;</a:t>
            </a:r>
          </a:p>
          <a:p>
            <a:pPr marL="0" indent="0">
              <a:buNone/>
            </a:pPr>
            <a:r>
              <a:rPr lang="ru-RU" sz="2000" dirty="0"/>
              <a:t>7) </a:t>
            </a:r>
            <a:r>
              <a:rPr lang="ru-RU" sz="2000" i="1" u="sng" dirty="0"/>
              <a:t>привлечение к проведению </a:t>
            </a:r>
            <a:r>
              <a:rPr lang="ru-RU" sz="2000" dirty="0"/>
              <a:t>контрольного (надзорного) мероприятия </a:t>
            </a:r>
            <a:r>
              <a:rPr lang="ru-RU" sz="2000" i="1" u="sng" dirty="0"/>
              <a:t>лиц, участие которых не предусмотрено </a:t>
            </a:r>
            <a:r>
              <a:rPr lang="ru-RU" sz="2000" dirty="0" smtClean="0"/>
              <a:t>Федеральным </a:t>
            </a:r>
            <a:r>
              <a:rPr lang="ru-RU" sz="2000" dirty="0"/>
              <a:t>законом;</a:t>
            </a:r>
          </a:p>
          <a:p>
            <a:pPr marL="0" indent="0">
              <a:buNone/>
            </a:pPr>
            <a:r>
              <a:rPr lang="ru-RU" sz="2000" dirty="0"/>
              <a:t>8) </a:t>
            </a:r>
            <a:r>
              <a:rPr lang="ru-RU" sz="2000" i="1" u="sng" dirty="0"/>
              <a:t>нарушение сроков проведения</a:t>
            </a:r>
            <a:r>
              <a:rPr lang="ru-RU" sz="2000" dirty="0"/>
              <a:t> контрольного (надзорного) мероприятия;</a:t>
            </a:r>
          </a:p>
          <a:p>
            <a:pPr marL="0" indent="0">
              <a:buNone/>
            </a:pPr>
            <a:r>
              <a:rPr lang="ru-RU" sz="2000" dirty="0"/>
              <a:t>9) совершение в ходе контрольного (надзорного) мероприятия контрольных (надзорных) действий, не предусмотренных настоящим Федеральным законом для такого вида контрольного (надзорного) мероприятия;</a:t>
            </a:r>
          </a:p>
          <a:p>
            <a:pPr marL="0" indent="0">
              <a:buNone/>
            </a:pPr>
            <a:r>
              <a:rPr lang="ru-RU" sz="2000" dirty="0"/>
              <a:t>10) </a:t>
            </a:r>
            <a:r>
              <a:rPr lang="ru-RU" sz="2000" dirty="0" err="1"/>
              <a:t>непредоставление</a:t>
            </a:r>
            <a:r>
              <a:rPr lang="ru-RU" sz="2000" dirty="0"/>
              <a:t> контролируемому лицу для ознакомления документа с результатами контрольного (надзорного) мероприятия в случае, если обязанность его предоставления установлена настоящим Федеральным законом;</a:t>
            </a:r>
          </a:p>
          <a:p>
            <a:pPr marL="0" indent="0">
              <a:buNone/>
            </a:pPr>
            <a:r>
              <a:rPr lang="ru-RU" sz="2000" dirty="0"/>
              <a:t>11) проведение контрольного (надзорного) мероприятия, не включенного в единый реестр контрольных (надзорных) мероприятий.</a:t>
            </a:r>
          </a:p>
          <a:p>
            <a:pPr marL="0" indent="0" algn="ctr">
              <a:buNone/>
            </a:pPr>
            <a:endParaRPr lang="ru-RU" sz="1900" b="1" dirty="0" smtClean="0">
              <a:solidFill>
                <a:srgbClr val="FF0000"/>
              </a:solidFill>
            </a:endParaRPr>
          </a:p>
        </p:txBody>
      </p:sp>
    </p:spTree>
    <p:extLst>
      <p:ext uri="{BB962C8B-B14F-4D97-AF65-F5344CB8AC3E}">
        <p14:creationId xmlns:p14="http://schemas.microsoft.com/office/powerpoint/2010/main" val="1260631094"/>
      </p:ext>
    </p:extLst>
  </p:cSld>
  <p:clrMapOvr>
    <a:masterClrMapping/>
  </p:clrMapOvr>
  <p:timing>
    <p:tnLst>
      <p:par>
        <p:cTn id="1" dur="indefinite" restart="never" nodeType="tmRoot"/>
      </p:par>
    </p:tnLst>
  </p:timing>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7893496"/>
          </a:xfrm>
        </p:spPr>
        <p:txBody>
          <a:bodyPr>
            <a:noAutofit/>
          </a:bodyPr>
          <a:lstStyle/>
          <a:p>
            <a:r>
              <a:rPr lang="ru-RU" sz="3600" b="1" dirty="0" smtClean="0">
                <a:solidFill>
                  <a:schemeClr val="tx2">
                    <a:lumMod val="60000"/>
                    <a:lumOff val="40000"/>
                  </a:schemeClr>
                </a:solidFill>
                <a:latin typeface="Comic Sans MS" panose="030F0702030302020204" pitchFamily="66" charset="0"/>
              </a:rPr>
              <a:t>ИНИЦИАТИВНЫЕ ПРОЕКТЫ</a:t>
            </a:r>
            <a:br>
              <a:rPr lang="ru-RU" sz="3600" b="1" dirty="0" smtClean="0">
                <a:solidFill>
                  <a:schemeClr val="tx2">
                    <a:lumMod val="60000"/>
                    <a:lumOff val="40000"/>
                  </a:schemeClr>
                </a:solidFill>
                <a:latin typeface="Comic Sans MS" panose="030F0702030302020204" pitchFamily="66" charset="0"/>
              </a:rPr>
            </a:br>
            <a:r>
              <a:rPr lang="ru-RU" sz="3600" b="1" dirty="0" smtClean="0">
                <a:solidFill>
                  <a:schemeClr val="tx2">
                    <a:lumMod val="60000"/>
                    <a:lumOff val="40000"/>
                  </a:schemeClr>
                </a:solidFill>
                <a:latin typeface="Comic Sans MS" panose="030F0702030302020204" pitchFamily="66" charset="0"/>
              </a:rPr>
              <a:t/>
            </a:r>
            <a:br>
              <a:rPr lang="ru-RU" sz="3600" b="1" dirty="0" smtClean="0">
                <a:solidFill>
                  <a:schemeClr val="tx2">
                    <a:lumMod val="60000"/>
                    <a:lumOff val="40000"/>
                  </a:schemeClr>
                </a:solidFill>
                <a:latin typeface="Comic Sans MS" panose="030F0702030302020204" pitchFamily="66" charset="0"/>
              </a:rPr>
            </a:br>
            <a:r>
              <a:rPr lang="ru-RU" sz="2000" b="1" dirty="0" smtClean="0">
                <a:solidFill>
                  <a:schemeClr val="tx2">
                    <a:lumMod val="60000"/>
                    <a:lumOff val="40000"/>
                  </a:schemeClr>
                </a:solidFill>
                <a:latin typeface="Comic Sans MS" panose="030F0702030302020204" pitchFamily="66" charset="0"/>
              </a:rPr>
              <a:t>ФЕДЕРАЛЬНЫЙ </a:t>
            </a:r>
            <a:r>
              <a:rPr lang="ru-RU" sz="2000" b="1" dirty="0">
                <a:solidFill>
                  <a:schemeClr val="tx2">
                    <a:lumMod val="60000"/>
                    <a:lumOff val="40000"/>
                  </a:schemeClr>
                </a:solidFill>
                <a:latin typeface="Comic Sans MS" panose="030F0702030302020204" pitchFamily="66" charset="0"/>
              </a:rPr>
              <a:t>ЗАКОН</a:t>
            </a:r>
            <a:br>
              <a:rPr lang="ru-RU" sz="2000" b="1" dirty="0">
                <a:solidFill>
                  <a:schemeClr val="tx2">
                    <a:lumMod val="60000"/>
                    <a:lumOff val="40000"/>
                  </a:schemeClr>
                </a:solidFill>
                <a:latin typeface="Comic Sans MS" panose="030F0702030302020204" pitchFamily="66" charset="0"/>
              </a:rPr>
            </a:br>
            <a:r>
              <a:rPr lang="ru-RU" sz="2400" b="1" dirty="0">
                <a:solidFill>
                  <a:srgbClr val="FF0000"/>
                </a:solidFill>
                <a:latin typeface="Comic Sans MS" panose="030F0702030302020204" pitchFamily="66" charset="0"/>
              </a:rPr>
              <a:t>от 20.07.2020 г. № 236-фз</a:t>
            </a:r>
            <a:br>
              <a:rPr lang="ru-RU" sz="2400" b="1" dirty="0">
                <a:solidFill>
                  <a:srgbClr val="FF0000"/>
                </a:solidFill>
                <a:latin typeface="Comic Sans MS" panose="030F0702030302020204" pitchFamily="66" charset="0"/>
              </a:rPr>
            </a:br>
            <a:r>
              <a:rPr lang="ru-RU" sz="2000" b="1" dirty="0" smtClean="0">
                <a:solidFill>
                  <a:schemeClr val="tx2">
                    <a:lumMod val="60000"/>
                    <a:lumOff val="40000"/>
                  </a:schemeClr>
                </a:solidFill>
                <a:latin typeface="Comic Sans MS" panose="030F0702030302020204" pitchFamily="66" charset="0"/>
              </a:rPr>
              <a:t>О </a:t>
            </a:r>
            <a:r>
              <a:rPr lang="ru-RU" sz="2000" b="1" dirty="0">
                <a:solidFill>
                  <a:schemeClr val="tx2">
                    <a:lumMod val="60000"/>
                    <a:lumOff val="40000"/>
                  </a:schemeClr>
                </a:solidFill>
                <a:latin typeface="Comic Sans MS" panose="030F0702030302020204" pitchFamily="66" charset="0"/>
              </a:rPr>
              <a:t>ВНЕСЕНИИ ИЗМЕНЕНИЙ</a:t>
            </a:r>
            <a:br>
              <a:rPr lang="ru-RU" sz="2000" b="1" dirty="0">
                <a:solidFill>
                  <a:schemeClr val="tx2">
                    <a:lumMod val="60000"/>
                    <a:lumOff val="40000"/>
                  </a:schemeClr>
                </a:solidFill>
                <a:latin typeface="Comic Sans MS" panose="030F0702030302020204" pitchFamily="66" charset="0"/>
              </a:rPr>
            </a:br>
            <a:r>
              <a:rPr lang="ru-RU" sz="2000" b="1" dirty="0">
                <a:solidFill>
                  <a:schemeClr val="tx2">
                    <a:lumMod val="60000"/>
                    <a:lumOff val="40000"/>
                  </a:schemeClr>
                </a:solidFill>
                <a:latin typeface="Comic Sans MS" panose="030F0702030302020204" pitchFamily="66" charset="0"/>
              </a:rPr>
              <a:t>В ФЕДЕРАЛЬНЫЙ ЗАКОН "ОБ ОБЩИХ ПРИНЦИПАХ ОРГАНИЗАЦИИ</a:t>
            </a:r>
            <a:br>
              <a:rPr lang="ru-RU" sz="2000" b="1" dirty="0">
                <a:solidFill>
                  <a:schemeClr val="tx2">
                    <a:lumMod val="60000"/>
                    <a:lumOff val="40000"/>
                  </a:schemeClr>
                </a:solidFill>
                <a:latin typeface="Comic Sans MS" panose="030F0702030302020204" pitchFamily="66" charset="0"/>
              </a:rPr>
            </a:br>
            <a:r>
              <a:rPr lang="ru-RU" sz="2000" b="1" dirty="0">
                <a:solidFill>
                  <a:schemeClr val="tx2">
                    <a:lumMod val="60000"/>
                    <a:lumOff val="40000"/>
                  </a:schemeClr>
                </a:solidFill>
                <a:latin typeface="Comic Sans MS" panose="030F0702030302020204" pitchFamily="66" charset="0"/>
              </a:rPr>
              <a:t>МЕСТНОГО САМОУПРАВЛЕНИЯ В РОССИЙСКОЙ </a:t>
            </a:r>
            <a:r>
              <a:rPr lang="ru-RU" sz="2000" b="1" dirty="0" smtClean="0">
                <a:solidFill>
                  <a:schemeClr val="tx2">
                    <a:lumMod val="60000"/>
                    <a:lumOff val="40000"/>
                  </a:schemeClr>
                </a:solidFill>
                <a:latin typeface="Comic Sans MS" panose="030F0702030302020204" pitchFamily="66" charset="0"/>
              </a:rPr>
              <a:t>ФЕДЕРАЦИИ</a:t>
            </a:r>
            <a:br>
              <a:rPr lang="ru-RU" sz="2000" b="1" dirty="0" smtClean="0">
                <a:solidFill>
                  <a:schemeClr val="tx2">
                    <a:lumMod val="60000"/>
                    <a:lumOff val="40000"/>
                  </a:schemeClr>
                </a:solidFill>
                <a:latin typeface="Comic Sans MS" panose="030F0702030302020204" pitchFamily="66" charset="0"/>
              </a:rPr>
            </a:br>
            <a:r>
              <a:rPr lang="ru-RU" sz="2000" b="1" dirty="0">
                <a:solidFill>
                  <a:schemeClr val="tx2">
                    <a:lumMod val="60000"/>
                    <a:lumOff val="40000"/>
                  </a:schemeClr>
                </a:solidFill>
                <a:latin typeface="Comic Sans MS" panose="030F0702030302020204" pitchFamily="66" charset="0"/>
              </a:rPr>
              <a:t/>
            </a:r>
            <a:br>
              <a:rPr lang="ru-RU" sz="2000" b="1" dirty="0">
                <a:solidFill>
                  <a:schemeClr val="tx2">
                    <a:lumMod val="60000"/>
                    <a:lumOff val="40000"/>
                  </a:schemeClr>
                </a:solidFill>
                <a:latin typeface="Comic Sans MS" panose="030F0702030302020204" pitchFamily="66" charset="0"/>
              </a:rPr>
            </a:br>
            <a:r>
              <a:rPr lang="ru-RU" sz="2000" b="1" dirty="0" smtClean="0">
                <a:solidFill>
                  <a:schemeClr val="tx2">
                    <a:lumMod val="60000"/>
                    <a:lumOff val="40000"/>
                  </a:schemeClr>
                </a:solidFill>
                <a:latin typeface="Comic Sans MS" panose="030F0702030302020204" pitchFamily="66" charset="0"/>
              </a:rPr>
              <a:t/>
            </a:r>
            <a:br>
              <a:rPr lang="ru-RU" sz="2000" b="1" dirty="0" smtClean="0">
                <a:solidFill>
                  <a:schemeClr val="tx2">
                    <a:lumMod val="60000"/>
                    <a:lumOff val="40000"/>
                  </a:schemeClr>
                </a:solidFill>
                <a:latin typeface="Comic Sans MS" panose="030F0702030302020204" pitchFamily="66" charset="0"/>
              </a:rPr>
            </a:br>
            <a:r>
              <a:rPr lang="ru-RU" sz="2000" b="1" dirty="0" smtClean="0">
                <a:solidFill>
                  <a:schemeClr val="tx2">
                    <a:lumMod val="60000"/>
                    <a:lumOff val="40000"/>
                  </a:schemeClr>
                </a:solidFill>
                <a:latin typeface="Comic Sans MS" panose="030F0702030302020204" pitchFamily="66" charset="0"/>
              </a:rPr>
              <a:t>вступает в силу с 1 января 2021 г</a:t>
            </a:r>
            <a:r>
              <a:rPr lang="ru-RU" sz="2000" b="1" dirty="0">
                <a:solidFill>
                  <a:schemeClr val="tx2">
                    <a:lumMod val="60000"/>
                    <a:lumOff val="40000"/>
                  </a:schemeClr>
                </a:solidFill>
                <a:latin typeface="Comic Sans MS" panose="030F0702030302020204" pitchFamily="66" charset="0"/>
              </a:rPr>
              <a:t/>
            </a:r>
            <a:br>
              <a:rPr lang="ru-RU" sz="2000" b="1" dirty="0">
                <a:solidFill>
                  <a:schemeClr val="tx2">
                    <a:lumMod val="60000"/>
                    <a:lumOff val="40000"/>
                  </a:schemeClr>
                </a:solidFill>
                <a:latin typeface="Comic Sans MS" panose="030F0702030302020204" pitchFamily="66" charset="0"/>
              </a:rPr>
            </a:br>
            <a:endParaRPr lang="ru-RU" sz="2000" b="1" dirty="0">
              <a:solidFill>
                <a:schemeClr val="tx2">
                  <a:lumMod val="60000"/>
                  <a:lumOff val="40000"/>
                </a:schemeClr>
              </a:solidFill>
              <a:latin typeface="Comic Sans MS" panose="030F0702030302020204" pitchFamily="66" charset="0"/>
            </a:endParaRPr>
          </a:p>
        </p:txBody>
      </p:sp>
      <p:sp>
        <p:nvSpPr>
          <p:cNvPr id="3" name="Объект 2"/>
          <p:cNvSpPr>
            <a:spLocks noGrp="1"/>
          </p:cNvSpPr>
          <p:nvPr>
            <p:ph idx="1"/>
          </p:nvPr>
        </p:nvSpPr>
        <p:spPr>
          <a:xfrm flipV="1">
            <a:off x="4265" y="6837192"/>
            <a:ext cx="9144000" cy="264215"/>
          </a:xfrm>
        </p:spPr>
        <p:txBody>
          <a:bodyPr>
            <a:normAutofit fontScale="70000" lnSpcReduction="20000"/>
          </a:bodyPr>
          <a:lstStyle/>
          <a:p>
            <a:pPr marL="457200" indent="-457200">
              <a:buAutoNum type="arabicPeriod"/>
            </a:pPr>
            <a:endParaRPr lang="ru-RU" sz="1900" dirty="0" smtClean="0">
              <a:solidFill>
                <a:srgbClr val="C00000"/>
              </a:solidFill>
            </a:endParaRPr>
          </a:p>
          <a:p>
            <a:pPr marL="457200" indent="-457200">
              <a:buAutoNum type="arabicPeriod"/>
            </a:pPr>
            <a:endParaRPr lang="ru-RU" sz="1900" b="1" dirty="0" smtClean="0">
              <a:solidFill>
                <a:srgbClr val="FF0000"/>
              </a:solidFill>
            </a:endParaRPr>
          </a:p>
          <a:p>
            <a:pPr marL="457200" indent="-457200">
              <a:buAutoNum type="arabicPeriod"/>
            </a:pPr>
            <a:endParaRPr lang="ru-RU" sz="1900" b="1" dirty="0" smtClean="0">
              <a:solidFill>
                <a:srgbClr val="FF0000"/>
              </a:solidFill>
            </a:endParaRPr>
          </a:p>
          <a:p>
            <a:pPr marL="457200" indent="-457200">
              <a:buAutoNum type="arabicPeriod"/>
            </a:pPr>
            <a:endParaRPr lang="ru-RU" sz="1900" b="1" dirty="0" smtClean="0">
              <a:solidFill>
                <a:srgbClr val="FF0000"/>
              </a:solidFill>
            </a:endParaRPr>
          </a:p>
          <a:p>
            <a:pPr marL="457200" indent="-457200" algn="just">
              <a:buAutoNum type="arabicPeriod"/>
            </a:pPr>
            <a:endParaRPr lang="ru-RU" sz="1900" b="1" dirty="0" smtClean="0">
              <a:solidFill>
                <a:srgbClr val="FF0000"/>
              </a:solidFill>
            </a:endParaRPr>
          </a:p>
        </p:txBody>
      </p:sp>
    </p:spTree>
    <p:extLst>
      <p:ext uri="{BB962C8B-B14F-4D97-AF65-F5344CB8AC3E}">
        <p14:creationId xmlns:p14="http://schemas.microsoft.com/office/powerpoint/2010/main" val="878340449"/>
      </p:ext>
    </p:extLst>
  </p:cSld>
  <p:clrMapOvr>
    <a:masterClrMapping/>
  </p:clrMapOvr>
  <p:timing>
    <p:tnLst>
      <p:par>
        <p:cTn id="1" dur="indefinite" restart="never" nodeType="tmRoot"/>
      </p:par>
    </p:tnLst>
  </p:timing>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116632"/>
          </a:xfrm>
        </p:spPr>
        <p:txBody>
          <a:bodyPr>
            <a:noAutofit/>
          </a:bodyPr>
          <a:lstStyle/>
          <a:p>
            <a:endParaRPr lang="ru-RU" sz="1800" b="1" dirty="0">
              <a:solidFill>
                <a:schemeClr val="tx2">
                  <a:lumMod val="60000"/>
                  <a:lumOff val="40000"/>
                </a:schemeClr>
              </a:solidFill>
              <a:latin typeface="Comic Sans MS" panose="030F0702030302020204" pitchFamily="66" charset="0"/>
            </a:endParaRPr>
          </a:p>
        </p:txBody>
      </p:sp>
      <p:sp>
        <p:nvSpPr>
          <p:cNvPr id="3" name="Объект 2"/>
          <p:cNvSpPr>
            <a:spLocks noGrp="1"/>
          </p:cNvSpPr>
          <p:nvPr>
            <p:ph idx="1"/>
          </p:nvPr>
        </p:nvSpPr>
        <p:spPr>
          <a:xfrm>
            <a:off x="26388" y="116632"/>
            <a:ext cx="9144000" cy="6813376"/>
          </a:xfrm>
        </p:spPr>
        <p:txBody>
          <a:bodyPr>
            <a:normAutofit/>
          </a:bodyPr>
          <a:lstStyle/>
          <a:p>
            <a:pPr marL="0" indent="0" algn="ctr">
              <a:buNone/>
            </a:pPr>
            <a:r>
              <a:rPr lang="ru-RU" sz="2000" dirty="0" smtClean="0"/>
              <a:t>В </a:t>
            </a:r>
            <a:r>
              <a:rPr lang="ru-RU" sz="2000" dirty="0"/>
              <a:t>целях реализации </a:t>
            </a:r>
            <a:r>
              <a:rPr lang="ru-RU" sz="2000" b="1" dirty="0" smtClean="0">
                <a:solidFill>
                  <a:srgbClr val="FF0000"/>
                </a:solidFill>
              </a:rPr>
              <a:t>МЕРОПРИЯТИЙ, </a:t>
            </a:r>
            <a:r>
              <a:rPr lang="ru-RU" sz="2000" b="1" u="sng" dirty="0" smtClean="0">
                <a:solidFill>
                  <a:srgbClr val="FF0000"/>
                </a:solidFill>
              </a:rPr>
              <a:t>ИМЕЮЩИХ ПРИОРИТЕТНОЕ ЗНАЧЕНИЕ ДЛЯ ЖИТЕЛЕЙ</a:t>
            </a:r>
            <a:r>
              <a:rPr lang="ru-RU" sz="2000" b="1" dirty="0" smtClean="0">
                <a:solidFill>
                  <a:srgbClr val="FF0000"/>
                </a:solidFill>
              </a:rPr>
              <a:t> </a:t>
            </a:r>
            <a:r>
              <a:rPr lang="ru-RU" sz="2000" dirty="0" smtClean="0"/>
              <a:t>муниципального </a:t>
            </a:r>
            <a:r>
              <a:rPr lang="ru-RU" sz="2000" dirty="0"/>
              <a:t>образования или его части, по решению вопросов местного значения или иных вопросов, право решения которых предоставлено органам местного самоуправления, </a:t>
            </a:r>
            <a:r>
              <a:rPr lang="ru-RU" sz="2000" b="1" dirty="0" smtClean="0"/>
              <a:t>В МЕСТНУЮ АДМИНИСТРАЦИЮ МОЖЕТ БЫТЬ ВНЕСЕН ИНИЦИАТИВНЫЙ ПРОЕКТ</a:t>
            </a:r>
            <a:endParaRPr lang="ru-RU" sz="1900" dirty="0">
              <a:solidFill>
                <a:srgbClr val="C00000"/>
              </a:solidFill>
            </a:endParaRPr>
          </a:p>
          <a:p>
            <a:pPr marL="0" indent="0">
              <a:buNone/>
            </a:pPr>
            <a:endParaRPr lang="ru-RU" sz="1100" dirty="0" smtClean="0">
              <a:solidFill>
                <a:srgbClr val="C00000"/>
              </a:solidFill>
            </a:endParaRPr>
          </a:p>
          <a:p>
            <a:pPr marL="0" indent="0">
              <a:buNone/>
            </a:pPr>
            <a:r>
              <a:rPr lang="ru-RU" sz="2000" b="1" dirty="0">
                <a:solidFill>
                  <a:srgbClr val="FF0000"/>
                </a:solidFill>
              </a:rPr>
              <a:t>С инициативой </a:t>
            </a:r>
            <a:r>
              <a:rPr lang="ru-RU" sz="2000" dirty="0"/>
              <a:t>о внесении инициативного проекта </a:t>
            </a:r>
            <a:r>
              <a:rPr lang="ru-RU" sz="2000" b="1" dirty="0">
                <a:solidFill>
                  <a:srgbClr val="FF0000"/>
                </a:solidFill>
              </a:rPr>
              <a:t>вправе </a:t>
            </a:r>
            <a:r>
              <a:rPr lang="ru-RU" sz="2000" b="1" dirty="0" smtClean="0">
                <a:solidFill>
                  <a:srgbClr val="FF0000"/>
                </a:solidFill>
              </a:rPr>
              <a:t>выступить:</a:t>
            </a:r>
          </a:p>
          <a:p>
            <a:pPr>
              <a:buFontTx/>
              <a:buChar char="-"/>
            </a:pPr>
            <a:r>
              <a:rPr lang="ru-RU" sz="2000" dirty="0" smtClean="0"/>
              <a:t>инициативная </a:t>
            </a:r>
            <a:r>
              <a:rPr lang="ru-RU" sz="2000" dirty="0"/>
              <a:t>группа численностью не менее </a:t>
            </a:r>
            <a:r>
              <a:rPr lang="ru-RU" sz="2400" b="1" u="sng" dirty="0" smtClean="0"/>
              <a:t>10 </a:t>
            </a:r>
            <a:r>
              <a:rPr lang="ru-RU" sz="2400" b="1" u="sng" dirty="0"/>
              <a:t>граждан</a:t>
            </a:r>
            <a:r>
              <a:rPr lang="ru-RU" sz="2000" b="1" dirty="0"/>
              <a:t>, достигших </a:t>
            </a:r>
            <a:r>
              <a:rPr lang="ru-RU" sz="2000" b="1" dirty="0" smtClean="0"/>
              <a:t>16  возраста </a:t>
            </a:r>
            <a:r>
              <a:rPr lang="ru-RU" sz="2000" dirty="0"/>
              <a:t>и проживающих на территории </a:t>
            </a:r>
            <a:r>
              <a:rPr lang="ru-RU" sz="2000" dirty="0" smtClean="0"/>
              <a:t>муниципального </a:t>
            </a:r>
            <a:r>
              <a:rPr lang="ru-RU" sz="2000" dirty="0"/>
              <a:t>образования, </a:t>
            </a:r>
            <a:endParaRPr lang="ru-RU" sz="2000" dirty="0" smtClean="0"/>
          </a:p>
          <a:p>
            <a:pPr>
              <a:buFontTx/>
              <a:buChar char="-"/>
            </a:pPr>
            <a:r>
              <a:rPr lang="ru-RU" sz="2000" dirty="0" smtClean="0"/>
              <a:t>органы </a:t>
            </a:r>
            <a:r>
              <a:rPr lang="ru-RU" sz="2000" u="sng" dirty="0"/>
              <a:t>территориального общественного самоуправления</a:t>
            </a:r>
            <a:r>
              <a:rPr lang="ru-RU" sz="2000" dirty="0"/>
              <a:t>, </a:t>
            </a:r>
            <a:endParaRPr lang="ru-RU" sz="2000" dirty="0" smtClean="0"/>
          </a:p>
          <a:p>
            <a:pPr>
              <a:buFontTx/>
              <a:buChar char="-"/>
            </a:pPr>
            <a:r>
              <a:rPr lang="ru-RU" sz="2000" u="sng" dirty="0" smtClean="0"/>
              <a:t>староста</a:t>
            </a:r>
            <a:r>
              <a:rPr lang="ru-RU" sz="2000" dirty="0" smtClean="0"/>
              <a:t> </a:t>
            </a:r>
            <a:r>
              <a:rPr lang="ru-RU" sz="2000" dirty="0"/>
              <a:t>сельского населенного пункта </a:t>
            </a:r>
            <a:endParaRPr lang="ru-RU" sz="1900" dirty="0" smtClean="0">
              <a:solidFill>
                <a:srgbClr val="C00000"/>
              </a:solidFill>
            </a:endParaRPr>
          </a:p>
          <a:p>
            <a:pPr>
              <a:buFont typeface="Wingdings" panose="05000000000000000000" pitchFamily="2" charset="2"/>
              <a:buChar char="v"/>
            </a:pPr>
            <a:endParaRPr lang="ru-RU" sz="1900" dirty="0">
              <a:solidFill>
                <a:srgbClr val="C00000"/>
              </a:solidFill>
            </a:endParaRPr>
          </a:p>
          <a:p>
            <a:pPr marL="0" indent="0" algn="ctr">
              <a:buNone/>
            </a:pPr>
            <a:r>
              <a:rPr lang="ru-RU" sz="2000" dirty="0"/>
              <a:t>Инициативный проект </a:t>
            </a:r>
            <a:r>
              <a:rPr lang="ru-RU" sz="2000" b="1" dirty="0" smtClean="0">
                <a:solidFill>
                  <a:srgbClr val="FF0000"/>
                </a:solidFill>
              </a:rPr>
              <a:t>ДО ЕГО ВНЕСЕНИЯ</a:t>
            </a:r>
            <a:r>
              <a:rPr lang="ru-RU" sz="2000" dirty="0" smtClean="0"/>
              <a:t> </a:t>
            </a:r>
            <a:r>
              <a:rPr lang="ru-RU" sz="2000" dirty="0"/>
              <a:t>в местную администрацию </a:t>
            </a:r>
            <a:r>
              <a:rPr lang="ru-RU" sz="2000" b="1" dirty="0" smtClean="0"/>
              <a:t>ПОДЛЕЖИТ РАССМОТРЕНИЮ НА СХОДЕ, СОБРАНИИ ИЛИ КОНФЕРЕНЦИИ</a:t>
            </a:r>
            <a:r>
              <a:rPr lang="ru-RU" sz="2000" dirty="0" smtClean="0"/>
              <a:t> граждан. При </a:t>
            </a:r>
            <a:r>
              <a:rPr lang="ru-RU" sz="2000" dirty="0"/>
              <a:t>этом возможно рассмотрение </a:t>
            </a:r>
            <a:r>
              <a:rPr lang="ru-RU" sz="2000" b="1" u="sng" dirty="0"/>
              <a:t>нескольких инициативных проектов на одном </a:t>
            </a:r>
            <a:r>
              <a:rPr lang="ru-RU" sz="2000" dirty="0"/>
              <a:t>сходе, одном собрании или на одной конференции </a:t>
            </a:r>
            <a:endParaRPr lang="ru-RU" sz="1900" b="1" dirty="0" smtClean="0">
              <a:solidFill>
                <a:srgbClr val="FF0000"/>
              </a:solidFill>
            </a:endParaRPr>
          </a:p>
          <a:p>
            <a:pPr marL="0" indent="0" algn="just">
              <a:buNone/>
            </a:pPr>
            <a:r>
              <a:rPr lang="ru-RU" sz="2000" dirty="0"/>
              <a:t>Инициаторы проекта </a:t>
            </a:r>
            <a:r>
              <a:rPr lang="ru-RU" sz="2000" b="1" dirty="0">
                <a:solidFill>
                  <a:srgbClr val="FF0000"/>
                </a:solidFill>
              </a:rPr>
              <a:t>при внесении </a:t>
            </a:r>
            <a:r>
              <a:rPr lang="ru-RU" sz="2000" b="1" dirty="0" smtClean="0">
                <a:solidFill>
                  <a:srgbClr val="FF0000"/>
                </a:solidFill>
              </a:rPr>
              <a:t>его</a:t>
            </a:r>
            <a:r>
              <a:rPr lang="ru-RU" sz="2000" dirty="0" smtClean="0"/>
              <a:t> в </a:t>
            </a:r>
            <a:r>
              <a:rPr lang="ru-RU" sz="2000" dirty="0"/>
              <a:t>местную администрацию </a:t>
            </a:r>
            <a:r>
              <a:rPr lang="ru-RU" sz="2000" b="1" dirty="0"/>
              <a:t>прикладывают к нему </a:t>
            </a:r>
            <a:r>
              <a:rPr lang="ru-RU" sz="2000" b="1" dirty="0" smtClean="0"/>
              <a:t>протокол </a:t>
            </a:r>
            <a:r>
              <a:rPr lang="ru-RU" sz="2000" b="1" dirty="0"/>
              <a:t>схода, собрания или конференции </a:t>
            </a:r>
            <a:r>
              <a:rPr lang="ru-RU" sz="2000" dirty="0"/>
              <a:t>граждан, результаты опроса граждан и (или) </a:t>
            </a:r>
            <a:r>
              <a:rPr lang="ru-RU" sz="2000" b="1" dirty="0" smtClean="0">
                <a:solidFill>
                  <a:srgbClr val="FF0000"/>
                </a:solidFill>
              </a:rPr>
              <a:t>ПОДПИСНЫЕ ЛИСТЫ, </a:t>
            </a:r>
            <a:r>
              <a:rPr lang="ru-RU" sz="2000" b="1" dirty="0">
                <a:solidFill>
                  <a:srgbClr val="FF0000"/>
                </a:solidFill>
              </a:rPr>
              <a:t>подтверждающие поддержку инициативного проекта </a:t>
            </a:r>
            <a:r>
              <a:rPr lang="ru-RU" sz="2000" b="1" u="sng" dirty="0" smtClean="0">
                <a:solidFill>
                  <a:srgbClr val="FF0000"/>
                </a:solidFill>
              </a:rPr>
              <a:t>ЖИТЕЛЯМИ </a:t>
            </a:r>
            <a:r>
              <a:rPr lang="ru-RU" sz="2000" b="1" u="sng" dirty="0">
                <a:solidFill>
                  <a:srgbClr val="FF0000"/>
                </a:solidFill>
              </a:rPr>
              <a:t>муниципального </a:t>
            </a:r>
            <a:r>
              <a:rPr lang="ru-RU" sz="2000" b="1" u="sng" dirty="0" smtClean="0">
                <a:solidFill>
                  <a:srgbClr val="FF0000"/>
                </a:solidFill>
              </a:rPr>
              <a:t>образования</a:t>
            </a:r>
            <a:r>
              <a:rPr lang="ru-RU" sz="2000" dirty="0" smtClean="0"/>
              <a:t>.</a:t>
            </a:r>
            <a:endParaRPr lang="ru-RU" sz="2000" dirty="0"/>
          </a:p>
          <a:p>
            <a:pPr marL="0" indent="0">
              <a:buNone/>
            </a:pPr>
            <a:endParaRPr lang="ru-RU" sz="1900" b="1" dirty="0" smtClean="0">
              <a:solidFill>
                <a:srgbClr val="FF0000"/>
              </a:solidFill>
            </a:endParaRPr>
          </a:p>
          <a:p>
            <a:pPr marL="457200" indent="-457200">
              <a:buAutoNum type="arabicPeriod"/>
            </a:pPr>
            <a:endParaRPr lang="ru-RU" sz="1900" b="1" dirty="0" smtClean="0">
              <a:solidFill>
                <a:srgbClr val="FF0000"/>
              </a:solidFill>
            </a:endParaRPr>
          </a:p>
          <a:p>
            <a:pPr marL="457200" indent="-457200" algn="just">
              <a:buAutoNum type="arabicPeriod"/>
            </a:pPr>
            <a:endParaRPr lang="ru-RU" sz="1900" b="1" dirty="0" smtClean="0">
              <a:solidFill>
                <a:srgbClr val="FF0000"/>
              </a:solidFill>
            </a:endParaRPr>
          </a:p>
        </p:txBody>
      </p:sp>
      <p:cxnSp>
        <p:nvCxnSpPr>
          <p:cNvPr id="9" name="Прямая со стрелкой 8"/>
          <p:cNvCxnSpPr/>
          <p:nvPr/>
        </p:nvCxnSpPr>
        <p:spPr>
          <a:xfrm>
            <a:off x="8892480" y="2636912"/>
            <a:ext cx="102950" cy="3960440"/>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11" name="Прямая со стрелкой 10"/>
          <p:cNvCxnSpPr/>
          <p:nvPr/>
        </p:nvCxnSpPr>
        <p:spPr>
          <a:xfrm>
            <a:off x="8676456" y="2636912"/>
            <a:ext cx="216024" cy="0"/>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243029016"/>
      </p:ext>
    </p:extLst>
  </p:cSld>
  <p:clrMapOvr>
    <a:masterClrMapping/>
  </p:clrMapOvr>
  <p:timing>
    <p:tnLst>
      <p:par>
        <p:cTn id="1" dur="indefinite" restart="never" nodeType="tmRoot"/>
      </p:par>
    </p:tnLst>
  </p:timing>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116632"/>
          </a:xfrm>
        </p:spPr>
        <p:txBody>
          <a:bodyPr>
            <a:noAutofit/>
          </a:bodyPr>
          <a:lstStyle/>
          <a:p>
            <a:endParaRPr lang="ru-RU" sz="1800" b="1" dirty="0">
              <a:solidFill>
                <a:schemeClr val="tx2">
                  <a:lumMod val="60000"/>
                  <a:lumOff val="40000"/>
                </a:schemeClr>
              </a:solidFill>
              <a:latin typeface="Comic Sans MS" panose="030F0702030302020204" pitchFamily="66" charset="0"/>
            </a:endParaRPr>
          </a:p>
        </p:txBody>
      </p:sp>
      <p:sp>
        <p:nvSpPr>
          <p:cNvPr id="3" name="Объект 2"/>
          <p:cNvSpPr>
            <a:spLocks noGrp="1"/>
          </p:cNvSpPr>
          <p:nvPr>
            <p:ph idx="1"/>
          </p:nvPr>
        </p:nvSpPr>
        <p:spPr>
          <a:xfrm>
            <a:off x="26388" y="116632"/>
            <a:ext cx="9144000" cy="6813376"/>
          </a:xfrm>
        </p:spPr>
        <p:txBody>
          <a:bodyPr>
            <a:normAutofit/>
          </a:bodyPr>
          <a:lstStyle/>
          <a:p>
            <a:pPr marL="0" indent="0" algn="ctr">
              <a:buNone/>
            </a:pPr>
            <a:r>
              <a:rPr lang="ru-RU" sz="2000" dirty="0"/>
              <a:t>Инициативный </a:t>
            </a:r>
            <a:r>
              <a:rPr lang="ru-RU" sz="2800" b="1" dirty="0"/>
              <a:t>проект должен содержать </a:t>
            </a:r>
            <a:r>
              <a:rPr lang="ru-RU" sz="2000" dirty="0"/>
              <a:t>следующие сведения:</a:t>
            </a:r>
          </a:p>
          <a:p>
            <a:pPr marL="0" indent="0">
              <a:buNone/>
            </a:pPr>
            <a:r>
              <a:rPr lang="ru-RU" sz="2000" dirty="0"/>
              <a:t>1) </a:t>
            </a:r>
            <a:r>
              <a:rPr lang="ru-RU" sz="2000" b="1" dirty="0"/>
              <a:t>описание</a:t>
            </a:r>
            <a:r>
              <a:rPr lang="ru-RU" sz="2000" dirty="0"/>
              <a:t> проблемы, решение которой имеет приоритетное значение для жителей;</a:t>
            </a:r>
          </a:p>
          <a:p>
            <a:pPr marL="0" indent="0">
              <a:buNone/>
            </a:pPr>
            <a:r>
              <a:rPr lang="ru-RU" sz="2000" dirty="0"/>
              <a:t>2) </a:t>
            </a:r>
            <a:r>
              <a:rPr lang="ru-RU" sz="2000" b="1" dirty="0"/>
              <a:t>обоснование</a:t>
            </a:r>
            <a:r>
              <a:rPr lang="ru-RU" sz="2000" dirty="0"/>
              <a:t> предложений по решению указанной проблемы;</a:t>
            </a:r>
          </a:p>
          <a:p>
            <a:pPr marL="0" indent="0">
              <a:buNone/>
            </a:pPr>
            <a:r>
              <a:rPr lang="ru-RU" sz="2000" dirty="0"/>
              <a:t>3) </a:t>
            </a:r>
            <a:r>
              <a:rPr lang="ru-RU" sz="2000" u="sng" dirty="0"/>
              <a:t>описание ожидаемого результата</a:t>
            </a:r>
            <a:r>
              <a:rPr lang="ru-RU" sz="2000" dirty="0"/>
              <a:t> реализации инициативного проекта;</a:t>
            </a:r>
          </a:p>
          <a:p>
            <a:pPr marL="0" indent="0">
              <a:buNone/>
            </a:pPr>
            <a:r>
              <a:rPr lang="ru-RU" sz="2000" dirty="0"/>
              <a:t>4) </a:t>
            </a:r>
            <a:r>
              <a:rPr lang="ru-RU" sz="2000" b="1" dirty="0"/>
              <a:t>предварительный расчет </a:t>
            </a:r>
            <a:r>
              <a:rPr lang="ru-RU" sz="2000" dirty="0"/>
              <a:t>необходимых расходов на реализацию инициативного проекта;</a:t>
            </a:r>
          </a:p>
          <a:p>
            <a:pPr marL="0" indent="0">
              <a:buNone/>
            </a:pPr>
            <a:r>
              <a:rPr lang="ru-RU" sz="2000" dirty="0"/>
              <a:t>5) планируемые </a:t>
            </a:r>
            <a:r>
              <a:rPr lang="ru-RU" sz="2000" b="1" dirty="0"/>
              <a:t>сроки</a:t>
            </a:r>
            <a:r>
              <a:rPr lang="ru-RU" sz="2000" dirty="0"/>
              <a:t> реализации инициативного проекта;</a:t>
            </a:r>
          </a:p>
          <a:p>
            <a:pPr marL="0" indent="0">
              <a:buNone/>
            </a:pPr>
            <a:r>
              <a:rPr lang="ru-RU" sz="2000" dirty="0"/>
              <a:t>6) </a:t>
            </a:r>
            <a:r>
              <a:rPr lang="ru-RU" sz="2000" b="1" dirty="0"/>
              <a:t>сведения о</a:t>
            </a:r>
            <a:r>
              <a:rPr lang="ru-RU" sz="2000" dirty="0"/>
              <a:t> планируемом финансовом, имущественном и (или) трудовом </a:t>
            </a:r>
            <a:r>
              <a:rPr lang="ru-RU" sz="2000" b="1" dirty="0"/>
              <a:t>участии заинтересованных лиц </a:t>
            </a:r>
            <a:r>
              <a:rPr lang="ru-RU" sz="2000" dirty="0"/>
              <a:t>в реализации данного проекта;</a:t>
            </a:r>
          </a:p>
          <a:p>
            <a:pPr marL="0" indent="0">
              <a:buNone/>
            </a:pPr>
            <a:r>
              <a:rPr lang="ru-RU" sz="2000" dirty="0"/>
              <a:t>7) </a:t>
            </a:r>
            <a:r>
              <a:rPr lang="ru-RU" sz="2000" b="1" dirty="0"/>
              <a:t>указание на объем средств местного бюджета </a:t>
            </a:r>
            <a:r>
              <a:rPr lang="ru-RU" sz="2000" dirty="0"/>
              <a:t>в случае, если предполагается использование этих средств;</a:t>
            </a:r>
          </a:p>
          <a:p>
            <a:pPr marL="0" indent="0" algn="just">
              <a:buNone/>
            </a:pPr>
            <a:r>
              <a:rPr lang="ru-RU" sz="2000" dirty="0"/>
              <a:t>8) </a:t>
            </a:r>
            <a:r>
              <a:rPr lang="ru-RU" sz="2000" b="1" dirty="0">
                <a:solidFill>
                  <a:srgbClr val="FF0000"/>
                </a:solidFill>
              </a:rPr>
              <a:t>УКАЗАНИЕ НА ТЕРРИТОРИЮ</a:t>
            </a:r>
            <a:r>
              <a:rPr lang="ru-RU" sz="2000" dirty="0">
                <a:solidFill>
                  <a:srgbClr val="FF0000"/>
                </a:solidFill>
              </a:rPr>
              <a:t>, в границах которой будет реализовываться инициативный проект, в соответствии с </a:t>
            </a:r>
            <a:r>
              <a:rPr lang="ru-RU" sz="2000" b="1" dirty="0">
                <a:solidFill>
                  <a:srgbClr val="FF0000"/>
                </a:solidFill>
              </a:rPr>
              <a:t>ПОРЯДКОМ, УСТАНОВЛЕННЫМ</a:t>
            </a:r>
            <a:r>
              <a:rPr lang="ru-RU" sz="2000" dirty="0">
                <a:solidFill>
                  <a:srgbClr val="FF0000"/>
                </a:solidFill>
              </a:rPr>
              <a:t> НПА представительного органа муниципального образования;</a:t>
            </a:r>
          </a:p>
          <a:p>
            <a:pPr marL="0" indent="0">
              <a:buNone/>
            </a:pPr>
            <a:r>
              <a:rPr lang="ru-RU" sz="2000" dirty="0"/>
              <a:t>9) </a:t>
            </a:r>
            <a:r>
              <a:rPr lang="ru-RU" sz="2000" b="1" dirty="0"/>
              <a:t>иные сведения</a:t>
            </a:r>
            <a:r>
              <a:rPr lang="ru-RU" sz="2000" dirty="0"/>
              <a:t>, </a:t>
            </a:r>
            <a:r>
              <a:rPr lang="ru-RU" sz="2000" b="1" dirty="0">
                <a:solidFill>
                  <a:srgbClr val="FF0000"/>
                </a:solidFill>
              </a:rPr>
              <a:t>предусмотренные НПА </a:t>
            </a:r>
            <a:r>
              <a:rPr lang="ru-RU" sz="2000" dirty="0">
                <a:solidFill>
                  <a:srgbClr val="FF0000"/>
                </a:solidFill>
              </a:rPr>
              <a:t>представительного органа муниципального образования</a:t>
            </a:r>
            <a:r>
              <a:rPr lang="ru-RU" sz="2000" dirty="0" smtClean="0"/>
              <a:t>.</a:t>
            </a:r>
          </a:p>
          <a:p>
            <a:pPr marL="0" indent="0" algn="ctr">
              <a:buNone/>
            </a:pPr>
            <a:endParaRPr lang="ru-RU" sz="2000" dirty="0"/>
          </a:p>
          <a:p>
            <a:pPr marL="0" indent="0" algn="ctr">
              <a:buNone/>
            </a:pPr>
            <a:r>
              <a:rPr lang="ru-RU" sz="2000" b="1" dirty="0" smtClean="0"/>
              <a:t>3 рабочих дня – официальное опубликование </a:t>
            </a:r>
            <a:r>
              <a:rPr lang="ru-RU" sz="2000" dirty="0" smtClean="0"/>
              <a:t>ИНИЦИАТИВНОГО проекта</a:t>
            </a:r>
            <a:endParaRPr lang="ru-RU" sz="2000" dirty="0"/>
          </a:p>
          <a:p>
            <a:pPr marL="0" indent="0">
              <a:buNone/>
            </a:pPr>
            <a:endParaRPr lang="ru-RU" sz="1900" dirty="0">
              <a:solidFill>
                <a:srgbClr val="C00000"/>
              </a:solidFill>
            </a:endParaRPr>
          </a:p>
          <a:p>
            <a:pPr>
              <a:buFont typeface="Wingdings" panose="05000000000000000000" pitchFamily="2" charset="2"/>
              <a:buChar char="v"/>
            </a:pPr>
            <a:endParaRPr lang="ru-RU" sz="1900" dirty="0" smtClean="0">
              <a:solidFill>
                <a:srgbClr val="C00000"/>
              </a:solidFill>
            </a:endParaRPr>
          </a:p>
          <a:p>
            <a:pPr>
              <a:buFont typeface="Wingdings" panose="05000000000000000000" pitchFamily="2" charset="2"/>
              <a:buChar char="v"/>
            </a:pPr>
            <a:endParaRPr lang="ru-RU" sz="1900" dirty="0">
              <a:solidFill>
                <a:srgbClr val="C00000"/>
              </a:solidFill>
            </a:endParaRPr>
          </a:p>
          <a:p>
            <a:pPr>
              <a:buFont typeface="Wingdings" panose="05000000000000000000" pitchFamily="2" charset="2"/>
              <a:buChar char="v"/>
            </a:pPr>
            <a:endParaRPr lang="ru-RU" sz="1500" dirty="0" smtClean="0">
              <a:solidFill>
                <a:srgbClr val="C00000"/>
              </a:solidFill>
            </a:endParaRPr>
          </a:p>
          <a:p>
            <a:pPr marL="400050" lvl="1" indent="0">
              <a:buNone/>
            </a:pPr>
            <a:endParaRPr lang="ru-RU" sz="1500" dirty="0" smtClean="0">
              <a:solidFill>
                <a:srgbClr val="C00000"/>
              </a:solidFill>
            </a:endParaRPr>
          </a:p>
          <a:p>
            <a:pPr marL="400050" lvl="1" indent="0">
              <a:buNone/>
            </a:pPr>
            <a:endParaRPr lang="ru-RU" sz="1500" dirty="0" smtClean="0">
              <a:solidFill>
                <a:srgbClr val="C00000"/>
              </a:solidFill>
            </a:endParaRPr>
          </a:p>
          <a:p>
            <a:pPr marL="457200" indent="-457200">
              <a:buAutoNum type="arabicPeriod"/>
            </a:pPr>
            <a:endParaRPr lang="ru-RU" sz="1900" dirty="0" smtClean="0">
              <a:solidFill>
                <a:srgbClr val="C00000"/>
              </a:solidFill>
            </a:endParaRPr>
          </a:p>
          <a:p>
            <a:pPr marL="457200" indent="-457200">
              <a:buAutoNum type="arabicPeriod"/>
            </a:pPr>
            <a:endParaRPr lang="ru-RU" sz="1900" b="1" dirty="0" smtClean="0">
              <a:solidFill>
                <a:srgbClr val="FF0000"/>
              </a:solidFill>
            </a:endParaRPr>
          </a:p>
          <a:p>
            <a:pPr marL="457200" indent="-457200">
              <a:buAutoNum type="arabicPeriod"/>
            </a:pPr>
            <a:endParaRPr lang="ru-RU" sz="1900" b="1" dirty="0" smtClean="0">
              <a:solidFill>
                <a:srgbClr val="FF0000"/>
              </a:solidFill>
            </a:endParaRPr>
          </a:p>
          <a:p>
            <a:pPr marL="457200" indent="-457200">
              <a:buAutoNum type="arabicPeriod"/>
            </a:pPr>
            <a:endParaRPr lang="ru-RU" sz="1900" b="1" dirty="0" smtClean="0">
              <a:solidFill>
                <a:srgbClr val="FF0000"/>
              </a:solidFill>
            </a:endParaRPr>
          </a:p>
          <a:p>
            <a:pPr marL="457200" indent="-457200" algn="just">
              <a:buAutoNum type="arabicPeriod"/>
            </a:pPr>
            <a:endParaRPr lang="ru-RU" sz="1900" b="1" dirty="0" smtClean="0">
              <a:solidFill>
                <a:srgbClr val="FF0000"/>
              </a:solidFill>
            </a:endParaRPr>
          </a:p>
        </p:txBody>
      </p:sp>
      <p:sp>
        <p:nvSpPr>
          <p:cNvPr id="4" name="Стрелка вниз 3"/>
          <p:cNvSpPr/>
          <p:nvPr/>
        </p:nvSpPr>
        <p:spPr>
          <a:xfrm>
            <a:off x="4427984" y="5877272"/>
            <a:ext cx="936104" cy="504056"/>
          </a:xfrm>
          <a:prstGeom prst="downArrow">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ru-RU"/>
          </a:p>
        </p:txBody>
      </p:sp>
    </p:spTree>
    <p:extLst>
      <p:ext uri="{BB962C8B-B14F-4D97-AF65-F5344CB8AC3E}">
        <p14:creationId xmlns:p14="http://schemas.microsoft.com/office/powerpoint/2010/main" val="118124814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404664"/>
          </a:xfrm>
        </p:spPr>
        <p:txBody>
          <a:bodyPr>
            <a:noAutofit/>
          </a:bodyPr>
          <a:lstStyle/>
          <a:p>
            <a:r>
              <a:rPr lang="ru-RU" sz="2000" b="1" dirty="0" smtClean="0">
                <a:solidFill>
                  <a:schemeClr val="tx2">
                    <a:lumMod val="60000"/>
                    <a:lumOff val="40000"/>
                  </a:schemeClr>
                </a:solidFill>
                <a:latin typeface="Comic Sans MS" panose="030F0702030302020204" pitchFamily="66" charset="0"/>
              </a:rPr>
              <a:t>Регистрация в </a:t>
            </a:r>
            <a:r>
              <a:rPr lang="ru-RU" sz="2000" b="1" dirty="0" err="1" smtClean="0">
                <a:solidFill>
                  <a:schemeClr val="tx2">
                    <a:lumMod val="60000"/>
                    <a:lumOff val="40000"/>
                  </a:schemeClr>
                </a:solidFill>
                <a:latin typeface="Comic Sans MS" panose="030F0702030302020204" pitchFamily="66" charset="0"/>
              </a:rPr>
              <a:t>Росреестре</a:t>
            </a:r>
            <a:endParaRPr lang="ru-RU" sz="2800" b="1" dirty="0">
              <a:solidFill>
                <a:srgbClr val="C00000"/>
              </a:solidFill>
              <a:latin typeface="Comic Sans MS" panose="030F0702030302020204" pitchFamily="66" charset="0"/>
            </a:endParaRPr>
          </a:p>
        </p:txBody>
      </p:sp>
      <p:sp>
        <p:nvSpPr>
          <p:cNvPr id="3" name="Объект 2"/>
          <p:cNvSpPr>
            <a:spLocks noGrp="1"/>
          </p:cNvSpPr>
          <p:nvPr>
            <p:ph idx="1"/>
          </p:nvPr>
        </p:nvSpPr>
        <p:spPr>
          <a:xfrm>
            <a:off x="0" y="620688"/>
            <a:ext cx="9144000" cy="6237312"/>
          </a:xfrm>
        </p:spPr>
        <p:txBody>
          <a:bodyPr>
            <a:normAutofit/>
          </a:bodyPr>
          <a:lstStyle/>
          <a:p>
            <a:pPr marL="0" indent="0" algn="ctr">
              <a:buNone/>
            </a:pPr>
            <a:r>
              <a:rPr lang="ru-RU" i="1" dirty="0"/>
              <a:t>8. </a:t>
            </a:r>
            <a:r>
              <a:rPr lang="ru-RU" b="1" i="1" dirty="0"/>
              <a:t>Орган регистрации прав</a:t>
            </a:r>
            <a:r>
              <a:rPr lang="ru-RU" i="1" dirty="0"/>
              <a:t> принимает </a:t>
            </a:r>
            <a:r>
              <a:rPr lang="ru-RU" b="1" i="1" u="sng" dirty="0">
                <a:solidFill>
                  <a:srgbClr val="C00000"/>
                </a:solidFill>
              </a:rPr>
              <a:t>решение об отказе</a:t>
            </a:r>
            <a:r>
              <a:rPr lang="ru-RU" i="1" dirty="0"/>
              <a:t> во включении сведений о ранее учтенных объектах недвижимости в ЕГРН в случае, если:</a:t>
            </a:r>
            <a:endParaRPr lang="ru-RU" dirty="0"/>
          </a:p>
          <a:p>
            <a:pPr marL="0" indent="0">
              <a:buNone/>
            </a:pPr>
            <a:endParaRPr lang="ru-RU" dirty="0" smtClean="0"/>
          </a:p>
          <a:p>
            <a:pPr marL="0" indent="0" algn="just">
              <a:buNone/>
            </a:pPr>
            <a:r>
              <a:rPr lang="ru-RU" dirty="0" smtClean="0"/>
              <a:t>5</a:t>
            </a:r>
            <a:r>
              <a:rPr lang="ru-RU" dirty="0"/>
              <a:t>) </a:t>
            </a:r>
            <a:r>
              <a:rPr lang="ru-RU" b="1" dirty="0" smtClean="0"/>
              <a:t>на момент представления</a:t>
            </a:r>
            <a:r>
              <a:rPr lang="ru-RU" dirty="0" smtClean="0"/>
              <a:t> уполномоченным </a:t>
            </a:r>
            <a:r>
              <a:rPr lang="ru-RU" b="1" dirty="0" smtClean="0"/>
              <a:t>органом </a:t>
            </a:r>
            <a:r>
              <a:rPr lang="ru-RU" b="1" dirty="0"/>
              <a:t>местного </a:t>
            </a:r>
            <a:r>
              <a:rPr lang="ru-RU" b="1" dirty="0" smtClean="0"/>
              <a:t>самоуправления </a:t>
            </a:r>
            <a:r>
              <a:rPr lang="ru-RU" b="1" dirty="0" smtClean="0">
                <a:solidFill>
                  <a:srgbClr val="FF0000"/>
                </a:solidFill>
              </a:rPr>
              <a:t>заявления</a:t>
            </a:r>
            <a:r>
              <a:rPr lang="ru-RU" dirty="0" smtClean="0">
                <a:solidFill>
                  <a:srgbClr val="FF0000"/>
                </a:solidFill>
              </a:rPr>
              <a:t> </a:t>
            </a:r>
            <a:r>
              <a:rPr lang="ru-RU" dirty="0">
                <a:solidFill>
                  <a:srgbClr val="FF0000"/>
                </a:solidFill>
              </a:rPr>
              <a:t>о внесении в ЕГРН сведений о </a:t>
            </a:r>
            <a:r>
              <a:rPr lang="ru-RU" dirty="0" smtClean="0">
                <a:solidFill>
                  <a:srgbClr val="FF0000"/>
                </a:solidFill>
              </a:rPr>
              <a:t>правообладателе</a:t>
            </a:r>
            <a:r>
              <a:rPr lang="ru-RU" dirty="0" smtClean="0"/>
              <a:t> ранее </a:t>
            </a:r>
            <a:r>
              <a:rPr lang="ru-RU" dirty="0"/>
              <a:t>учтенных объектов </a:t>
            </a:r>
            <a:r>
              <a:rPr lang="ru-RU" dirty="0" smtClean="0"/>
              <a:t>недвижимости </a:t>
            </a:r>
            <a:r>
              <a:rPr lang="ru-RU" b="1" dirty="0" smtClean="0"/>
              <a:t>в ЕГРН </a:t>
            </a:r>
            <a:r>
              <a:rPr lang="ru-RU" b="1" i="1" u="sng" dirty="0"/>
              <a:t>Содержатся Сведения </a:t>
            </a:r>
            <a:r>
              <a:rPr lang="ru-RU" b="1" i="1" u="sng" dirty="0" smtClean="0"/>
              <a:t>о </a:t>
            </a:r>
            <a:r>
              <a:rPr lang="ru-RU" b="1" i="1" u="sng" dirty="0"/>
              <a:t>Зарегистрированных правах на этот объект </a:t>
            </a:r>
            <a:r>
              <a:rPr lang="ru-RU" b="1" i="1" u="sng" dirty="0" smtClean="0"/>
              <a:t>недвижимости</a:t>
            </a:r>
            <a:endParaRPr lang="ru-RU" i="1" dirty="0"/>
          </a:p>
          <a:p>
            <a:pPr marL="0" indent="0">
              <a:buNone/>
            </a:pPr>
            <a:endParaRPr lang="ru-RU" dirty="0"/>
          </a:p>
        </p:txBody>
      </p:sp>
    </p:spTree>
    <p:extLst>
      <p:ext uri="{BB962C8B-B14F-4D97-AF65-F5344CB8AC3E}">
        <p14:creationId xmlns:p14="http://schemas.microsoft.com/office/powerpoint/2010/main" val="2359027518"/>
      </p:ext>
    </p:extLst>
  </p:cSld>
  <p:clrMapOvr>
    <a:masterClrMapping/>
  </p:clrMapOvr>
  <p:timing>
    <p:tnLst>
      <p:par>
        <p:cTn id="1" dur="indefinite" restart="never" nodeType="tmRoot"/>
      </p:par>
    </p:tnLst>
  </p:timing>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116632"/>
          </a:xfrm>
        </p:spPr>
        <p:txBody>
          <a:bodyPr>
            <a:noAutofit/>
          </a:bodyPr>
          <a:lstStyle/>
          <a:p>
            <a:endParaRPr lang="ru-RU" sz="1800" b="1" dirty="0">
              <a:solidFill>
                <a:schemeClr val="tx2">
                  <a:lumMod val="60000"/>
                  <a:lumOff val="40000"/>
                </a:schemeClr>
              </a:solidFill>
              <a:latin typeface="Comic Sans MS" panose="030F0702030302020204" pitchFamily="66" charset="0"/>
            </a:endParaRPr>
          </a:p>
        </p:txBody>
      </p:sp>
      <p:sp>
        <p:nvSpPr>
          <p:cNvPr id="3" name="Объект 2"/>
          <p:cNvSpPr>
            <a:spLocks noGrp="1"/>
          </p:cNvSpPr>
          <p:nvPr>
            <p:ph idx="1"/>
          </p:nvPr>
        </p:nvSpPr>
        <p:spPr>
          <a:xfrm>
            <a:off x="26388" y="116632"/>
            <a:ext cx="9144000" cy="6813376"/>
          </a:xfrm>
        </p:spPr>
        <p:txBody>
          <a:bodyPr>
            <a:normAutofit/>
          </a:bodyPr>
          <a:lstStyle/>
          <a:p>
            <a:pPr marL="0" indent="0" algn="ctr">
              <a:buNone/>
            </a:pPr>
            <a:r>
              <a:rPr lang="ru-RU" sz="1900" b="1" dirty="0" smtClean="0">
                <a:solidFill>
                  <a:srgbClr val="C00000"/>
                </a:solidFill>
              </a:rPr>
              <a:t>Срок рассмотрения :  </a:t>
            </a:r>
            <a:r>
              <a:rPr lang="ru-RU" sz="2000" dirty="0" smtClean="0"/>
              <a:t>30 </a:t>
            </a:r>
            <a:r>
              <a:rPr lang="ru-RU" sz="2000" dirty="0"/>
              <a:t>дней со дня его внесения. </a:t>
            </a:r>
            <a:endParaRPr lang="ru-RU" sz="2000" dirty="0" smtClean="0"/>
          </a:p>
          <a:p>
            <a:pPr marL="0" indent="0">
              <a:buNone/>
            </a:pPr>
            <a:r>
              <a:rPr lang="ru-RU" sz="2000" dirty="0" smtClean="0"/>
              <a:t>Местная </a:t>
            </a:r>
            <a:r>
              <a:rPr lang="ru-RU" sz="2000" dirty="0"/>
              <a:t>администрация </a:t>
            </a:r>
            <a:r>
              <a:rPr lang="ru-RU" sz="2000" b="1" dirty="0" smtClean="0"/>
              <a:t>одно </a:t>
            </a:r>
            <a:r>
              <a:rPr lang="ru-RU" sz="2000" b="1" dirty="0"/>
              <a:t>из следующих решений</a:t>
            </a:r>
            <a:r>
              <a:rPr lang="ru-RU" sz="2000" dirty="0"/>
              <a:t>:</a:t>
            </a:r>
          </a:p>
          <a:p>
            <a:pPr marL="0" indent="0">
              <a:buNone/>
            </a:pPr>
            <a:r>
              <a:rPr lang="ru-RU" sz="2000" dirty="0"/>
              <a:t>1) </a:t>
            </a:r>
            <a:r>
              <a:rPr lang="ru-RU" sz="2000" b="1" u="sng" dirty="0"/>
              <a:t>поддержать</a:t>
            </a:r>
            <a:r>
              <a:rPr lang="ru-RU" sz="2000" dirty="0"/>
              <a:t> инициативный проект и продолжить работу над ним в пределах бюджетных ассигнований, предусмотренных решением о местном </a:t>
            </a:r>
            <a:r>
              <a:rPr lang="ru-RU" sz="2000" dirty="0" smtClean="0"/>
              <a:t>бюджете;</a:t>
            </a:r>
            <a:endParaRPr lang="ru-RU" sz="2000" dirty="0"/>
          </a:p>
          <a:p>
            <a:pPr marL="0" indent="0">
              <a:buNone/>
            </a:pPr>
            <a:r>
              <a:rPr lang="ru-RU" sz="2000" dirty="0"/>
              <a:t>2) </a:t>
            </a:r>
            <a:r>
              <a:rPr lang="ru-RU" sz="2000" b="1" u="sng" dirty="0"/>
              <a:t>отказать</a:t>
            </a:r>
            <a:r>
              <a:rPr lang="ru-RU" sz="2000" dirty="0"/>
              <a:t> в </a:t>
            </a:r>
            <a:r>
              <a:rPr lang="ru-RU" sz="2000" b="1" dirty="0" smtClean="0"/>
              <a:t>и </a:t>
            </a:r>
            <a:r>
              <a:rPr lang="ru-RU" sz="2000" b="1" dirty="0"/>
              <a:t>вернуть </a:t>
            </a:r>
            <a:r>
              <a:rPr lang="ru-RU" sz="2000" dirty="0" smtClean="0"/>
              <a:t>с </a:t>
            </a:r>
            <a:r>
              <a:rPr lang="ru-RU" sz="2000" dirty="0"/>
              <a:t>указанием причин </a:t>
            </a:r>
            <a:r>
              <a:rPr lang="ru-RU" sz="2000" dirty="0" smtClean="0"/>
              <a:t>отказа.</a:t>
            </a:r>
            <a:endParaRPr lang="ru-RU" sz="2000" dirty="0"/>
          </a:p>
          <a:p>
            <a:pPr marL="0" indent="0" algn="ctr">
              <a:buNone/>
            </a:pPr>
            <a:r>
              <a:rPr lang="ru-RU" sz="2400" b="1" dirty="0" smtClean="0">
                <a:solidFill>
                  <a:srgbClr val="FF0000"/>
                </a:solidFill>
              </a:rPr>
              <a:t>ПРИЧИНЫ  ОТКАЗА:</a:t>
            </a:r>
            <a:endParaRPr lang="ru-RU" sz="2400" b="1" dirty="0">
              <a:solidFill>
                <a:srgbClr val="FF0000"/>
              </a:solidFill>
            </a:endParaRPr>
          </a:p>
          <a:p>
            <a:pPr marL="0" indent="0">
              <a:buNone/>
            </a:pPr>
            <a:r>
              <a:rPr lang="ru-RU" sz="2000" dirty="0"/>
              <a:t>1) несоблюдение </a:t>
            </a:r>
            <a:r>
              <a:rPr lang="ru-RU" sz="2000" dirty="0" smtClean="0"/>
              <a:t>порядка </a:t>
            </a:r>
            <a:r>
              <a:rPr lang="ru-RU" sz="2000" dirty="0"/>
              <a:t>внесения инициативного проекта и его рассмотрения;</a:t>
            </a:r>
          </a:p>
          <a:p>
            <a:pPr marL="0" indent="0" algn="just">
              <a:buNone/>
            </a:pPr>
            <a:r>
              <a:rPr lang="ru-RU" sz="2000" dirty="0"/>
              <a:t>2) </a:t>
            </a:r>
            <a:r>
              <a:rPr lang="ru-RU" sz="2000" i="1" dirty="0"/>
              <a:t>несоответствие инициативного проекта </a:t>
            </a:r>
            <a:r>
              <a:rPr lang="ru-RU" sz="2000" i="1" u="sng" dirty="0"/>
              <a:t>требованиям федеральных законов </a:t>
            </a:r>
            <a:r>
              <a:rPr lang="ru-RU" sz="2000" i="1" dirty="0"/>
              <a:t>и иных нормативных </a:t>
            </a:r>
            <a:r>
              <a:rPr lang="ru-RU" sz="2000" i="1" u="sng" dirty="0"/>
              <a:t>правовых актов Российской Федерации</a:t>
            </a:r>
            <a:r>
              <a:rPr lang="ru-RU" sz="2000" i="1" dirty="0"/>
              <a:t>, законов и иных нормативных правовых </a:t>
            </a:r>
            <a:r>
              <a:rPr lang="ru-RU" sz="2000" i="1" u="sng" dirty="0"/>
              <a:t>актов субъектов Российской Федерации, уставу муниципального образования</a:t>
            </a:r>
            <a:r>
              <a:rPr lang="ru-RU" sz="2000" dirty="0"/>
              <a:t>;</a:t>
            </a:r>
          </a:p>
          <a:p>
            <a:pPr marL="0" indent="0" algn="just">
              <a:buNone/>
            </a:pPr>
            <a:r>
              <a:rPr lang="ru-RU" sz="2000" dirty="0"/>
              <a:t>3) </a:t>
            </a:r>
            <a:r>
              <a:rPr lang="ru-RU" sz="2000" b="1" dirty="0"/>
              <a:t>невозможность реализации </a:t>
            </a:r>
            <a:r>
              <a:rPr lang="ru-RU" sz="2000" dirty="0"/>
              <a:t>инициативного проекта </a:t>
            </a:r>
            <a:r>
              <a:rPr lang="ru-RU" sz="2000" b="1" dirty="0"/>
              <a:t>ввиду отсутствия </a:t>
            </a:r>
            <a:r>
              <a:rPr lang="ru-RU" sz="2000" dirty="0"/>
              <a:t>у органов местного самоуправления </a:t>
            </a:r>
            <a:r>
              <a:rPr lang="ru-RU" sz="2000" b="1" dirty="0" smtClean="0"/>
              <a:t>НЕОБХОДИМЫХ </a:t>
            </a:r>
            <a:r>
              <a:rPr lang="ru-RU" sz="2000" b="1" u="sng" dirty="0" smtClean="0">
                <a:solidFill>
                  <a:srgbClr val="FF0000"/>
                </a:solidFill>
              </a:rPr>
              <a:t>ПОЛНОМОЧИЙ И ПРАВ</a:t>
            </a:r>
            <a:r>
              <a:rPr lang="ru-RU" sz="2000" dirty="0" smtClean="0"/>
              <a:t>;</a:t>
            </a:r>
            <a:endParaRPr lang="ru-RU" sz="2000" dirty="0"/>
          </a:p>
          <a:p>
            <a:pPr marL="0" indent="0" algn="just">
              <a:buNone/>
            </a:pPr>
            <a:r>
              <a:rPr lang="ru-RU" sz="2000" dirty="0"/>
              <a:t>4) </a:t>
            </a:r>
            <a:r>
              <a:rPr lang="ru-RU" sz="2000" b="1" dirty="0">
                <a:solidFill>
                  <a:srgbClr val="FF0000"/>
                </a:solidFill>
              </a:rPr>
              <a:t>отсутствие средств местного бюджета </a:t>
            </a:r>
            <a:r>
              <a:rPr lang="ru-RU" sz="2000" dirty="0"/>
              <a:t>в объеме средств, необходимом для реализации инициативного проекта, </a:t>
            </a:r>
            <a:r>
              <a:rPr lang="ru-RU" sz="2000" b="1" u="sng" dirty="0"/>
              <a:t>источником формирования которых не являются инициативные платежи</a:t>
            </a:r>
            <a:r>
              <a:rPr lang="ru-RU" sz="2000" dirty="0"/>
              <a:t>;</a:t>
            </a:r>
          </a:p>
          <a:p>
            <a:pPr marL="0" indent="0">
              <a:buNone/>
            </a:pPr>
            <a:r>
              <a:rPr lang="ru-RU" sz="2000" dirty="0"/>
              <a:t>5) </a:t>
            </a:r>
            <a:r>
              <a:rPr lang="ru-RU" sz="2000" b="1" dirty="0"/>
              <a:t>наличие возможности решения </a:t>
            </a:r>
            <a:r>
              <a:rPr lang="ru-RU" sz="2000" dirty="0" smtClean="0"/>
              <a:t>проблемы </a:t>
            </a:r>
            <a:r>
              <a:rPr lang="ru-RU" sz="2000" b="1" dirty="0"/>
              <a:t>более эффективным способом</a:t>
            </a:r>
            <a:r>
              <a:rPr lang="ru-RU" sz="2000" dirty="0"/>
              <a:t>;</a:t>
            </a:r>
          </a:p>
          <a:p>
            <a:pPr marL="0" indent="0">
              <a:buNone/>
            </a:pPr>
            <a:r>
              <a:rPr lang="ru-RU" sz="2000" dirty="0"/>
              <a:t>6) признание инициативного проекта </a:t>
            </a:r>
            <a:r>
              <a:rPr lang="ru-RU" sz="2000" b="1" u="sng" dirty="0"/>
              <a:t>не прошедшим конкурсный </a:t>
            </a:r>
            <a:r>
              <a:rPr lang="ru-RU" sz="2000" b="1" u="sng" dirty="0" smtClean="0"/>
              <a:t>отбор </a:t>
            </a:r>
            <a:r>
              <a:rPr lang="ru-RU" sz="1800" i="1" u="sng" dirty="0" smtClean="0"/>
              <a:t>(несколько инициативных проектов)</a:t>
            </a:r>
            <a:r>
              <a:rPr lang="ru-RU" sz="1800" i="1" dirty="0" smtClean="0"/>
              <a:t>.</a:t>
            </a:r>
            <a:endParaRPr lang="ru-RU" sz="1800" i="1" dirty="0"/>
          </a:p>
          <a:p>
            <a:pPr marL="0" indent="0">
              <a:buNone/>
            </a:pPr>
            <a:endParaRPr lang="ru-RU" sz="1900" dirty="0">
              <a:solidFill>
                <a:srgbClr val="C00000"/>
              </a:solidFill>
            </a:endParaRPr>
          </a:p>
          <a:p>
            <a:pPr>
              <a:buFont typeface="Wingdings" panose="05000000000000000000" pitchFamily="2" charset="2"/>
              <a:buChar char="v"/>
            </a:pPr>
            <a:endParaRPr lang="ru-RU" sz="1900" dirty="0" smtClean="0">
              <a:solidFill>
                <a:srgbClr val="C00000"/>
              </a:solidFill>
            </a:endParaRPr>
          </a:p>
          <a:p>
            <a:pPr>
              <a:buFont typeface="Wingdings" panose="05000000000000000000" pitchFamily="2" charset="2"/>
              <a:buChar char="v"/>
            </a:pPr>
            <a:endParaRPr lang="ru-RU" sz="1900" dirty="0">
              <a:solidFill>
                <a:srgbClr val="C00000"/>
              </a:solidFill>
            </a:endParaRPr>
          </a:p>
          <a:p>
            <a:pPr>
              <a:buFont typeface="Wingdings" panose="05000000000000000000" pitchFamily="2" charset="2"/>
              <a:buChar char="v"/>
            </a:pPr>
            <a:endParaRPr lang="ru-RU" sz="1500" dirty="0" smtClean="0">
              <a:solidFill>
                <a:srgbClr val="C00000"/>
              </a:solidFill>
            </a:endParaRPr>
          </a:p>
          <a:p>
            <a:pPr marL="400050" lvl="1" indent="0">
              <a:buNone/>
            </a:pPr>
            <a:endParaRPr lang="ru-RU" sz="1500" dirty="0" smtClean="0">
              <a:solidFill>
                <a:srgbClr val="C00000"/>
              </a:solidFill>
            </a:endParaRPr>
          </a:p>
          <a:p>
            <a:pPr marL="400050" lvl="1" indent="0">
              <a:buNone/>
            </a:pPr>
            <a:endParaRPr lang="ru-RU" sz="1500" dirty="0" smtClean="0">
              <a:solidFill>
                <a:srgbClr val="C00000"/>
              </a:solidFill>
            </a:endParaRPr>
          </a:p>
          <a:p>
            <a:pPr marL="457200" indent="-457200">
              <a:buAutoNum type="arabicPeriod"/>
            </a:pPr>
            <a:endParaRPr lang="ru-RU" sz="1900" dirty="0" smtClean="0">
              <a:solidFill>
                <a:srgbClr val="C00000"/>
              </a:solidFill>
            </a:endParaRPr>
          </a:p>
          <a:p>
            <a:pPr marL="457200" indent="-457200">
              <a:buAutoNum type="arabicPeriod"/>
            </a:pPr>
            <a:endParaRPr lang="ru-RU" sz="1900" b="1" dirty="0" smtClean="0">
              <a:solidFill>
                <a:srgbClr val="FF0000"/>
              </a:solidFill>
            </a:endParaRPr>
          </a:p>
          <a:p>
            <a:pPr marL="457200" indent="-457200">
              <a:buAutoNum type="arabicPeriod"/>
            </a:pPr>
            <a:endParaRPr lang="ru-RU" sz="1900" b="1" dirty="0" smtClean="0">
              <a:solidFill>
                <a:srgbClr val="FF0000"/>
              </a:solidFill>
            </a:endParaRPr>
          </a:p>
          <a:p>
            <a:pPr marL="457200" indent="-457200">
              <a:buAutoNum type="arabicPeriod"/>
            </a:pPr>
            <a:endParaRPr lang="ru-RU" sz="1900" b="1" dirty="0" smtClean="0">
              <a:solidFill>
                <a:srgbClr val="FF0000"/>
              </a:solidFill>
            </a:endParaRPr>
          </a:p>
          <a:p>
            <a:pPr marL="457200" indent="-457200" algn="just">
              <a:buAutoNum type="arabicPeriod"/>
            </a:pPr>
            <a:endParaRPr lang="ru-RU" sz="1900" b="1" dirty="0" smtClean="0">
              <a:solidFill>
                <a:srgbClr val="FF0000"/>
              </a:solidFill>
            </a:endParaRPr>
          </a:p>
        </p:txBody>
      </p:sp>
    </p:spTree>
    <p:extLst>
      <p:ext uri="{BB962C8B-B14F-4D97-AF65-F5344CB8AC3E}">
        <p14:creationId xmlns:p14="http://schemas.microsoft.com/office/powerpoint/2010/main" val="17149998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620688"/>
          </a:xfrm>
        </p:spPr>
        <p:txBody>
          <a:bodyPr>
            <a:noAutofit/>
          </a:bodyPr>
          <a:lstStyle/>
          <a:p>
            <a:r>
              <a:rPr lang="ru-RU" sz="2800" b="1" dirty="0" smtClean="0">
                <a:solidFill>
                  <a:schemeClr val="tx2">
                    <a:lumMod val="60000"/>
                    <a:lumOff val="40000"/>
                  </a:schemeClr>
                </a:solidFill>
                <a:latin typeface="Comic Sans MS" panose="030F0702030302020204" pitchFamily="66" charset="0"/>
              </a:rPr>
              <a:t>Последние АКТЫ</a:t>
            </a:r>
            <a:endParaRPr lang="ru-RU" sz="2800" b="1" dirty="0">
              <a:solidFill>
                <a:schemeClr val="tx2">
                  <a:lumMod val="60000"/>
                  <a:lumOff val="40000"/>
                </a:schemeClr>
              </a:solidFill>
              <a:latin typeface="Comic Sans MS" panose="030F0702030302020204" pitchFamily="66" charset="0"/>
            </a:endParaRPr>
          </a:p>
        </p:txBody>
      </p:sp>
      <p:sp>
        <p:nvSpPr>
          <p:cNvPr id="3" name="Объект 2"/>
          <p:cNvSpPr>
            <a:spLocks noGrp="1"/>
          </p:cNvSpPr>
          <p:nvPr>
            <p:ph idx="1"/>
          </p:nvPr>
        </p:nvSpPr>
        <p:spPr>
          <a:xfrm>
            <a:off x="0" y="620688"/>
            <a:ext cx="9144000" cy="6237312"/>
          </a:xfrm>
        </p:spPr>
        <p:txBody>
          <a:bodyPr>
            <a:normAutofit fontScale="25000" lnSpcReduction="20000"/>
          </a:bodyPr>
          <a:lstStyle/>
          <a:p>
            <a:pPr lvl="0" algn="just"/>
            <a:r>
              <a:rPr lang="ru-RU" sz="7200" dirty="0"/>
              <a:t>Федеральный закон от </a:t>
            </a:r>
            <a:r>
              <a:rPr lang="ru-RU" sz="7200" b="1" dirty="0">
                <a:solidFill>
                  <a:srgbClr val="FF0000"/>
                </a:solidFill>
              </a:rPr>
              <a:t>31.07.2020</a:t>
            </a:r>
            <a:r>
              <a:rPr lang="ru-RU" sz="7200" dirty="0"/>
              <a:t> </a:t>
            </a:r>
            <a:r>
              <a:rPr lang="ru-RU" sz="9200" b="1" dirty="0">
                <a:solidFill>
                  <a:srgbClr val="FF0000"/>
                </a:solidFill>
              </a:rPr>
              <a:t>№ 254-ФЗ </a:t>
            </a:r>
            <a:r>
              <a:rPr lang="ru-RU" sz="7200" dirty="0"/>
              <a:t>"Об особенностях регулирования отдельных отношений </a:t>
            </a:r>
            <a:r>
              <a:rPr lang="ru-RU" sz="7200" b="1" dirty="0"/>
              <a:t>в целях модернизации и расширения </a:t>
            </a:r>
            <a:r>
              <a:rPr lang="ru-RU" sz="7200" b="1" dirty="0" smtClean="0"/>
              <a:t>МАГИСТРАЛЬНОЙ ИНФРАСТРУКТУРЫ</a:t>
            </a:r>
            <a:r>
              <a:rPr lang="ru-RU" sz="7200" dirty="0" smtClean="0"/>
              <a:t> </a:t>
            </a:r>
            <a:r>
              <a:rPr lang="ru-RU" sz="7200" dirty="0"/>
              <a:t>и о внесении изменений в отдельные законодательные акты Российской Федерации" - особенности регулирования </a:t>
            </a:r>
            <a:r>
              <a:rPr lang="ru-RU" sz="7200" b="1" dirty="0"/>
              <a:t>градостроительных и земельных отношений в целях модернизации и расширения магистральной инфраструктуры</a:t>
            </a:r>
            <a:r>
              <a:rPr lang="ru-RU" sz="7200" dirty="0"/>
              <a:t>.</a:t>
            </a:r>
          </a:p>
          <a:p>
            <a:pPr lvl="0" algn="just"/>
            <a:r>
              <a:rPr lang="ru-RU" sz="7200" dirty="0"/>
              <a:t>Федеральный закон от </a:t>
            </a:r>
            <a:r>
              <a:rPr lang="ru-RU" sz="7200" dirty="0">
                <a:solidFill>
                  <a:srgbClr val="FF0000"/>
                </a:solidFill>
              </a:rPr>
              <a:t>31.07.2020</a:t>
            </a:r>
            <a:r>
              <a:rPr lang="ru-RU" sz="7200" dirty="0"/>
              <a:t> </a:t>
            </a:r>
            <a:r>
              <a:rPr lang="ru-RU" sz="9200" b="1" dirty="0">
                <a:solidFill>
                  <a:srgbClr val="FF0000"/>
                </a:solidFill>
              </a:rPr>
              <a:t>№ 264-ФЗ </a:t>
            </a:r>
            <a:r>
              <a:rPr lang="ru-RU" sz="7200" dirty="0"/>
              <a:t>"О внесении изменений в Градостроительный кодекс РФ и отдельные законодательные акты Российской Федерации" – </a:t>
            </a:r>
            <a:r>
              <a:rPr lang="ru-RU" sz="7200" dirty="0" smtClean="0"/>
              <a:t> </a:t>
            </a:r>
            <a:r>
              <a:rPr lang="ru-RU" sz="7200" b="1" i="1" dirty="0" smtClean="0"/>
              <a:t>территориальное </a:t>
            </a:r>
            <a:r>
              <a:rPr lang="ru-RU" sz="7200" b="1" i="1" dirty="0"/>
              <a:t>и стратегическое </a:t>
            </a:r>
            <a:r>
              <a:rPr lang="ru-RU" sz="7200" b="1" i="1" dirty="0" smtClean="0"/>
              <a:t>планирование</a:t>
            </a:r>
            <a:r>
              <a:rPr lang="ru-RU" sz="7200" dirty="0"/>
              <a:t> </a:t>
            </a:r>
          </a:p>
          <a:p>
            <a:pPr lvl="0" algn="just"/>
            <a:r>
              <a:rPr lang="ru-RU" sz="7200" dirty="0"/>
              <a:t>Уточнения Методических указаний по определению размера платы за технологическое присоединение к электрическим сетям (Приказ ФАС России № 560/20 от 22.06.2020) – по сути </a:t>
            </a:r>
            <a:r>
              <a:rPr lang="ru-RU" sz="7200" b="1" dirty="0"/>
              <a:t>классификация электрических сетей</a:t>
            </a:r>
            <a:r>
              <a:rPr lang="ru-RU" sz="7200" dirty="0"/>
              <a:t> по уровням напряжения и в зависимости от вида используемого материала и способа выполнения работ.</a:t>
            </a:r>
          </a:p>
          <a:p>
            <a:pPr lvl="0" algn="just"/>
            <a:r>
              <a:rPr lang="ru-RU" sz="7200" dirty="0"/>
              <a:t>Федеральный закон </a:t>
            </a:r>
            <a:r>
              <a:rPr lang="ru-RU" sz="9200" b="1" dirty="0">
                <a:solidFill>
                  <a:srgbClr val="FF0000"/>
                </a:solidFill>
              </a:rPr>
              <a:t>№ 269-ФЗ </a:t>
            </a:r>
            <a:r>
              <a:rPr lang="ru-RU" sz="7200" dirty="0"/>
              <a:t>от </a:t>
            </a:r>
            <a:r>
              <a:rPr lang="ru-RU" sz="7200" dirty="0">
                <a:solidFill>
                  <a:srgbClr val="FF0000"/>
                </a:solidFill>
              </a:rPr>
              <a:t>31.07.2020</a:t>
            </a:r>
            <a:r>
              <a:rPr lang="ru-RU" sz="7200" dirty="0"/>
              <a:t> «О внесении изменений в отдельные законодательные акты РФ» - новые условия проведения </a:t>
            </a:r>
            <a:r>
              <a:rPr lang="ru-RU" sz="7200" b="1" dirty="0"/>
              <a:t>кадастровой оценки</a:t>
            </a:r>
            <a:r>
              <a:rPr lang="ru-RU" sz="7200" b="1" dirty="0" smtClean="0"/>
              <a:t>.</a:t>
            </a:r>
          </a:p>
          <a:p>
            <a:pPr lvl="0" algn="just"/>
            <a:endParaRPr lang="ru-RU" sz="7200" dirty="0"/>
          </a:p>
          <a:p>
            <a:pPr lvl="0"/>
            <a:r>
              <a:rPr lang="ru-RU" sz="7200" dirty="0"/>
              <a:t>Федеральный закон от </a:t>
            </a:r>
            <a:r>
              <a:rPr lang="ru-RU" sz="7200" dirty="0">
                <a:solidFill>
                  <a:srgbClr val="FF0000"/>
                </a:solidFill>
              </a:rPr>
              <a:t>31.07.2020</a:t>
            </a:r>
            <a:r>
              <a:rPr lang="ru-RU" sz="7200" dirty="0"/>
              <a:t> </a:t>
            </a:r>
            <a:r>
              <a:rPr lang="ru-RU" sz="7200" dirty="0" smtClean="0"/>
              <a:t> </a:t>
            </a:r>
            <a:r>
              <a:rPr lang="ru-RU" sz="9200" b="1" dirty="0" smtClean="0">
                <a:solidFill>
                  <a:srgbClr val="FF0000"/>
                </a:solidFill>
              </a:rPr>
              <a:t>№ </a:t>
            </a:r>
            <a:r>
              <a:rPr lang="ru-RU" sz="9200" b="1" dirty="0">
                <a:solidFill>
                  <a:srgbClr val="FF0000"/>
                </a:solidFill>
              </a:rPr>
              <a:t>248-ФЗ </a:t>
            </a:r>
            <a:r>
              <a:rPr lang="ru-RU" sz="7200" dirty="0"/>
              <a:t>"О государственном контроле (надзоре) и </a:t>
            </a:r>
            <a:r>
              <a:rPr lang="ru-RU" sz="7200" b="1" dirty="0"/>
              <a:t>муниципальном контроле</a:t>
            </a:r>
            <a:r>
              <a:rPr lang="ru-RU" sz="7200" dirty="0"/>
              <a:t> в РФ" </a:t>
            </a:r>
            <a:r>
              <a:rPr lang="ru-RU" sz="7200" dirty="0" smtClean="0"/>
              <a:t>и</a:t>
            </a:r>
          </a:p>
          <a:p>
            <a:pPr lvl="0" algn="just"/>
            <a:r>
              <a:rPr lang="ru-RU" sz="7200" dirty="0" smtClean="0"/>
              <a:t> </a:t>
            </a:r>
            <a:r>
              <a:rPr lang="ru-RU" sz="7200" dirty="0"/>
              <a:t>Федеральный закон от </a:t>
            </a:r>
            <a:r>
              <a:rPr lang="ru-RU" sz="7200" dirty="0">
                <a:solidFill>
                  <a:srgbClr val="FF0000"/>
                </a:solidFill>
              </a:rPr>
              <a:t>31.07.2020</a:t>
            </a:r>
            <a:r>
              <a:rPr lang="ru-RU" sz="7200" dirty="0"/>
              <a:t> </a:t>
            </a:r>
            <a:r>
              <a:rPr lang="ru-RU" sz="9200" b="1" dirty="0">
                <a:solidFill>
                  <a:srgbClr val="FF0000"/>
                </a:solidFill>
              </a:rPr>
              <a:t>№ 247-ФЗ </a:t>
            </a:r>
            <a:r>
              <a:rPr lang="ru-RU" sz="7200" dirty="0"/>
              <a:t>"Об обязательных требованиях в Российской Федерации"</a:t>
            </a:r>
          </a:p>
          <a:p>
            <a:pPr lvl="0" algn="just"/>
            <a:r>
              <a:rPr lang="ru-RU" sz="7200" dirty="0"/>
              <a:t>Федеральный закон от </a:t>
            </a:r>
            <a:r>
              <a:rPr lang="ru-RU" sz="7200" dirty="0">
                <a:solidFill>
                  <a:srgbClr val="FF0000"/>
                </a:solidFill>
              </a:rPr>
              <a:t>20.07.2020 </a:t>
            </a:r>
            <a:r>
              <a:rPr lang="ru-RU" sz="7200" dirty="0" smtClean="0">
                <a:solidFill>
                  <a:srgbClr val="FF0000"/>
                </a:solidFill>
              </a:rPr>
              <a:t> </a:t>
            </a:r>
            <a:r>
              <a:rPr lang="ru-RU" sz="9200" b="1" dirty="0" smtClean="0">
                <a:solidFill>
                  <a:srgbClr val="FF0000"/>
                </a:solidFill>
              </a:rPr>
              <a:t>№ </a:t>
            </a:r>
            <a:r>
              <a:rPr lang="ru-RU" sz="9200" b="1" dirty="0">
                <a:solidFill>
                  <a:srgbClr val="FF0000"/>
                </a:solidFill>
              </a:rPr>
              <a:t>236-ФЗ </a:t>
            </a:r>
            <a:r>
              <a:rPr lang="ru-RU" sz="7200" dirty="0"/>
              <a:t>"О внесении изменений в Федеральный закон "Об общих принципах организации местного самоуправления в Российской Федерации"  - </a:t>
            </a:r>
            <a:r>
              <a:rPr lang="ru-RU" sz="7200" b="1" dirty="0"/>
              <a:t>инициативные проекты.</a:t>
            </a:r>
            <a:endParaRPr lang="ru-RU" sz="7200" dirty="0"/>
          </a:p>
          <a:p>
            <a:endParaRPr lang="ru-RU" sz="7200" b="1" dirty="0"/>
          </a:p>
          <a:p>
            <a:pPr marL="0" lvl="0" indent="0">
              <a:buNone/>
            </a:pPr>
            <a:endParaRPr lang="ru-RU" sz="5600" dirty="0"/>
          </a:p>
          <a:p>
            <a:pPr marL="0" lvl="0" indent="0">
              <a:buNone/>
            </a:pPr>
            <a:endParaRPr lang="ru-RU" sz="6400" dirty="0"/>
          </a:p>
          <a:p>
            <a:pPr marL="0" lvl="0" indent="0" algn="just">
              <a:buNone/>
            </a:pPr>
            <a:endParaRPr lang="ru-RU" sz="4000" dirty="0"/>
          </a:p>
          <a:p>
            <a:pPr lvl="0" algn="just"/>
            <a:endParaRPr lang="ru-RU" sz="6400" dirty="0"/>
          </a:p>
        </p:txBody>
      </p:sp>
      <p:sp>
        <p:nvSpPr>
          <p:cNvPr id="4" name="Левая фигурная скобка 3"/>
          <p:cNvSpPr/>
          <p:nvPr/>
        </p:nvSpPr>
        <p:spPr>
          <a:xfrm>
            <a:off x="179512" y="4797152"/>
            <a:ext cx="189735" cy="864096"/>
          </a:xfrm>
          <a:prstGeom prst="leftBrace">
            <a:avLst/>
          </a:prstGeom>
        </p:spPr>
        <p:style>
          <a:lnRef idx="3">
            <a:schemeClr val="accent1"/>
          </a:lnRef>
          <a:fillRef idx="0">
            <a:schemeClr val="accent1"/>
          </a:fillRef>
          <a:effectRef idx="2">
            <a:schemeClr val="accent1"/>
          </a:effectRef>
          <a:fontRef idx="minor">
            <a:schemeClr val="tx1"/>
          </a:fontRef>
        </p:style>
        <p:txBody>
          <a:bodyPr rtlCol="0" anchor="ctr"/>
          <a:lstStyle/>
          <a:p>
            <a:pPr algn="ctr"/>
            <a:endParaRPr lang="ru-RU"/>
          </a:p>
        </p:txBody>
      </p:sp>
    </p:spTree>
    <p:extLst>
      <p:ext uri="{BB962C8B-B14F-4D97-AF65-F5344CB8AC3E}">
        <p14:creationId xmlns:p14="http://schemas.microsoft.com/office/powerpoint/2010/main" val="378830020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476672"/>
          </a:xfrm>
        </p:spPr>
        <p:txBody>
          <a:bodyPr>
            <a:noAutofit/>
          </a:bodyPr>
          <a:lstStyle/>
          <a:p>
            <a:r>
              <a:rPr lang="ru-RU" sz="2000" b="1" dirty="0" smtClean="0">
                <a:solidFill>
                  <a:schemeClr val="tx2">
                    <a:lumMod val="60000"/>
                    <a:lumOff val="40000"/>
                  </a:schemeClr>
                </a:solidFill>
                <a:latin typeface="Comic Sans MS" panose="030F0702030302020204" pitchFamily="66" charset="0"/>
              </a:rPr>
              <a:t>ЧТО с МЕЖЕВЫМ Планом (о техническом плане ничего нет)</a:t>
            </a:r>
            <a:endParaRPr lang="ru-RU" sz="2800" b="1" dirty="0">
              <a:solidFill>
                <a:srgbClr val="C00000"/>
              </a:solidFill>
              <a:latin typeface="Comic Sans MS" panose="030F0702030302020204" pitchFamily="66" charset="0"/>
            </a:endParaRPr>
          </a:p>
        </p:txBody>
      </p:sp>
      <p:sp>
        <p:nvSpPr>
          <p:cNvPr id="3" name="Объект 2"/>
          <p:cNvSpPr>
            <a:spLocks noGrp="1"/>
          </p:cNvSpPr>
          <p:nvPr>
            <p:ph idx="1"/>
          </p:nvPr>
        </p:nvSpPr>
        <p:spPr>
          <a:xfrm>
            <a:off x="0" y="404664"/>
            <a:ext cx="9144000" cy="6453336"/>
          </a:xfrm>
        </p:spPr>
        <p:txBody>
          <a:bodyPr>
            <a:normAutofit fontScale="70000" lnSpcReduction="20000"/>
          </a:bodyPr>
          <a:lstStyle/>
          <a:p>
            <a:pPr marL="0" indent="0" algn="ctr">
              <a:buNone/>
            </a:pPr>
            <a:r>
              <a:rPr lang="ru-RU" dirty="0"/>
              <a:t>Уполномоченные органы </a:t>
            </a:r>
            <a:r>
              <a:rPr lang="ru-RU" dirty="0" smtClean="0">
                <a:solidFill>
                  <a:srgbClr val="FF0000"/>
                </a:solidFill>
              </a:rPr>
              <a:t>ВПРАВЕ</a:t>
            </a:r>
            <a:r>
              <a:rPr lang="ru-RU" dirty="0" smtClean="0"/>
              <a:t> </a:t>
            </a:r>
            <a:r>
              <a:rPr lang="ru-RU" dirty="0"/>
              <a:t>обеспечить выполнение </a:t>
            </a:r>
            <a:r>
              <a:rPr lang="ru-RU" b="1" dirty="0"/>
              <a:t>комплексных кадастровых работ </a:t>
            </a:r>
            <a:r>
              <a:rPr lang="ru-RU" dirty="0"/>
              <a:t>в целях уточнения границ земельных </a:t>
            </a:r>
            <a:r>
              <a:rPr lang="ru-RU" dirty="0" smtClean="0"/>
              <a:t>участков. </a:t>
            </a:r>
          </a:p>
          <a:p>
            <a:pPr marL="0" indent="0">
              <a:buNone/>
            </a:pPr>
            <a:endParaRPr lang="ru-RU" dirty="0"/>
          </a:p>
          <a:p>
            <a:pPr marL="0" indent="0" algn="ctr">
              <a:buNone/>
            </a:pPr>
            <a:r>
              <a:rPr lang="ru-RU" dirty="0" smtClean="0"/>
              <a:t>Уполномоченные </a:t>
            </a:r>
            <a:r>
              <a:rPr lang="ru-RU" dirty="0"/>
              <a:t>органы </a:t>
            </a:r>
            <a:r>
              <a:rPr lang="ru-RU" b="1" dirty="0" smtClean="0">
                <a:solidFill>
                  <a:srgbClr val="FF0000"/>
                </a:solidFill>
              </a:rPr>
              <a:t>также </a:t>
            </a:r>
            <a:r>
              <a:rPr lang="ru-RU" sz="3400" b="1" u="sng" dirty="0" smtClean="0">
                <a:solidFill>
                  <a:srgbClr val="FF0000"/>
                </a:solidFill>
              </a:rPr>
              <a:t>ВПРАВЕ</a:t>
            </a:r>
            <a:r>
              <a:rPr lang="ru-RU" b="1" dirty="0" smtClean="0">
                <a:solidFill>
                  <a:srgbClr val="FF0000"/>
                </a:solidFill>
              </a:rPr>
              <a:t> </a:t>
            </a:r>
            <a:r>
              <a:rPr lang="ru-RU" dirty="0" smtClean="0"/>
              <a:t>обеспечить </a:t>
            </a:r>
            <a:r>
              <a:rPr lang="ru-RU" sz="3400" b="1" u="sng" dirty="0"/>
              <a:t>выполнение кадастровых работ</a:t>
            </a:r>
            <a:r>
              <a:rPr lang="ru-RU" dirty="0"/>
              <a:t> в отношении этих объектов </a:t>
            </a:r>
            <a:r>
              <a:rPr lang="ru-RU" u="sng" dirty="0"/>
              <a:t>и в дальнейшем обратиться без доверенности</a:t>
            </a:r>
            <a:r>
              <a:rPr lang="ru-RU" dirty="0"/>
              <a:t> от имени правообладателей </a:t>
            </a:r>
            <a:r>
              <a:rPr lang="ru-RU" sz="3400" i="1" dirty="0"/>
              <a:t>таких земельных участков</a:t>
            </a:r>
            <a:r>
              <a:rPr lang="ru-RU" dirty="0"/>
              <a:t> в орган регистрации прав с заявлением об осуществлении государственного кадастрового учета </a:t>
            </a:r>
            <a:r>
              <a:rPr lang="ru-RU" u="sng" dirty="0"/>
              <a:t>в связи с уточнением границ таких земельных участков</a:t>
            </a:r>
            <a:r>
              <a:rPr lang="ru-RU" dirty="0"/>
              <a:t>. </a:t>
            </a:r>
            <a:endParaRPr lang="ru-RU" dirty="0" smtClean="0"/>
          </a:p>
          <a:p>
            <a:pPr marL="0" indent="0" algn="ctr">
              <a:buNone/>
            </a:pPr>
            <a:endParaRPr lang="ru-RU" sz="2900" dirty="0" smtClean="0"/>
          </a:p>
          <a:p>
            <a:pPr marL="0" indent="0" algn="just">
              <a:buNone/>
            </a:pPr>
            <a:r>
              <a:rPr lang="ru-RU" dirty="0" smtClean="0"/>
              <a:t>Уполномоченный </a:t>
            </a:r>
            <a:r>
              <a:rPr lang="ru-RU" dirty="0"/>
              <a:t>орган обязан в течение </a:t>
            </a:r>
            <a:r>
              <a:rPr lang="ru-RU" dirty="0" smtClean="0"/>
              <a:t>20 дней </a:t>
            </a:r>
            <a:r>
              <a:rPr lang="ru-RU" dirty="0"/>
              <a:t>со дня получения </a:t>
            </a:r>
            <a:r>
              <a:rPr lang="ru-RU" b="1" dirty="0"/>
              <a:t>выписки из </a:t>
            </a:r>
            <a:r>
              <a:rPr lang="ru-RU" b="1" dirty="0" smtClean="0"/>
              <a:t>ЕГРН </a:t>
            </a:r>
            <a:r>
              <a:rPr lang="ru-RU" dirty="0"/>
              <a:t>по результатам </a:t>
            </a:r>
            <a:r>
              <a:rPr lang="ru-RU" dirty="0" smtClean="0"/>
              <a:t>кадастрового </a:t>
            </a:r>
            <a:r>
              <a:rPr lang="ru-RU" dirty="0"/>
              <a:t>учета </a:t>
            </a:r>
            <a:r>
              <a:rPr lang="ru-RU" b="1" u="sng" dirty="0" smtClean="0">
                <a:solidFill>
                  <a:srgbClr val="FF0000"/>
                </a:solidFill>
              </a:rPr>
              <a:t>передать</a:t>
            </a:r>
            <a:r>
              <a:rPr lang="ru-RU" b="1" dirty="0" smtClean="0">
                <a:solidFill>
                  <a:srgbClr val="FF0000"/>
                </a:solidFill>
              </a:rPr>
              <a:t> </a:t>
            </a:r>
            <a:r>
              <a:rPr lang="ru-RU" b="1" dirty="0">
                <a:solidFill>
                  <a:srgbClr val="FF0000"/>
                </a:solidFill>
              </a:rPr>
              <a:t>ее правообладателю</a:t>
            </a:r>
            <a:r>
              <a:rPr lang="ru-RU" dirty="0">
                <a:solidFill>
                  <a:srgbClr val="FF0000"/>
                </a:solidFill>
              </a:rPr>
              <a:t> </a:t>
            </a:r>
            <a:r>
              <a:rPr lang="ru-RU" dirty="0" smtClean="0"/>
              <a:t>земельного </a:t>
            </a:r>
            <a:r>
              <a:rPr lang="ru-RU" dirty="0"/>
              <a:t>участка </a:t>
            </a:r>
            <a:r>
              <a:rPr lang="ru-RU" b="1" u="sng" dirty="0">
                <a:solidFill>
                  <a:srgbClr val="FF0000"/>
                </a:solidFill>
              </a:rPr>
              <a:t>либо направить</a:t>
            </a:r>
            <a:r>
              <a:rPr lang="ru-RU" b="1" dirty="0"/>
              <a:t> ему данную </a:t>
            </a:r>
            <a:r>
              <a:rPr lang="ru-RU" b="1" dirty="0" smtClean="0"/>
              <a:t>выписку </a:t>
            </a:r>
            <a:r>
              <a:rPr lang="ru-RU" i="1" dirty="0" smtClean="0"/>
              <a:t>(по адресу или по эл. Почте). </a:t>
            </a:r>
          </a:p>
          <a:p>
            <a:pPr marL="0" indent="0" algn="just">
              <a:buNone/>
            </a:pPr>
            <a:endParaRPr lang="ru-RU" i="1" dirty="0" smtClean="0"/>
          </a:p>
          <a:p>
            <a:pPr marL="0" indent="0" algn="just">
              <a:buNone/>
            </a:pPr>
            <a:r>
              <a:rPr lang="ru-RU" b="1" dirty="0" smtClean="0"/>
              <a:t>!?!?  </a:t>
            </a:r>
            <a:r>
              <a:rPr lang="ru-RU" b="1" u="sng" dirty="0" smtClean="0"/>
              <a:t>При </a:t>
            </a:r>
            <a:r>
              <a:rPr lang="ru-RU" b="1" u="sng" dirty="0"/>
              <a:t>наличии возражений</a:t>
            </a:r>
            <a:r>
              <a:rPr lang="ru-RU" u="sng" dirty="0"/>
              <a:t> </a:t>
            </a:r>
            <a:r>
              <a:rPr lang="ru-RU" dirty="0"/>
              <a:t>со стороны правообладателя ранее учтенного земельного участка </a:t>
            </a:r>
            <a:r>
              <a:rPr lang="ru-RU" i="1" dirty="0"/>
              <a:t>относительно выполнения кадастровых работ</a:t>
            </a:r>
            <a:r>
              <a:rPr lang="ru-RU" dirty="0"/>
              <a:t> в целях уточнения границ принадлежащего ему земельного участка </a:t>
            </a:r>
            <a:r>
              <a:rPr lang="ru-RU" b="1" dirty="0"/>
              <a:t>указанные </a:t>
            </a:r>
            <a:r>
              <a:rPr lang="ru-RU" b="1" dirty="0" smtClean="0"/>
              <a:t>РАБОТЫ НЕ ВЫПОЛНЯЮТСЯ</a:t>
            </a:r>
            <a:endParaRPr lang="ru-RU" dirty="0" smtClean="0"/>
          </a:p>
          <a:p>
            <a:pPr marL="0" indent="0" algn="just">
              <a:buNone/>
            </a:pPr>
            <a:endParaRPr lang="ru-RU" dirty="0"/>
          </a:p>
          <a:p>
            <a:pPr marL="0" indent="0" algn="just">
              <a:buNone/>
            </a:pPr>
            <a:endParaRPr lang="ru-RU" dirty="0"/>
          </a:p>
        </p:txBody>
      </p:sp>
    </p:spTree>
    <p:extLst>
      <p:ext uri="{BB962C8B-B14F-4D97-AF65-F5344CB8AC3E}">
        <p14:creationId xmlns:p14="http://schemas.microsoft.com/office/powerpoint/2010/main" val="288306696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6381328"/>
          </a:xfrm>
        </p:spPr>
        <p:txBody>
          <a:bodyPr>
            <a:noAutofit/>
          </a:bodyPr>
          <a:lstStyle/>
          <a:p>
            <a:r>
              <a:rPr lang="ru-RU" sz="4000" dirty="0" smtClean="0">
                <a:solidFill>
                  <a:schemeClr val="tx2">
                    <a:lumMod val="60000"/>
                    <a:lumOff val="40000"/>
                  </a:schemeClr>
                </a:solidFill>
                <a:latin typeface="Comic Sans MS" panose="030F0702030302020204" pitchFamily="66" charset="0"/>
              </a:rPr>
              <a:t/>
            </a:r>
            <a:br>
              <a:rPr lang="ru-RU" sz="4000" dirty="0" smtClean="0">
                <a:solidFill>
                  <a:schemeClr val="tx2">
                    <a:lumMod val="60000"/>
                    <a:lumOff val="40000"/>
                  </a:schemeClr>
                </a:solidFill>
                <a:latin typeface="Comic Sans MS" panose="030F0702030302020204" pitchFamily="66" charset="0"/>
              </a:rPr>
            </a:br>
            <a:r>
              <a:rPr lang="ru-RU" sz="4000" dirty="0" smtClean="0">
                <a:solidFill>
                  <a:schemeClr val="tx2">
                    <a:lumMod val="60000"/>
                    <a:lumOff val="40000"/>
                  </a:schemeClr>
                </a:solidFill>
                <a:latin typeface="Comic Sans MS" panose="030F0702030302020204" pitchFamily="66" charset="0"/>
              </a:rPr>
              <a:t/>
            </a:r>
            <a:br>
              <a:rPr lang="ru-RU" sz="4000" dirty="0" smtClean="0">
                <a:solidFill>
                  <a:schemeClr val="tx2">
                    <a:lumMod val="60000"/>
                    <a:lumOff val="40000"/>
                  </a:schemeClr>
                </a:solidFill>
                <a:latin typeface="Comic Sans MS" panose="030F0702030302020204" pitchFamily="66" charset="0"/>
              </a:rPr>
            </a:br>
            <a:r>
              <a:rPr lang="ru-RU" sz="3600" b="1" dirty="0" smtClean="0">
                <a:solidFill>
                  <a:schemeClr val="tx2">
                    <a:lumMod val="60000"/>
                    <a:lumOff val="40000"/>
                  </a:schemeClr>
                </a:solidFill>
                <a:latin typeface="Comic Sans MS" panose="030F0702030302020204" pitchFamily="66" charset="0"/>
              </a:rPr>
              <a:t>Комплексные </a:t>
            </a:r>
            <a:r>
              <a:rPr lang="ru-RU" sz="3600" b="1" dirty="0">
                <a:solidFill>
                  <a:schemeClr val="tx2">
                    <a:lumMod val="60000"/>
                    <a:lumOff val="40000"/>
                  </a:schemeClr>
                </a:solidFill>
                <a:latin typeface="Comic Sans MS" panose="030F0702030302020204" pitchFamily="66" charset="0"/>
              </a:rPr>
              <a:t>кадастровые работы </a:t>
            </a:r>
            <a:r>
              <a:rPr lang="ru-RU" sz="3600" b="1" dirty="0" smtClean="0">
                <a:solidFill>
                  <a:schemeClr val="tx2">
                    <a:lumMod val="60000"/>
                    <a:lumOff val="40000"/>
                  </a:schemeClr>
                </a:solidFill>
                <a:latin typeface="Comic Sans MS" panose="030F0702030302020204" pitchFamily="66" charset="0"/>
              </a:rPr>
              <a:t/>
            </a:r>
            <a:br>
              <a:rPr lang="ru-RU" sz="3600" b="1" dirty="0" smtClean="0">
                <a:solidFill>
                  <a:schemeClr val="tx2">
                    <a:lumMod val="60000"/>
                    <a:lumOff val="40000"/>
                  </a:schemeClr>
                </a:solidFill>
                <a:latin typeface="Comic Sans MS" panose="030F0702030302020204" pitchFamily="66" charset="0"/>
              </a:rPr>
            </a:br>
            <a:r>
              <a:rPr lang="ru-RU" sz="3600" b="1" u="sng" dirty="0" smtClean="0">
                <a:solidFill>
                  <a:schemeClr val="tx2">
                    <a:lumMod val="60000"/>
                    <a:lumOff val="40000"/>
                  </a:schemeClr>
                </a:solidFill>
                <a:latin typeface="Comic Sans MS" panose="030F0702030302020204" pitchFamily="66" charset="0"/>
              </a:rPr>
              <a:t>за </a:t>
            </a:r>
            <a:r>
              <a:rPr lang="ru-RU" sz="3600" b="1" u="sng" dirty="0">
                <a:solidFill>
                  <a:schemeClr val="tx2">
                    <a:lumMod val="60000"/>
                    <a:lumOff val="40000"/>
                  </a:schemeClr>
                </a:solidFill>
                <a:latin typeface="Comic Sans MS" panose="030F0702030302020204" pitchFamily="66" charset="0"/>
              </a:rPr>
              <a:t>счет правообладателей</a:t>
            </a:r>
            <a:r>
              <a:rPr lang="ru-RU" sz="3600" b="1" dirty="0">
                <a:solidFill>
                  <a:schemeClr val="tx2">
                    <a:lumMod val="60000"/>
                    <a:lumOff val="40000"/>
                  </a:schemeClr>
                </a:solidFill>
                <a:latin typeface="Comic Sans MS" panose="030F0702030302020204" pitchFamily="66" charset="0"/>
              </a:rPr>
              <a:t> объектов </a:t>
            </a:r>
            <a:r>
              <a:rPr lang="ru-RU" sz="3600" dirty="0">
                <a:solidFill>
                  <a:schemeClr val="tx2">
                    <a:lumMod val="60000"/>
                    <a:lumOff val="40000"/>
                  </a:schemeClr>
                </a:solidFill>
                <a:latin typeface="Comic Sans MS" panose="030F0702030302020204" pitchFamily="66" charset="0"/>
              </a:rPr>
              <a:t>недвижимости: </a:t>
            </a:r>
            <a:r>
              <a:rPr lang="ru-RU" sz="3600" dirty="0" smtClean="0">
                <a:solidFill>
                  <a:schemeClr val="tx2">
                    <a:lumMod val="60000"/>
                    <a:lumOff val="40000"/>
                  </a:schemeClr>
                </a:solidFill>
                <a:latin typeface="Comic Sans MS" panose="030F0702030302020204" pitchFamily="66" charset="0"/>
              </a:rPr>
              <a:t/>
            </a:r>
            <a:br>
              <a:rPr lang="ru-RU" sz="3600" dirty="0" smtClean="0">
                <a:solidFill>
                  <a:schemeClr val="tx2">
                    <a:lumMod val="60000"/>
                    <a:lumOff val="40000"/>
                  </a:schemeClr>
                </a:solidFill>
                <a:latin typeface="Comic Sans MS" panose="030F0702030302020204" pitchFamily="66" charset="0"/>
              </a:rPr>
            </a:br>
            <a:r>
              <a:rPr lang="ru-RU" sz="3600" dirty="0" smtClean="0">
                <a:solidFill>
                  <a:schemeClr val="tx2">
                    <a:lumMod val="60000"/>
                    <a:lumOff val="40000"/>
                  </a:schemeClr>
                </a:solidFill>
                <a:latin typeface="Comic Sans MS" panose="030F0702030302020204" pitchFamily="66" charset="0"/>
              </a:rPr>
              <a:t>порядок </a:t>
            </a:r>
            <a:r>
              <a:rPr lang="ru-RU" sz="3600" dirty="0">
                <a:solidFill>
                  <a:schemeClr val="tx2">
                    <a:lumMod val="60000"/>
                    <a:lumOff val="40000"/>
                  </a:schemeClr>
                </a:solidFill>
                <a:latin typeface="Comic Sans MS" panose="030F0702030302020204" pitchFamily="66" charset="0"/>
              </a:rPr>
              <a:t>определения территории и взаимодействия с органами местного </a:t>
            </a:r>
            <a:r>
              <a:rPr lang="ru-RU" sz="3600" dirty="0" smtClean="0">
                <a:solidFill>
                  <a:schemeClr val="tx2">
                    <a:lumMod val="60000"/>
                    <a:lumOff val="40000"/>
                  </a:schemeClr>
                </a:solidFill>
                <a:latin typeface="Comic Sans MS" panose="030F0702030302020204" pitchFamily="66" charset="0"/>
              </a:rPr>
              <a:t>самоуправления</a:t>
            </a:r>
            <a:r>
              <a:rPr lang="ru-RU" sz="4000" dirty="0">
                <a:solidFill>
                  <a:schemeClr val="tx2">
                    <a:lumMod val="60000"/>
                    <a:lumOff val="40000"/>
                  </a:schemeClr>
                </a:solidFill>
                <a:latin typeface="Comic Sans MS" panose="030F0702030302020204" pitchFamily="66" charset="0"/>
              </a:rPr>
              <a:t/>
            </a:r>
            <a:br>
              <a:rPr lang="ru-RU" sz="4000" dirty="0">
                <a:solidFill>
                  <a:schemeClr val="tx2">
                    <a:lumMod val="60000"/>
                    <a:lumOff val="40000"/>
                  </a:schemeClr>
                </a:solidFill>
                <a:latin typeface="Comic Sans MS" panose="030F0702030302020204" pitchFamily="66" charset="0"/>
              </a:rPr>
            </a:br>
            <a:r>
              <a:rPr lang="ru-RU" sz="4000" b="1" dirty="0"/>
              <a:t> </a:t>
            </a:r>
            <a:r>
              <a:rPr lang="ru-RU" sz="2400" b="1" dirty="0"/>
              <a:t>ФЕДЕРАЛЬНЫЙ ЗАКОН</a:t>
            </a:r>
            <a:br>
              <a:rPr lang="ru-RU" sz="2400" b="1" dirty="0"/>
            </a:br>
            <a:r>
              <a:rPr lang="ru-RU" sz="2000" b="1" dirty="0"/>
              <a:t>О ВНЕСЕНИИ </a:t>
            </a:r>
            <a:r>
              <a:rPr lang="ru-RU" sz="2000" b="1" dirty="0" smtClean="0"/>
              <a:t>ИЗМЕНЕНИЙ В </a:t>
            </a:r>
            <a:r>
              <a:rPr lang="ru-RU" sz="2000" b="1" dirty="0"/>
              <a:t>ОТДЕЛЬНЫЕ ЗАКОНОДАТЕЛЬНЫЕ АКТЫ </a:t>
            </a:r>
            <a:r>
              <a:rPr lang="ru-RU" sz="2000" b="1" dirty="0" smtClean="0"/>
              <a:t>РФ</a:t>
            </a:r>
            <a:br>
              <a:rPr lang="ru-RU" sz="2000" b="1" dirty="0" smtClean="0"/>
            </a:br>
            <a:r>
              <a:rPr lang="ru-RU" sz="2400" b="1" dirty="0" smtClean="0">
                <a:solidFill>
                  <a:srgbClr val="FF0000"/>
                </a:solidFill>
              </a:rPr>
              <a:t>от 22.12.2020  № 445</a:t>
            </a:r>
            <a:r>
              <a:rPr lang="ru-RU" sz="2400" b="1" dirty="0"/>
              <a:t/>
            </a:r>
            <a:br>
              <a:rPr lang="ru-RU" sz="2400" b="1" dirty="0"/>
            </a:br>
            <a:r>
              <a:rPr lang="ru-RU" sz="2800" b="1" u="sng" dirty="0"/>
              <a:t>вступ. в силу </a:t>
            </a:r>
            <a:r>
              <a:rPr lang="ru-RU" sz="2800" b="1" u="sng" dirty="0">
                <a:solidFill>
                  <a:srgbClr val="C00000"/>
                </a:solidFill>
              </a:rPr>
              <a:t>с 23.03.2021</a:t>
            </a:r>
            <a:r>
              <a:rPr lang="ru-RU" sz="4000" dirty="0" smtClean="0">
                <a:solidFill>
                  <a:schemeClr val="tx2">
                    <a:lumMod val="60000"/>
                    <a:lumOff val="40000"/>
                  </a:schemeClr>
                </a:solidFill>
                <a:latin typeface="Comic Sans MS" panose="030F0702030302020204" pitchFamily="66" charset="0"/>
              </a:rPr>
              <a:t/>
            </a:r>
            <a:br>
              <a:rPr lang="ru-RU" sz="4000" dirty="0" smtClean="0">
                <a:solidFill>
                  <a:schemeClr val="tx2">
                    <a:lumMod val="60000"/>
                    <a:lumOff val="40000"/>
                  </a:schemeClr>
                </a:solidFill>
                <a:latin typeface="Comic Sans MS" panose="030F0702030302020204" pitchFamily="66" charset="0"/>
              </a:rPr>
            </a:br>
            <a:r>
              <a:rPr lang="ru-RU" sz="2800" i="1" dirty="0"/>
              <a:t>- убрали участие поселений !!</a:t>
            </a:r>
            <a:br>
              <a:rPr lang="ru-RU" sz="2800" i="1" dirty="0"/>
            </a:br>
            <a:r>
              <a:rPr lang="ru-RU" sz="2800" i="1" dirty="0"/>
              <a:t>- ввели понятие согласительной комиссии</a:t>
            </a:r>
            <a:r>
              <a:rPr lang="ru-RU" sz="3200" dirty="0">
                <a:solidFill>
                  <a:schemeClr val="tx2">
                    <a:lumMod val="60000"/>
                    <a:lumOff val="40000"/>
                  </a:schemeClr>
                </a:solidFill>
                <a:latin typeface="Comic Sans MS" panose="030F0702030302020204" pitchFamily="66" charset="0"/>
              </a:rPr>
              <a:t/>
            </a:r>
            <a:br>
              <a:rPr lang="ru-RU" sz="3200" dirty="0">
                <a:solidFill>
                  <a:schemeClr val="tx2">
                    <a:lumMod val="60000"/>
                    <a:lumOff val="40000"/>
                  </a:schemeClr>
                </a:solidFill>
                <a:latin typeface="Comic Sans MS" panose="030F0702030302020204" pitchFamily="66" charset="0"/>
              </a:rPr>
            </a:br>
            <a:r>
              <a:rPr lang="ru-RU" sz="1800" dirty="0">
                <a:solidFill>
                  <a:schemeClr val="tx2">
                    <a:lumMod val="60000"/>
                    <a:lumOff val="40000"/>
                  </a:schemeClr>
                </a:solidFill>
                <a:latin typeface="Comic Sans MS" panose="030F0702030302020204" pitchFamily="66" charset="0"/>
              </a:rPr>
              <a:t> </a:t>
            </a:r>
          </a:p>
        </p:txBody>
      </p:sp>
      <p:sp>
        <p:nvSpPr>
          <p:cNvPr id="3" name="Объект 2"/>
          <p:cNvSpPr>
            <a:spLocks noGrp="1"/>
          </p:cNvSpPr>
          <p:nvPr>
            <p:ph idx="1"/>
          </p:nvPr>
        </p:nvSpPr>
        <p:spPr>
          <a:xfrm>
            <a:off x="0" y="6669360"/>
            <a:ext cx="9144000" cy="188640"/>
          </a:xfrm>
        </p:spPr>
        <p:txBody>
          <a:bodyPr>
            <a:normAutofit fontScale="25000" lnSpcReduction="20000"/>
          </a:bodyPr>
          <a:lstStyle/>
          <a:p>
            <a:endParaRPr lang="ru-RU" sz="2400" b="1" dirty="0"/>
          </a:p>
        </p:txBody>
      </p:sp>
    </p:spTree>
    <p:extLst>
      <p:ext uri="{BB962C8B-B14F-4D97-AF65-F5344CB8AC3E}">
        <p14:creationId xmlns:p14="http://schemas.microsoft.com/office/powerpoint/2010/main" val="249973095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260648"/>
          </a:xfrm>
        </p:spPr>
        <p:txBody>
          <a:bodyPr>
            <a:noAutofit/>
          </a:bodyPr>
          <a:lstStyle/>
          <a:p>
            <a:r>
              <a:rPr lang="ru-RU" sz="2800" b="1" dirty="0" smtClean="0">
                <a:solidFill>
                  <a:schemeClr val="tx2">
                    <a:lumMod val="60000"/>
                    <a:lumOff val="40000"/>
                  </a:schemeClr>
                </a:solidFill>
                <a:latin typeface="Comic Sans MS" panose="030F0702030302020204" pitchFamily="66" charset="0"/>
              </a:rPr>
              <a:t>Комплексные кадастровые работы</a:t>
            </a:r>
            <a:endParaRPr lang="ru-RU" sz="2800" b="1" dirty="0">
              <a:solidFill>
                <a:schemeClr val="tx2">
                  <a:lumMod val="60000"/>
                  <a:lumOff val="40000"/>
                </a:schemeClr>
              </a:solidFill>
              <a:latin typeface="Comic Sans MS" panose="030F0702030302020204" pitchFamily="66" charset="0"/>
            </a:endParaRPr>
          </a:p>
        </p:txBody>
      </p:sp>
      <p:sp>
        <p:nvSpPr>
          <p:cNvPr id="3" name="Объект 2"/>
          <p:cNvSpPr>
            <a:spLocks noGrp="1"/>
          </p:cNvSpPr>
          <p:nvPr>
            <p:ph idx="1"/>
          </p:nvPr>
        </p:nvSpPr>
        <p:spPr>
          <a:xfrm>
            <a:off x="0" y="332656"/>
            <a:ext cx="9144000" cy="6525344"/>
          </a:xfrm>
        </p:spPr>
        <p:txBody>
          <a:bodyPr>
            <a:normAutofit fontScale="92500" lnSpcReduction="10000"/>
          </a:bodyPr>
          <a:lstStyle/>
          <a:p>
            <a:pPr marL="0" indent="0" algn="ctr">
              <a:buNone/>
            </a:pPr>
            <a:r>
              <a:rPr lang="ru-RU" sz="1500" dirty="0" smtClean="0"/>
              <a:t>Ст 42.1 ФЗ 221 «О кадастровой деятельности»</a:t>
            </a:r>
            <a:r>
              <a:rPr lang="ru-RU" sz="2800" b="1" dirty="0" smtClean="0">
                <a:solidFill>
                  <a:srgbClr val="C00000"/>
                </a:solidFill>
              </a:rPr>
              <a:t> </a:t>
            </a:r>
            <a:r>
              <a:rPr lang="ru-RU" sz="2600" b="1" dirty="0" smtClean="0">
                <a:solidFill>
                  <a:srgbClr val="C00000"/>
                </a:solidFill>
              </a:rPr>
              <a:t>ОБЪЕКТЫ</a:t>
            </a:r>
            <a:r>
              <a:rPr lang="ru-RU" sz="2200" b="1" dirty="0" smtClean="0"/>
              <a:t> </a:t>
            </a:r>
            <a:r>
              <a:rPr lang="ru-RU" sz="2200" b="1" dirty="0"/>
              <a:t>комплексных кадастровых </a:t>
            </a:r>
            <a:r>
              <a:rPr lang="ru-RU" sz="2200" b="1" dirty="0" smtClean="0"/>
              <a:t>работ (ККР) </a:t>
            </a:r>
          </a:p>
          <a:p>
            <a:pPr marL="0" indent="0" algn="just">
              <a:buNone/>
            </a:pPr>
            <a:r>
              <a:rPr lang="ru-RU" sz="2200" b="1" i="1" dirty="0" smtClean="0"/>
              <a:t>(</a:t>
            </a:r>
            <a:r>
              <a:rPr lang="ru-RU" sz="2200" b="1" i="1" dirty="0"/>
              <a:t>1</a:t>
            </a:r>
            <a:r>
              <a:rPr lang="ru-RU" sz="2200" b="1" i="1" dirty="0" smtClean="0"/>
              <a:t>)</a:t>
            </a:r>
            <a:r>
              <a:rPr lang="ru-RU" sz="2200" i="1" dirty="0" smtClean="0"/>
              <a:t> </a:t>
            </a:r>
            <a:r>
              <a:rPr lang="ru-RU" sz="2200" b="1" i="1" u="sng" dirty="0" smtClean="0"/>
              <a:t>территории </a:t>
            </a:r>
            <a:r>
              <a:rPr lang="ru-RU" sz="2200" b="1" i="1" u="sng" dirty="0"/>
              <a:t>одного кадастрового квартала</a:t>
            </a:r>
            <a:r>
              <a:rPr lang="ru-RU" sz="2200" i="1" dirty="0"/>
              <a:t> или </a:t>
            </a:r>
            <a:endParaRPr lang="ru-RU" sz="2200" i="1" dirty="0" smtClean="0"/>
          </a:p>
          <a:p>
            <a:pPr marL="0" indent="0" algn="just">
              <a:buNone/>
            </a:pPr>
            <a:r>
              <a:rPr lang="ru-RU" sz="2200" b="1" i="1" u="sng" dirty="0" smtClean="0"/>
              <a:t>(</a:t>
            </a:r>
            <a:r>
              <a:rPr lang="ru-RU" sz="2200" b="1" i="1" u="sng" dirty="0"/>
              <a:t>2) территориях нескольких смежных кадастровых кварталов</a:t>
            </a:r>
            <a:r>
              <a:rPr lang="ru-RU" sz="2200" i="1" dirty="0"/>
              <a:t>, или </a:t>
            </a:r>
            <a:endParaRPr lang="ru-RU" sz="2200" i="1" dirty="0" smtClean="0"/>
          </a:p>
          <a:p>
            <a:pPr marL="0" indent="0" algn="just">
              <a:buNone/>
            </a:pPr>
            <a:r>
              <a:rPr lang="ru-RU" sz="2800" b="1" i="1" dirty="0" smtClean="0">
                <a:solidFill>
                  <a:srgbClr val="C00000"/>
                </a:solidFill>
              </a:rPr>
              <a:t>(</a:t>
            </a:r>
            <a:r>
              <a:rPr lang="ru-RU" sz="2800" b="1" i="1" dirty="0">
                <a:solidFill>
                  <a:srgbClr val="C00000"/>
                </a:solidFill>
              </a:rPr>
              <a:t>3 - новое) </a:t>
            </a:r>
            <a:r>
              <a:rPr lang="ru-RU" sz="2600" b="1" i="1" dirty="0" smtClean="0"/>
              <a:t>территориях… </a:t>
            </a:r>
            <a:r>
              <a:rPr lang="ru-RU" sz="2600" i="1" dirty="0" smtClean="0"/>
              <a:t>части </a:t>
            </a:r>
            <a:r>
              <a:rPr lang="ru-RU" sz="2600" i="1" dirty="0"/>
              <a:t>1 статьи 42.11:</a:t>
            </a:r>
            <a:endParaRPr lang="ru-RU" sz="2600" dirty="0"/>
          </a:p>
          <a:p>
            <a:pPr marL="0" indent="0" algn="just">
              <a:buNone/>
            </a:pPr>
            <a:r>
              <a:rPr lang="ru-RU" sz="2200" i="1" dirty="0">
                <a:solidFill>
                  <a:srgbClr val="C00000"/>
                </a:solidFill>
              </a:rPr>
              <a:t>1) в границах территории </a:t>
            </a:r>
            <a:r>
              <a:rPr lang="ru-RU" sz="2600" b="1" i="1" dirty="0" smtClean="0">
                <a:solidFill>
                  <a:srgbClr val="C00000"/>
                </a:solidFill>
              </a:rPr>
              <a:t>Ведения Гражданами Садоводства </a:t>
            </a:r>
            <a:r>
              <a:rPr lang="ru-RU" sz="2600" i="1" dirty="0" smtClean="0">
                <a:solidFill>
                  <a:srgbClr val="C00000"/>
                </a:solidFill>
              </a:rPr>
              <a:t>или </a:t>
            </a:r>
            <a:r>
              <a:rPr lang="ru-RU" sz="2600" b="1" i="1" dirty="0" smtClean="0">
                <a:solidFill>
                  <a:srgbClr val="C00000"/>
                </a:solidFill>
              </a:rPr>
              <a:t>Огородничества;</a:t>
            </a:r>
            <a:endParaRPr lang="ru-RU" sz="2600" b="1" dirty="0">
              <a:solidFill>
                <a:srgbClr val="C00000"/>
              </a:solidFill>
            </a:endParaRPr>
          </a:p>
          <a:p>
            <a:pPr marL="0" indent="0" algn="just">
              <a:buNone/>
            </a:pPr>
            <a:r>
              <a:rPr lang="ru-RU" sz="2200" i="1" dirty="0">
                <a:solidFill>
                  <a:srgbClr val="C00000"/>
                </a:solidFill>
              </a:rPr>
              <a:t>2) в границах </a:t>
            </a:r>
            <a:r>
              <a:rPr lang="ru-RU" sz="2600" b="1" i="1" dirty="0" smtClean="0">
                <a:solidFill>
                  <a:srgbClr val="C00000"/>
                </a:solidFill>
              </a:rPr>
              <a:t>Гаражного Кооператива</a:t>
            </a:r>
            <a:r>
              <a:rPr lang="ru-RU" sz="2600" i="1" dirty="0" smtClean="0">
                <a:solidFill>
                  <a:srgbClr val="C00000"/>
                </a:solidFill>
              </a:rPr>
              <a:t>, </a:t>
            </a:r>
            <a:r>
              <a:rPr lang="ru-RU" sz="2200" i="1" dirty="0">
                <a:solidFill>
                  <a:srgbClr val="C00000"/>
                </a:solidFill>
              </a:rPr>
              <a:t>объединяющего правообладателей гаражей и (или) </a:t>
            </a:r>
            <a:r>
              <a:rPr lang="ru-RU" sz="2200" i="1" dirty="0" smtClean="0">
                <a:solidFill>
                  <a:srgbClr val="C00000"/>
                </a:solidFill>
              </a:rPr>
              <a:t>ЗУ, </a:t>
            </a:r>
            <a:r>
              <a:rPr lang="ru-RU" sz="2200" i="1" dirty="0">
                <a:solidFill>
                  <a:srgbClr val="C00000"/>
                </a:solidFill>
              </a:rPr>
              <a:t>занятых </a:t>
            </a:r>
            <a:r>
              <a:rPr lang="ru-RU" sz="2200" i="1" dirty="0" smtClean="0">
                <a:solidFill>
                  <a:srgbClr val="C00000"/>
                </a:solidFill>
              </a:rPr>
              <a:t>гаражами</a:t>
            </a:r>
            <a:r>
              <a:rPr lang="ru-RU" sz="2600" i="1" dirty="0" smtClean="0">
                <a:solidFill>
                  <a:srgbClr val="C00000"/>
                </a:solidFill>
              </a:rPr>
              <a:t>;</a:t>
            </a:r>
            <a:endParaRPr lang="ru-RU" sz="2600" dirty="0">
              <a:solidFill>
                <a:srgbClr val="C00000"/>
              </a:solidFill>
            </a:endParaRPr>
          </a:p>
          <a:p>
            <a:pPr marL="0" indent="0" algn="just">
              <a:buNone/>
            </a:pPr>
            <a:r>
              <a:rPr lang="ru-RU" sz="2200" i="1" dirty="0">
                <a:solidFill>
                  <a:srgbClr val="C00000"/>
                </a:solidFill>
              </a:rPr>
              <a:t>3) в границах расположенного на территории одного муниципального образования </a:t>
            </a:r>
            <a:r>
              <a:rPr lang="ru-RU" sz="2600" b="1" i="1" dirty="0">
                <a:solidFill>
                  <a:srgbClr val="C00000"/>
                </a:solidFill>
              </a:rPr>
              <a:t>единого, неразрывного </a:t>
            </a:r>
            <a:r>
              <a:rPr lang="ru-RU" sz="2600" b="1" i="1" u="sng" dirty="0">
                <a:solidFill>
                  <a:srgbClr val="C00000"/>
                </a:solidFill>
              </a:rPr>
              <a:t>элемента планировочной структуры или </a:t>
            </a:r>
            <a:r>
              <a:rPr lang="ru-RU" sz="2600" b="1" i="1" u="sng" dirty="0" smtClean="0">
                <a:solidFill>
                  <a:srgbClr val="C00000"/>
                </a:solidFill>
              </a:rPr>
              <a:t>Совокупности Смежных Элементов Планировочной Структуры</a:t>
            </a:r>
            <a:r>
              <a:rPr lang="ru-RU" sz="2600" i="1" dirty="0" smtClean="0">
                <a:solidFill>
                  <a:srgbClr val="C00000"/>
                </a:solidFill>
              </a:rPr>
              <a:t>, </a:t>
            </a:r>
            <a:r>
              <a:rPr lang="ru-RU" sz="2200" i="1" dirty="0">
                <a:solidFill>
                  <a:srgbClr val="C00000"/>
                </a:solidFill>
              </a:rPr>
              <a:t>на территории которого (которых) расположены принадлежащие </a:t>
            </a:r>
            <a:r>
              <a:rPr lang="ru-RU" sz="2200" i="1" u="sng" dirty="0">
                <a:solidFill>
                  <a:srgbClr val="C00000"/>
                </a:solidFill>
              </a:rPr>
              <a:t>участникам гражданско-правового сообщества</a:t>
            </a:r>
            <a:r>
              <a:rPr lang="ru-RU" sz="2200" i="1" dirty="0">
                <a:solidFill>
                  <a:srgbClr val="C00000"/>
                </a:solidFill>
              </a:rPr>
              <a:t>, в </a:t>
            </a:r>
            <a:r>
              <a:rPr lang="ru-RU" sz="2200" i="1" dirty="0" err="1">
                <a:solidFill>
                  <a:srgbClr val="C00000"/>
                </a:solidFill>
              </a:rPr>
              <a:t>тч</a:t>
            </a:r>
            <a:r>
              <a:rPr lang="ru-RU" sz="2200" i="1" dirty="0">
                <a:solidFill>
                  <a:srgbClr val="C00000"/>
                </a:solidFill>
              </a:rPr>
              <a:t> членам товарищества собственников недвижимости, </a:t>
            </a:r>
            <a:r>
              <a:rPr lang="ru-RU" sz="2200" i="1" u="sng" dirty="0">
                <a:solidFill>
                  <a:srgbClr val="C00000"/>
                </a:solidFill>
              </a:rPr>
              <a:t>здания, сооружения, объекты незавершенного строительства и (или) земельные </a:t>
            </a:r>
            <a:r>
              <a:rPr lang="ru-RU" sz="2200" i="1" u="sng" dirty="0" smtClean="0">
                <a:solidFill>
                  <a:srgbClr val="C00000"/>
                </a:solidFill>
              </a:rPr>
              <a:t>участки</a:t>
            </a:r>
            <a:r>
              <a:rPr lang="ru-RU" sz="1900" i="1" dirty="0" smtClean="0">
                <a:solidFill>
                  <a:srgbClr val="C00000"/>
                </a:solidFill>
              </a:rPr>
              <a:t>.         </a:t>
            </a:r>
          </a:p>
          <a:p>
            <a:pPr marL="0" indent="0" algn="ctr">
              <a:buNone/>
            </a:pPr>
            <a:r>
              <a:rPr lang="ru-RU" sz="1900" i="1" dirty="0" smtClean="0">
                <a:solidFill>
                  <a:srgbClr val="00B0F0"/>
                </a:solidFill>
              </a:rPr>
              <a:t>(то есть </a:t>
            </a:r>
            <a:r>
              <a:rPr lang="ru-RU" sz="2000" b="1" dirty="0"/>
              <a:t>НЕЗАВИСИМО ОТ КАДАСТРОВОГО </a:t>
            </a:r>
            <a:r>
              <a:rPr lang="ru-RU" sz="2000" b="1" dirty="0" smtClean="0"/>
              <a:t>ДЕЛЕНИЯ </a:t>
            </a:r>
            <a:r>
              <a:rPr lang="ru-RU" sz="2000" i="1" dirty="0" smtClean="0"/>
              <a:t>(ст.42.11)</a:t>
            </a:r>
          </a:p>
          <a:p>
            <a:pPr marL="0" indent="0" algn="ctr">
              <a:buNone/>
            </a:pPr>
            <a:r>
              <a:rPr lang="ru-RU" sz="1900" i="1" u="sng" dirty="0" smtClean="0">
                <a:solidFill>
                  <a:srgbClr val="00B0F0"/>
                </a:solidFill>
              </a:rPr>
              <a:t>на части </a:t>
            </a:r>
            <a:r>
              <a:rPr lang="ru-RU" sz="1900" i="1" dirty="0" smtClean="0">
                <a:solidFill>
                  <a:srgbClr val="00B0F0"/>
                </a:solidFill>
              </a:rPr>
              <a:t>квартала, тогда остальную часть квартала за счет бюджета)                                     </a:t>
            </a:r>
            <a:endParaRPr lang="ru-RU" sz="2400" dirty="0">
              <a:solidFill>
                <a:srgbClr val="00B0F0"/>
              </a:solidFill>
            </a:endParaRPr>
          </a:p>
        </p:txBody>
      </p:sp>
      <p:sp>
        <p:nvSpPr>
          <p:cNvPr id="4" name="Стрелка вниз 3"/>
          <p:cNvSpPr/>
          <p:nvPr/>
        </p:nvSpPr>
        <p:spPr>
          <a:xfrm>
            <a:off x="8172400" y="6480273"/>
            <a:ext cx="864096" cy="360040"/>
          </a:xfrm>
          <a:prstGeom prst="downArrow">
            <a:avLst/>
          </a:prstGeom>
        </p:spPr>
        <p:style>
          <a:lnRef idx="3">
            <a:schemeClr val="lt1"/>
          </a:lnRef>
          <a:fillRef idx="1">
            <a:schemeClr val="accent5"/>
          </a:fillRef>
          <a:effectRef idx="1">
            <a:schemeClr val="accent5"/>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250583504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404664"/>
          </a:xfrm>
        </p:spPr>
        <p:txBody>
          <a:bodyPr>
            <a:noAutofit/>
          </a:bodyPr>
          <a:lstStyle/>
          <a:p>
            <a:r>
              <a:rPr lang="ru-RU" sz="2000" b="1" dirty="0" smtClean="0">
                <a:solidFill>
                  <a:schemeClr val="tx2">
                    <a:lumMod val="60000"/>
                    <a:lumOff val="40000"/>
                  </a:schemeClr>
                </a:solidFill>
                <a:latin typeface="Comic Sans MS" panose="030F0702030302020204" pitchFamily="66" charset="0"/>
              </a:rPr>
              <a:t>Повторные кадастровые работы</a:t>
            </a:r>
            <a:endParaRPr lang="ru-RU" sz="2800" b="1" dirty="0">
              <a:solidFill>
                <a:srgbClr val="C00000"/>
              </a:solidFill>
              <a:latin typeface="Comic Sans MS" panose="030F0702030302020204" pitchFamily="66" charset="0"/>
            </a:endParaRPr>
          </a:p>
        </p:txBody>
      </p:sp>
      <p:sp>
        <p:nvSpPr>
          <p:cNvPr id="3" name="Объект 2"/>
          <p:cNvSpPr>
            <a:spLocks noGrp="1"/>
          </p:cNvSpPr>
          <p:nvPr>
            <p:ph idx="1"/>
          </p:nvPr>
        </p:nvSpPr>
        <p:spPr>
          <a:xfrm>
            <a:off x="0" y="404664"/>
            <a:ext cx="9144000" cy="6453336"/>
          </a:xfrm>
        </p:spPr>
        <p:txBody>
          <a:bodyPr>
            <a:normAutofit/>
          </a:bodyPr>
          <a:lstStyle/>
          <a:p>
            <a:pPr marL="0" indent="0" algn="ctr">
              <a:buNone/>
            </a:pPr>
            <a:r>
              <a:rPr lang="ru-RU" b="1" dirty="0" smtClean="0">
                <a:solidFill>
                  <a:srgbClr val="C00000"/>
                </a:solidFill>
              </a:rPr>
              <a:t>Повторные</a:t>
            </a:r>
            <a:r>
              <a:rPr lang="ru-RU" dirty="0" smtClean="0"/>
              <a:t> комплексные кадастровые работы ранее </a:t>
            </a:r>
            <a:r>
              <a:rPr lang="ru-RU" b="1" dirty="0" smtClean="0"/>
              <a:t>были запрещены</a:t>
            </a:r>
          </a:p>
          <a:p>
            <a:pPr marL="0" indent="0" algn="ctr">
              <a:buNone/>
            </a:pPr>
            <a:endParaRPr lang="ru-RU" sz="2800" dirty="0"/>
          </a:p>
          <a:p>
            <a:pPr marL="0" indent="0" algn="ctr">
              <a:buNone/>
            </a:pPr>
            <a:r>
              <a:rPr lang="ru-RU" sz="2400" i="1" dirty="0" smtClean="0"/>
              <a:t>теперь</a:t>
            </a:r>
          </a:p>
          <a:p>
            <a:pPr marL="0" indent="0" algn="ctr">
              <a:buNone/>
            </a:pPr>
            <a:r>
              <a:rPr lang="ru-RU" dirty="0"/>
              <a:t>В случае, если ранее такие работы были выполнены </a:t>
            </a:r>
            <a:r>
              <a:rPr lang="ru-RU" b="1" dirty="0" smtClean="0">
                <a:solidFill>
                  <a:srgbClr val="C00000"/>
                </a:solidFill>
              </a:rPr>
              <a:t>За Счет Внебюджетных Средств </a:t>
            </a:r>
            <a:r>
              <a:rPr lang="ru-RU" dirty="0" smtClean="0"/>
              <a:t>в </a:t>
            </a:r>
            <a:r>
              <a:rPr lang="ru-RU" dirty="0"/>
              <a:t>границах </a:t>
            </a:r>
            <a:r>
              <a:rPr lang="ru-RU" dirty="0" smtClean="0"/>
              <a:t>территории </a:t>
            </a:r>
            <a:r>
              <a:rPr lang="ru-RU" u="sng" dirty="0" smtClean="0"/>
              <a:t>представляющей </a:t>
            </a:r>
            <a:r>
              <a:rPr lang="ru-RU" u="sng" dirty="0"/>
              <a:t>собой часть кадастрового квартала</a:t>
            </a:r>
            <a:r>
              <a:rPr lang="ru-RU" dirty="0"/>
              <a:t> (части кварталов</a:t>
            </a:r>
            <a:r>
              <a:rPr lang="ru-RU" dirty="0" smtClean="0"/>
              <a:t>),</a:t>
            </a:r>
          </a:p>
          <a:p>
            <a:pPr marL="0" indent="0" algn="ctr">
              <a:buNone/>
            </a:pPr>
            <a:r>
              <a:rPr lang="ru-RU" dirty="0" smtClean="0"/>
              <a:t> </a:t>
            </a:r>
            <a:r>
              <a:rPr lang="ru-RU" b="1" i="1" u="sng" dirty="0">
                <a:solidFill>
                  <a:srgbClr val="C00000"/>
                </a:solidFill>
              </a:rPr>
              <a:t>на оставшейся части </a:t>
            </a:r>
            <a:r>
              <a:rPr lang="ru-RU" u="sng" dirty="0"/>
              <a:t>территории кадастрового квартала (частях кварталов) </a:t>
            </a:r>
            <a:r>
              <a:rPr lang="ru-RU" b="1" u="sng" dirty="0"/>
              <a:t>допускается выполнение комплексных кадастровых работ</a:t>
            </a:r>
            <a:r>
              <a:rPr lang="ru-RU" dirty="0"/>
              <a:t>, </a:t>
            </a:r>
            <a:endParaRPr lang="ru-RU" dirty="0" smtClean="0"/>
          </a:p>
          <a:p>
            <a:pPr marL="0" indent="0" algn="ctr">
              <a:buNone/>
            </a:pPr>
            <a:r>
              <a:rPr lang="ru-RU" dirty="0" smtClean="0"/>
              <a:t>в т.ч.  </a:t>
            </a:r>
            <a:r>
              <a:rPr lang="ru-RU" b="1" i="1" dirty="0" smtClean="0">
                <a:solidFill>
                  <a:srgbClr val="C00000"/>
                </a:solidFill>
              </a:rPr>
              <a:t>за </a:t>
            </a:r>
            <a:r>
              <a:rPr lang="ru-RU" b="1" i="1" dirty="0">
                <a:solidFill>
                  <a:srgbClr val="C00000"/>
                </a:solidFill>
              </a:rPr>
              <a:t>счет бюджетных </a:t>
            </a:r>
            <a:r>
              <a:rPr lang="ru-RU" b="1" i="1" dirty="0" smtClean="0">
                <a:solidFill>
                  <a:srgbClr val="C00000"/>
                </a:solidFill>
              </a:rPr>
              <a:t>средств</a:t>
            </a:r>
            <a:endParaRPr lang="ru-RU" i="1" dirty="0">
              <a:solidFill>
                <a:srgbClr val="C00000"/>
              </a:solidFill>
            </a:endParaRPr>
          </a:p>
        </p:txBody>
      </p:sp>
    </p:spTree>
    <p:extLst>
      <p:ext uri="{BB962C8B-B14F-4D97-AF65-F5344CB8AC3E}">
        <p14:creationId xmlns:p14="http://schemas.microsoft.com/office/powerpoint/2010/main" val="116926152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476672"/>
          </a:xfrm>
        </p:spPr>
        <p:txBody>
          <a:bodyPr>
            <a:noAutofit/>
          </a:bodyPr>
          <a:lstStyle/>
          <a:p>
            <a:r>
              <a:rPr lang="ru-RU" sz="2000" b="1" dirty="0" smtClean="0">
                <a:solidFill>
                  <a:schemeClr val="tx2">
                    <a:lumMod val="60000"/>
                    <a:lumOff val="40000"/>
                  </a:schemeClr>
                </a:solidFill>
                <a:latin typeface="Comic Sans MS" panose="030F0702030302020204" pitchFamily="66" charset="0"/>
              </a:rPr>
              <a:t>Финансирование ККР</a:t>
            </a:r>
            <a:endParaRPr lang="ru-RU" sz="2800" b="1" dirty="0">
              <a:solidFill>
                <a:srgbClr val="C00000"/>
              </a:solidFill>
              <a:latin typeface="Comic Sans MS" panose="030F0702030302020204" pitchFamily="66" charset="0"/>
            </a:endParaRPr>
          </a:p>
        </p:txBody>
      </p:sp>
      <p:sp>
        <p:nvSpPr>
          <p:cNvPr id="3" name="Объект 2"/>
          <p:cNvSpPr>
            <a:spLocks noGrp="1"/>
          </p:cNvSpPr>
          <p:nvPr>
            <p:ph idx="1"/>
          </p:nvPr>
        </p:nvSpPr>
        <p:spPr>
          <a:xfrm>
            <a:off x="0" y="476672"/>
            <a:ext cx="9144000" cy="6381328"/>
          </a:xfrm>
        </p:spPr>
        <p:txBody>
          <a:bodyPr>
            <a:normAutofit lnSpcReduction="10000"/>
          </a:bodyPr>
          <a:lstStyle/>
          <a:p>
            <a:pPr marL="0" indent="0">
              <a:buNone/>
            </a:pPr>
            <a:r>
              <a:rPr lang="ru-RU" dirty="0"/>
              <a:t>Статья 42.2. </a:t>
            </a:r>
            <a:endParaRPr lang="ru-RU" dirty="0" smtClean="0"/>
          </a:p>
          <a:p>
            <a:pPr marL="0" indent="0" algn="ctr">
              <a:buNone/>
            </a:pPr>
            <a:r>
              <a:rPr lang="ru-RU" sz="2400" dirty="0" smtClean="0"/>
              <a:t>Финансирование </a:t>
            </a:r>
            <a:r>
              <a:rPr lang="ru-RU" sz="2400" dirty="0"/>
              <a:t>выполнения комплексных кадастровых работ осуществляется:</a:t>
            </a:r>
          </a:p>
          <a:p>
            <a:pPr marL="0" indent="0" algn="just">
              <a:buNone/>
            </a:pPr>
            <a:r>
              <a:rPr lang="ru-RU" sz="2800" dirty="0" smtClean="0"/>
              <a:t>1) </a:t>
            </a:r>
            <a:r>
              <a:rPr lang="ru-RU" sz="2800" u="sng" dirty="0" smtClean="0"/>
              <a:t>за </a:t>
            </a:r>
            <a:r>
              <a:rPr lang="ru-RU" sz="2800" u="sng" dirty="0"/>
              <a:t>счет средств бюджетов субъектов</a:t>
            </a:r>
            <a:r>
              <a:rPr lang="ru-RU" sz="2800" dirty="0"/>
              <a:t> </a:t>
            </a:r>
            <a:r>
              <a:rPr lang="ru-RU" sz="2800" dirty="0" smtClean="0"/>
              <a:t>РФ </a:t>
            </a:r>
            <a:r>
              <a:rPr lang="ru-RU" sz="2800" dirty="0"/>
              <a:t>и (или) </a:t>
            </a:r>
            <a:r>
              <a:rPr lang="ru-RU" sz="2800" u="sng" dirty="0"/>
              <a:t>бюджетов муниципальных районов, муниципальных округов, городских </a:t>
            </a:r>
            <a:r>
              <a:rPr lang="ru-RU" sz="2800" u="sng" dirty="0" smtClean="0"/>
              <a:t>округов </a:t>
            </a:r>
            <a:r>
              <a:rPr lang="ru-RU" sz="2800" dirty="0" smtClean="0"/>
              <a:t>(за </a:t>
            </a:r>
            <a:r>
              <a:rPr lang="ru-RU" sz="2800" dirty="0"/>
              <a:t>счет бюджетных средств</a:t>
            </a:r>
            <a:r>
              <a:rPr lang="ru-RU" sz="2800" dirty="0" smtClean="0"/>
              <a:t>) – </a:t>
            </a:r>
            <a:r>
              <a:rPr lang="ru-RU" sz="2000" b="1" i="1" dirty="0" smtClean="0">
                <a:solidFill>
                  <a:schemeClr val="tx2">
                    <a:lumMod val="60000"/>
                    <a:lumOff val="40000"/>
                  </a:schemeClr>
                </a:solidFill>
              </a:rPr>
              <a:t>информационное сообщение на сайте - 5 дней. Уведомлять каждого правообладателя теперь не нужно;</a:t>
            </a:r>
            <a:endParaRPr lang="ru-RU" sz="2000" b="1" i="1" dirty="0">
              <a:solidFill>
                <a:schemeClr val="tx2">
                  <a:lumMod val="60000"/>
                  <a:lumOff val="40000"/>
                </a:schemeClr>
              </a:solidFill>
            </a:endParaRPr>
          </a:p>
          <a:p>
            <a:pPr marL="0" indent="0" algn="just">
              <a:buNone/>
            </a:pPr>
            <a:r>
              <a:rPr lang="ru-RU" sz="2800" dirty="0" smtClean="0">
                <a:solidFill>
                  <a:srgbClr val="C00000"/>
                </a:solidFill>
              </a:rPr>
              <a:t>2</a:t>
            </a:r>
            <a:r>
              <a:rPr lang="ru-RU" sz="2800" dirty="0">
                <a:solidFill>
                  <a:srgbClr val="C00000"/>
                </a:solidFill>
              </a:rPr>
              <a:t>) за счет средств </a:t>
            </a:r>
            <a:r>
              <a:rPr lang="ru-RU" sz="2800" b="1" dirty="0">
                <a:solidFill>
                  <a:srgbClr val="C00000"/>
                </a:solidFill>
              </a:rPr>
              <a:t>физических и (или) юридических лиц, заинтересованных в выполнении таких работ</a:t>
            </a:r>
            <a:r>
              <a:rPr lang="ru-RU" sz="2800" dirty="0">
                <a:solidFill>
                  <a:srgbClr val="C00000"/>
                </a:solidFill>
              </a:rPr>
              <a:t> </a:t>
            </a:r>
            <a:r>
              <a:rPr lang="ru-RU" sz="2800" dirty="0" smtClean="0">
                <a:solidFill>
                  <a:srgbClr val="FF0000"/>
                </a:solidFill>
              </a:rPr>
              <a:t>(за </a:t>
            </a:r>
            <a:r>
              <a:rPr lang="ru-RU" sz="2800" dirty="0">
                <a:solidFill>
                  <a:srgbClr val="FF0000"/>
                </a:solidFill>
              </a:rPr>
              <a:t>счет внебюджетных средств</a:t>
            </a:r>
            <a:r>
              <a:rPr lang="ru-RU" sz="2800" dirty="0" smtClean="0">
                <a:solidFill>
                  <a:srgbClr val="FF0000"/>
                </a:solidFill>
              </a:rPr>
              <a:t>) </a:t>
            </a:r>
          </a:p>
          <a:p>
            <a:pPr marL="0" indent="0" algn="just">
              <a:buNone/>
            </a:pPr>
            <a:endParaRPr lang="ru-RU" sz="2800" dirty="0">
              <a:solidFill>
                <a:srgbClr val="FF0000"/>
              </a:solidFill>
            </a:endParaRPr>
          </a:p>
          <a:p>
            <a:pPr marL="0" indent="0" algn="just">
              <a:buNone/>
            </a:pPr>
            <a:r>
              <a:rPr lang="ru-RU" sz="2800" b="1" dirty="0">
                <a:solidFill>
                  <a:srgbClr val="C00000"/>
                </a:solidFill>
              </a:rPr>
              <a:t>Заказчиками</a:t>
            </a:r>
            <a:r>
              <a:rPr lang="ru-RU" sz="2800" dirty="0"/>
              <a:t> </a:t>
            </a:r>
            <a:r>
              <a:rPr lang="ru-RU" sz="2800" dirty="0" smtClean="0"/>
              <a:t>ККР, </a:t>
            </a:r>
            <a:r>
              <a:rPr lang="ru-RU" sz="2800" dirty="0"/>
              <a:t>финансируемых за счет </a:t>
            </a:r>
            <a:r>
              <a:rPr lang="ru-RU" sz="2800" b="1" dirty="0"/>
              <a:t>внебюджетных</a:t>
            </a:r>
            <a:r>
              <a:rPr lang="ru-RU" sz="2800" dirty="0"/>
              <a:t> средств, являются </a:t>
            </a:r>
            <a:r>
              <a:rPr lang="ru-RU" sz="2800" b="1" dirty="0">
                <a:solidFill>
                  <a:srgbClr val="C00000"/>
                </a:solidFill>
              </a:rPr>
              <a:t>правообладатели объектов недвижимости</a:t>
            </a:r>
            <a:r>
              <a:rPr lang="ru-RU" sz="2800" dirty="0"/>
              <a:t>, за счет средств которых осуществляется выполнение таких </a:t>
            </a:r>
            <a:r>
              <a:rPr lang="ru-RU" sz="2800" dirty="0" smtClean="0"/>
              <a:t>работ </a:t>
            </a:r>
            <a:r>
              <a:rPr lang="ru-RU" sz="2000" i="1" dirty="0" smtClean="0"/>
              <a:t>(или представители)</a:t>
            </a:r>
            <a:endParaRPr lang="ru-RU" sz="2000" i="1" dirty="0">
              <a:solidFill>
                <a:srgbClr val="FF0000"/>
              </a:solidFill>
            </a:endParaRPr>
          </a:p>
          <a:p>
            <a:pPr marL="0" indent="0">
              <a:buNone/>
            </a:pPr>
            <a:endParaRPr lang="ru-RU" dirty="0"/>
          </a:p>
        </p:txBody>
      </p:sp>
      <p:sp>
        <p:nvSpPr>
          <p:cNvPr id="4" name="Стрелка вниз 3"/>
          <p:cNvSpPr/>
          <p:nvPr/>
        </p:nvSpPr>
        <p:spPr>
          <a:xfrm>
            <a:off x="3995936" y="4437112"/>
            <a:ext cx="576064" cy="792088"/>
          </a:xfrm>
          <a:prstGeom prst="downArrow">
            <a:avLst/>
          </a:prstGeom>
        </p:spPr>
        <p:style>
          <a:lnRef idx="3">
            <a:schemeClr val="lt1"/>
          </a:lnRef>
          <a:fillRef idx="1">
            <a:schemeClr val="accent2"/>
          </a:fillRef>
          <a:effectRef idx="1">
            <a:schemeClr val="accent2"/>
          </a:effectRef>
          <a:fontRef idx="minor">
            <a:schemeClr val="lt1"/>
          </a:fontRef>
        </p:style>
        <p:txBody>
          <a:bodyPr rtlCol="0" anchor="ctr"/>
          <a:lstStyle/>
          <a:p>
            <a:pPr algn="ctr"/>
            <a:endParaRPr lang="ru-RU"/>
          </a:p>
        </p:txBody>
      </p:sp>
      <p:sp>
        <p:nvSpPr>
          <p:cNvPr id="5" name="Стрелка вниз 4"/>
          <p:cNvSpPr/>
          <p:nvPr/>
        </p:nvSpPr>
        <p:spPr>
          <a:xfrm>
            <a:off x="6300192" y="6443823"/>
            <a:ext cx="576064" cy="360040"/>
          </a:xfrm>
          <a:prstGeom prst="downArrow">
            <a:avLst/>
          </a:prstGeom>
        </p:spPr>
        <p:style>
          <a:lnRef idx="3">
            <a:schemeClr val="lt1"/>
          </a:lnRef>
          <a:fillRef idx="1">
            <a:schemeClr val="accent2"/>
          </a:fillRef>
          <a:effectRef idx="1">
            <a:schemeClr val="accent2"/>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155178286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4300" y="0"/>
            <a:ext cx="9144000" cy="332656"/>
          </a:xfrm>
        </p:spPr>
        <p:txBody>
          <a:bodyPr>
            <a:noAutofit/>
          </a:bodyPr>
          <a:lstStyle/>
          <a:p>
            <a:r>
              <a:rPr lang="ru-RU" sz="2000" b="1" dirty="0" smtClean="0">
                <a:solidFill>
                  <a:schemeClr val="tx2">
                    <a:lumMod val="60000"/>
                    <a:lumOff val="40000"/>
                  </a:schemeClr>
                </a:solidFill>
                <a:latin typeface="Comic Sans MS" panose="030F0702030302020204" pitchFamily="66" charset="0"/>
              </a:rPr>
              <a:t>Финансирование за счет внебюджетных средств</a:t>
            </a:r>
            <a:endParaRPr lang="ru-RU" sz="2800" b="1" dirty="0">
              <a:solidFill>
                <a:srgbClr val="C00000"/>
              </a:solidFill>
              <a:latin typeface="Comic Sans MS" panose="030F0702030302020204" pitchFamily="66" charset="0"/>
            </a:endParaRPr>
          </a:p>
        </p:txBody>
      </p:sp>
      <p:sp>
        <p:nvSpPr>
          <p:cNvPr id="3" name="Объект 2"/>
          <p:cNvSpPr>
            <a:spLocks noGrp="1"/>
          </p:cNvSpPr>
          <p:nvPr>
            <p:ph idx="1"/>
          </p:nvPr>
        </p:nvSpPr>
        <p:spPr>
          <a:xfrm>
            <a:off x="0" y="476672"/>
            <a:ext cx="9144000" cy="6381328"/>
          </a:xfrm>
        </p:spPr>
        <p:txBody>
          <a:bodyPr>
            <a:normAutofit fontScale="62500" lnSpcReduction="20000"/>
          </a:bodyPr>
          <a:lstStyle/>
          <a:p>
            <a:pPr marL="0" indent="0" algn="ctr">
              <a:buNone/>
            </a:pPr>
            <a:r>
              <a:rPr lang="ru-RU" b="1" dirty="0" smtClean="0"/>
              <a:t>ОТ ИМЕНИ ЗАКАЗЧИКОВ </a:t>
            </a:r>
            <a:r>
              <a:rPr lang="ru-RU" dirty="0" smtClean="0"/>
              <a:t>вправе </a:t>
            </a:r>
            <a:r>
              <a:rPr lang="ru-RU" dirty="0"/>
              <a:t>выступать лицо, действующее в силу полномочий, основанных </a:t>
            </a:r>
            <a:r>
              <a:rPr lang="ru-RU" u="sng" dirty="0"/>
              <a:t>на нотариально удостоверенной доверенности</a:t>
            </a:r>
            <a:r>
              <a:rPr lang="ru-RU" dirty="0"/>
              <a:t>, указании федерального закона, а также </a:t>
            </a:r>
            <a:r>
              <a:rPr lang="ru-RU" b="1" u="sng" dirty="0" smtClean="0"/>
              <a:t>ПРЕДСТАВИТЕЛЬ</a:t>
            </a:r>
            <a:r>
              <a:rPr lang="ru-RU" dirty="0" smtClean="0"/>
              <a:t>:</a:t>
            </a:r>
          </a:p>
          <a:p>
            <a:pPr marL="0" indent="0" algn="just">
              <a:buNone/>
            </a:pPr>
            <a:endParaRPr lang="ru-RU" dirty="0"/>
          </a:p>
          <a:p>
            <a:pPr marL="514350" indent="-514350" algn="just">
              <a:buAutoNum type="arabicParenR"/>
            </a:pPr>
            <a:r>
              <a:rPr lang="ru-RU" dirty="0" smtClean="0"/>
              <a:t>правообладателей </a:t>
            </a:r>
            <a:r>
              <a:rPr lang="ru-RU" dirty="0">
                <a:solidFill>
                  <a:srgbClr val="C00000"/>
                </a:solidFill>
              </a:rPr>
              <a:t>садовых, огородных земельных участков </a:t>
            </a:r>
            <a:r>
              <a:rPr lang="ru-RU" dirty="0"/>
              <a:t>и (или) находящихся на таких участках объектов недвижимости</a:t>
            </a:r>
            <a:r>
              <a:rPr lang="ru-RU" dirty="0" smtClean="0"/>
              <a:t>, </a:t>
            </a:r>
            <a:r>
              <a:rPr lang="ru-RU" b="1" dirty="0"/>
              <a:t>уполномоченный решением </a:t>
            </a:r>
            <a:r>
              <a:rPr lang="ru-RU" b="1" dirty="0">
                <a:solidFill>
                  <a:srgbClr val="FF0000"/>
                </a:solidFill>
              </a:rPr>
              <a:t>общего собрания членов </a:t>
            </a:r>
            <a:r>
              <a:rPr lang="ru-RU" b="1" dirty="0"/>
              <a:t>садоводческого или огороднического некоммерческого товарищества</a:t>
            </a:r>
            <a:r>
              <a:rPr lang="ru-RU" dirty="0" smtClean="0"/>
              <a:t>;</a:t>
            </a:r>
          </a:p>
          <a:p>
            <a:pPr marL="0" indent="0" algn="just">
              <a:buNone/>
            </a:pPr>
            <a:endParaRPr lang="ru-RU" dirty="0"/>
          </a:p>
          <a:p>
            <a:pPr marL="0" indent="0" algn="just">
              <a:buNone/>
            </a:pPr>
            <a:r>
              <a:rPr lang="ru-RU" dirty="0"/>
              <a:t>2) правообладателей гаражей и (или) земельных участков, на которых они расположены, </a:t>
            </a:r>
            <a:r>
              <a:rPr lang="ru-RU" b="1" dirty="0"/>
              <a:t>уполномоченный решением </a:t>
            </a:r>
            <a:r>
              <a:rPr lang="ru-RU" b="1" dirty="0">
                <a:solidFill>
                  <a:srgbClr val="FF0000"/>
                </a:solidFill>
              </a:rPr>
              <a:t>общего собрания членов </a:t>
            </a:r>
            <a:r>
              <a:rPr lang="ru-RU" b="1" dirty="0"/>
              <a:t>гаражного кооператива</a:t>
            </a:r>
            <a:r>
              <a:rPr lang="ru-RU" dirty="0"/>
              <a:t>, объединяющего таких правообладателей</a:t>
            </a:r>
            <a:r>
              <a:rPr lang="ru-RU" dirty="0" smtClean="0"/>
              <a:t>;</a:t>
            </a:r>
          </a:p>
          <a:p>
            <a:pPr marL="0" indent="0" algn="just">
              <a:buNone/>
            </a:pPr>
            <a:endParaRPr lang="ru-RU" dirty="0"/>
          </a:p>
          <a:p>
            <a:pPr marL="0" indent="0" algn="just">
              <a:buNone/>
            </a:pPr>
            <a:r>
              <a:rPr lang="ru-RU" dirty="0"/>
              <a:t>3) участников иного гражданско-правового сообщества, являющихся правообладателями объектов недвижимости, если таким правообладателям принадлежат земельные участки, здания, сооружения, объекты незавершенного строительства</a:t>
            </a:r>
            <a:r>
              <a:rPr lang="ru-RU" dirty="0" smtClean="0"/>
              <a:t>, </a:t>
            </a:r>
            <a:r>
              <a:rPr lang="ru-RU" dirty="0"/>
              <a:t>составляющей единый, неразрывный элемент планировочной структуры или совокупность смежных элементов планировочной структуры на территории одного муниципального образования, </a:t>
            </a:r>
            <a:r>
              <a:rPr lang="ru-RU" b="1" dirty="0"/>
              <a:t>уполномоченный решением </a:t>
            </a:r>
            <a:r>
              <a:rPr lang="ru-RU" b="1" dirty="0">
                <a:solidFill>
                  <a:srgbClr val="FF0000"/>
                </a:solidFill>
              </a:rPr>
              <a:t>общего собрания участников</a:t>
            </a:r>
            <a:r>
              <a:rPr lang="ru-RU" b="1" dirty="0"/>
              <a:t> данного гражданско-правового </a:t>
            </a:r>
            <a:r>
              <a:rPr lang="ru-RU" b="1" dirty="0" smtClean="0"/>
              <a:t>сообщества.</a:t>
            </a:r>
            <a:endParaRPr lang="ru-RU" dirty="0"/>
          </a:p>
          <a:p>
            <a:pPr marL="0" indent="0">
              <a:buNone/>
            </a:pPr>
            <a:endParaRPr lang="ru-RU" dirty="0"/>
          </a:p>
        </p:txBody>
      </p:sp>
    </p:spTree>
    <p:extLst>
      <p:ext uri="{BB962C8B-B14F-4D97-AF65-F5344CB8AC3E}">
        <p14:creationId xmlns:p14="http://schemas.microsoft.com/office/powerpoint/2010/main" val="19241848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260648"/>
          </a:xfrm>
        </p:spPr>
        <p:txBody>
          <a:bodyPr>
            <a:noAutofit/>
          </a:bodyPr>
          <a:lstStyle/>
          <a:p>
            <a:r>
              <a:rPr lang="ru-RU" sz="2000" b="1" dirty="0" smtClean="0">
                <a:solidFill>
                  <a:schemeClr val="tx2">
                    <a:lumMod val="60000"/>
                    <a:lumOff val="40000"/>
                  </a:schemeClr>
                </a:solidFill>
                <a:latin typeface="Comic Sans MS" panose="030F0702030302020204" pitchFamily="66" charset="0"/>
              </a:rPr>
              <a:t/>
            </a:r>
            <a:br>
              <a:rPr lang="ru-RU" sz="2000" b="1" dirty="0" smtClean="0">
                <a:solidFill>
                  <a:schemeClr val="tx2">
                    <a:lumMod val="60000"/>
                    <a:lumOff val="40000"/>
                  </a:schemeClr>
                </a:solidFill>
                <a:latin typeface="Comic Sans MS" panose="030F0702030302020204" pitchFamily="66" charset="0"/>
              </a:rPr>
            </a:br>
            <a:r>
              <a:rPr lang="ru-RU" sz="2000" b="1" dirty="0">
                <a:solidFill>
                  <a:schemeClr val="tx2">
                    <a:lumMod val="60000"/>
                    <a:lumOff val="40000"/>
                  </a:schemeClr>
                </a:solidFill>
                <a:latin typeface="Comic Sans MS" panose="030F0702030302020204" pitchFamily="66" charset="0"/>
              </a:rPr>
              <a:t/>
            </a:r>
            <a:br>
              <a:rPr lang="ru-RU" sz="2000" b="1" dirty="0">
                <a:solidFill>
                  <a:schemeClr val="tx2">
                    <a:lumMod val="60000"/>
                    <a:lumOff val="40000"/>
                  </a:schemeClr>
                </a:solidFill>
                <a:latin typeface="Comic Sans MS" panose="030F0702030302020204" pitchFamily="66" charset="0"/>
              </a:rPr>
            </a:br>
            <a:r>
              <a:rPr lang="ru-RU" sz="2000" b="1" dirty="0" smtClean="0">
                <a:solidFill>
                  <a:schemeClr val="tx2">
                    <a:lumMod val="60000"/>
                    <a:lumOff val="40000"/>
                  </a:schemeClr>
                </a:solidFill>
                <a:latin typeface="Comic Sans MS" panose="030F0702030302020204" pitchFamily="66" charset="0"/>
              </a:rPr>
              <a:t>ДОГОВОР на ККР</a:t>
            </a:r>
            <a:br>
              <a:rPr lang="ru-RU" sz="2000" b="1" dirty="0" smtClean="0">
                <a:solidFill>
                  <a:schemeClr val="tx2">
                    <a:lumMod val="60000"/>
                    <a:lumOff val="40000"/>
                  </a:schemeClr>
                </a:solidFill>
                <a:latin typeface="Comic Sans MS" panose="030F0702030302020204" pitchFamily="66" charset="0"/>
              </a:rPr>
            </a:br>
            <a:endParaRPr lang="ru-RU" sz="2800" b="1" dirty="0">
              <a:solidFill>
                <a:srgbClr val="C00000"/>
              </a:solidFill>
              <a:latin typeface="Comic Sans MS" panose="030F0702030302020204" pitchFamily="66" charset="0"/>
            </a:endParaRPr>
          </a:p>
        </p:txBody>
      </p:sp>
      <p:sp>
        <p:nvSpPr>
          <p:cNvPr id="3" name="Объект 2"/>
          <p:cNvSpPr>
            <a:spLocks noGrp="1"/>
          </p:cNvSpPr>
          <p:nvPr>
            <p:ph idx="1"/>
          </p:nvPr>
        </p:nvSpPr>
        <p:spPr>
          <a:xfrm>
            <a:off x="0" y="404664"/>
            <a:ext cx="9144000" cy="6453336"/>
          </a:xfrm>
        </p:spPr>
        <p:txBody>
          <a:bodyPr>
            <a:normAutofit fontScale="92500" lnSpcReduction="10000"/>
          </a:bodyPr>
          <a:lstStyle/>
          <a:p>
            <a:pPr marL="0" indent="0" algn="ctr">
              <a:buNone/>
            </a:pPr>
            <a:r>
              <a:rPr lang="ru-RU" sz="2400" dirty="0" smtClean="0"/>
              <a:t>ККР за </a:t>
            </a:r>
            <a:r>
              <a:rPr lang="ru-RU" sz="2400" dirty="0"/>
              <a:t>счет внебюджетных средств, выполняются </a:t>
            </a:r>
            <a:r>
              <a:rPr lang="ru-RU" sz="2400" b="1" dirty="0"/>
              <a:t>на основании </a:t>
            </a:r>
            <a:r>
              <a:rPr lang="ru-RU" sz="2400" b="1" dirty="0" smtClean="0">
                <a:solidFill>
                  <a:srgbClr val="C00000"/>
                </a:solidFill>
              </a:rPr>
              <a:t>ДОГОВОРА ПОДРЯДА </a:t>
            </a:r>
            <a:r>
              <a:rPr lang="ru-RU" sz="2400" dirty="0" smtClean="0"/>
              <a:t>на </a:t>
            </a:r>
            <a:r>
              <a:rPr lang="ru-RU" sz="2400" dirty="0"/>
              <a:t>выполнение </a:t>
            </a:r>
            <a:r>
              <a:rPr lang="ru-RU" sz="2400" dirty="0" smtClean="0"/>
              <a:t>ККР, </a:t>
            </a:r>
            <a:r>
              <a:rPr lang="ru-RU" sz="2400" b="1" dirty="0"/>
              <a:t>заключаемого заказчиками</a:t>
            </a:r>
            <a:r>
              <a:rPr lang="ru-RU" sz="2400" dirty="0"/>
              <a:t> таких работ в соответствии с требованиями </a:t>
            </a:r>
            <a:r>
              <a:rPr lang="ru-RU" sz="2400" dirty="0" smtClean="0"/>
              <a:t>гражданского законодательства</a:t>
            </a:r>
          </a:p>
          <a:p>
            <a:pPr marL="0" indent="0" algn="ctr">
              <a:buNone/>
            </a:pPr>
            <a:endParaRPr lang="ru-RU" sz="1900" dirty="0"/>
          </a:p>
          <a:p>
            <a:pPr marL="0" indent="0" algn="just">
              <a:buNone/>
            </a:pPr>
            <a:r>
              <a:rPr lang="ru-RU" sz="2400" b="1" u="sng" dirty="0" smtClean="0">
                <a:solidFill>
                  <a:srgbClr val="FF0000"/>
                </a:solidFill>
              </a:rPr>
              <a:t>ДО ЗАКЛЮЧЕНИЯ   договора </a:t>
            </a:r>
            <a:r>
              <a:rPr lang="ru-RU" sz="2400" b="1" u="sng" dirty="0">
                <a:solidFill>
                  <a:srgbClr val="FF0000"/>
                </a:solidFill>
              </a:rPr>
              <a:t>подряда</a:t>
            </a:r>
            <a:r>
              <a:rPr lang="ru-RU" sz="2400" dirty="0">
                <a:solidFill>
                  <a:srgbClr val="FF0000"/>
                </a:solidFill>
              </a:rPr>
              <a:t> </a:t>
            </a:r>
            <a:r>
              <a:rPr lang="ru-RU" sz="2400" b="1" u="sng" dirty="0" smtClean="0"/>
              <a:t>заказчики направляют в:</a:t>
            </a:r>
          </a:p>
          <a:p>
            <a:pPr algn="just">
              <a:buFontTx/>
              <a:buChar char="-"/>
            </a:pPr>
            <a:r>
              <a:rPr lang="ru-RU" sz="2200" b="1" dirty="0" smtClean="0"/>
              <a:t>орган местного самоуправления</a:t>
            </a:r>
            <a:r>
              <a:rPr lang="ru-RU" sz="2200" dirty="0" smtClean="0"/>
              <a:t> муниципальн. </a:t>
            </a:r>
            <a:r>
              <a:rPr lang="ru-RU" sz="2200" u="sng" dirty="0" smtClean="0"/>
              <a:t>района</a:t>
            </a:r>
            <a:r>
              <a:rPr lang="ru-RU" sz="2200" dirty="0" smtClean="0"/>
              <a:t> или </a:t>
            </a:r>
            <a:r>
              <a:rPr lang="ru-RU" sz="2200" dirty="0"/>
              <a:t>городского округа</a:t>
            </a:r>
            <a:r>
              <a:rPr lang="ru-RU" sz="2400" dirty="0" smtClean="0"/>
              <a:t>, </a:t>
            </a:r>
          </a:p>
          <a:p>
            <a:pPr algn="just">
              <a:buFontTx/>
              <a:buChar char="-"/>
            </a:pPr>
            <a:r>
              <a:rPr lang="ru-RU" sz="2400" b="1" u="sng" dirty="0" smtClean="0">
                <a:solidFill>
                  <a:srgbClr val="FF0000"/>
                </a:solidFill>
              </a:rPr>
              <a:t>и </a:t>
            </a:r>
            <a:r>
              <a:rPr lang="ru-RU" sz="2400" b="1" u="sng" dirty="0">
                <a:solidFill>
                  <a:srgbClr val="FF0000"/>
                </a:solidFill>
              </a:rPr>
              <a:t>в</a:t>
            </a:r>
            <a:r>
              <a:rPr lang="ru-RU" sz="2400" dirty="0"/>
              <a:t> уполномоченный исполнительный орган </a:t>
            </a:r>
            <a:r>
              <a:rPr lang="ru-RU" sz="2400" dirty="0" smtClean="0"/>
              <a:t>власти </a:t>
            </a:r>
            <a:r>
              <a:rPr lang="ru-RU" sz="2400" b="1" u="sng" dirty="0" smtClean="0"/>
              <a:t>СУБЪЕКТА РФ</a:t>
            </a:r>
            <a:r>
              <a:rPr lang="ru-RU" sz="2400" b="1" dirty="0" smtClean="0"/>
              <a:t> </a:t>
            </a:r>
          </a:p>
          <a:p>
            <a:pPr marL="0" indent="0" algn="just">
              <a:buNone/>
            </a:pPr>
            <a:endParaRPr lang="ru-RU" sz="2100" b="1" dirty="0" smtClean="0"/>
          </a:p>
          <a:p>
            <a:pPr marL="0" indent="0" algn="ctr">
              <a:buNone/>
            </a:pPr>
            <a:r>
              <a:rPr lang="ru-RU" sz="2800" b="1" dirty="0" smtClean="0">
                <a:solidFill>
                  <a:srgbClr val="FF0000"/>
                </a:solidFill>
              </a:rPr>
              <a:t>ЗАПРОС</a:t>
            </a:r>
            <a:r>
              <a:rPr lang="ru-RU" sz="2400" b="1" dirty="0" smtClean="0"/>
              <a:t> </a:t>
            </a:r>
            <a:r>
              <a:rPr lang="ru-RU" sz="2400" b="1" dirty="0"/>
              <a:t>о предоставлении информации </a:t>
            </a:r>
            <a:r>
              <a:rPr lang="ru-RU" sz="2400" b="1" u="sng" dirty="0" smtClean="0"/>
              <a:t>О Планировании</a:t>
            </a:r>
            <a:r>
              <a:rPr lang="ru-RU" sz="2400" u="sng" dirty="0" smtClean="0"/>
              <a:t> </a:t>
            </a:r>
            <a:r>
              <a:rPr lang="ru-RU" sz="2400" b="1" u="sng" dirty="0" smtClean="0"/>
              <a:t>Таких Работ За Счет Бюджетных Средств</a:t>
            </a:r>
            <a:endParaRPr lang="ru-RU" sz="2400" u="sng" dirty="0"/>
          </a:p>
          <a:p>
            <a:pPr marL="0" indent="0" algn="ctr">
              <a:buNone/>
            </a:pPr>
            <a:endParaRPr lang="ru-RU" sz="1600" dirty="0" smtClean="0"/>
          </a:p>
          <a:p>
            <a:pPr marL="0" indent="0" algn="just">
              <a:buNone/>
            </a:pPr>
            <a:r>
              <a:rPr lang="ru-RU" sz="2400" dirty="0"/>
              <a:t>Указанные органы </a:t>
            </a:r>
            <a:r>
              <a:rPr lang="ru-RU" sz="2400" u="sng" dirty="0"/>
              <a:t>в срок не более чем </a:t>
            </a:r>
            <a:r>
              <a:rPr lang="ru-RU" sz="2400" u="sng" dirty="0" smtClean="0">
                <a:solidFill>
                  <a:srgbClr val="FF0000"/>
                </a:solidFill>
              </a:rPr>
              <a:t>10 </a:t>
            </a:r>
            <a:r>
              <a:rPr lang="ru-RU" sz="2400" u="sng" dirty="0">
                <a:solidFill>
                  <a:srgbClr val="FF0000"/>
                </a:solidFill>
              </a:rPr>
              <a:t>рабочих </a:t>
            </a:r>
            <a:r>
              <a:rPr lang="ru-RU" sz="2400" u="sng" dirty="0" smtClean="0"/>
              <a:t>дней</a:t>
            </a:r>
            <a:r>
              <a:rPr lang="ru-RU" sz="2400" dirty="0" smtClean="0"/>
              <a:t> дают ответ:</a:t>
            </a:r>
          </a:p>
          <a:p>
            <a:pPr algn="just">
              <a:buFontTx/>
              <a:buChar char="-"/>
            </a:pPr>
            <a:r>
              <a:rPr lang="ru-RU" sz="2400" b="1" u="sng" dirty="0" smtClean="0"/>
              <a:t>О Планировании выполнения ККР</a:t>
            </a:r>
            <a:r>
              <a:rPr lang="ru-RU" sz="2400" dirty="0" smtClean="0"/>
              <a:t> за </a:t>
            </a:r>
            <a:r>
              <a:rPr lang="ru-RU" sz="2400" dirty="0"/>
              <a:t>счет бюджетных средств на территории, указанной в данном запросе, </a:t>
            </a:r>
            <a:r>
              <a:rPr lang="ru-RU" sz="2400" u="sng" dirty="0"/>
              <a:t>с указанием периода (срока) выполнения таких работ </a:t>
            </a:r>
            <a:r>
              <a:rPr lang="ru-RU" sz="2400" dirty="0"/>
              <a:t>либо</a:t>
            </a:r>
            <a:r>
              <a:rPr lang="ru-RU" sz="2400" b="1" u="sng" dirty="0"/>
              <a:t> </a:t>
            </a:r>
            <a:endParaRPr lang="ru-RU" sz="2400" b="1" u="sng" dirty="0" smtClean="0"/>
          </a:p>
          <a:p>
            <a:pPr algn="just">
              <a:buFontTx/>
              <a:buChar char="-"/>
            </a:pPr>
            <a:r>
              <a:rPr lang="ru-RU" sz="2400" b="1" u="sng" dirty="0" smtClean="0"/>
              <a:t>Об Отсутствии запланированного </a:t>
            </a:r>
            <a:r>
              <a:rPr lang="ru-RU" sz="2400" b="1" u="sng" dirty="0"/>
              <a:t>выполнения</a:t>
            </a:r>
            <a:r>
              <a:rPr lang="ru-RU" sz="2400" b="1" dirty="0"/>
              <a:t> </a:t>
            </a:r>
            <a:r>
              <a:rPr lang="ru-RU" sz="2400" dirty="0" smtClean="0"/>
              <a:t>ККР </a:t>
            </a:r>
            <a:r>
              <a:rPr lang="ru-RU" sz="2400" dirty="0"/>
              <a:t>за счет бюджетных средств применительно к соответствующей территории.</a:t>
            </a:r>
          </a:p>
          <a:p>
            <a:pPr marL="0" indent="0" algn="ctr">
              <a:buNone/>
            </a:pPr>
            <a:endParaRPr lang="ru-RU" sz="2400" dirty="0" smtClean="0"/>
          </a:p>
          <a:p>
            <a:pPr marL="0" indent="0" algn="ctr">
              <a:buNone/>
            </a:pPr>
            <a:endParaRPr lang="ru-RU" sz="2400" dirty="0"/>
          </a:p>
        </p:txBody>
      </p:sp>
    </p:spTree>
    <p:extLst>
      <p:ext uri="{BB962C8B-B14F-4D97-AF65-F5344CB8AC3E}">
        <p14:creationId xmlns:p14="http://schemas.microsoft.com/office/powerpoint/2010/main" val="94759758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332656"/>
          </a:xfrm>
        </p:spPr>
        <p:txBody>
          <a:bodyPr>
            <a:noAutofit/>
          </a:bodyPr>
          <a:lstStyle/>
          <a:p>
            <a:r>
              <a:rPr lang="ru-RU" sz="2000" b="1" dirty="0" smtClean="0">
                <a:solidFill>
                  <a:schemeClr val="tx2">
                    <a:lumMod val="60000"/>
                    <a:lumOff val="40000"/>
                  </a:schemeClr>
                </a:solidFill>
                <a:latin typeface="Comic Sans MS" panose="030F0702030302020204" pitchFamily="66" charset="0"/>
              </a:rPr>
              <a:t>Требования к выполнению ККР за счет внебюджетных средств</a:t>
            </a:r>
            <a:endParaRPr lang="ru-RU" sz="2800" b="1" dirty="0">
              <a:solidFill>
                <a:srgbClr val="C00000"/>
              </a:solidFill>
              <a:latin typeface="Comic Sans MS" panose="030F0702030302020204" pitchFamily="66" charset="0"/>
            </a:endParaRPr>
          </a:p>
        </p:txBody>
      </p:sp>
      <p:sp>
        <p:nvSpPr>
          <p:cNvPr id="3" name="Объект 2"/>
          <p:cNvSpPr>
            <a:spLocks noGrp="1"/>
          </p:cNvSpPr>
          <p:nvPr>
            <p:ph idx="1"/>
          </p:nvPr>
        </p:nvSpPr>
        <p:spPr>
          <a:xfrm>
            <a:off x="0" y="404664"/>
            <a:ext cx="9144000" cy="6453336"/>
          </a:xfrm>
        </p:spPr>
        <p:txBody>
          <a:bodyPr>
            <a:normAutofit fontScale="70000" lnSpcReduction="20000"/>
          </a:bodyPr>
          <a:lstStyle/>
          <a:p>
            <a:pPr marL="0" indent="0" algn="ctr">
              <a:buNone/>
            </a:pPr>
            <a:endParaRPr lang="ru-RU" dirty="0" smtClean="0"/>
          </a:p>
          <a:p>
            <a:pPr marL="0" indent="0" algn="ctr">
              <a:buNone/>
            </a:pPr>
            <a:r>
              <a:rPr lang="ru-RU" dirty="0" smtClean="0"/>
              <a:t>При </a:t>
            </a:r>
            <a:r>
              <a:rPr lang="ru-RU" dirty="0"/>
              <a:t>выполнении </a:t>
            </a:r>
            <a:r>
              <a:rPr lang="ru-RU" dirty="0" smtClean="0"/>
              <a:t>ККР, </a:t>
            </a:r>
            <a:r>
              <a:rPr lang="ru-RU" dirty="0"/>
              <a:t>финансируемых за счет внебюджетных средств, </a:t>
            </a:r>
            <a:r>
              <a:rPr lang="ru-RU" u="sng" dirty="0">
                <a:solidFill>
                  <a:srgbClr val="FF0000"/>
                </a:solidFill>
              </a:rPr>
              <a:t>получение сведений ЕГРН, адресного реестра и иных необходимых</a:t>
            </a:r>
            <a:r>
              <a:rPr lang="ru-RU" dirty="0">
                <a:solidFill>
                  <a:srgbClr val="FF0000"/>
                </a:solidFill>
              </a:rPr>
              <a:t> </a:t>
            </a:r>
            <a:r>
              <a:rPr lang="ru-RU" dirty="0"/>
              <a:t>для выполнения таких работ сведений, материалов или документов </a:t>
            </a:r>
            <a:r>
              <a:rPr lang="ru-RU" b="1" u="sng" dirty="0"/>
              <a:t>осуществляется исполнителем </a:t>
            </a:r>
            <a:r>
              <a:rPr lang="ru-RU" b="1" u="sng" dirty="0" smtClean="0"/>
              <a:t>ККР  </a:t>
            </a:r>
            <a:r>
              <a:rPr lang="ru-RU" b="1" u="sng" dirty="0" smtClean="0">
                <a:solidFill>
                  <a:srgbClr val="FF0000"/>
                </a:solidFill>
              </a:rPr>
              <a:t>САМОСТОЯТЕЛЬНО</a:t>
            </a:r>
            <a:endParaRPr lang="ru-RU" dirty="0">
              <a:solidFill>
                <a:srgbClr val="FF0000"/>
              </a:solidFill>
            </a:endParaRPr>
          </a:p>
          <a:p>
            <a:pPr marL="0" indent="0">
              <a:buNone/>
            </a:pPr>
            <a:endParaRPr lang="ru-RU" dirty="0" smtClean="0"/>
          </a:p>
          <a:p>
            <a:endParaRPr lang="ru-RU" dirty="0"/>
          </a:p>
          <a:p>
            <a:pPr marL="0" indent="0" algn="ctr">
              <a:buNone/>
            </a:pPr>
            <a:r>
              <a:rPr lang="ru-RU" sz="2900" dirty="0" smtClean="0"/>
              <a:t>Заказчики ККР, </a:t>
            </a:r>
            <a:r>
              <a:rPr lang="ru-RU" sz="2900" dirty="0"/>
              <a:t>финансируемых за счет внебюджетных средств, </a:t>
            </a:r>
            <a:r>
              <a:rPr lang="ru-RU" sz="2900" b="1" u="sng" dirty="0"/>
              <a:t>в течение 10 </a:t>
            </a:r>
            <a:r>
              <a:rPr lang="ru-RU" sz="2900" b="1" u="sng" dirty="0" err="1"/>
              <a:t>рд</a:t>
            </a:r>
            <a:r>
              <a:rPr lang="ru-RU" sz="2900" b="1" u="sng" dirty="0"/>
              <a:t> </a:t>
            </a:r>
            <a:endParaRPr lang="ru-RU" sz="2900" b="1" u="sng" dirty="0" smtClean="0"/>
          </a:p>
          <a:p>
            <a:pPr marL="0" indent="0" algn="ctr">
              <a:buNone/>
            </a:pPr>
            <a:r>
              <a:rPr lang="ru-RU" sz="2900" u="sng" dirty="0" smtClean="0"/>
              <a:t>со </a:t>
            </a:r>
            <a:r>
              <a:rPr lang="ru-RU" sz="2900" u="sng" dirty="0"/>
              <a:t>дня заключения договора подряда</a:t>
            </a:r>
            <a:r>
              <a:rPr lang="ru-RU" sz="2900" dirty="0"/>
              <a:t> </a:t>
            </a:r>
            <a:r>
              <a:rPr lang="ru-RU" sz="2900" dirty="0" smtClean="0"/>
              <a:t>обеспечивают </a:t>
            </a:r>
            <a:r>
              <a:rPr lang="ru-RU" sz="2900" dirty="0">
                <a:solidFill>
                  <a:srgbClr val="FF0000"/>
                </a:solidFill>
              </a:rPr>
              <a:t>информирование</a:t>
            </a:r>
            <a:r>
              <a:rPr lang="ru-RU" sz="2900" dirty="0"/>
              <a:t> граждан и юридических лиц о начале выполнения таких работ путем</a:t>
            </a:r>
            <a:r>
              <a:rPr lang="ru-RU" sz="2900" dirty="0" smtClean="0"/>
              <a:t>:</a:t>
            </a:r>
          </a:p>
          <a:p>
            <a:pPr marL="0" indent="0" algn="ctr">
              <a:buNone/>
            </a:pPr>
            <a:endParaRPr lang="ru-RU" sz="2900" dirty="0"/>
          </a:p>
          <a:p>
            <a:pPr marL="0" indent="0" algn="just">
              <a:buNone/>
            </a:pPr>
            <a:r>
              <a:rPr lang="ru-RU" dirty="0"/>
              <a:t>1) размещения </a:t>
            </a:r>
            <a:r>
              <a:rPr lang="ru-RU" b="1" dirty="0"/>
              <a:t>извещения</a:t>
            </a:r>
            <a:r>
              <a:rPr lang="ru-RU" dirty="0"/>
              <a:t> о начале выполнения </a:t>
            </a:r>
            <a:r>
              <a:rPr lang="ru-RU" dirty="0" smtClean="0"/>
              <a:t>ККР на </a:t>
            </a:r>
            <a:r>
              <a:rPr lang="ru-RU" dirty="0"/>
              <a:t>своем официальном сайте в информационно-телекоммуникационной </a:t>
            </a:r>
            <a:r>
              <a:rPr lang="ru-RU" b="1" dirty="0"/>
              <a:t>сети "Интернет"</a:t>
            </a:r>
            <a:r>
              <a:rPr lang="ru-RU" dirty="0"/>
              <a:t> (при наличии официального сайта);</a:t>
            </a:r>
          </a:p>
          <a:p>
            <a:pPr marL="0" indent="0" algn="just">
              <a:buNone/>
            </a:pPr>
            <a:r>
              <a:rPr lang="ru-RU" dirty="0"/>
              <a:t>2) </a:t>
            </a:r>
            <a:r>
              <a:rPr lang="ru-RU" u="sng" dirty="0">
                <a:solidFill>
                  <a:srgbClr val="FF0000"/>
                </a:solidFill>
              </a:rPr>
              <a:t>направления извещения</a:t>
            </a:r>
            <a:r>
              <a:rPr lang="ru-RU" u="sng" dirty="0"/>
              <a:t> о начале выполнения</a:t>
            </a:r>
            <a:r>
              <a:rPr lang="ru-RU" dirty="0"/>
              <a:t> </a:t>
            </a:r>
            <a:r>
              <a:rPr lang="ru-RU" dirty="0" smtClean="0"/>
              <a:t>ККР </a:t>
            </a:r>
            <a:r>
              <a:rPr lang="ru-RU" u="sng" dirty="0"/>
              <a:t>в </a:t>
            </a:r>
            <a:r>
              <a:rPr lang="ru-RU" u="sng" dirty="0">
                <a:solidFill>
                  <a:srgbClr val="FF0000"/>
                </a:solidFill>
              </a:rPr>
              <a:t>орган, уполномоченный на утверждение карты-плана</a:t>
            </a:r>
            <a:r>
              <a:rPr lang="ru-RU" u="sng" dirty="0"/>
              <a:t> территории</a:t>
            </a:r>
            <a:r>
              <a:rPr lang="ru-RU" dirty="0"/>
              <a:t>;</a:t>
            </a:r>
          </a:p>
          <a:p>
            <a:pPr marL="0" indent="0" algn="just">
              <a:buNone/>
            </a:pPr>
            <a:r>
              <a:rPr lang="ru-RU" dirty="0"/>
              <a:t>3) размещения или обеспечения размещения извещения о начале выполнения </a:t>
            </a:r>
            <a:r>
              <a:rPr lang="ru-RU" dirty="0" smtClean="0"/>
              <a:t>ККР </a:t>
            </a:r>
            <a:r>
              <a:rPr lang="ru-RU" u="sng" dirty="0" smtClean="0">
                <a:solidFill>
                  <a:srgbClr val="FF0000"/>
                </a:solidFill>
              </a:rPr>
              <a:t>на </a:t>
            </a:r>
            <a:r>
              <a:rPr lang="ru-RU" u="sng" dirty="0">
                <a:solidFill>
                  <a:srgbClr val="FF0000"/>
                </a:solidFill>
              </a:rPr>
              <a:t>информационных щитах </a:t>
            </a:r>
            <a:r>
              <a:rPr lang="ru-RU" u="sng" dirty="0"/>
              <a:t>в границах</a:t>
            </a:r>
            <a:r>
              <a:rPr lang="ru-RU" dirty="0"/>
              <a:t> территории выполнения комплексных кадастровых работ.</a:t>
            </a:r>
          </a:p>
          <a:p>
            <a:pPr marL="0" indent="0" algn="ctr">
              <a:buNone/>
            </a:pPr>
            <a:endParaRPr lang="ru-RU" u="sng" dirty="0" smtClean="0"/>
          </a:p>
          <a:p>
            <a:pPr marL="0" indent="0" algn="ctr">
              <a:buNone/>
            </a:pPr>
            <a:r>
              <a:rPr lang="ru-RU" b="1" i="1" dirty="0" smtClean="0">
                <a:solidFill>
                  <a:schemeClr val="tx2">
                    <a:lumMod val="60000"/>
                    <a:lumOff val="40000"/>
                  </a:schemeClr>
                </a:solidFill>
              </a:rPr>
              <a:t>+ извещения со стороны ОМСУ</a:t>
            </a:r>
            <a:endParaRPr lang="ru-RU" b="1" i="1" dirty="0">
              <a:solidFill>
                <a:schemeClr val="tx2">
                  <a:lumMod val="60000"/>
                  <a:lumOff val="40000"/>
                </a:schemeClr>
              </a:solidFill>
            </a:endParaRPr>
          </a:p>
        </p:txBody>
      </p:sp>
      <p:sp>
        <p:nvSpPr>
          <p:cNvPr id="4" name="Стрелка вниз 3"/>
          <p:cNvSpPr/>
          <p:nvPr/>
        </p:nvSpPr>
        <p:spPr>
          <a:xfrm>
            <a:off x="6516216" y="6165304"/>
            <a:ext cx="720080" cy="648072"/>
          </a:xfrm>
          <a:prstGeom prst="down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ru-RU"/>
          </a:p>
        </p:txBody>
      </p:sp>
    </p:spTree>
    <p:extLst>
      <p:ext uri="{BB962C8B-B14F-4D97-AF65-F5344CB8AC3E}">
        <p14:creationId xmlns:p14="http://schemas.microsoft.com/office/powerpoint/2010/main" val="375649383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332656"/>
          </a:xfrm>
        </p:spPr>
        <p:txBody>
          <a:bodyPr>
            <a:noAutofit/>
          </a:bodyPr>
          <a:lstStyle/>
          <a:p>
            <a:r>
              <a:rPr lang="ru-RU" sz="2000" b="1" dirty="0" smtClean="0">
                <a:solidFill>
                  <a:schemeClr val="tx2">
                    <a:lumMod val="60000"/>
                    <a:lumOff val="40000"/>
                  </a:schemeClr>
                </a:solidFill>
                <a:latin typeface="Comic Sans MS" panose="030F0702030302020204" pitchFamily="66" charset="0"/>
              </a:rPr>
              <a:t/>
            </a:r>
            <a:br>
              <a:rPr lang="ru-RU" sz="2000" b="1" dirty="0" smtClean="0">
                <a:solidFill>
                  <a:schemeClr val="tx2">
                    <a:lumMod val="60000"/>
                    <a:lumOff val="40000"/>
                  </a:schemeClr>
                </a:solidFill>
                <a:latin typeface="Comic Sans MS" panose="030F0702030302020204" pitchFamily="66" charset="0"/>
              </a:rPr>
            </a:br>
            <a:r>
              <a:rPr lang="ru-RU" sz="2000" b="1" dirty="0" smtClean="0">
                <a:solidFill>
                  <a:schemeClr val="tx2">
                    <a:lumMod val="60000"/>
                    <a:lumOff val="40000"/>
                  </a:schemeClr>
                </a:solidFill>
                <a:latin typeface="Comic Sans MS" panose="030F0702030302020204" pitchFamily="66" charset="0"/>
              </a:rPr>
              <a:t>Новые</a:t>
            </a:r>
            <a:endParaRPr lang="ru-RU" sz="2800" b="1" dirty="0">
              <a:solidFill>
                <a:srgbClr val="C00000"/>
              </a:solidFill>
              <a:latin typeface="Comic Sans MS" panose="030F0702030302020204" pitchFamily="66" charset="0"/>
            </a:endParaRPr>
          </a:p>
        </p:txBody>
      </p:sp>
      <p:sp>
        <p:nvSpPr>
          <p:cNvPr id="3" name="Объект 2"/>
          <p:cNvSpPr>
            <a:spLocks noGrp="1"/>
          </p:cNvSpPr>
          <p:nvPr>
            <p:ph idx="1"/>
          </p:nvPr>
        </p:nvSpPr>
        <p:spPr>
          <a:xfrm>
            <a:off x="0" y="476672"/>
            <a:ext cx="9144000" cy="6381328"/>
          </a:xfrm>
        </p:spPr>
        <p:txBody>
          <a:bodyPr>
            <a:normAutofit fontScale="47500" lnSpcReduction="20000"/>
          </a:bodyPr>
          <a:lstStyle/>
          <a:p>
            <a:pPr marL="0" indent="0" algn="ctr">
              <a:buNone/>
            </a:pPr>
            <a:r>
              <a:rPr lang="ru-RU" sz="4200" dirty="0"/>
              <a:t>Орган, уполномоченный на утверждение карты-плана территории</a:t>
            </a:r>
            <a:r>
              <a:rPr lang="ru-RU" sz="4200" u="sng" dirty="0"/>
              <a:t>, </a:t>
            </a:r>
            <a:r>
              <a:rPr lang="ru-RU" sz="4200" b="1" u="sng" dirty="0"/>
              <a:t>в течение </a:t>
            </a:r>
            <a:r>
              <a:rPr lang="ru-RU" sz="4200" b="1" u="sng" dirty="0" smtClean="0"/>
              <a:t>5 </a:t>
            </a:r>
            <a:r>
              <a:rPr lang="ru-RU" sz="4200" b="1" u="sng" dirty="0"/>
              <a:t>рабочих</a:t>
            </a:r>
            <a:r>
              <a:rPr lang="ru-RU" sz="4200" b="1" dirty="0"/>
              <a:t> </a:t>
            </a:r>
            <a:r>
              <a:rPr lang="ru-RU" sz="4200" dirty="0"/>
              <a:t>дней </a:t>
            </a:r>
            <a:r>
              <a:rPr lang="ru-RU" sz="4200" i="1" u="sng" dirty="0"/>
              <a:t>со дня получения извещения о начале выполнения </a:t>
            </a:r>
            <a:r>
              <a:rPr lang="ru-RU" sz="4200" i="1" u="sng" dirty="0" smtClean="0"/>
              <a:t>ККР</a:t>
            </a:r>
            <a:r>
              <a:rPr lang="ru-RU" sz="4200" dirty="0" smtClean="0"/>
              <a:t>, </a:t>
            </a:r>
            <a:r>
              <a:rPr lang="ru-RU" sz="4200" dirty="0"/>
              <a:t>финансируемых за счет внебюджетных средств, </a:t>
            </a:r>
            <a:r>
              <a:rPr lang="ru-RU" sz="4200" b="1" dirty="0" smtClean="0"/>
              <a:t>Обеспечивает Информирование Граждан И Юридических Лиц </a:t>
            </a:r>
            <a:r>
              <a:rPr lang="ru-RU" sz="4200" dirty="0" smtClean="0"/>
              <a:t>о </a:t>
            </a:r>
            <a:r>
              <a:rPr lang="ru-RU" sz="4200" dirty="0"/>
              <a:t>начале выполнения таких работ путем:</a:t>
            </a:r>
          </a:p>
          <a:p>
            <a:pPr marL="0" indent="0">
              <a:buNone/>
            </a:pPr>
            <a:endParaRPr lang="ru-RU" dirty="0" smtClean="0"/>
          </a:p>
          <a:p>
            <a:pPr marL="514350" indent="-514350">
              <a:buAutoNum type="arabicParenR"/>
            </a:pPr>
            <a:r>
              <a:rPr lang="ru-RU" sz="3800" dirty="0" smtClean="0"/>
              <a:t>опубликования </a:t>
            </a:r>
            <a:r>
              <a:rPr lang="ru-RU" sz="3800" dirty="0"/>
              <a:t>извещения </a:t>
            </a:r>
            <a:r>
              <a:rPr lang="ru-RU" sz="3800" dirty="0" smtClean="0">
                <a:solidFill>
                  <a:srgbClr val="C00000"/>
                </a:solidFill>
              </a:rPr>
              <a:t>в </a:t>
            </a:r>
            <a:r>
              <a:rPr lang="ru-RU" sz="3800" dirty="0">
                <a:solidFill>
                  <a:srgbClr val="C00000"/>
                </a:solidFill>
              </a:rPr>
              <a:t>печатном </a:t>
            </a:r>
            <a:r>
              <a:rPr lang="ru-RU" sz="3800" dirty="0" smtClean="0">
                <a:solidFill>
                  <a:srgbClr val="C00000"/>
                </a:solidFill>
              </a:rPr>
              <a:t>СМИ </a:t>
            </a:r>
            <a:r>
              <a:rPr lang="ru-RU" sz="3800" dirty="0" smtClean="0"/>
              <a:t>и </a:t>
            </a:r>
            <a:r>
              <a:rPr lang="ru-RU" sz="3800" dirty="0"/>
              <a:t>сетевом издании, в которых осуществляется обнародование (официальное опубликование) его правовых актов, а также путем размещения извещения на своем официальном сайте в информационно-телекоммуникационной </a:t>
            </a:r>
            <a:r>
              <a:rPr lang="ru-RU" sz="3800" dirty="0">
                <a:solidFill>
                  <a:srgbClr val="C00000"/>
                </a:solidFill>
              </a:rPr>
              <a:t>сети "Интернет</a:t>
            </a:r>
            <a:r>
              <a:rPr lang="ru-RU" sz="3800" dirty="0" smtClean="0"/>
              <a:t>";</a:t>
            </a:r>
          </a:p>
          <a:p>
            <a:pPr marL="0" indent="0">
              <a:buNone/>
            </a:pPr>
            <a:endParaRPr lang="ru-RU" sz="2500" dirty="0"/>
          </a:p>
          <a:p>
            <a:pPr marL="0" indent="0">
              <a:buNone/>
            </a:pPr>
            <a:r>
              <a:rPr lang="ru-RU" sz="3800" dirty="0"/>
              <a:t>2) размещения </a:t>
            </a:r>
            <a:r>
              <a:rPr lang="ru-RU" sz="3800" dirty="0" smtClean="0"/>
              <a:t>извещения </a:t>
            </a:r>
            <a:r>
              <a:rPr lang="ru-RU" sz="3800" dirty="0"/>
              <a:t>о начале выполнения </a:t>
            </a:r>
            <a:r>
              <a:rPr lang="ru-RU" sz="3800" dirty="0" smtClean="0"/>
              <a:t>ККР на </a:t>
            </a:r>
            <a:r>
              <a:rPr lang="ru-RU" sz="3800" dirty="0"/>
              <a:t>своих </a:t>
            </a:r>
            <a:r>
              <a:rPr lang="ru-RU" sz="3800" dirty="0">
                <a:solidFill>
                  <a:srgbClr val="C00000"/>
                </a:solidFill>
              </a:rPr>
              <a:t>информационных щитах</a:t>
            </a:r>
            <a:r>
              <a:rPr lang="ru-RU" sz="3800" dirty="0" smtClean="0"/>
              <a:t>;</a:t>
            </a:r>
          </a:p>
          <a:p>
            <a:pPr marL="0" indent="0">
              <a:buNone/>
            </a:pPr>
            <a:endParaRPr lang="ru-RU" sz="2500" dirty="0"/>
          </a:p>
          <a:p>
            <a:pPr marL="0" indent="0">
              <a:buNone/>
            </a:pPr>
            <a:r>
              <a:rPr lang="ru-RU" sz="3800" dirty="0"/>
              <a:t>3) </a:t>
            </a:r>
            <a:r>
              <a:rPr lang="ru-RU" sz="3800" u="sng" dirty="0">
                <a:solidFill>
                  <a:srgbClr val="C00000"/>
                </a:solidFill>
              </a:rPr>
              <a:t>направления извещения </a:t>
            </a:r>
            <a:r>
              <a:rPr lang="ru-RU" sz="3800" u="sng" dirty="0" smtClean="0"/>
              <a:t>в </a:t>
            </a:r>
            <a:r>
              <a:rPr lang="ru-RU" sz="3800" u="sng" dirty="0"/>
              <a:t>орган местного самоуправления </a:t>
            </a:r>
            <a:r>
              <a:rPr lang="ru-RU" sz="3800" u="sng" dirty="0" smtClean="0">
                <a:solidFill>
                  <a:srgbClr val="C00000"/>
                </a:solidFill>
              </a:rPr>
              <a:t>ПОСЕЛЕНИЯ</a:t>
            </a:r>
            <a:r>
              <a:rPr lang="ru-RU" sz="3800" dirty="0" smtClean="0">
                <a:solidFill>
                  <a:srgbClr val="C00000"/>
                </a:solidFill>
              </a:rPr>
              <a:t>,</a:t>
            </a:r>
            <a:r>
              <a:rPr lang="ru-RU" sz="3800" dirty="0" smtClean="0"/>
              <a:t> </a:t>
            </a:r>
            <a:r>
              <a:rPr lang="ru-RU" sz="3800" dirty="0"/>
              <a:t>на территории которого выполняются </a:t>
            </a:r>
            <a:r>
              <a:rPr lang="ru-RU" sz="3800" dirty="0" smtClean="0"/>
              <a:t>ККР, </a:t>
            </a:r>
            <a:r>
              <a:rPr lang="ru-RU" sz="3800" dirty="0">
                <a:solidFill>
                  <a:srgbClr val="C00000"/>
                </a:solidFill>
              </a:rPr>
              <a:t>для размещения на официальном сайте поселения </a:t>
            </a:r>
            <a:r>
              <a:rPr lang="ru-RU" sz="3800" dirty="0" smtClean="0">
                <a:solidFill>
                  <a:srgbClr val="C00000"/>
                </a:solidFill>
              </a:rPr>
              <a:t> </a:t>
            </a:r>
            <a:r>
              <a:rPr lang="ru-RU" sz="3800" dirty="0" smtClean="0"/>
              <a:t>и </a:t>
            </a:r>
            <a:r>
              <a:rPr lang="ru-RU" sz="3800" dirty="0"/>
              <a:t>на информационных </a:t>
            </a:r>
            <a:r>
              <a:rPr lang="ru-RU" sz="3800" dirty="0" smtClean="0"/>
              <a:t>щитах;</a:t>
            </a:r>
          </a:p>
          <a:p>
            <a:pPr marL="0" indent="0">
              <a:buNone/>
            </a:pPr>
            <a:endParaRPr lang="ru-RU" sz="2900" dirty="0"/>
          </a:p>
          <a:p>
            <a:pPr marL="0" indent="0">
              <a:buNone/>
            </a:pPr>
            <a:r>
              <a:rPr lang="ru-RU" sz="3800" dirty="0"/>
              <a:t>4) </a:t>
            </a:r>
            <a:r>
              <a:rPr lang="ru-RU" sz="3800" dirty="0">
                <a:solidFill>
                  <a:srgbClr val="C00000"/>
                </a:solidFill>
              </a:rPr>
              <a:t>направления извещения </a:t>
            </a:r>
            <a:r>
              <a:rPr lang="ru-RU" sz="3800" u="sng" dirty="0" smtClean="0"/>
              <a:t>в </a:t>
            </a:r>
            <a:r>
              <a:rPr lang="ru-RU" sz="3800" u="sng" dirty="0"/>
              <a:t>исполнительный орган государственной власти </a:t>
            </a:r>
            <a:r>
              <a:rPr lang="ru-RU" sz="3800" u="sng" dirty="0">
                <a:solidFill>
                  <a:srgbClr val="C00000"/>
                </a:solidFill>
              </a:rPr>
              <a:t>субъекта</a:t>
            </a:r>
            <a:r>
              <a:rPr lang="ru-RU" sz="3800" dirty="0">
                <a:solidFill>
                  <a:srgbClr val="C00000"/>
                </a:solidFill>
              </a:rPr>
              <a:t> </a:t>
            </a:r>
            <a:r>
              <a:rPr lang="ru-RU" sz="3800" dirty="0" smtClean="0">
                <a:solidFill>
                  <a:srgbClr val="C00000"/>
                </a:solidFill>
              </a:rPr>
              <a:t>РФ </a:t>
            </a:r>
            <a:r>
              <a:rPr lang="ru-RU" sz="3800" dirty="0" smtClean="0"/>
              <a:t>для </a:t>
            </a:r>
            <a:r>
              <a:rPr lang="ru-RU" sz="3800" dirty="0"/>
              <a:t>размещения на его официальном сайте в </a:t>
            </a:r>
            <a:r>
              <a:rPr lang="ru-RU" sz="3800" dirty="0" smtClean="0"/>
              <a:t>сети </a:t>
            </a:r>
            <a:r>
              <a:rPr lang="ru-RU" sz="3800" dirty="0"/>
              <a:t>"</a:t>
            </a:r>
            <a:r>
              <a:rPr lang="ru-RU" sz="3800" u="sng" dirty="0"/>
              <a:t>Интернет</a:t>
            </a:r>
            <a:r>
              <a:rPr lang="ru-RU" sz="3800" dirty="0"/>
              <a:t>" и </a:t>
            </a:r>
            <a:r>
              <a:rPr lang="ru-RU" sz="3800" u="sng" dirty="0"/>
              <a:t>для опубликования в печатном </a:t>
            </a:r>
            <a:r>
              <a:rPr lang="ru-RU" sz="3800" u="sng" dirty="0" smtClean="0"/>
              <a:t>СМИ и </a:t>
            </a:r>
            <a:r>
              <a:rPr lang="ru-RU" sz="3800" u="sng" dirty="0"/>
              <a:t>сетевом издании</a:t>
            </a:r>
            <a:r>
              <a:rPr lang="ru-RU" sz="3800" dirty="0"/>
              <a:t>, в которых осуществляется обнародование (официальное опубликование) правовых актов органов государственной власти субъекта </a:t>
            </a:r>
            <a:r>
              <a:rPr lang="ru-RU" sz="3800" dirty="0" smtClean="0"/>
              <a:t>РФ, </a:t>
            </a:r>
            <a:r>
              <a:rPr lang="ru-RU" sz="3800" dirty="0"/>
              <a:t>иной официальной информации</a:t>
            </a:r>
            <a:r>
              <a:rPr lang="ru-RU" sz="3800" dirty="0" smtClean="0"/>
              <a:t>;</a:t>
            </a:r>
          </a:p>
          <a:p>
            <a:pPr marL="0" indent="0">
              <a:buNone/>
            </a:pPr>
            <a:endParaRPr lang="ru-RU" sz="2500" dirty="0"/>
          </a:p>
          <a:p>
            <a:pPr marL="0" indent="0">
              <a:buNone/>
            </a:pPr>
            <a:r>
              <a:rPr lang="ru-RU" sz="3800" dirty="0"/>
              <a:t>5) </a:t>
            </a:r>
            <a:r>
              <a:rPr lang="ru-RU" sz="3800" dirty="0">
                <a:solidFill>
                  <a:srgbClr val="C00000"/>
                </a:solidFill>
              </a:rPr>
              <a:t>направления извещения </a:t>
            </a:r>
            <a:r>
              <a:rPr lang="ru-RU" sz="3800" u="sng" dirty="0" smtClean="0">
                <a:solidFill>
                  <a:srgbClr val="C00000"/>
                </a:solidFill>
              </a:rPr>
              <a:t>В Орган Регистрации Прав </a:t>
            </a:r>
            <a:r>
              <a:rPr lang="ru-RU" sz="3800" u="sng" dirty="0" smtClean="0"/>
              <a:t>для </a:t>
            </a:r>
            <a:r>
              <a:rPr lang="ru-RU" sz="3800" u="sng" dirty="0"/>
              <a:t>размещения на его официальном сайте в </a:t>
            </a:r>
            <a:r>
              <a:rPr lang="ru-RU" sz="3800" u="sng" dirty="0" smtClean="0"/>
              <a:t>сети </a:t>
            </a:r>
            <a:r>
              <a:rPr lang="ru-RU" sz="3800" u="sng" dirty="0"/>
              <a:t>"Интернет</a:t>
            </a:r>
            <a:r>
              <a:rPr lang="ru-RU" sz="3800" dirty="0"/>
              <a:t>" </a:t>
            </a:r>
            <a:r>
              <a:rPr lang="ru-RU" sz="3800" dirty="0">
                <a:solidFill>
                  <a:srgbClr val="C00000"/>
                </a:solidFill>
              </a:rPr>
              <a:t>и отображения сведений </a:t>
            </a:r>
            <a:r>
              <a:rPr lang="ru-RU" sz="3800" dirty="0"/>
              <a:t>о территории выполнения </a:t>
            </a:r>
            <a:r>
              <a:rPr lang="ru-RU" sz="3800" dirty="0" smtClean="0"/>
              <a:t>ККР на </a:t>
            </a:r>
            <a:r>
              <a:rPr lang="ru-RU" sz="3800" dirty="0"/>
              <a:t>кадастровых картах, в том числе публичных кадастровых картах.</a:t>
            </a:r>
          </a:p>
          <a:p>
            <a:endParaRPr lang="ru-RU" dirty="0"/>
          </a:p>
        </p:txBody>
      </p:sp>
    </p:spTree>
    <p:extLst>
      <p:ext uri="{BB962C8B-B14F-4D97-AF65-F5344CB8AC3E}">
        <p14:creationId xmlns:p14="http://schemas.microsoft.com/office/powerpoint/2010/main" val="262722566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332656"/>
          </a:xfrm>
        </p:spPr>
        <p:txBody>
          <a:bodyPr>
            <a:noAutofit/>
          </a:bodyPr>
          <a:lstStyle/>
          <a:p>
            <a:r>
              <a:rPr lang="ru-RU" sz="2000" b="1" dirty="0" smtClean="0">
                <a:solidFill>
                  <a:schemeClr val="tx2">
                    <a:lumMod val="60000"/>
                    <a:lumOff val="40000"/>
                  </a:schemeClr>
                </a:solidFill>
                <a:latin typeface="Comic Sans MS" panose="030F0702030302020204" pitchFamily="66" charset="0"/>
              </a:rPr>
              <a:t>Рассмотрение КАРТЫ-ПЛАНА</a:t>
            </a:r>
            <a:endParaRPr lang="ru-RU" sz="2800" b="1" dirty="0">
              <a:solidFill>
                <a:srgbClr val="C00000"/>
              </a:solidFill>
              <a:latin typeface="Comic Sans MS" panose="030F0702030302020204" pitchFamily="66" charset="0"/>
            </a:endParaRPr>
          </a:p>
        </p:txBody>
      </p:sp>
      <p:sp>
        <p:nvSpPr>
          <p:cNvPr id="3" name="Объект 2"/>
          <p:cNvSpPr>
            <a:spLocks noGrp="1"/>
          </p:cNvSpPr>
          <p:nvPr>
            <p:ph idx="1"/>
          </p:nvPr>
        </p:nvSpPr>
        <p:spPr>
          <a:xfrm>
            <a:off x="0" y="332656"/>
            <a:ext cx="9144000" cy="6525344"/>
          </a:xfrm>
        </p:spPr>
        <p:txBody>
          <a:bodyPr>
            <a:normAutofit fontScale="70000" lnSpcReduction="20000"/>
          </a:bodyPr>
          <a:lstStyle/>
          <a:p>
            <a:pPr marL="0" indent="0" algn="ctr">
              <a:buNone/>
            </a:pPr>
            <a:r>
              <a:rPr lang="ru-RU" b="1" dirty="0"/>
              <a:t>Заказчики</a:t>
            </a:r>
            <a:r>
              <a:rPr lang="ru-RU" dirty="0"/>
              <a:t> </a:t>
            </a:r>
            <a:r>
              <a:rPr lang="ru-RU" dirty="0" smtClean="0"/>
              <a:t>ККР, </a:t>
            </a:r>
            <a:r>
              <a:rPr lang="ru-RU" dirty="0"/>
              <a:t>финансируемых за счет внебюджетных средств, </a:t>
            </a:r>
            <a:r>
              <a:rPr lang="ru-RU" b="1" u="sng" dirty="0">
                <a:solidFill>
                  <a:srgbClr val="FF0000"/>
                </a:solidFill>
              </a:rPr>
              <a:t>после рассмотрения </a:t>
            </a:r>
            <a:r>
              <a:rPr lang="ru-RU" u="sng" dirty="0">
                <a:solidFill>
                  <a:srgbClr val="FF0000"/>
                </a:solidFill>
              </a:rPr>
              <a:t>проекта карты-плана территории </a:t>
            </a:r>
            <a:r>
              <a:rPr lang="ru-RU" b="1" u="sng" dirty="0">
                <a:solidFill>
                  <a:srgbClr val="FF0000"/>
                </a:solidFill>
              </a:rPr>
              <a:t>направляют его в орган, уполномоченный </a:t>
            </a:r>
            <a:r>
              <a:rPr lang="ru-RU" u="sng" dirty="0">
                <a:solidFill>
                  <a:srgbClr val="FF0000"/>
                </a:solidFill>
              </a:rPr>
              <a:t>на утверждение</a:t>
            </a:r>
            <a:r>
              <a:rPr lang="ru-RU" dirty="0"/>
              <a:t> карты-плана территории, </a:t>
            </a:r>
            <a:endParaRPr lang="ru-RU" dirty="0" smtClean="0"/>
          </a:p>
          <a:p>
            <a:pPr marL="0" indent="0" algn="ctr">
              <a:buNone/>
            </a:pPr>
            <a:r>
              <a:rPr lang="ru-RU" i="1" u="sng" dirty="0" smtClean="0"/>
              <a:t>для </a:t>
            </a:r>
            <a:r>
              <a:rPr lang="ru-RU" i="1" u="sng" dirty="0"/>
              <a:t>последующего направления в согласительную комиссию</a:t>
            </a:r>
            <a:r>
              <a:rPr lang="ru-RU" dirty="0" smtClean="0"/>
              <a:t>.</a:t>
            </a:r>
          </a:p>
          <a:p>
            <a:pPr marL="0" indent="0" algn="ctr">
              <a:buNone/>
            </a:pPr>
            <a:endParaRPr lang="ru-RU" dirty="0" smtClean="0"/>
          </a:p>
          <a:p>
            <a:pPr marL="0" indent="0" algn="ctr">
              <a:buNone/>
            </a:pPr>
            <a:r>
              <a:rPr lang="ru-RU" dirty="0" smtClean="0"/>
              <a:t>ОМСУ </a:t>
            </a:r>
            <a:r>
              <a:rPr lang="ru-RU" u="sng" dirty="0" smtClean="0"/>
              <a:t>в </a:t>
            </a:r>
            <a:r>
              <a:rPr lang="ru-RU" u="sng" dirty="0"/>
              <a:t>течение </a:t>
            </a:r>
            <a:r>
              <a:rPr lang="ru-RU" u="sng" dirty="0" smtClean="0"/>
              <a:t>5 </a:t>
            </a:r>
            <a:r>
              <a:rPr lang="ru-RU" u="sng" dirty="0"/>
              <a:t>календарных дней со дня получения проекта карты-плана территории </a:t>
            </a:r>
            <a:r>
              <a:rPr lang="ru-RU" i="1" u="sng" dirty="0">
                <a:solidFill>
                  <a:srgbClr val="C00000"/>
                </a:solidFill>
              </a:rPr>
              <a:t>направляет его в согласительную комиссию</a:t>
            </a:r>
            <a:r>
              <a:rPr lang="ru-RU" dirty="0"/>
              <a:t>.</a:t>
            </a:r>
          </a:p>
          <a:p>
            <a:pPr marL="0" indent="0" algn="ctr">
              <a:buNone/>
            </a:pPr>
            <a:endParaRPr lang="ru-RU" u="sng" dirty="0" smtClean="0"/>
          </a:p>
          <a:p>
            <a:pPr marL="0" indent="0" algn="ctr">
              <a:buNone/>
            </a:pPr>
            <a:r>
              <a:rPr lang="ru-RU" b="1" u="sng" dirty="0" smtClean="0">
                <a:solidFill>
                  <a:srgbClr val="C00000"/>
                </a:solidFill>
              </a:rPr>
              <a:t>Карта-план территории </a:t>
            </a:r>
            <a:r>
              <a:rPr lang="ru-RU" sz="2400" i="1" u="sng" dirty="0" smtClean="0">
                <a:solidFill>
                  <a:srgbClr val="C00000"/>
                </a:solidFill>
              </a:rPr>
              <a:t> </a:t>
            </a:r>
            <a:r>
              <a:rPr lang="ru-RU" b="1" u="sng" dirty="0">
                <a:solidFill>
                  <a:srgbClr val="C00000"/>
                </a:solidFill>
              </a:rPr>
              <a:t>УТВЕРЖДАЕТСЯ </a:t>
            </a:r>
          </a:p>
          <a:p>
            <a:pPr marL="0" indent="0" algn="ctr">
              <a:buNone/>
            </a:pPr>
            <a:r>
              <a:rPr lang="ru-RU" b="1" dirty="0">
                <a:solidFill>
                  <a:srgbClr val="FF0000"/>
                </a:solidFill>
              </a:rPr>
              <a:t>уполномоченным органом местного самоуправления </a:t>
            </a:r>
            <a:r>
              <a:rPr lang="ru-RU" dirty="0"/>
              <a:t>муниципального района, муниципального округа или городского округа, на территории которого выполнялись такие </a:t>
            </a:r>
            <a:r>
              <a:rPr lang="ru-RU" dirty="0" smtClean="0"/>
              <a:t>работы</a:t>
            </a:r>
          </a:p>
          <a:p>
            <a:pPr marL="0" indent="0" algn="ctr">
              <a:buNone/>
            </a:pPr>
            <a:endParaRPr lang="ru-RU" u="sng" dirty="0" smtClean="0"/>
          </a:p>
          <a:p>
            <a:pPr marL="0" indent="0" algn="ctr">
              <a:buNone/>
            </a:pPr>
            <a:endParaRPr lang="ru-RU" u="sng" dirty="0"/>
          </a:p>
          <a:p>
            <a:pPr marL="0" indent="0" algn="ctr">
              <a:buNone/>
            </a:pPr>
            <a:r>
              <a:rPr lang="ru-RU" u="sng" dirty="0" smtClean="0"/>
              <a:t>Орган</a:t>
            </a:r>
            <a:r>
              <a:rPr lang="ru-RU" u="sng" dirty="0"/>
              <a:t>, уполномоченный на утверждение карты-плана территории</a:t>
            </a:r>
            <a:r>
              <a:rPr lang="ru-RU" dirty="0"/>
              <a:t>, после рассмотрения проекта карты-плана территории, </a:t>
            </a:r>
            <a:r>
              <a:rPr lang="ru-RU" b="1" u="sng" dirty="0">
                <a:solidFill>
                  <a:srgbClr val="C00000"/>
                </a:solidFill>
              </a:rPr>
              <a:t>представленного согласительной комиссией</a:t>
            </a:r>
            <a:r>
              <a:rPr lang="ru-RU" dirty="0">
                <a:solidFill>
                  <a:srgbClr val="C00000"/>
                </a:solidFill>
              </a:rPr>
              <a:t>, </a:t>
            </a:r>
            <a:r>
              <a:rPr lang="ru-RU" dirty="0" smtClean="0">
                <a:solidFill>
                  <a:srgbClr val="FF0000"/>
                </a:solidFill>
              </a:rPr>
              <a:t>Утверждает карту-план территории и в срок не более 3 рабочих дней со дня утверждения </a:t>
            </a:r>
            <a:r>
              <a:rPr lang="ru-RU" u="sng" dirty="0" smtClean="0">
                <a:solidFill>
                  <a:srgbClr val="FF0000"/>
                </a:solidFill>
              </a:rPr>
              <a:t>направляет ее в орган регистрации прав</a:t>
            </a:r>
          </a:p>
          <a:p>
            <a:pPr marL="0" indent="0">
              <a:buNone/>
            </a:pPr>
            <a:endParaRPr lang="ru-RU" dirty="0"/>
          </a:p>
        </p:txBody>
      </p:sp>
      <p:sp>
        <p:nvSpPr>
          <p:cNvPr id="4" name="Стрелка вниз 3"/>
          <p:cNvSpPr/>
          <p:nvPr/>
        </p:nvSpPr>
        <p:spPr>
          <a:xfrm>
            <a:off x="3347864" y="1556792"/>
            <a:ext cx="2088232" cy="216024"/>
          </a:xfrm>
          <a:prstGeom prst="downArrow">
            <a:avLst/>
          </a:prstGeom>
        </p:spPr>
        <p:style>
          <a:lnRef idx="3">
            <a:schemeClr val="lt1"/>
          </a:lnRef>
          <a:fillRef idx="1">
            <a:schemeClr val="accent1"/>
          </a:fillRef>
          <a:effectRef idx="1">
            <a:schemeClr val="accent1"/>
          </a:effectRef>
          <a:fontRef idx="minor">
            <a:schemeClr val="lt1"/>
          </a:fontRef>
        </p:style>
        <p:txBody>
          <a:bodyPr rtlCol="0" anchor="ctr"/>
          <a:lstStyle/>
          <a:p>
            <a:pPr algn="ctr"/>
            <a:endParaRPr lang="ru-RU"/>
          </a:p>
        </p:txBody>
      </p:sp>
      <p:sp>
        <p:nvSpPr>
          <p:cNvPr id="5" name="Стрелка вниз 4"/>
          <p:cNvSpPr/>
          <p:nvPr/>
        </p:nvSpPr>
        <p:spPr>
          <a:xfrm>
            <a:off x="3310967" y="2551212"/>
            <a:ext cx="2088232" cy="216024"/>
          </a:xfrm>
          <a:prstGeom prst="downArrow">
            <a:avLst/>
          </a:prstGeom>
        </p:spPr>
        <p:style>
          <a:lnRef idx="3">
            <a:schemeClr val="lt1"/>
          </a:lnRef>
          <a:fillRef idx="1">
            <a:schemeClr val="accent1"/>
          </a:fillRef>
          <a:effectRef idx="1">
            <a:schemeClr val="accent1"/>
          </a:effectRef>
          <a:fontRef idx="minor">
            <a:schemeClr val="lt1"/>
          </a:fontRef>
        </p:style>
        <p:txBody>
          <a:bodyPr rtlCol="0" anchor="ctr"/>
          <a:lstStyle/>
          <a:p>
            <a:pPr algn="ctr"/>
            <a:endParaRPr lang="ru-RU"/>
          </a:p>
        </p:txBody>
      </p:sp>
      <p:sp>
        <p:nvSpPr>
          <p:cNvPr id="6" name="Стрелка вниз 5"/>
          <p:cNvSpPr/>
          <p:nvPr/>
        </p:nvSpPr>
        <p:spPr>
          <a:xfrm>
            <a:off x="3454983" y="4365104"/>
            <a:ext cx="1800200" cy="216024"/>
          </a:xfrm>
          <a:prstGeom prst="downArrow">
            <a:avLst/>
          </a:prstGeom>
        </p:spPr>
        <p:style>
          <a:lnRef idx="3">
            <a:schemeClr val="lt1"/>
          </a:lnRef>
          <a:fillRef idx="1">
            <a:schemeClr val="accent1"/>
          </a:fillRef>
          <a:effectRef idx="1">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38638925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620688"/>
          </a:xfrm>
        </p:spPr>
        <p:txBody>
          <a:bodyPr>
            <a:noAutofit/>
          </a:bodyPr>
          <a:lstStyle/>
          <a:p>
            <a:r>
              <a:rPr lang="ru-RU" sz="2800" b="1" dirty="0" smtClean="0">
                <a:solidFill>
                  <a:schemeClr val="tx2">
                    <a:lumMod val="60000"/>
                    <a:lumOff val="40000"/>
                  </a:schemeClr>
                </a:solidFill>
                <a:latin typeface="Comic Sans MS" panose="030F0702030302020204" pitchFamily="66" charset="0"/>
              </a:rPr>
              <a:t>Последние АКТЫ</a:t>
            </a:r>
            <a:endParaRPr lang="ru-RU" sz="2800" b="1" dirty="0">
              <a:solidFill>
                <a:schemeClr val="tx2">
                  <a:lumMod val="60000"/>
                  <a:lumOff val="40000"/>
                </a:schemeClr>
              </a:solidFill>
              <a:latin typeface="Comic Sans MS" panose="030F0702030302020204" pitchFamily="66" charset="0"/>
            </a:endParaRPr>
          </a:p>
        </p:txBody>
      </p:sp>
      <p:sp>
        <p:nvSpPr>
          <p:cNvPr id="3" name="Объект 2"/>
          <p:cNvSpPr>
            <a:spLocks noGrp="1"/>
          </p:cNvSpPr>
          <p:nvPr>
            <p:ph idx="1"/>
          </p:nvPr>
        </p:nvSpPr>
        <p:spPr>
          <a:xfrm>
            <a:off x="0" y="620688"/>
            <a:ext cx="9144000" cy="6237312"/>
          </a:xfrm>
        </p:spPr>
        <p:txBody>
          <a:bodyPr>
            <a:normAutofit lnSpcReduction="10000"/>
          </a:bodyPr>
          <a:lstStyle/>
          <a:p>
            <a:r>
              <a:rPr lang="ru-RU" sz="1600" i="1" dirty="0" smtClean="0"/>
              <a:t>ФЗ от 30.12.2020 </a:t>
            </a:r>
            <a:r>
              <a:rPr lang="ru-RU" sz="1600" b="1" dirty="0" smtClean="0">
                <a:solidFill>
                  <a:srgbClr val="FF0000"/>
                </a:solidFill>
              </a:rPr>
              <a:t>№ 494 – ФЗ </a:t>
            </a:r>
            <a:r>
              <a:rPr lang="ru-RU" sz="1600" i="1" dirty="0" smtClean="0"/>
              <a:t>«О внесении изменений в Градостроительный Кодекс РФ и отдельные законодательные акты РФ в целях обеспечения </a:t>
            </a:r>
            <a:r>
              <a:rPr lang="ru-RU" sz="1600" b="1" i="1" dirty="0" smtClean="0"/>
              <a:t>Комплексного </a:t>
            </a:r>
          </a:p>
          <a:p>
            <a:pPr marL="0" indent="0">
              <a:buNone/>
            </a:pPr>
            <a:r>
              <a:rPr lang="ru-RU" sz="1600" b="1" i="1" dirty="0"/>
              <a:t> </a:t>
            </a:r>
            <a:r>
              <a:rPr lang="ru-RU" sz="1600" b="1" i="1" dirty="0" smtClean="0"/>
              <a:t>       Развития Территорий</a:t>
            </a:r>
            <a:r>
              <a:rPr lang="ru-RU" sz="1600" i="1" dirty="0" smtClean="0"/>
              <a:t>»</a:t>
            </a:r>
            <a:endParaRPr lang="ru-RU" sz="1600" i="1" dirty="0"/>
          </a:p>
          <a:p>
            <a:r>
              <a:rPr lang="ru-RU" sz="1600" i="1" dirty="0" smtClean="0"/>
              <a:t>ФЗ от 29.12.2020 </a:t>
            </a:r>
            <a:r>
              <a:rPr lang="ru-RU" sz="1600" b="1" dirty="0" smtClean="0">
                <a:solidFill>
                  <a:srgbClr val="FF0000"/>
                </a:solidFill>
              </a:rPr>
              <a:t>N 468-ФЗ </a:t>
            </a:r>
            <a:r>
              <a:rPr lang="ru-RU" sz="1600" dirty="0" smtClean="0"/>
              <a:t>«</a:t>
            </a:r>
            <a:r>
              <a:rPr lang="ru-RU" sz="1600" i="1" dirty="0" smtClean="0"/>
              <a:t>О внесении изменений в Градостроительный кодекс РФ и отдельные законодательные акты Российской Федерации»- изменения ПЗЗ и продление разрешения на строительство ОКС</a:t>
            </a:r>
            <a:endParaRPr lang="ru-RU" sz="1600" b="1" i="1" dirty="0">
              <a:solidFill>
                <a:srgbClr val="FF0000"/>
              </a:solidFill>
            </a:endParaRPr>
          </a:p>
          <a:p>
            <a:r>
              <a:rPr lang="ru-RU" sz="1600" i="1" dirty="0" smtClean="0"/>
              <a:t>ФЗ от 30.12.2020  </a:t>
            </a:r>
            <a:r>
              <a:rPr lang="ru-RU" sz="1600" b="1" dirty="0" smtClean="0">
                <a:solidFill>
                  <a:srgbClr val="FF0000"/>
                </a:solidFill>
              </a:rPr>
              <a:t>№  505-ФЗ </a:t>
            </a:r>
            <a:r>
              <a:rPr lang="ru-RU" sz="1600" i="1" dirty="0" smtClean="0"/>
              <a:t>«О внесении изменений в Федеральный закон «Об особо охраняемых природных территориях" и отдельные законодательные акты Российской Федерации»;  </a:t>
            </a:r>
          </a:p>
          <a:p>
            <a:r>
              <a:rPr lang="ru-RU" sz="1600" i="1" dirty="0" smtClean="0"/>
              <a:t>ФЗ от 22.12.2020  </a:t>
            </a:r>
            <a:r>
              <a:rPr lang="ru-RU" sz="1600" b="1" dirty="0" smtClean="0">
                <a:solidFill>
                  <a:srgbClr val="FF0000"/>
                </a:solidFill>
              </a:rPr>
              <a:t>N 454-ФЗ </a:t>
            </a:r>
            <a:r>
              <a:rPr lang="ru-RU" sz="1600" i="1" dirty="0" smtClean="0"/>
              <a:t>"</a:t>
            </a:r>
            <a:r>
              <a:rPr lang="ru-RU" sz="1600" i="1" dirty="0"/>
              <a:t>О внесении изменений </a:t>
            </a:r>
            <a:r>
              <a:rPr lang="ru-RU" sz="1600" i="1" dirty="0" smtClean="0"/>
              <a:t>в отдельные законодательные акты Российской Федерации в части совершенствования деятельности в области пожарной безопасности»; </a:t>
            </a:r>
            <a:endParaRPr lang="ru-RU" sz="1600" i="1" dirty="0"/>
          </a:p>
          <a:p>
            <a:r>
              <a:rPr lang="ru-RU" sz="1600" i="1" dirty="0" smtClean="0"/>
              <a:t>ФЗ от 22.12.2020 </a:t>
            </a:r>
            <a:r>
              <a:rPr lang="ru-RU" sz="1600" b="1" dirty="0" smtClean="0">
                <a:solidFill>
                  <a:srgbClr val="FF0000"/>
                </a:solidFill>
              </a:rPr>
              <a:t>N 435-ФЗ </a:t>
            </a:r>
            <a:r>
              <a:rPr lang="ru-RU" sz="1600" i="1" dirty="0" smtClean="0"/>
              <a:t>"</a:t>
            </a:r>
            <a:r>
              <a:rPr lang="ru-RU" sz="1600" i="1" dirty="0"/>
              <a:t>О </a:t>
            </a:r>
            <a:r>
              <a:rPr lang="ru-RU" sz="1600" i="1" dirty="0" smtClean="0"/>
              <a:t>публично-правовой компании "ЕДИНЫЙ ЗАКАЗЧИК В СФЕРЕ СТРОИТЕЛЬСТВА" и о внесении изменений в отдельные законодательные акты Российской Федерации"; </a:t>
            </a:r>
          </a:p>
          <a:p>
            <a:r>
              <a:rPr lang="ru-RU" sz="1600" i="1" dirty="0" smtClean="0"/>
              <a:t>ФЗ от 22.12.2020 </a:t>
            </a:r>
            <a:r>
              <a:rPr lang="ru-RU" sz="1600" b="1" dirty="0">
                <a:solidFill>
                  <a:srgbClr val="FF0000"/>
                </a:solidFill>
              </a:rPr>
              <a:t>№ 445-ФЗ </a:t>
            </a:r>
            <a:r>
              <a:rPr lang="ru-RU" sz="1600" i="1" dirty="0"/>
              <a:t>«О </a:t>
            </a:r>
            <a:r>
              <a:rPr lang="ru-RU" sz="1600" i="1" dirty="0" smtClean="0"/>
              <a:t>внесении изменений в отдельные законодательные акты Российской Федерации» - комплексные кадастровые работы</a:t>
            </a:r>
          </a:p>
          <a:p>
            <a:r>
              <a:rPr lang="ru-RU" sz="1600" i="1" dirty="0" smtClean="0"/>
              <a:t>ФЗ от 30.12.2020 </a:t>
            </a:r>
            <a:r>
              <a:rPr lang="ru-RU" sz="1600" b="1" dirty="0">
                <a:solidFill>
                  <a:srgbClr val="FF0000"/>
                </a:solidFill>
              </a:rPr>
              <a:t>№ 490-ФЗ </a:t>
            </a:r>
            <a:r>
              <a:rPr lang="ru-RU" sz="1600" i="1" dirty="0" smtClean="0"/>
              <a:t>«О пчеловодстве в </a:t>
            </a:r>
            <a:r>
              <a:rPr lang="ru-RU" sz="1600" i="1" dirty="0"/>
              <a:t>Российской Федерации</a:t>
            </a:r>
            <a:r>
              <a:rPr lang="ru-RU" sz="1600" i="1" dirty="0" smtClean="0"/>
              <a:t>»</a:t>
            </a:r>
          </a:p>
          <a:p>
            <a:r>
              <a:rPr lang="ru-RU" sz="1600" i="1" dirty="0"/>
              <a:t>ФЗ от 30.12.2020 </a:t>
            </a:r>
            <a:r>
              <a:rPr lang="ru-RU" sz="1600" b="1" dirty="0">
                <a:solidFill>
                  <a:srgbClr val="FF0000"/>
                </a:solidFill>
              </a:rPr>
              <a:t>№ </a:t>
            </a:r>
            <a:r>
              <a:rPr lang="ru-RU" sz="1600" b="1" dirty="0" smtClean="0">
                <a:solidFill>
                  <a:srgbClr val="FF0000"/>
                </a:solidFill>
              </a:rPr>
              <a:t>518-ФЗ </a:t>
            </a:r>
            <a:r>
              <a:rPr lang="ru-RU" sz="1600" i="1" dirty="0"/>
              <a:t>«О внесении </a:t>
            </a:r>
            <a:r>
              <a:rPr lang="ru-RU" sz="1600" i="1" dirty="0" smtClean="0"/>
              <a:t>изменений в </a:t>
            </a:r>
            <a:r>
              <a:rPr lang="ru-RU" sz="1600" i="1" dirty="0"/>
              <a:t>отдельные законодательные акты Российской Федерации»</a:t>
            </a:r>
          </a:p>
          <a:p>
            <a:endParaRPr lang="ru-RU" sz="1600" i="1" dirty="0"/>
          </a:p>
          <a:p>
            <a:pPr marL="0" indent="0">
              <a:buNone/>
            </a:pPr>
            <a:endParaRPr lang="ru-RU" sz="1400" b="1" i="1" dirty="0"/>
          </a:p>
          <a:p>
            <a:pPr marL="0" indent="0" algn="ctr">
              <a:buNone/>
            </a:pPr>
            <a:r>
              <a:rPr lang="ru-RU" sz="1800" b="1" i="1" dirty="0" smtClean="0"/>
              <a:t>Постановления Правительства РФ : </a:t>
            </a:r>
          </a:p>
          <a:p>
            <a:pPr marL="0" indent="0" algn="ctr">
              <a:buNone/>
            </a:pPr>
            <a:r>
              <a:rPr lang="ru-RU" sz="1800" dirty="0" smtClean="0"/>
              <a:t>№№ </a:t>
            </a:r>
            <a:r>
              <a:rPr lang="ru-RU" sz="1800" u="sng" dirty="0"/>
              <a:t>985; 1260; 1285; 1355; 1431, 1475; 1482; 1509, 1521, 1558, 1606; 1798; 1816; 2122</a:t>
            </a:r>
            <a:endParaRPr lang="ru-RU" sz="1800" b="1" dirty="0"/>
          </a:p>
          <a:p>
            <a:pPr marL="0" lvl="0" indent="0">
              <a:buNone/>
            </a:pPr>
            <a:endParaRPr lang="ru-RU" sz="5600" dirty="0"/>
          </a:p>
          <a:p>
            <a:pPr marL="0" lvl="0" indent="0">
              <a:buNone/>
            </a:pPr>
            <a:endParaRPr lang="ru-RU" sz="6400" dirty="0"/>
          </a:p>
          <a:p>
            <a:pPr marL="0" lvl="0" indent="0" algn="just">
              <a:buNone/>
            </a:pPr>
            <a:endParaRPr lang="ru-RU" sz="4000" dirty="0"/>
          </a:p>
          <a:p>
            <a:pPr lvl="0" algn="just"/>
            <a:endParaRPr lang="ru-RU" sz="6400" dirty="0"/>
          </a:p>
        </p:txBody>
      </p:sp>
    </p:spTree>
    <p:extLst>
      <p:ext uri="{BB962C8B-B14F-4D97-AF65-F5344CB8AC3E}">
        <p14:creationId xmlns:p14="http://schemas.microsoft.com/office/powerpoint/2010/main" val="266624776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6381328"/>
          </a:xfrm>
        </p:spPr>
        <p:txBody>
          <a:bodyPr>
            <a:noAutofit/>
          </a:bodyPr>
          <a:lstStyle/>
          <a:p>
            <a:r>
              <a:rPr lang="ru-RU" sz="4000" dirty="0" smtClean="0">
                <a:solidFill>
                  <a:schemeClr val="tx2">
                    <a:lumMod val="60000"/>
                    <a:lumOff val="40000"/>
                  </a:schemeClr>
                </a:solidFill>
                <a:latin typeface="Comic Sans MS" panose="030F0702030302020204" pitchFamily="66" charset="0"/>
              </a:rPr>
              <a:t/>
            </a:r>
            <a:br>
              <a:rPr lang="ru-RU" sz="4000" dirty="0" smtClean="0">
                <a:solidFill>
                  <a:schemeClr val="tx2">
                    <a:lumMod val="60000"/>
                    <a:lumOff val="40000"/>
                  </a:schemeClr>
                </a:solidFill>
                <a:latin typeface="Comic Sans MS" panose="030F0702030302020204" pitchFamily="66" charset="0"/>
              </a:rPr>
            </a:br>
            <a:r>
              <a:rPr lang="ru-RU" sz="4000" dirty="0" smtClean="0">
                <a:solidFill>
                  <a:schemeClr val="tx2">
                    <a:lumMod val="60000"/>
                    <a:lumOff val="40000"/>
                  </a:schemeClr>
                </a:solidFill>
                <a:latin typeface="Comic Sans MS" panose="030F0702030302020204" pitchFamily="66" charset="0"/>
              </a:rPr>
              <a:t/>
            </a:r>
            <a:br>
              <a:rPr lang="ru-RU" sz="4000" dirty="0" smtClean="0">
                <a:solidFill>
                  <a:schemeClr val="tx2">
                    <a:lumMod val="60000"/>
                    <a:lumOff val="40000"/>
                  </a:schemeClr>
                </a:solidFill>
                <a:latin typeface="Comic Sans MS" panose="030F0702030302020204" pitchFamily="66" charset="0"/>
              </a:rPr>
            </a:br>
            <a:r>
              <a:rPr lang="ru-RU" sz="2400" b="1" dirty="0" smtClean="0">
                <a:solidFill>
                  <a:srgbClr val="FF0000"/>
                </a:solidFill>
                <a:latin typeface="Comic Sans MS" panose="030F0702030302020204" pitchFamily="66" charset="0"/>
              </a:rPr>
              <a:t>КЛАССИФИКАТОР </a:t>
            </a:r>
            <a:r>
              <a:rPr lang="ru-RU" sz="2400" b="1" dirty="0">
                <a:solidFill>
                  <a:srgbClr val="FF0000"/>
                </a:solidFill>
                <a:latin typeface="Comic Sans MS" panose="030F0702030302020204" pitchFamily="66" charset="0"/>
              </a:rPr>
              <a:t>ОБЪЕКТОВ КАПИТАЛЬНОГО СТРОИТЕЛЬСТВА </a:t>
            </a:r>
            <a:r>
              <a:rPr lang="ru-RU" sz="2400" b="1" dirty="0">
                <a:solidFill>
                  <a:schemeClr val="tx2">
                    <a:lumMod val="60000"/>
                    <a:lumOff val="40000"/>
                  </a:schemeClr>
                </a:solidFill>
                <a:latin typeface="Comic Sans MS" panose="030F0702030302020204" pitchFamily="66" charset="0"/>
              </a:rPr>
              <a:t>ПО ИХ НАЗНАЧЕНИЮ И ФУНКЦИОНАЛЬНО-ТЕХНОЛОГИЧЕСКИМ ОСОБЕННОСТЯМ (</a:t>
            </a:r>
            <a:r>
              <a:rPr lang="ru-RU" sz="2400" b="1" u="sng" dirty="0">
                <a:solidFill>
                  <a:schemeClr val="tx2">
                    <a:lumMod val="60000"/>
                    <a:lumOff val="40000"/>
                  </a:schemeClr>
                </a:solidFill>
                <a:latin typeface="Comic Sans MS" panose="030F0702030302020204" pitchFamily="66" charset="0"/>
              </a:rPr>
              <a:t>ДЛЯ ЦЕЛЕЙ АРХИТЕКТУРНО-СТРОИТЕЛЬНОГО ПРОЕКТИРОВАНИЯ И ВЕДЕНИЯ РЕЕСТРА ЗАКЛЮЧЕНИЙ ЭКСПЕРТИЗЫ ПРОЕКТНОЙ ДОКУМЕНТАЦИИ ОКС</a:t>
            </a:r>
            <a:r>
              <a:rPr lang="ru-RU" sz="2400" b="1" dirty="0">
                <a:solidFill>
                  <a:schemeClr val="tx2">
                    <a:lumMod val="60000"/>
                    <a:lumOff val="40000"/>
                  </a:schemeClr>
                </a:solidFill>
                <a:latin typeface="Comic Sans MS" panose="030F0702030302020204" pitchFamily="66" charset="0"/>
              </a:rPr>
              <a:t>)</a:t>
            </a:r>
            <a:br>
              <a:rPr lang="ru-RU" sz="2400" b="1" dirty="0">
                <a:solidFill>
                  <a:schemeClr val="tx2">
                    <a:lumMod val="60000"/>
                    <a:lumOff val="40000"/>
                  </a:schemeClr>
                </a:solidFill>
                <a:latin typeface="Comic Sans MS" panose="030F0702030302020204" pitchFamily="66" charset="0"/>
              </a:rPr>
            </a:br>
            <a:r>
              <a:rPr lang="ru-RU" sz="4000" b="1" dirty="0"/>
              <a:t> </a:t>
            </a:r>
            <a:r>
              <a:rPr lang="ru-RU" sz="2400" b="1" dirty="0">
                <a:solidFill>
                  <a:schemeClr val="tx2">
                    <a:lumMod val="60000"/>
                    <a:lumOff val="40000"/>
                  </a:schemeClr>
                </a:solidFill>
                <a:latin typeface="Comic Sans MS" panose="030F0702030302020204" pitchFamily="66" charset="0"/>
              </a:rPr>
              <a:t> </a:t>
            </a:r>
            <a:r>
              <a:rPr lang="ru-RU" sz="2400" b="1" dirty="0" smtClean="0">
                <a:solidFill>
                  <a:schemeClr val="tx2">
                    <a:lumMod val="60000"/>
                    <a:lumOff val="40000"/>
                  </a:schemeClr>
                </a:solidFill>
                <a:latin typeface="Comic Sans MS" panose="030F0702030302020204" pitchFamily="66" charset="0"/>
              </a:rPr>
              <a:t/>
            </a:r>
            <a:br>
              <a:rPr lang="ru-RU" sz="2400" b="1" dirty="0" smtClean="0">
                <a:solidFill>
                  <a:schemeClr val="tx2">
                    <a:lumMod val="60000"/>
                    <a:lumOff val="40000"/>
                  </a:schemeClr>
                </a:solidFill>
                <a:latin typeface="Comic Sans MS" panose="030F0702030302020204" pitchFamily="66" charset="0"/>
              </a:rPr>
            </a:br>
            <a:r>
              <a:rPr lang="ru-RU" sz="2400" b="1" dirty="0" smtClean="0">
                <a:solidFill>
                  <a:schemeClr val="tx2">
                    <a:lumMod val="60000"/>
                    <a:lumOff val="40000"/>
                  </a:schemeClr>
                </a:solidFill>
                <a:latin typeface="Comic Sans MS" panose="030F0702030302020204" pitchFamily="66" charset="0"/>
              </a:rPr>
              <a:t>ПРИКАЗ </a:t>
            </a:r>
            <a:r>
              <a:rPr lang="ru-RU" sz="2400" b="1" dirty="0">
                <a:solidFill>
                  <a:schemeClr val="tx2">
                    <a:lumMod val="60000"/>
                    <a:lumOff val="40000"/>
                  </a:schemeClr>
                </a:solidFill>
                <a:latin typeface="Comic Sans MS" panose="030F0702030302020204" pitchFamily="66" charset="0"/>
              </a:rPr>
              <a:t>Минстроя России </a:t>
            </a:r>
            <a:r>
              <a:rPr lang="ru-RU" sz="2400" b="1" dirty="0">
                <a:solidFill>
                  <a:srgbClr val="FF0000"/>
                </a:solidFill>
                <a:latin typeface="Comic Sans MS" panose="030F0702030302020204" pitchFamily="66" charset="0"/>
              </a:rPr>
              <a:t>от 10 июля 2020 г. N 374/</a:t>
            </a:r>
            <a:r>
              <a:rPr lang="ru-RU" sz="2400" b="1" dirty="0" err="1">
                <a:solidFill>
                  <a:srgbClr val="FF0000"/>
                </a:solidFill>
                <a:latin typeface="Comic Sans MS" panose="030F0702030302020204" pitchFamily="66" charset="0"/>
              </a:rPr>
              <a:t>пр</a:t>
            </a:r>
            <a:r>
              <a:rPr lang="ru-RU" sz="1800" dirty="0" smtClean="0">
                <a:solidFill>
                  <a:schemeClr val="tx2">
                    <a:lumMod val="60000"/>
                    <a:lumOff val="40000"/>
                  </a:schemeClr>
                </a:solidFill>
                <a:latin typeface="Comic Sans MS" panose="030F0702030302020204" pitchFamily="66" charset="0"/>
              </a:rPr>
              <a:t> </a:t>
            </a:r>
            <a:endParaRPr lang="ru-RU" sz="1800" dirty="0">
              <a:solidFill>
                <a:schemeClr val="tx2">
                  <a:lumMod val="60000"/>
                  <a:lumOff val="40000"/>
                </a:schemeClr>
              </a:solidFill>
              <a:latin typeface="Comic Sans MS" panose="030F0702030302020204" pitchFamily="66" charset="0"/>
            </a:endParaRPr>
          </a:p>
        </p:txBody>
      </p:sp>
      <p:sp>
        <p:nvSpPr>
          <p:cNvPr id="3" name="Объект 2"/>
          <p:cNvSpPr>
            <a:spLocks noGrp="1"/>
          </p:cNvSpPr>
          <p:nvPr>
            <p:ph idx="1"/>
          </p:nvPr>
        </p:nvSpPr>
        <p:spPr>
          <a:xfrm>
            <a:off x="0" y="6669360"/>
            <a:ext cx="9144000" cy="188640"/>
          </a:xfrm>
        </p:spPr>
        <p:txBody>
          <a:bodyPr>
            <a:normAutofit fontScale="25000" lnSpcReduction="20000"/>
          </a:bodyPr>
          <a:lstStyle/>
          <a:p>
            <a:endParaRPr lang="ru-RU" sz="2400" b="1" dirty="0"/>
          </a:p>
        </p:txBody>
      </p:sp>
    </p:spTree>
    <p:extLst>
      <p:ext uri="{BB962C8B-B14F-4D97-AF65-F5344CB8AC3E}">
        <p14:creationId xmlns:p14="http://schemas.microsoft.com/office/powerpoint/2010/main" val="293083879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44624"/>
            <a:ext cx="9144000" cy="1584176"/>
          </a:xfrm>
        </p:spPr>
        <p:txBody>
          <a:bodyPr>
            <a:noAutofit/>
          </a:bodyPr>
          <a:lstStyle/>
          <a:p>
            <a:r>
              <a:rPr lang="ru-RU" sz="2400" b="1" dirty="0" smtClean="0">
                <a:solidFill>
                  <a:schemeClr val="tx2">
                    <a:lumMod val="60000"/>
                    <a:lumOff val="40000"/>
                  </a:schemeClr>
                </a:solidFill>
                <a:latin typeface="Comic Sans MS" panose="030F0702030302020204" pitchFamily="66" charset="0"/>
              </a:rPr>
              <a:t>ПРИКАЗ </a:t>
            </a:r>
            <a:r>
              <a:rPr lang="ru-RU" sz="2400" b="1" dirty="0">
                <a:solidFill>
                  <a:schemeClr val="tx2">
                    <a:lumMod val="60000"/>
                    <a:lumOff val="40000"/>
                  </a:schemeClr>
                </a:solidFill>
                <a:latin typeface="Comic Sans MS" panose="030F0702030302020204" pitchFamily="66" charset="0"/>
              </a:rPr>
              <a:t>Минстроя </a:t>
            </a:r>
            <a:r>
              <a:rPr lang="ru-RU" sz="2400" b="1" dirty="0" smtClean="0">
                <a:solidFill>
                  <a:schemeClr val="tx2">
                    <a:lumMod val="60000"/>
                    <a:lumOff val="40000"/>
                  </a:schemeClr>
                </a:solidFill>
                <a:latin typeface="Comic Sans MS" panose="030F0702030302020204" pitchFamily="66" charset="0"/>
              </a:rPr>
              <a:t>России </a:t>
            </a:r>
            <a:r>
              <a:rPr lang="ru-RU" sz="2400" b="1" dirty="0" smtClean="0">
                <a:solidFill>
                  <a:srgbClr val="FF0000"/>
                </a:solidFill>
                <a:latin typeface="Comic Sans MS" panose="030F0702030302020204" pitchFamily="66" charset="0"/>
              </a:rPr>
              <a:t>от </a:t>
            </a:r>
            <a:r>
              <a:rPr lang="ru-RU" sz="2400" b="1" dirty="0">
                <a:solidFill>
                  <a:srgbClr val="FF0000"/>
                </a:solidFill>
                <a:latin typeface="Comic Sans MS" panose="030F0702030302020204" pitchFamily="66" charset="0"/>
              </a:rPr>
              <a:t>10 июля 2020 г. N 374/</a:t>
            </a:r>
            <a:r>
              <a:rPr lang="ru-RU" sz="2400" b="1" dirty="0" err="1">
                <a:solidFill>
                  <a:srgbClr val="FF0000"/>
                </a:solidFill>
                <a:latin typeface="Comic Sans MS" panose="030F0702030302020204" pitchFamily="66" charset="0"/>
              </a:rPr>
              <a:t>пр</a:t>
            </a:r>
            <a:r>
              <a:rPr lang="ru-RU" sz="2400" b="1" dirty="0">
                <a:solidFill>
                  <a:srgbClr val="FF0000"/>
                </a:solidFill>
                <a:latin typeface="Comic Sans MS" panose="030F0702030302020204" pitchFamily="66" charset="0"/>
              </a:rPr>
              <a:t/>
            </a:r>
            <a:br>
              <a:rPr lang="ru-RU" sz="2400" b="1" dirty="0">
                <a:solidFill>
                  <a:srgbClr val="FF0000"/>
                </a:solidFill>
                <a:latin typeface="Comic Sans MS" panose="030F0702030302020204" pitchFamily="66" charset="0"/>
              </a:rPr>
            </a:br>
            <a:r>
              <a:rPr lang="ru-RU" sz="1600" b="1" dirty="0" smtClean="0">
                <a:solidFill>
                  <a:schemeClr val="tx2">
                    <a:lumMod val="60000"/>
                    <a:lumOff val="40000"/>
                  </a:schemeClr>
                </a:solidFill>
                <a:latin typeface="Comic Sans MS" panose="030F0702030302020204" pitchFamily="66" charset="0"/>
              </a:rPr>
              <a:t>ОБ </a:t>
            </a:r>
            <a:r>
              <a:rPr lang="ru-RU" sz="1600" b="1" dirty="0">
                <a:solidFill>
                  <a:schemeClr val="tx2">
                    <a:lumMod val="60000"/>
                    <a:lumOff val="40000"/>
                  </a:schemeClr>
                </a:solidFill>
                <a:latin typeface="Comic Sans MS" panose="030F0702030302020204" pitchFamily="66" charset="0"/>
              </a:rPr>
              <a:t>УТВЕРЖДЕНИИ </a:t>
            </a:r>
            <a:r>
              <a:rPr lang="ru-RU" sz="1600" b="1" dirty="0" smtClean="0">
                <a:solidFill>
                  <a:srgbClr val="FF0000"/>
                </a:solidFill>
                <a:latin typeface="Comic Sans MS" panose="030F0702030302020204" pitchFamily="66" charset="0"/>
              </a:rPr>
              <a:t>КЛАССИФИКАТОРА ОБЪЕКТОВ </a:t>
            </a:r>
            <a:r>
              <a:rPr lang="ru-RU" sz="1600" b="1" dirty="0">
                <a:solidFill>
                  <a:srgbClr val="FF0000"/>
                </a:solidFill>
                <a:latin typeface="Comic Sans MS" panose="030F0702030302020204" pitchFamily="66" charset="0"/>
              </a:rPr>
              <a:t>КАПИТАЛЬНОГО СТРОИТЕЛЬСТВА </a:t>
            </a:r>
            <a:r>
              <a:rPr lang="ru-RU" sz="1600" b="1" dirty="0">
                <a:solidFill>
                  <a:schemeClr val="tx2">
                    <a:lumMod val="60000"/>
                    <a:lumOff val="40000"/>
                  </a:schemeClr>
                </a:solidFill>
                <a:latin typeface="Comic Sans MS" panose="030F0702030302020204" pitchFamily="66" charset="0"/>
              </a:rPr>
              <a:t>ПО ИХ </a:t>
            </a:r>
            <a:r>
              <a:rPr lang="ru-RU" sz="1600" b="1" dirty="0" smtClean="0">
                <a:solidFill>
                  <a:schemeClr val="tx2">
                    <a:lumMod val="60000"/>
                    <a:lumOff val="40000"/>
                  </a:schemeClr>
                </a:solidFill>
                <a:latin typeface="Comic Sans MS" panose="030F0702030302020204" pitchFamily="66" charset="0"/>
              </a:rPr>
              <a:t>НАЗНАЧЕНИЮ И </a:t>
            </a:r>
            <a:r>
              <a:rPr lang="ru-RU" sz="1600" b="1" dirty="0">
                <a:solidFill>
                  <a:schemeClr val="tx2">
                    <a:lumMod val="60000"/>
                    <a:lumOff val="40000"/>
                  </a:schemeClr>
                </a:solidFill>
                <a:latin typeface="Comic Sans MS" panose="030F0702030302020204" pitchFamily="66" charset="0"/>
              </a:rPr>
              <a:t>ФУНКЦИОНАЛЬНО-ТЕХНОЛОГИЧЕСКИМ ОСОБЕННОСТЯМ (</a:t>
            </a:r>
            <a:r>
              <a:rPr lang="ru-RU" sz="1600" b="1" u="sng" dirty="0">
                <a:solidFill>
                  <a:schemeClr val="tx2">
                    <a:lumMod val="60000"/>
                    <a:lumOff val="40000"/>
                  </a:schemeClr>
                </a:solidFill>
                <a:latin typeface="Comic Sans MS" panose="030F0702030302020204" pitchFamily="66" charset="0"/>
              </a:rPr>
              <a:t>ДЛЯ </a:t>
            </a:r>
            <a:r>
              <a:rPr lang="ru-RU" sz="1600" b="1" u="sng" dirty="0" smtClean="0">
                <a:solidFill>
                  <a:schemeClr val="tx2">
                    <a:lumMod val="60000"/>
                    <a:lumOff val="40000"/>
                  </a:schemeClr>
                </a:solidFill>
                <a:latin typeface="Comic Sans MS" panose="030F0702030302020204" pitchFamily="66" charset="0"/>
              </a:rPr>
              <a:t>ЦЕЛЕЙ АРХИТЕКТУРНО-СТРОИТЕЛЬНОГО </a:t>
            </a:r>
            <a:r>
              <a:rPr lang="ru-RU" sz="1600" b="1" u="sng" dirty="0">
                <a:solidFill>
                  <a:schemeClr val="tx2">
                    <a:lumMod val="60000"/>
                    <a:lumOff val="40000"/>
                  </a:schemeClr>
                </a:solidFill>
                <a:latin typeface="Comic Sans MS" panose="030F0702030302020204" pitchFamily="66" charset="0"/>
              </a:rPr>
              <a:t>ПРОЕКТИРОВАНИЯ И ВЕДЕНИЯ </a:t>
            </a:r>
            <a:r>
              <a:rPr lang="ru-RU" sz="1600" b="1" u="sng" dirty="0" smtClean="0">
                <a:solidFill>
                  <a:schemeClr val="tx2">
                    <a:lumMod val="60000"/>
                    <a:lumOff val="40000"/>
                  </a:schemeClr>
                </a:solidFill>
                <a:latin typeface="Comic Sans MS" panose="030F0702030302020204" pitchFamily="66" charset="0"/>
              </a:rPr>
              <a:t>РЕЕСТРА </a:t>
            </a:r>
            <a:r>
              <a:rPr lang="ru-RU" sz="1600" b="1" u="sng" dirty="0">
                <a:solidFill>
                  <a:schemeClr val="tx2">
                    <a:lumMod val="60000"/>
                    <a:lumOff val="40000"/>
                  </a:schemeClr>
                </a:solidFill>
                <a:latin typeface="Comic Sans MS" panose="030F0702030302020204" pitchFamily="66" charset="0"/>
              </a:rPr>
              <a:t>ЗАКЛЮЧЕНИЙ ЭКСПЕРТИЗЫ </a:t>
            </a:r>
            <a:r>
              <a:rPr lang="ru-RU" sz="1600" b="1" u="sng" dirty="0" smtClean="0">
                <a:solidFill>
                  <a:schemeClr val="tx2">
                    <a:lumMod val="60000"/>
                    <a:lumOff val="40000"/>
                  </a:schemeClr>
                </a:solidFill>
                <a:latin typeface="Comic Sans MS" panose="030F0702030302020204" pitchFamily="66" charset="0"/>
              </a:rPr>
              <a:t>ПРОЕКТНОЙ ДОКУМЕНТАЦИИ ОКС</a:t>
            </a:r>
            <a:r>
              <a:rPr lang="ru-RU" sz="1600" b="1" dirty="0" smtClean="0">
                <a:solidFill>
                  <a:schemeClr val="tx2">
                    <a:lumMod val="60000"/>
                    <a:lumOff val="40000"/>
                  </a:schemeClr>
                </a:solidFill>
                <a:latin typeface="Comic Sans MS" panose="030F0702030302020204" pitchFamily="66" charset="0"/>
              </a:rPr>
              <a:t>)</a:t>
            </a:r>
            <a:r>
              <a:rPr lang="ru-RU" sz="1600" b="1" dirty="0">
                <a:solidFill>
                  <a:schemeClr val="tx2">
                    <a:lumMod val="60000"/>
                    <a:lumOff val="40000"/>
                  </a:schemeClr>
                </a:solidFill>
                <a:latin typeface="Comic Sans MS" panose="030F0702030302020204" pitchFamily="66" charset="0"/>
              </a:rPr>
              <a:t/>
            </a:r>
            <a:br>
              <a:rPr lang="ru-RU" sz="1600" b="1" dirty="0">
                <a:solidFill>
                  <a:schemeClr val="tx2">
                    <a:lumMod val="60000"/>
                    <a:lumOff val="40000"/>
                  </a:schemeClr>
                </a:solidFill>
                <a:latin typeface="Comic Sans MS" panose="030F0702030302020204" pitchFamily="66" charset="0"/>
              </a:rPr>
            </a:br>
            <a:endParaRPr lang="ru-RU" sz="2400" b="1" dirty="0">
              <a:solidFill>
                <a:schemeClr val="tx2">
                  <a:lumMod val="60000"/>
                  <a:lumOff val="40000"/>
                </a:schemeClr>
              </a:solidFill>
              <a:latin typeface="Comic Sans MS" panose="030F0702030302020204" pitchFamily="66" charset="0"/>
            </a:endParaRPr>
          </a:p>
        </p:txBody>
      </p:sp>
      <p:sp>
        <p:nvSpPr>
          <p:cNvPr id="3" name="Объект 2"/>
          <p:cNvSpPr>
            <a:spLocks noGrp="1"/>
          </p:cNvSpPr>
          <p:nvPr>
            <p:ph idx="1"/>
          </p:nvPr>
        </p:nvSpPr>
        <p:spPr>
          <a:xfrm>
            <a:off x="0" y="1412776"/>
            <a:ext cx="9144000" cy="5445224"/>
          </a:xfrm>
        </p:spPr>
        <p:txBody>
          <a:bodyPr>
            <a:normAutofit/>
          </a:bodyPr>
          <a:lstStyle/>
          <a:p>
            <a:pPr marL="0" indent="0" algn="ctr">
              <a:buNone/>
            </a:pPr>
            <a:endParaRPr lang="ru-RU" sz="2000" dirty="0" smtClean="0"/>
          </a:p>
          <a:p>
            <a:pPr marL="0" indent="0" algn="ctr">
              <a:buNone/>
            </a:pPr>
            <a:endParaRPr lang="ru-RU" sz="2000" dirty="0" smtClean="0"/>
          </a:p>
        </p:txBody>
      </p:sp>
      <p:graphicFrame>
        <p:nvGraphicFramePr>
          <p:cNvPr id="4" name="Таблица 3"/>
          <p:cNvGraphicFramePr>
            <a:graphicFrameLocks noGrp="1"/>
          </p:cNvGraphicFramePr>
          <p:nvPr>
            <p:extLst/>
          </p:nvPr>
        </p:nvGraphicFramePr>
        <p:xfrm>
          <a:off x="0" y="1528540"/>
          <a:ext cx="9144000" cy="14843760"/>
        </p:xfrm>
        <a:graphic>
          <a:graphicData uri="http://schemas.openxmlformats.org/drawingml/2006/table">
            <a:tbl>
              <a:tblPr firstRow="1" firstCol="1" bandRow="1">
                <a:tableStyleId>{2D5ABB26-0587-4C30-8999-92F81FD0307C}</a:tableStyleId>
              </a:tblPr>
              <a:tblGrid>
                <a:gridCol w="4067944"/>
                <a:gridCol w="4032448"/>
                <a:gridCol w="1043608"/>
              </a:tblGrid>
              <a:tr h="76848">
                <a:tc>
                  <a:txBody>
                    <a:bodyPr/>
                    <a:lstStyle/>
                    <a:p>
                      <a:pPr>
                        <a:spcAft>
                          <a:spcPts val="0"/>
                        </a:spcAft>
                      </a:pPr>
                      <a:r>
                        <a:rPr lang="ru-RU" sz="1800" dirty="0">
                          <a:effectLst/>
                        </a:rPr>
                        <a:t>Объекты выращивания винограда</a:t>
                      </a:r>
                      <a:endParaRPr lang="ru-RU" sz="1800" dirty="0">
                        <a:effectLst/>
                        <a:latin typeface="Times New Roman" panose="02020603050405020304" pitchFamily="18" charset="0"/>
                        <a:ea typeface="Times New Roman" panose="02020603050405020304" pitchFamily="18" charset="0"/>
                      </a:endParaRPr>
                    </a:p>
                  </a:txBody>
                  <a:tcPr marL="18448" marR="18448" marT="0" marB="0"/>
                </a:tc>
                <a:tc>
                  <a:txBody>
                    <a:bodyPr/>
                    <a:lstStyle/>
                    <a:p>
                      <a:pPr>
                        <a:spcAft>
                          <a:spcPts val="0"/>
                        </a:spcAft>
                      </a:pPr>
                      <a:r>
                        <a:rPr lang="ru-RU" sz="1800">
                          <a:effectLst/>
                        </a:rPr>
                        <a:t>Здание сушки винограда</a:t>
                      </a:r>
                      <a:endParaRPr lang="ru-RU" sz="1800">
                        <a:effectLst/>
                        <a:latin typeface="Times New Roman" panose="02020603050405020304" pitchFamily="18" charset="0"/>
                        <a:ea typeface="Times New Roman" panose="02020603050405020304" pitchFamily="18" charset="0"/>
                      </a:endParaRPr>
                    </a:p>
                  </a:txBody>
                  <a:tcPr marL="18448" marR="18448" marT="0" marB="0"/>
                </a:tc>
                <a:tc>
                  <a:txBody>
                    <a:bodyPr/>
                    <a:lstStyle/>
                    <a:p>
                      <a:pPr>
                        <a:spcAft>
                          <a:spcPts val="0"/>
                        </a:spcAft>
                      </a:pPr>
                      <a:r>
                        <a:rPr lang="ru-RU" sz="1800">
                          <a:effectLst/>
                        </a:rPr>
                        <a:t>1.1.1.1</a:t>
                      </a:r>
                      <a:endParaRPr lang="ru-RU" sz="1800">
                        <a:effectLst/>
                        <a:latin typeface="Times New Roman" panose="02020603050405020304" pitchFamily="18" charset="0"/>
                        <a:ea typeface="Times New Roman" panose="02020603050405020304" pitchFamily="18" charset="0"/>
                      </a:endParaRPr>
                    </a:p>
                  </a:txBody>
                  <a:tcPr marL="18448" marR="18448" marT="0" marB="0"/>
                </a:tc>
              </a:tr>
              <a:tr h="153696">
                <a:tc>
                  <a:txBody>
                    <a:bodyPr/>
                    <a:lstStyle/>
                    <a:p>
                      <a:pPr>
                        <a:spcAft>
                          <a:spcPts val="0"/>
                        </a:spcAft>
                      </a:pPr>
                      <a:r>
                        <a:rPr lang="ru-RU" sz="1800" dirty="0">
                          <a:effectLst/>
                        </a:rPr>
                        <a:t>Объекты предприятий хлопкового растениеводства</a:t>
                      </a:r>
                      <a:endParaRPr lang="ru-RU" sz="1800" dirty="0">
                        <a:effectLst/>
                        <a:latin typeface="Times New Roman" panose="02020603050405020304" pitchFamily="18" charset="0"/>
                        <a:ea typeface="Times New Roman" panose="02020603050405020304" pitchFamily="18" charset="0"/>
                      </a:endParaRPr>
                    </a:p>
                  </a:txBody>
                  <a:tcPr marL="18448" marR="18448" marT="0" marB="0"/>
                </a:tc>
                <a:tc>
                  <a:txBody>
                    <a:bodyPr/>
                    <a:lstStyle/>
                    <a:p>
                      <a:pPr>
                        <a:spcAft>
                          <a:spcPts val="0"/>
                        </a:spcAft>
                      </a:pPr>
                      <a:r>
                        <a:rPr lang="ru-RU" sz="1800">
                          <a:effectLst/>
                        </a:rPr>
                        <a:t>Здание лаборатории контроля качества хлопка-сырца</a:t>
                      </a:r>
                      <a:endParaRPr lang="ru-RU" sz="1800">
                        <a:effectLst/>
                        <a:latin typeface="Times New Roman" panose="02020603050405020304" pitchFamily="18" charset="0"/>
                        <a:ea typeface="Times New Roman" panose="02020603050405020304" pitchFamily="18" charset="0"/>
                      </a:endParaRPr>
                    </a:p>
                  </a:txBody>
                  <a:tcPr marL="18448" marR="18448" marT="0" marB="0"/>
                </a:tc>
                <a:tc>
                  <a:txBody>
                    <a:bodyPr/>
                    <a:lstStyle/>
                    <a:p>
                      <a:pPr>
                        <a:spcAft>
                          <a:spcPts val="0"/>
                        </a:spcAft>
                      </a:pPr>
                      <a:r>
                        <a:rPr lang="ru-RU" sz="1800">
                          <a:effectLst/>
                        </a:rPr>
                        <a:t>1.1.5.3</a:t>
                      </a:r>
                      <a:endParaRPr lang="ru-RU" sz="1800">
                        <a:effectLst/>
                        <a:latin typeface="Times New Roman" panose="02020603050405020304" pitchFamily="18" charset="0"/>
                        <a:ea typeface="Times New Roman" panose="02020603050405020304" pitchFamily="18" charset="0"/>
                      </a:endParaRPr>
                    </a:p>
                  </a:txBody>
                  <a:tcPr marL="18448" marR="18448" marT="0" marB="0"/>
                </a:tc>
              </a:tr>
              <a:tr h="162234">
                <a:tc>
                  <a:txBody>
                    <a:bodyPr/>
                    <a:lstStyle/>
                    <a:p>
                      <a:pPr>
                        <a:spcAft>
                          <a:spcPts val="0"/>
                        </a:spcAft>
                      </a:pPr>
                      <a:r>
                        <a:rPr lang="ru-RU" sz="2000" b="1" dirty="0">
                          <a:effectLst/>
                        </a:rPr>
                        <a:t>Прочие виды объектов</a:t>
                      </a:r>
                      <a:r>
                        <a:rPr lang="ru-RU" sz="1800" dirty="0">
                          <a:effectLst/>
                        </a:rPr>
                        <a:t>, не включенные в другие группы</a:t>
                      </a:r>
                      <a:endParaRPr lang="ru-RU" sz="1800" dirty="0">
                        <a:effectLst/>
                        <a:latin typeface="Times New Roman" panose="02020603050405020304" pitchFamily="18" charset="0"/>
                        <a:ea typeface="Times New Roman" panose="02020603050405020304" pitchFamily="18" charset="0"/>
                      </a:endParaRPr>
                    </a:p>
                  </a:txBody>
                  <a:tcPr marL="18448" marR="18448" marT="0" marB="0"/>
                </a:tc>
                <a:tc>
                  <a:txBody>
                    <a:bodyPr/>
                    <a:lstStyle/>
                    <a:p>
                      <a:pPr>
                        <a:spcAft>
                          <a:spcPts val="0"/>
                        </a:spcAft>
                      </a:pPr>
                      <a:r>
                        <a:rPr lang="ru-RU" sz="1800" dirty="0">
                          <a:effectLst/>
                        </a:rPr>
                        <a:t>Прочие объекты</a:t>
                      </a:r>
                      <a:endParaRPr lang="ru-RU" sz="1800" dirty="0">
                        <a:effectLst/>
                        <a:latin typeface="Times New Roman" panose="02020603050405020304" pitchFamily="18" charset="0"/>
                        <a:ea typeface="Times New Roman" panose="02020603050405020304" pitchFamily="18" charset="0"/>
                      </a:endParaRPr>
                    </a:p>
                  </a:txBody>
                  <a:tcPr marL="18448" marR="18448" marT="0" marB="0"/>
                </a:tc>
                <a:tc>
                  <a:txBody>
                    <a:bodyPr/>
                    <a:lstStyle/>
                    <a:p>
                      <a:pPr>
                        <a:spcAft>
                          <a:spcPts val="0"/>
                        </a:spcAft>
                      </a:pPr>
                      <a:r>
                        <a:rPr lang="ru-RU" sz="1800" b="1" dirty="0">
                          <a:solidFill>
                            <a:srgbClr val="FF0000"/>
                          </a:solidFill>
                          <a:effectLst/>
                        </a:rPr>
                        <a:t>1.1.99.1</a:t>
                      </a:r>
                      <a:endParaRPr lang="ru-RU" sz="1800" b="1" dirty="0">
                        <a:solidFill>
                          <a:srgbClr val="FF0000"/>
                        </a:solidFill>
                        <a:effectLst/>
                        <a:latin typeface="Times New Roman" panose="02020603050405020304" pitchFamily="18" charset="0"/>
                        <a:ea typeface="Times New Roman" panose="02020603050405020304" pitchFamily="18" charset="0"/>
                      </a:endParaRPr>
                    </a:p>
                  </a:txBody>
                  <a:tcPr marL="18448" marR="18448" marT="0" marB="0"/>
                </a:tc>
              </a:tr>
              <a:tr h="76848">
                <a:tc>
                  <a:txBody>
                    <a:bodyPr/>
                    <a:lstStyle/>
                    <a:p>
                      <a:pPr>
                        <a:spcAft>
                          <a:spcPts val="0"/>
                        </a:spcAft>
                      </a:pPr>
                      <a:r>
                        <a:rPr lang="ru-RU" sz="1800" dirty="0">
                          <a:effectLst/>
                        </a:rPr>
                        <a:t>Объекты добычи угля</a:t>
                      </a:r>
                      <a:endParaRPr lang="ru-RU" sz="1800" dirty="0">
                        <a:effectLst/>
                        <a:latin typeface="Times New Roman" panose="02020603050405020304" pitchFamily="18" charset="0"/>
                        <a:ea typeface="Times New Roman" panose="02020603050405020304" pitchFamily="18" charset="0"/>
                      </a:endParaRPr>
                    </a:p>
                  </a:txBody>
                  <a:tcPr marL="18448" marR="18448" marT="0" marB="0"/>
                </a:tc>
                <a:tc>
                  <a:txBody>
                    <a:bodyPr/>
                    <a:lstStyle/>
                    <a:p>
                      <a:pPr>
                        <a:spcAft>
                          <a:spcPts val="0"/>
                        </a:spcAft>
                      </a:pPr>
                      <a:r>
                        <a:rPr lang="ru-RU" sz="1800">
                          <a:effectLst/>
                        </a:rPr>
                        <a:t>Сооружение угольной шахты</a:t>
                      </a:r>
                      <a:endParaRPr lang="ru-RU" sz="1800">
                        <a:effectLst/>
                        <a:latin typeface="Times New Roman" panose="02020603050405020304" pitchFamily="18" charset="0"/>
                        <a:ea typeface="Times New Roman" panose="02020603050405020304" pitchFamily="18" charset="0"/>
                      </a:endParaRPr>
                    </a:p>
                  </a:txBody>
                  <a:tcPr marL="18448" marR="18448" marT="0" marB="0"/>
                </a:tc>
                <a:tc>
                  <a:txBody>
                    <a:bodyPr/>
                    <a:lstStyle/>
                    <a:p>
                      <a:pPr>
                        <a:spcAft>
                          <a:spcPts val="0"/>
                        </a:spcAft>
                      </a:pPr>
                      <a:r>
                        <a:rPr lang="ru-RU" sz="1800" b="1" dirty="0">
                          <a:solidFill>
                            <a:srgbClr val="FF0000"/>
                          </a:solidFill>
                          <a:effectLst/>
                        </a:rPr>
                        <a:t>2.1.1.1</a:t>
                      </a:r>
                      <a:endParaRPr lang="ru-RU" sz="1800" b="1" dirty="0">
                        <a:solidFill>
                          <a:srgbClr val="FF0000"/>
                        </a:solidFill>
                        <a:effectLst/>
                        <a:latin typeface="Times New Roman" panose="02020603050405020304" pitchFamily="18" charset="0"/>
                        <a:ea typeface="Times New Roman" panose="02020603050405020304" pitchFamily="18" charset="0"/>
                      </a:endParaRPr>
                    </a:p>
                  </a:txBody>
                  <a:tcPr marL="18448" marR="18448" marT="0" marB="0"/>
                </a:tc>
              </a:tr>
              <a:tr h="76848">
                <a:tc>
                  <a:txBody>
                    <a:bodyPr/>
                    <a:lstStyle/>
                    <a:p>
                      <a:pPr>
                        <a:spcAft>
                          <a:spcPts val="0"/>
                        </a:spcAft>
                      </a:pPr>
                      <a:r>
                        <a:rPr lang="ru-RU" sz="1800" dirty="0">
                          <a:effectLst/>
                        </a:rPr>
                        <a:t>Объекты мясной промышленности</a:t>
                      </a:r>
                      <a:endParaRPr lang="ru-RU" sz="1800" dirty="0">
                        <a:effectLst/>
                        <a:latin typeface="Times New Roman" panose="02020603050405020304" pitchFamily="18" charset="0"/>
                        <a:ea typeface="Times New Roman" panose="02020603050405020304" pitchFamily="18" charset="0"/>
                      </a:endParaRPr>
                    </a:p>
                  </a:txBody>
                  <a:tcPr marL="18448" marR="18448" marT="0" marB="0"/>
                </a:tc>
                <a:tc>
                  <a:txBody>
                    <a:bodyPr/>
                    <a:lstStyle/>
                    <a:p>
                      <a:pPr>
                        <a:spcAft>
                          <a:spcPts val="0"/>
                        </a:spcAft>
                      </a:pPr>
                      <a:r>
                        <a:rPr lang="ru-RU" sz="1800" dirty="0">
                          <a:effectLst/>
                        </a:rPr>
                        <a:t>Здание </a:t>
                      </a:r>
                      <a:r>
                        <a:rPr lang="ru-RU" sz="1400" dirty="0">
                          <a:effectLst/>
                        </a:rPr>
                        <a:t>цеха </a:t>
                      </a:r>
                      <a:r>
                        <a:rPr lang="ru-RU" sz="1400" dirty="0" err="1">
                          <a:effectLst/>
                        </a:rPr>
                        <a:t>предубойного</a:t>
                      </a:r>
                      <a:r>
                        <a:rPr lang="ru-RU" sz="1400" dirty="0">
                          <a:effectLst/>
                        </a:rPr>
                        <a:t> содержания скота</a:t>
                      </a:r>
                      <a:endParaRPr lang="ru-RU" sz="1400" dirty="0">
                        <a:effectLst/>
                        <a:latin typeface="Times New Roman" panose="02020603050405020304" pitchFamily="18" charset="0"/>
                        <a:ea typeface="Times New Roman" panose="02020603050405020304" pitchFamily="18" charset="0"/>
                      </a:endParaRPr>
                    </a:p>
                  </a:txBody>
                  <a:tcPr marL="18448" marR="18448" marT="0" marB="0"/>
                </a:tc>
                <a:tc>
                  <a:txBody>
                    <a:bodyPr/>
                    <a:lstStyle/>
                    <a:p>
                      <a:pPr>
                        <a:spcAft>
                          <a:spcPts val="0"/>
                        </a:spcAft>
                      </a:pPr>
                      <a:r>
                        <a:rPr lang="ru-RU" sz="1800">
                          <a:effectLst/>
                        </a:rPr>
                        <a:t>3.1.1.1</a:t>
                      </a:r>
                      <a:endParaRPr lang="ru-RU" sz="1800">
                        <a:effectLst/>
                        <a:latin typeface="Times New Roman" panose="02020603050405020304" pitchFamily="18" charset="0"/>
                        <a:ea typeface="Times New Roman" panose="02020603050405020304" pitchFamily="18" charset="0"/>
                      </a:endParaRPr>
                    </a:p>
                  </a:txBody>
                  <a:tcPr marL="18448" marR="18448" marT="0" marB="0"/>
                </a:tc>
              </a:tr>
              <a:tr h="76848">
                <a:tc>
                  <a:txBody>
                    <a:bodyPr/>
                    <a:lstStyle/>
                    <a:p>
                      <a:pPr>
                        <a:spcAft>
                          <a:spcPts val="0"/>
                        </a:spcAft>
                      </a:pPr>
                      <a:r>
                        <a:rPr lang="ru-RU" sz="1800" dirty="0">
                          <a:effectLst/>
                        </a:rPr>
                        <a:t>Объекты производства полуфабрикатов</a:t>
                      </a:r>
                      <a:endParaRPr lang="ru-RU" sz="1800" dirty="0">
                        <a:effectLst/>
                        <a:latin typeface="Times New Roman" panose="02020603050405020304" pitchFamily="18" charset="0"/>
                        <a:ea typeface="Times New Roman" panose="02020603050405020304" pitchFamily="18" charset="0"/>
                      </a:endParaRPr>
                    </a:p>
                  </a:txBody>
                  <a:tcPr marL="18448" marR="18448" marT="0" marB="0"/>
                </a:tc>
                <a:tc>
                  <a:txBody>
                    <a:bodyPr/>
                    <a:lstStyle/>
                    <a:p>
                      <a:pPr>
                        <a:spcAft>
                          <a:spcPts val="0"/>
                        </a:spcAft>
                      </a:pPr>
                      <a:r>
                        <a:rPr lang="ru-RU" sz="1800">
                          <a:effectLst/>
                        </a:rPr>
                        <a:t>Здание цеха производства полумассы</a:t>
                      </a:r>
                      <a:endParaRPr lang="ru-RU" sz="1800">
                        <a:effectLst/>
                        <a:latin typeface="Times New Roman" panose="02020603050405020304" pitchFamily="18" charset="0"/>
                        <a:ea typeface="Times New Roman" panose="02020603050405020304" pitchFamily="18" charset="0"/>
                      </a:endParaRPr>
                    </a:p>
                  </a:txBody>
                  <a:tcPr marL="18448" marR="18448" marT="0" marB="0"/>
                </a:tc>
                <a:tc>
                  <a:txBody>
                    <a:bodyPr/>
                    <a:lstStyle/>
                    <a:p>
                      <a:pPr>
                        <a:spcAft>
                          <a:spcPts val="0"/>
                        </a:spcAft>
                      </a:pPr>
                      <a:r>
                        <a:rPr lang="ru-RU" sz="1800">
                          <a:effectLst/>
                        </a:rPr>
                        <a:t>4.1.1.1</a:t>
                      </a:r>
                      <a:endParaRPr lang="ru-RU" sz="1800">
                        <a:effectLst/>
                        <a:latin typeface="Times New Roman" panose="02020603050405020304" pitchFamily="18" charset="0"/>
                        <a:ea typeface="Times New Roman" panose="02020603050405020304" pitchFamily="18" charset="0"/>
                      </a:endParaRPr>
                    </a:p>
                  </a:txBody>
                  <a:tcPr marL="18448" marR="18448" marT="0" marB="0"/>
                </a:tc>
              </a:tr>
              <a:tr h="76848">
                <a:tc>
                  <a:txBody>
                    <a:bodyPr/>
                    <a:lstStyle/>
                    <a:p>
                      <a:pPr>
                        <a:spcAft>
                          <a:spcPts val="0"/>
                        </a:spcAft>
                      </a:pPr>
                      <a:r>
                        <a:rPr lang="ru-RU" sz="1800" dirty="0">
                          <a:effectLst/>
                        </a:rPr>
                        <a:t>Объекты лесопильного предприятия</a:t>
                      </a:r>
                      <a:endParaRPr lang="ru-RU" sz="1800" dirty="0">
                        <a:effectLst/>
                        <a:latin typeface="Times New Roman" panose="02020603050405020304" pitchFamily="18" charset="0"/>
                        <a:ea typeface="Times New Roman" panose="02020603050405020304" pitchFamily="18" charset="0"/>
                      </a:endParaRPr>
                    </a:p>
                  </a:txBody>
                  <a:tcPr marL="18448" marR="18448" marT="0" marB="0"/>
                </a:tc>
                <a:tc>
                  <a:txBody>
                    <a:bodyPr/>
                    <a:lstStyle/>
                    <a:p>
                      <a:pPr>
                        <a:spcAft>
                          <a:spcPts val="0"/>
                        </a:spcAft>
                      </a:pPr>
                      <a:r>
                        <a:rPr lang="ru-RU" sz="1800">
                          <a:effectLst/>
                        </a:rPr>
                        <a:t>Здание (сооружение) лесопильного цеха</a:t>
                      </a:r>
                      <a:endParaRPr lang="ru-RU" sz="1800">
                        <a:effectLst/>
                        <a:latin typeface="Times New Roman" panose="02020603050405020304" pitchFamily="18" charset="0"/>
                        <a:ea typeface="Times New Roman" panose="02020603050405020304" pitchFamily="18" charset="0"/>
                      </a:endParaRPr>
                    </a:p>
                  </a:txBody>
                  <a:tcPr marL="18448" marR="18448" marT="0" marB="0"/>
                </a:tc>
                <a:tc>
                  <a:txBody>
                    <a:bodyPr/>
                    <a:lstStyle/>
                    <a:p>
                      <a:pPr>
                        <a:spcAft>
                          <a:spcPts val="0"/>
                        </a:spcAft>
                      </a:pPr>
                      <a:r>
                        <a:rPr lang="ru-RU" sz="1800">
                          <a:effectLst/>
                        </a:rPr>
                        <a:t>5.1.1.1</a:t>
                      </a:r>
                      <a:endParaRPr lang="ru-RU" sz="1800">
                        <a:effectLst/>
                        <a:latin typeface="Times New Roman" panose="02020603050405020304" pitchFamily="18" charset="0"/>
                        <a:ea typeface="Times New Roman" panose="02020603050405020304" pitchFamily="18" charset="0"/>
                      </a:endParaRPr>
                    </a:p>
                  </a:txBody>
                  <a:tcPr marL="18448" marR="18448" marT="0" marB="0"/>
                </a:tc>
              </a:tr>
              <a:tr h="76848">
                <a:tc>
                  <a:txBody>
                    <a:bodyPr/>
                    <a:lstStyle/>
                    <a:p>
                      <a:pPr>
                        <a:spcAft>
                          <a:spcPts val="0"/>
                        </a:spcAft>
                      </a:pPr>
                      <a:r>
                        <a:rPr lang="ru-RU" sz="1800" dirty="0">
                          <a:effectLst/>
                        </a:rPr>
                        <a:t>Объекты по производству кокса</a:t>
                      </a:r>
                      <a:endParaRPr lang="ru-RU" sz="1800" dirty="0">
                        <a:effectLst/>
                        <a:latin typeface="Times New Roman" panose="02020603050405020304" pitchFamily="18" charset="0"/>
                        <a:ea typeface="Times New Roman" panose="02020603050405020304" pitchFamily="18" charset="0"/>
                      </a:endParaRPr>
                    </a:p>
                  </a:txBody>
                  <a:tcPr marL="18448" marR="18448" marT="0" marB="0"/>
                </a:tc>
                <a:tc>
                  <a:txBody>
                    <a:bodyPr/>
                    <a:lstStyle/>
                    <a:p>
                      <a:pPr>
                        <a:spcAft>
                          <a:spcPts val="0"/>
                        </a:spcAft>
                      </a:pPr>
                      <a:r>
                        <a:rPr lang="ru-RU" sz="1800">
                          <a:effectLst/>
                        </a:rPr>
                        <a:t>Здание коксового цеха</a:t>
                      </a:r>
                      <a:endParaRPr lang="ru-RU" sz="1800">
                        <a:effectLst/>
                        <a:latin typeface="Times New Roman" panose="02020603050405020304" pitchFamily="18" charset="0"/>
                        <a:ea typeface="Times New Roman" panose="02020603050405020304" pitchFamily="18" charset="0"/>
                      </a:endParaRPr>
                    </a:p>
                  </a:txBody>
                  <a:tcPr marL="18448" marR="18448" marT="0" marB="0"/>
                </a:tc>
                <a:tc>
                  <a:txBody>
                    <a:bodyPr/>
                    <a:lstStyle/>
                    <a:p>
                      <a:pPr>
                        <a:spcAft>
                          <a:spcPts val="0"/>
                        </a:spcAft>
                      </a:pPr>
                      <a:r>
                        <a:rPr lang="ru-RU" sz="1800">
                          <a:effectLst/>
                        </a:rPr>
                        <a:t>6.1.1.1</a:t>
                      </a:r>
                      <a:endParaRPr lang="ru-RU" sz="1800">
                        <a:effectLst/>
                        <a:latin typeface="Times New Roman" panose="02020603050405020304" pitchFamily="18" charset="0"/>
                        <a:ea typeface="Times New Roman" panose="02020603050405020304" pitchFamily="18" charset="0"/>
                      </a:endParaRPr>
                    </a:p>
                  </a:txBody>
                  <a:tcPr marL="18448" marR="18448" marT="0" marB="0"/>
                </a:tc>
              </a:tr>
              <a:tr h="230544">
                <a:tc>
                  <a:txBody>
                    <a:bodyPr/>
                    <a:lstStyle/>
                    <a:p>
                      <a:pPr>
                        <a:spcAft>
                          <a:spcPts val="0"/>
                        </a:spcAft>
                      </a:pPr>
                      <a:r>
                        <a:rPr lang="ru-RU" sz="1800" dirty="0">
                          <a:effectLst/>
                        </a:rPr>
                        <a:t>Объекты переработки газа по схеме низкотемпературной конденсации</a:t>
                      </a:r>
                      <a:endParaRPr lang="ru-RU" sz="1800" dirty="0">
                        <a:effectLst/>
                        <a:latin typeface="Times New Roman" panose="02020603050405020304" pitchFamily="18" charset="0"/>
                        <a:ea typeface="Times New Roman" panose="02020603050405020304" pitchFamily="18" charset="0"/>
                      </a:endParaRPr>
                    </a:p>
                  </a:txBody>
                  <a:tcPr marL="18448" marR="18448" marT="0" marB="0"/>
                </a:tc>
                <a:tc>
                  <a:txBody>
                    <a:bodyPr/>
                    <a:lstStyle/>
                    <a:p>
                      <a:pPr>
                        <a:spcAft>
                          <a:spcPts val="0"/>
                        </a:spcAft>
                      </a:pPr>
                      <a:r>
                        <a:rPr lang="ru-RU" sz="1800">
                          <a:effectLst/>
                        </a:rPr>
                        <a:t>Здание цеха по переработке газа по схеме низкотемпературной конденсации с турбодетандером</a:t>
                      </a:r>
                      <a:endParaRPr lang="ru-RU" sz="1800">
                        <a:effectLst/>
                        <a:latin typeface="Times New Roman" panose="02020603050405020304" pitchFamily="18" charset="0"/>
                        <a:ea typeface="Times New Roman" panose="02020603050405020304" pitchFamily="18" charset="0"/>
                      </a:endParaRPr>
                    </a:p>
                  </a:txBody>
                  <a:tcPr marL="18448" marR="18448" marT="0" marB="0"/>
                </a:tc>
                <a:tc>
                  <a:txBody>
                    <a:bodyPr/>
                    <a:lstStyle/>
                    <a:p>
                      <a:pPr>
                        <a:spcAft>
                          <a:spcPts val="0"/>
                        </a:spcAft>
                      </a:pPr>
                      <a:r>
                        <a:rPr lang="ru-RU" sz="1800">
                          <a:effectLst/>
                        </a:rPr>
                        <a:t>7.1.1.1</a:t>
                      </a:r>
                      <a:endParaRPr lang="ru-RU" sz="1800">
                        <a:effectLst/>
                        <a:latin typeface="Times New Roman" panose="02020603050405020304" pitchFamily="18" charset="0"/>
                        <a:ea typeface="Times New Roman" panose="02020603050405020304" pitchFamily="18" charset="0"/>
                      </a:endParaRPr>
                    </a:p>
                  </a:txBody>
                  <a:tcPr marL="18448" marR="18448" marT="0" marB="0"/>
                </a:tc>
              </a:tr>
              <a:tr h="153696">
                <a:tc>
                  <a:txBody>
                    <a:bodyPr/>
                    <a:lstStyle/>
                    <a:p>
                      <a:pPr>
                        <a:spcAft>
                          <a:spcPts val="0"/>
                        </a:spcAft>
                      </a:pPr>
                      <a:r>
                        <a:rPr lang="ru-RU" sz="1800" dirty="0">
                          <a:effectLst/>
                        </a:rPr>
                        <a:t>Объекты производства антибиотиков</a:t>
                      </a:r>
                      <a:endParaRPr lang="ru-RU" sz="1800" dirty="0">
                        <a:effectLst/>
                        <a:latin typeface="Times New Roman" panose="02020603050405020304" pitchFamily="18" charset="0"/>
                        <a:ea typeface="Times New Roman" panose="02020603050405020304" pitchFamily="18" charset="0"/>
                      </a:endParaRPr>
                    </a:p>
                  </a:txBody>
                  <a:tcPr marL="18448" marR="18448" marT="0" marB="0"/>
                </a:tc>
                <a:tc>
                  <a:txBody>
                    <a:bodyPr/>
                    <a:lstStyle/>
                    <a:p>
                      <a:pPr>
                        <a:spcAft>
                          <a:spcPts val="0"/>
                        </a:spcAft>
                      </a:pPr>
                      <a:r>
                        <a:rPr lang="ru-RU" sz="1800">
                          <a:effectLst/>
                        </a:rPr>
                        <a:t>Здание цеха сушки мицелия производства антибиотиков</a:t>
                      </a:r>
                      <a:endParaRPr lang="ru-RU" sz="1800">
                        <a:effectLst/>
                        <a:latin typeface="Times New Roman" panose="02020603050405020304" pitchFamily="18" charset="0"/>
                        <a:ea typeface="Times New Roman" panose="02020603050405020304" pitchFamily="18" charset="0"/>
                      </a:endParaRPr>
                    </a:p>
                  </a:txBody>
                  <a:tcPr marL="18448" marR="18448" marT="0" marB="0"/>
                </a:tc>
                <a:tc>
                  <a:txBody>
                    <a:bodyPr/>
                    <a:lstStyle/>
                    <a:p>
                      <a:pPr>
                        <a:spcAft>
                          <a:spcPts val="0"/>
                        </a:spcAft>
                      </a:pPr>
                      <a:r>
                        <a:rPr lang="ru-RU" sz="1800">
                          <a:effectLst/>
                        </a:rPr>
                        <a:t>8.1.1.1</a:t>
                      </a:r>
                      <a:endParaRPr lang="ru-RU" sz="1800">
                        <a:effectLst/>
                        <a:latin typeface="Times New Roman" panose="02020603050405020304" pitchFamily="18" charset="0"/>
                        <a:ea typeface="Times New Roman" panose="02020603050405020304" pitchFamily="18" charset="0"/>
                      </a:endParaRPr>
                    </a:p>
                  </a:txBody>
                  <a:tcPr marL="18448" marR="18448" marT="0" marB="0"/>
                </a:tc>
              </a:tr>
              <a:tr h="153696">
                <a:tc>
                  <a:txBody>
                    <a:bodyPr/>
                    <a:lstStyle/>
                    <a:p>
                      <a:pPr>
                        <a:spcAft>
                          <a:spcPts val="0"/>
                        </a:spcAft>
                      </a:pPr>
                      <a:r>
                        <a:rPr lang="ru-RU" sz="1800" dirty="0">
                          <a:effectLst/>
                        </a:rPr>
                        <a:t>Объекты производства шин</a:t>
                      </a:r>
                      <a:endParaRPr lang="ru-RU" sz="1800" dirty="0">
                        <a:effectLst/>
                        <a:latin typeface="Times New Roman" panose="02020603050405020304" pitchFamily="18" charset="0"/>
                        <a:ea typeface="Times New Roman" panose="02020603050405020304" pitchFamily="18" charset="0"/>
                      </a:endParaRPr>
                    </a:p>
                  </a:txBody>
                  <a:tcPr marL="18448" marR="18448" marT="0" marB="0"/>
                </a:tc>
                <a:tc>
                  <a:txBody>
                    <a:bodyPr/>
                    <a:lstStyle/>
                    <a:p>
                      <a:pPr>
                        <a:spcAft>
                          <a:spcPts val="0"/>
                        </a:spcAft>
                      </a:pPr>
                      <a:r>
                        <a:rPr lang="ru-RU" sz="1800" dirty="0">
                          <a:effectLst/>
                        </a:rPr>
                        <a:t>Здание цеха по производству </a:t>
                      </a:r>
                      <a:r>
                        <a:rPr lang="ru-RU" sz="1800" dirty="0" err="1">
                          <a:effectLst/>
                        </a:rPr>
                        <a:t>сверхкрупногабаритных</a:t>
                      </a:r>
                      <a:r>
                        <a:rPr lang="ru-RU" sz="1800" dirty="0">
                          <a:effectLst/>
                        </a:rPr>
                        <a:t> шин</a:t>
                      </a:r>
                      <a:endParaRPr lang="ru-RU" sz="1800" dirty="0">
                        <a:effectLst/>
                        <a:latin typeface="Times New Roman" panose="02020603050405020304" pitchFamily="18" charset="0"/>
                        <a:ea typeface="Times New Roman" panose="02020603050405020304" pitchFamily="18" charset="0"/>
                      </a:endParaRPr>
                    </a:p>
                  </a:txBody>
                  <a:tcPr marL="18448" marR="18448" marT="0" marB="0"/>
                </a:tc>
                <a:tc>
                  <a:txBody>
                    <a:bodyPr/>
                    <a:lstStyle/>
                    <a:p>
                      <a:pPr>
                        <a:spcAft>
                          <a:spcPts val="0"/>
                        </a:spcAft>
                      </a:pPr>
                      <a:r>
                        <a:rPr lang="ru-RU" sz="1800">
                          <a:effectLst/>
                        </a:rPr>
                        <a:t>9.1.1.1</a:t>
                      </a:r>
                      <a:endParaRPr lang="ru-RU" sz="1800">
                        <a:effectLst/>
                        <a:latin typeface="Times New Roman" panose="02020603050405020304" pitchFamily="18" charset="0"/>
                        <a:ea typeface="Times New Roman" panose="02020603050405020304" pitchFamily="18" charset="0"/>
                      </a:endParaRPr>
                    </a:p>
                  </a:txBody>
                  <a:tcPr marL="18448" marR="18448" marT="0" marB="0"/>
                </a:tc>
              </a:tr>
              <a:tr h="76848">
                <a:tc>
                  <a:txBody>
                    <a:bodyPr/>
                    <a:lstStyle/>
                    <a:p>
                      <a:pPr>
                        <a:spcAft>
                          <a:spcPts val="0"/>
                        </a:spcAft>
                      </a:pPr>
                      <a:r>
                        <a:rPr lang="ru-RU" sz="1800" dirty="0">
                          <a:effectLst/>
                        </a:rPr>
                        <a:t>Сталеплавильные заводы</a:t>
                      </a:r>
                      <a:endParaRPr lang="ru-RU" sz="1800" dirty="0">
                        <a:effectLst/>
                        <a:latin typeface="Times New Roman" panose="02020603050405020304" pitchFamily="18" charset="0"/>
                        <a:ea typeface="Times New Roman" panose="02020603050405020304" pitchFamily="18" charset="0"/>
                      </a:endParaRPr>
                    </a:p>
                  </a:txBody>
                  <a:tcPr marL="18448" marR="18448" marT="0" marB="0"/>
                </a:tc>
                <a:tc>
                  <a:txBody>
                    <a:bodyPr/>
                    <a:lstStyle/>
                    <a:p>
                      <a:pPr>
                        <a:spcAft>
                          <a:spcPts val="0"/>
                        </a:spcAft>
                      </a:pPr>
                      <a:r>
                        <a:rPr lang="ru-RU" sz="1800">
                          <a:effectLst/>
                        </a:rPr>
                        <a:t>Здание электросталеплавильного цеха</a:t>
                      </a:r>
                      <a:endParaRPr lang="ru-RU" sz="1800">
                        <a:effectLst/>
                        <a:latin typeface="Times New Roman" panose="02020603050405020304" pitchFamily="18" charset="0"/>
                        <a:ea typeface="Times New Roman" panose="02020603050405020304" pitchFamily="18" charset="0"/>
                      </a:endParaRPr>
                    </a:p>
                  </a:txBody>
                  <a:tcPr marL="18448" marR="18448" marT="0" marB="0"/>
                </a:tc>
                <a:tc>
                  <a:txBody>
                    <a:bodyPr/>
                    <a:lstStyle/>
                    <a:p>
                      <a:pPr>
                        <a:spcAft>
                          <a:spcPts val="0"/>
                        </a:spcAft>
                      </a:pPr>
                      <a:r>
                        <a:rPr lang="ru-RU" sz="1800">
                          <a:effectLst/>
                        </a:rPr>
                        <a:t>10.1.1.1</a:t>
                      </a:r>
                      <a:endParaRPr lang="ru-RU" sz="1800">
                        <a:effectLst/>
                        <a:latin typeface="Times New Roman" panose="02020603050405020304" pitchFamily="18" charset="0"/>
                        <a:ea typeface="Times New Roman" panose="02020603050405020304" pitchFamily="18" charset="0"/>
                      </a:endParaRPr>
                    </a:p>
                  </a:txBody>
                  <a:tcPr marL="18448" marR="18448" marT="0" marB="0"/>
                </a:tc>
              </a:tr>
              <a:tr h="230544">
                <a:tc>
                  <a:txBody>
                    <a:bodyPr/>
                    <a:lstStyle/>
                    <a:p>
                      <a:pPr>
                        <a:spcAft>
                          <a:spcPts val="0"/>
                        </a:spcAft>
                      </a:pPr>
                      <a:r>
                        <a:rPr lang="ru-RU" sz="1800" dirty="0">
                          <a:effectLst/>
                        </a:rPr>
                        <a:t>Объекты производства емкостей, баков, резервуаров</a:t>
                      </a:r>
                      <a:endParaRPr lang="ru-RU" sz="1800" dirty="0">
                        <a:effectLst/>
                        <a:latin typeface="Times New Roman" panose="02020603050405020304" pitchFamily="18" charset="0"/>
                        <a:ea typeface="Times New Roman" panose="02020603050405020304" pitchFamily="18" charset="0"/>
                      </a:endParaRPr>
                    </a:p>
                  </a:txBody>
                  <a:tcPr marL="18448" marR="18448" marT="0" marB="0"/>
                </a:tc>
                <a:tc>
                  <a:txBody>
                    <a:bodyPr/>
                    <a:lstStyle/>
                    <a:p>
                      <a:pPr>
                        <a:spcAft>
                          <a:spcPts val="0"/>
                        </a:spcAft>
                      </a:pPr>
                      <a:r>
                        <a:rPr lang="ru-RU" sz="1800">
                          <a:effectLst/>
                        </a:rPr>
                        <a:t>Здание цеха по производству резервуаров для технической и питьевой воды</a:t>
                      </a:r>
                      <a:endParaRPr lang="ru-RU" sz="1800">
                        <a:effectLst/>
                        <a:latin typeface="Times New Roman" panose="02020603050405020304" pitchFamily="18" charset="0"/>
                        <a:ea typeface="Times New Roman" panose="02020603050405020304" pitchFamily="18" charset="0"/>
                      </a:endParaRPr>
                    </a:p>
                  </a:txBody>
                  <a:tcPr marL="18448" marR="18448" marT="0" marB="0"/>
                </a:tc>
                <a:tc>
                  <a:txBody>
                    <a:bodyPr/>
                    <a:lstStyle/>
                    <a:p>
                      <a:pPr>
                        <a:spcAft>
                          <a:spcPts val="0"/>
                        </a:spcAft>
                      </a:pPr>
                      <a:r>
                        <a:rPr lang="ru-RU" sz="1800">
                          <a:effectLst/>
                        </a:rPr>
                        <a:t>11.1.1.1</a:t>
                      </a:r>
                      <a:endParaRPr lang="ru-RU" sz="1800">
                        <a:effectLst/>
                        <a:latin typeface="Times New Roman" panose="02020603050405020304" pitchFamily="18" charset="0"/>
                        <a:ea typeface="Times New Roman" panose="02020603050405020304" pitchFamily="18" charset="0"/>
                      </a:endParaRPr>
                    </a:p>
                  </a:txBody>
                  <a:tcPr marL="18448" marR="18448" marT="0" marB="0"/>
                </a:tc>
              </a:tr>
              <a:tr h="153696">
                <a:tc>
                  <a:txBody>
                    <a:bodyPr/>
                    <a:lstStyle/>
                    <a:p>
                      <a:pPr>
                        <a:spcAft>
                          <a:spcPts val="0"/>
                        </a:spcAft>
                      </a:pPr>
                      <a:r>
                        <a:rPr lang="ru-RU" sz="1800" dirty="0">
                          <a:effectLst/>
                        </a:rPr>
                        <a:t>Объекты производства электронных печатных плат</a:t>
                      </a:r>
                      <a:endParaRPr lang="ru-RU" sz="1800" dirty="0">
                        <a:effectLst/>
                        <a:latin typeface="Times New Roman" panose="02020603050405020304" pitchFamily="18" charset="0"/>
                        <a:ea typeface="Times New Roman" panose="02020603050405020304" pitchFamily="18" charset="0"/>
                      </a:endParaRPr>
                    </a:p>
                  </a:txBody>
                  <a:tcPr marL="18448" marR="18448" marT="0" marB="0"/>
                </a:tc>
                <a:tc>
                  <a:txBody>
                    <a:bodyPr/>
                    <a:lstStyle/>
                    <a:p>
                      <a:pPr>
                        <a:spcAft>
                          <a:spcPts val="0"/>
                        </a:spcAft>
                      </a:pPr>
                      <a:r>
                        <a:rPr lang="ru-RU" sz="1800">
                          <a:effectLst/>
                        </a:rPr>
                        <a:t>Здание цеха травления печатных плат</a:t>
                      </a:r>
                      <a:endParaRPr lang="ru-RU" sz="1800">
                        <a:effectLst/>
                        <a:latin typeface="Times New Roman" panose="02020603050405020304" pitchFamily="18" charset="0"/>
                        <a:ea typeface="Times New Roman" panose="02020603050405020304" pitchFamily="18" charset="0"/>
                      </a:endParaRPr>
                    </a:p>
                  </a:txBody>
                  <a:tcPr marL="18448" marR="18448" marT="0" marB="0"/>
                </a:tc>
                <a:tc>
                  <a:txBody>
                    <a:bodyPr/>
                    <a:lstStyle/>
                    <a:p>
                      <a:pPr>
                        <a:spcAft>
                          <a:spcPts val="0"/>
                        </a:spcAft>
                      </a:pPr>
                      <a:r>
                        <a:rPr lang="ru-RU" sz="1800">
                          <a:effectLst/>
                        </a:rPr>
                        <a:t>12.1.1.1</a:t>
                      </a:r>
                      <a:endParaRPr lang="ru-RU" sz="1800">
                        <a:effectLst/>
                        <a:latin typeface="Times New Roman" panose="02020603050405020304" pitchFamily="18" charset="0"/>
                        <a:ea typeface="Times New Roman" panose="02020603050405020304" pitchFamily="18" charset="0"/>
                      </a:endParaRPr>
                    </a:p>
                  </a:txBody>
                  <a:tcPr marL="18448" marR="18448" marT="0" marB="0"/>
                </a:tc>
              </a:tr>
              <a:tr h="230544">
                <a:tc>
                  <a:txBody>
                    <a:bodyPr/>
                    <a:lstStyle/>
                    <a:p>
                      <a:pPr>
                        <a:spcAft>
                          <a:spcPts val="0"/>
                        </a:spcAft>
                      </a:pPr>
                      <a:r>
                        <a:rPr lang="ru-RU" sz="1800" dirty="0">
                          <a:effectLst/>
                        </a:rPr>
                        <a:t>Объекты производства специальных двигателей</a:t>
                      </a:r>
                      <a:endParaRPr lang="ru-RU" sz="1800" dirty="0">
                        <a:effectLst/>
                        <a:latin typeface="Times New Roman" panose="02020603050405020304" pitchFamily="18" charset="0"/>
                        <a:ea typeface="Times New Roman" panose="02020603050405020304" pitchFamily="18" charset="0"/>
                      </a:endParaRPr>
                    </a:p>
                  </a:txBody>
                  <a:tcPr marL="18448" marR="18448" marT="0" marB="0"/>
                </a:tc>
                <a:tc>
                  <a:txBody>
                    <a:bodyPr/>
                    <a:lstStyle/>
                    <a:p>
                      <a:pPr>
                        <a:spcAft>
                          <a:spcPts val="0"/>
                        </a:spcAft>
                      </a:pPr>
                      <a:r>
                        <a:rPr lang="ru-RU" sz="1800">
                          <a:effectLst/>
                        </a:rPr>
                        <a:t>Здание цеха по производству двигателей для промышленного применения</a:t>
                      </a:r>
                      <a:endParaRPr lang="ru-RU" sz="1800">
                        <a:effectLst/>
                        <a:latin typeface="Times New Roman" panose="02020603050405020304" pitchFamily="18" charset="0"/>
                        <a:ea typeface="Times New Roman" panose="02020603050405020304" pitchFamily="18" charset="0"/>
                      </a:endParaRPr>
                    </a:p>
                  </a:txBody>
                  <a:tcPr marL="18448" marR="18448" marT="0" marB="0"/>
                </a:tc>
                <a:tc>
                  <a:txBody>
                    <a:bodyPr/>
                    <a:lstStyle/>
                    <a:p>
                      <a:pPr>
                        <a:spcAft>
                          <a:spcPts val="0"/>
                        </a:spcAft>
                      </a:pPr>
                      <a:r>
                        <a:rPr lang="ru-RU" sz="1800">
                          <a:effectLst/>
                        </a:rPr>
                        <a:t>13.1.1.1</a:t>
                      </a:r>
                      <a:endParaRPr lang="ru-RU" sz="1800">
                        <a:effectLst/>
                        <a:latin typeface="Times New Roman" panose="02020603050405020304" pitchFamily="18" charset="0"/>
                        <a:ea typeface="Times New Roman" panose="02020603050405020304" pitchFamily="18" charset="0"/>
                      </a:endParaRPr>
                    </a:p>
                  </a:txBody>
                  <a:tcPr marL="18448" marR="18448" marT="0" marB="0"/>
                </a:tc>
              </a:tr>
              <a:tr h="153696">
                <a:tc>
                  <a:txBody>
                    <a:bodyPr/>
                    <a:lstStyle/>
                    <a:p>
                      <a:pPr>
                        <a:spcAft>
                          <a:spcPts val="0"/>
                        </a:spcAft>
                      </a:pPr>
                      <a:r>
                        <a:rPr lang="ru-RU" sz="1800" dirty="0">
                          <a:effectLst/>
                        </a:rPr>
                        <a:t>Объекты производства и ремонта двигателей</a:t>
                      </a:r>
                      <a:endParaRPr lang="ru-RU" sz="1800" dirty="0">
                        <a:effectLst/>
                        <a:latin typeface="Times New Roman" panose="02020603050405020304" pitchFamily="18" charset="0"/>
                        <a:ea typeface="Times New Roman" panose="02020603050405020304" pitchFamily="18" charset="0"/>
                      </a:endParaRPr>
                    </a:p>
                  </a:txBody>
                  <a:tcPr marL="18448" marR="18448" marT="0" marB="0"/>
                </a:tc>
                <a:tc>
                  <a:txBody>
                    <a:bodyPr/>
                    <a:lstStyle/>
                    <a:p>
                      <a:pPr>
                        <a:spcAft>
                          <a:spcPts val="0"/>
                        </a:spcAft>
                      </a:pPr>
                      <a:r>
                        <a:rPr lang="ru-RU" sz="1800">
                          <a:effectLst/>
                        </a:rPr>
                        <a:t>Здание цеха по ремонту бензиновых двигателей</a:t>
                      </a:r>
                      <a:endParaRPr lang="ru-RU" sz="1800">
                        <a:effectLst/>
                        <a:latin typeface="Times New Roman" panose="02020603050405020304" pitchFamily="18" charset="0"/>
                        <a:ea typeface="Times New Roman" panose="02020603050405020304" pitchFamily="18" charset="0"/>
                      </a:endParaRPr>
                    </a:p>
                  </a:txBody>
                  <a:tcPr marL="18448" marR="18448" marT="0" marB="0"/>
                </a:tc>
                <a:tc>
                  <a:txBody>
                    <a:bodyPr/>
                    <a:lstStyle/>
                    <a:p>
                      <a:pPr>
                        <a:spcAft>
                          <a:spcPts val="0"/>
                        </a:spcAft>
                      </a:pPr>
                      <a:r>
                        <a:rPr lang="ru-RU" sz="1800">
                          <a:effectLst/>
                        </a:rPr>
                        <a:t>14.1.1.1</a:t>
                      </a:r>
                      <a:endParaRPr lang="ru-RU" sz="1800">
                        <a:effectLst/>
                        <a:latin typeface="Times New Roman" panose="02020603050405020304" pitchFamily="18" charset="0"/>
                        <a:ea typeface="Times New Roman" panose="02020603050405020304" pitchFamily="18" charset="0"/>
                      </a:endParaRPr>
                    </a:p>
                  </a:txBody>
                  <a:tcPr marL="18448" marR="18448" marT="0" marB="0"/>
                </a:tc>
              </a:tr>
              <a:tr h="153696">
                <a:tc>
                  <a:txBody>
                    <a:bodyPr/>
                    <a:lstStyle/>
                    <a:p>
                      <a:pPr>
                        <a:spcAft>
                          <a:spcPts val="0"/>
                        </a:spcAft>
                      </a:pPr>
                      <a:r>
                        <a:rPr lang="ru-RU" sz="1800">
                          <a:effectLst/>
                        </a:rPr>
                        <a:t>Объекты производства мягкой мебели и матрасов</a:t>
                      </a:r>
                      <a:endParaRPr lang="ru-RU" sz="1800">
                        <a:effectLst/>
                        <a:latin typeface="Times New Roman" panose="02020603050405020304" pitchFamily="18" charset="0"/>
                        <a:ea typeface="Times New Roman" panose="02020603050405020304" pitchFamily="18" charset="0"/>
                      </a:endParaRPr>
                    </a:p>
                  </a:txBody>
                  <a:tcPr marL="18448" marR="18448" marT="0" marB="0"/>
                </a:tc>
                <a:tc>
                  <a:txBody>
                    <a:bodyPr/>
                    <a:lstStyle/>
                    <a:p>
                      <a:pPr>
                        <a:spcAft>
                          <a:spcPts val="0"/>
                        </a:spcAft>
                      </a:pPr>
                      <a:r>
                        <a:rPr lang="ru-RU" sz="1800">
                          <a:effectLst/>
                        </a:rPr>
                        <a:t>Здание цеха по производству мягкой мебели</a:t>
                      </a:r>
                      <a:endParaRPr lang="ru-RU" sz="1800">
                        <a:effectLst/>
                        <a:latin typeface="Times New Roman" panose="02020603050405020304" pitchFamily="18" charset="0"/>
                        <a:ea typeface="Times New Roman" panose="02020603050405020304" pitchFamily="18" charset="0"/>
                      </a:endParaRPr>
                    </a:p>
                  </a:txBody>
                  <a:tcPr marL="18448" marR="18448" marT="0" marB="0"/>
                </a:tc>
                <a:tc>
                  <a:txBody>
                    <a:bodyPr/>
                    <a:lstStyle/>
                    <a:p>
                      <a:pPr>
                        <a:spcAft>
                          <a:spcPts val="0"/>
                        </a:spcAft>
                      </a:pPr>
                      <a:r>
                        <a:rPr lang="ru-RU" sz="1800">
                          <a:effectLst/>
                        </a:rPr>
                        <a:t>15.1.1.1</a:t>
                      </a:r>
                      <a:endParaRPr lang="ru-RU" sz="1800">
                        <a:effectLst/>
                        <a:latin typeface="Times New Roman" panose="02020603050405020304" pitchFamily="18" charset="0"/>
                        <a:ea typeface="Times New Roman" panose="02020603050405020304" pitchFamily="18" charset="0"/>
                      </a:endParaRPr>
                    </a:p>
                  </a:txBody>
                  <a:tcPr marL="18448" marR="18448" marT="0" marB="0"/>
                </a:tc>
              </a:tr>
              <a:tr h="153696">
                <a:tc>
                  <a:txBody>
                    <a:bodyPr/>
                    <a:lstStyle/>
                    <a:p>
                      <a:pPr>
                        <a:spcAft>
                          <a:spcPts val="0"/>
                        </a:spcAft>
                      </a:pPr>
                      <a:r>
                        <a:rPr lang="ru-RU" sz="1800" dirty="0">
                          <a:effectLst/>
                        </a:rPr>
                        <a:t>Теплоэлектростанции</a:t>
                      </a:r>
                      <a:endParaRPr lang="ru-RU" sz="1800" dirty="0">
                        <a:effectLst/>
                        <a:latin typeface="Times New Roman" panose="02020603050405020304" pitchFamily="18" charset="0"/>
                        <a:ea typeface="Times New Roman" panose="02020603050405020304" pitchFamily="18" charset="0"/>
                      </a:endParaRPr>
                    </a:p>
                  </a:txBody>
                  <a:tcPr marL="18448" marR="18448" marT="0" marB="0"/>
                </a:tc>
                <a:tc>
                  <a:txBody>
                    <a:bodyPr/>
                    <a:lstStyle/>
                    <a:p>
                      <a:pPr>
                        <a:spcAft>
                          <a:spcPts val="0"/>
                        </a:spcAft>
                      </a:pPr>
                      <a:r>
                        <a:rPr lang="ru-RU" sz="1800">
                          <a:effectLst/>
                        </a:rPr>
                        <a:t>Сооружение теплофикационной установки</a:t>
                      </a:r>
                      <a:endParaRPr lang="ru-RU" sz="1800">
                        <a:effectLst/>
                        <a:latin typeface="Times New Roman" panose="02020603050405020304" pitchFamily="18" charset="0"/>
                        <a:ea typeface="Times New Roman" panose="02020603050405020304" pitchFamily="18" charset="0"/>
                      </a:endParaRPr>
                    </a:p>
                  </a:txBody>
                  <a:tcPr marL="18448" marR="18448" marT="0" marB="0"/>
                </a:tc>
                <a:tc>
                  <a:txBody>
                    <a:bodyPr/>
                    <a:lstStyle/>
                    <a:p>
                      <a:pPr>
                        <a:spcAft>
                          <a:spcPts val="0"/>
                        </a:spcAft>
                      </a:pPr>
                      <a:r>
                        <a:rPr lang="ru-RU" sz="1800">
                          <a:effectLst/>
                        </a:rPr>
                        <a:t>16.1.1.1</a:t>
                      </a:r>
                      <a:endParaRPr lang="ru-RU" sz="1800">
                        <a:effectLst/>
                        <a:latin typeface="Times New Roman" panose="02020603050405020304" pitchFamily="18" charset="0"/>
                        <a:ea typeface="Times New Roman" panose="02020603050405020304" pitchFamily="18" charset="0"/>
                      </a:endParaRPr>
                    </a:p>
                  </a:txBody>
                  <a:tcPr marL="18448" marR="18448" marT="0" marB="0"/>
                </a:tc>
              </a:tr>
              <a:tr h="153696">
                <a:tc>
                  <a:txBody>
                    <a:bodyPr/>
                    <a:lstStyle/>
                    <a:p>
                      <a:pPr>
                        <a:spcAft>
                          <a:spcPts val="0"/>
                        </a:spcAft>
                      </a:pPr>
                      <a:r>
                        <a:rPr lang="ru-RU" sz="1800" dirty="0">
                          <a:effectLst/>
                        </a:rPr>
                        <a:t>Объекты забора воды</a:t>
                      </a:r>
                      <a:endParaRPr lang="ru-RU" sz="1800" dirty="0">
                        <a:effectLst/>
                        <a:latin typeface="Times New Roman" panose="02020603050405020304" pitchFamily="18" charset="0"/>
                        <a:ea typeface="Times New Roman" panose="02020603050405020304" pitchFamily="18" charset="0"/>
                      </a:endParaRPr>
                    </a:p>
                  </a:txBody>
                  <a:tcPr marL="18448" marR="18448" marT="0" marB="0"/>
                </a:tc>
                <a:tc>
                  <a:txBody>
                    <a:bodyPr/>
                    <a:lstStyle/>
                    <a:p>
                      <a:pPr>
                        <a:spcAft>
                          <a:spcPts val="0"/>
                        </a:spcAft>
                      </a:pPr>
                      <a:r>
                        <a:rPr lang="ru-RU" sz="1800">
                          <a:effectLst/>
                        </a:rPr>
                        <a:t>Сооружение водозабора из подземного источника</a:t>
                      </a:r>
                      <a:endParaRPr lang="ru-RU" sz="1800">
                        <a:effectLst/>
                        <a:latin typeface="Times New Roman" panose="02020603050405020304" pitchFamily="18" charset="0"/>
                        <a:ea typeface="Times New Roman" panose="02020603050405020304" pitchFamily="18" charset="0"/>
                      </a:endParaRPr>
                    </a:p>
                  </a:txBody>
                  <a:tcPr marL="18448" marR="18448" marT="0" marB="0"/>
                </a:tc>
                <a:tc>
                  <a:txBody>
                    <a:bodyPr/>
                    <a:lstStyle/>
                    <a:p>
                      <a:pPr>
                        <a:spcAft>
                          <a:spcPts val="0"/>
                        </a:spcAft>
                      </a:pPr>
                      <a:r>
                        <a:rPr lang="ru-RU" sz="1800">
                          <a:effectLst/>
                        </a:rPr>
                        <a:t>17.1.1.1</a:t>
                      </a:r>
                      <a:endParaRPr lang="ru-RU" sz="1800">
                        <a:effectLst/>
                        <a:latin typeface="Times New Roman" panose="02020603050405020304" pitchFamily="18" charset="0"/>
                        <a:ea typeface="Times New Roman" panose="02020603050405020304" pitchFamily="18" charset="0"/>
                      </a:endParaRPr>
                    </a:p>
                  </a:txBody>
                  <a:tcPr marL="18448" marR="18448" marT="0" marB="0"/>
                </a:tc>
              </a:tr>
              <a:tr h="230544">
                <a:tc>
                  <a:txBody>
                    <a:bodyPr/>
                    <a:lstStyle/>
                    <a:p>
                      <a:pPr>
                        <a:spcAft>
                          <a:spcPts val="0"/>
                        </a:spcAft>
                      </a:pPr>
                      <a:r>
                        <a:rPr lang="ru-RU" sz="1800" dirty="0">
                          <a:effectLst/>
                        </a:rPr>
                        <a:t>Объекты предприятий переработки и утилизации промышленных и бытовых отходов</a:t>
                      </a:r>
                      <a:endParaRPr lang="ru-RU" sz="1800" dirty="0">
                        <a:effectLst/>
                        <a:latin typeface="Times New Roman" panose="02020603050405020304" pitchFamily="18" charset="0"/>
                        <a:ea typeface="Times New Roman" panose="02020603050405020304" pitchFamily="18" charset="0"/>
                      </a:endParaRPr>
                    </a:p>
                  </a:txBody>
                  <a:tcPr marL="18448" marR="18448" marT="0" marB="0"/>
                </a:tc>
                <a:tc>
                  <a:txBody>
                    <a:bodyPr/>
                    <a:lstStyle/>
                    <a:p>
                      <a:pPr>
                        <a:spcAft>
                          <a:spcPts val="0"/>
                        </a:spcAft>
                      </a:pPr>
                      <a:r>
                        <a:rPr lang="ru-RU" sz="1800">
                          <a:effectLst/>
                        </a:rPr>
                        <a:t>Сооружение для переработки промышленных и бытовых отходов металлургического предприятия</a:t>
                      </a:r>
                      <a:endParaRPr lang="ru-RU" sz="1800">
                        <a:effectLst/>
                        <a:latin typeface="Times New Roman" panose="02020603050405020304" pitchFamily="18" charset="0"/>
                        <a:ea typeface="Times New Roman" panose="02020603050405020304" pitchFamily="18" charset="0"/>
                      </a:endParaRPr>
                    </a:p>
                  </a:txBody>
                  <a:tcPr marL="18448" marR="18448" marT="0" marB="0"/>
                </a:tc>
                <a:tc>
                  <a:txBody>
                    <a:bodyPr/>
                    <a:lstStyle/>
                    <a:p>
                      <a:pPr>
                        <a:spcAft>
                          <a:spcPts val="0"/>
                        </a:spcAft>
                      </a:pPr>
                      <a:r>
                        <a:rPr lang="ru-RU" sz="1800">
                          <a:effectLst/>
                        </a:rPr>
                        <a:t>18.1.1.1</a:t>
                      </a:r>
                      <a:endParaRPr lang="ru-RU" sz="1800">
                        <a:effectLst/>
                        <a:latin typeface="Times New Roman" panose="02020603050405020304" pitchFamily="18" charset="0"/>
                        <a:ea typeface="Times New Roman" panose="02020603050405020304" pitchFamily="18" charset="0"/>
                      </a:endParaRPr>
                    </a:p>
                  </a:txBody>
                  <a:tcPr marL="18448" marR="18448" marT="0" marB="0"/>
                </a:tc>
              </a:tr>
              <a:tr h="153696">
                <a:tc>
                  <a:txBody>
                    <a:bodyPr/>
                    <a:lstStyle/>
                    <a:p>
                      <a:pPr>
                        <a:spcAft>
                          <a:spcPts val="0"/>
                        </a:spcAft>
                      </a:pPr>
                      <a:r>
                        <a:rPr lang="ru-RU" sz="1800" dirty="0">
                          <a:effectLst/>
                        </a:rPr>
                        <a:t>Жилые объекты для временного проживания</a:t>
                      </a:r>
                      <a:endParaRPr lang="ru-RU" sz="1800" dirty="0">
                        <a:effectLst/>
                        <a:latin typeface="Times New Roman" panose="02020603050405020304" pitchFamily="18" charset="0"/>
                        <a:ea typeface="Times New Roman" panose="02020603050405020304" pitchFamily="18" charset="0"/>
                      </a:endParaRPr>
                    </a:p>
                  </a:txBody>
                  <a:tcPr marL="18448" marR="18448" marT="0" marB="0"/>
                </a:tc>
                <a:tc>
                  <a:txBody>
                    <a:bodyPr/>
                    <a:lstStyle/>
                    <a:p>
                      <a:pPr>
                        <a:spcAft>
                          <a:spcPts val="0"/>
                        </a:spcAft>
                      </a:pPr>
                      <a:r>
                        <a:rPr lang="ru-RU" sz="1800">
                          <a:effectLst/>
                        </a:rPr>
                        <a:t>Здание мотеля</a:t>
                      </a:r>
                      <a:endParaRPr lang="ru-RU" sz="1800">
                        <a:effectLst/>
                        <a:latin typeface="Times New Roman" panose="02020603050405020304" pitchFamily="18" charset="0"/>
                        <a:ea typeface="Times New Roman" panose="02020603050405020304" pitchFamily="18" charset="0"/>
                      </a:endParaRPr>
                    </a:p>
                  </a:txBody>
                  <a:tcPr marL="18448" marR="18448" marT="0" marB="0"/>
                </a:tc>
                <a:tc>
                  <a:txBody>
                    <a:bodyPr/>
                    <a:lstStyle/>
                    <a:p>
                      <a:pPr>
                        <a:spcAft>
                          <a:spcPts val="0"/>
                        </a:spcAft>
                      </a:pPr>
                      <a:r>
                        <a:rPr lang="ru-RU" sz="1800">
                          <a:effectLst/>
                        </a:rPr>
                        <a:t>19.1.1.1</a:t>
                      </a:r>
                      <a:endParaRPr lang="ru-RU" sz="1800">
                        <a:effectLst/>
                        <a:latin typeface="Times New Roman" panose="02020603050405020304" pitchFamily="18" charset="0"/>
                        <a:ea typeface="Times New Roman" panose="02020603050405020304" pitchFamily="18" charset="0"/>
                      </a:endParaRPr>
                    </a:p>
                  </a:txBody>
                  <a:tcPr marL="18448" marR="18448" marT="0" marB="0"/>
                </a:tc>
              </a:tr>
              <a:tr h="153696">
                <a:tc>
                  <a:txBody>
                    <a:bodyPr/>
                    <a:lstStyle/>
                    <a:p>
                      <a:pPr>
                        <a:spcAft>
                          <a:spcPts val="0"/>
                        </a:spcAft>
                      </a:pPr>
                      <a:r>
                        <a:rPr lang="ru-RU" sz="1800" dirty="0">
                          <a:effectLst/>
                        </a:rPr>
                        <a:t>Автомобильные дороги вне населенных пунктов</a:t>
                      </a:r>
                      <a:endParaRPr lang="ru-RU" sz="1800" dirty="0">
                        <a:effectLst/>
                        <a:latin typeface="Times New Roman" panose="02020603050405020304" pitchFamily="18" charset="0"/>
                        <a:ea typeface="Times New Roman" panose="02020603050405020304" pitchFamily="18" charset="0"/>
                      </a:endParaRPr>
                    </a:p>
                  </a:txBody>
                  <a:tcPr marL="18448" marR="18448" marT="0" marB="0"/>
                </a:tc>
                <a:tc>
                  <a:txBody>
                    <a:bodyPr/>
                    <a:lstStyle/>
                    <a:p>
                      <a:pPr>
                        <a:spcAft>
                          <a:spcPts val="0"/>
                        </a:spcAft>
                      </a:pPr>
                      <a:r>
                        <a:rPr lang="ru-RU" sz="1800">
                          <a:effectLst/>
                        </a:rPr>
                        <a:t>Скоростная дорога</a:t>
                      </a:r>
                      <a:endParaRPr lang="ru-RU" sz="1800">
                        <a:effectLst/>
                        <a:latin typeface="Times New Roman" panose="02020603050405020304" pitchFamily="18" charset="0"/>
                        <a:ea typeface="Times New Roman" panose="02020603050405020304" pitchFamily="18" charset="0"/>
                      </a:endParaRPr>
                    </a:p>
                  </a:txBody>
                  <a:tcPr marL="18448" marR="18448" marT="0" marB="0"/>
                </a:tc>
                <a:tc>
                  <a:txBody>
                    <a:bodyPr/>
                    <a:lstStyle/>
                    <a:p>
                      <a:pPr>
                        <a:spcAft>
                          <a:spcPts val="0"/>
                        </a:spcAft>
                      </a:pPr>
                      <a:r>
                        <a:rPr lang="ru-RU" sz="1800">
                          <a:effectLst/>
                        </a:rPr>
                        <a:t>20.1.1.1</a:t>
                      </a:r>
                      <a:endParaRPr lang="ru-RU" sz="1800">
                        <a:effectLst/>
                        <a:latin typeface="Times New Roman" panose="02020603050405020304" pitchFamily="18" charset="0"/>
                        <a:ea typeface="Times New Roman" panose="02020603050405020304" pitchFamily="18" charset="0"/>
                      </a:endParaRPr>
                    </a:p>
                  </a:txBody>
                  <a:tcPr marL="18448" marR="18448" marT="0" marB="0"/>
                </a:tc>
              </a:tr>
              <a:tr h="76848">
                <a:tc>
                  <a:txBody>
                    <a:bodyPr/>
                    <a:lstStyle/>
                    <a:p>
                      <a:pPr>
                        <a:spcAft>
                          <a:spcPts val="0"/>
                        </a:spcAft>
                      </a:pPr>
                      <a:r>
                        <a:rPr lang="ru-RU" sz="1800" dirty="0">
                          <a:effectLst/>
                        </a:rPr>
                        <a:t>Издательства</a:t>
                      </a:r>
                      <a:endParaRPr lang="ru-RU" sz="1800" dirty="0">
                        <a:effectLst/>
                        <a:latin typeface="Times New Roman" panose="02020603050405020304" pitchFamily="18" charset="0"/>
                        <a:ea typeface="Times New Roman" panose="02020603050405020304" pitchFamily="18" charset="0"/>
                      </a:endParaRPr>
                    </a:p>
                  </a:txBody>
                  <a:tcPr marL="18448" marR="18448" marT="0" marB="0"/>
                </a:tc>
                <a:tc>
                  <a:txBody>
                    <a:bodyPr/>
                    <a:lstStyle/>
                    <a:p>
                      <a:pPr>
                        <a:spcAft>
                          <a:spcPts val="0"/>
                        </a:spcAft>
                      </a:pPr>
                      <a:r>
                        <a:rPr lang="ru-RU" sz="1800">
                          <a:effectLst/>
                        </a:rPr>
                        <a:t>Здание издательства газет и журналов</a:t>
                      </a:r>
                      <a:endParaRPr lang="ru-RU" sz="1800">
                        <a:effectLst/>
                        <a:latin typeface="Times New Roman" panose="02020603050405020304" pitchFamily="18" charset="0"/>
                        <a:ea typeface="Times New Roman" panose="02020603050405020304" pitchFamily="18" charset="0"/>
                      </a:endParaRPr>
                    </a:p>
                  </a:txBody>
                  <a:tcPr marL="18448" marR="18448" marT="0" marB="0"/>
                </a:tc>
                <a:tc>
                  <a:txBody>
                    <a:bodyPr/>
                    <a:lstStyle/>
                    <a:p>
                      <a:pPr>
                        <a:spcAft>
                          <a:spcPts val="0"/>
                        </a:spcAft>
                      </a:pPr>
                      <a:r>
                        <a:rPr lang="ru-RU" sz="1800">
                          <a:effectLst/>
                        </a:rPr>
                        <a:t>21.1.1.1</a:t>
                      </a:r>
                      <a:endParaRPr lang="ru-RU" sz="1800">
                        <a:effectLst/>
                        <a:latin typeface="Times New Roman" panose="02020603050405020304" pitchFamily="18" charset="0"/>
                        <a:ea typeface="Times New Roman" panose="02020603050405020304" pitchFamily="18" charset="0"/>
                      </a:endParaRPr>
                    </a:p>
                  </a:txBody>
                  <a:tcPr marL="18448" marR="18448" marT="0" marB="0"/>
                </a:tc>
              </a:tr>
              <a:tr h="153696">
                <a:tc>
                  <a:txBody>
                    <a:bodyPr/>
                    <a:lstStyle/>
                    <a:p>
                      <a:pPr>
                        <a:spcAft>
                          <a:spcPts val="0"/>
                        </a:spcAft>
                      </a:pPr>
                      <a:r>
                        <a:rPr lang="ru-RU" sz="1800" dirty="0">
                          <a:effectLst/>
                        </a:rPr>
                        <a:t>Объекты проводной связи</a:t>
                      </a:r>
                      <a:endParaRPr lang="ru-RU" sz="1800" dirty="0">
                        <a:effectLst/>
                        <a:latin typeface="Times New Roman" panose="02020603050405020304" pitchFamily="18" charset="0"/>
                        <a:ea typeface="Times New Roman" panose="02020603050405020304" pitchFamily="18" charset="0"/>
                      </a:endParaRPr>
                    </a:p>
                  </a:txBody>
                  <a:tcPr marL="18448" marR="18448" marT="0" marB="0"/>
                </a:tc>
                <a:tc>
                  <a:txBody>
                    <a:bodyPr/>
                    <a:lstStyle/>
                    <a:p>
                      <a:pPr>
                        <a:spcAft>
                          <a:spcPts val="0"/>
                        </a:spcAft>
                      </a:pPr>
                      <a:r>
                        <a:rPr lang="ru-RU" sz="1800">
                          <a:effectLst/>
                        </a:rPr>
                        <a:t>Сооружение коллектора для кабелей связи</a:t>
                      </a:r>
                      <a:endParaRPr lang="ru-RU" sz="1800">
                        <a:effectLst/>
                        <a:latin typeface="Times New Roman" panose="02020603050405020304" pitchFamily="18" charset="0"/>
                        <a:ea typeface="Times New Roman" panose="02020603050405020304" pitchFamily="18" charset="0"/>
                      </a:endParaRPr>
                    </a:p>
                  </a:txBody>
                  <a:tcPr marL="18448" marR="18448" marT="0" marB="0"/>
                </a:tc>
                <a:tc>
                  <a:txBody>
                    <a:bodyPr/>
                    <a:lstStyle/>
                    <a:p>
                      <a:pPr>
                        <a:spcAft>
                          <a:spcPts val="0"/>
                        </a:spcAft>
                      </a:pPr>
                      <a:r>
                        <a:rPr lang="ru-RU" sz="1800">
                          <a:effectLst/>
                        </a:rPr>
                        <a:t>22.1.1.1</a:t>
                      </a:r>
                      <a:endParaRPr lang="ru-RU" sz="1800">
                        <a:effectLst/>
                        <a:latin typeface="Times New Roman" panose="02020603050405020304" pitchFamily="18" charset="0"/>
                        <a:ea typeface="Times New Roman" panose="02020603050405020304" pitchFamily="18" charset="0"/>
                      </a:endParaRPr>
                    </a:p>
                  </a:txBody>
                  <a:tcPr marL="18448" marR="18448" marT="0" marB="0"/>
                </a:tc>
              </a:tr>
              <a:tr h="76848">
                <a:tc>
                  <a:txBody>
                    <a:bodyPr/>
                    <a:lstStyle/>
                    <a:p>
                      <a:pPr>
                        <a:spcAft>
                          <a:spcPts val="0"/>
                        </a:spcAft>
                      </a:pPr>
                      <a:r>
                        <a:rPr lang="ru-RU" sz="1800" dirty="0">
                          <a:effectLst/>
                        </a:rPr>
                        <a:t>Бизнес-центры</a:t>
                      </a:r>
                      <a:endParaRPr lang="ru-RU" sz="1800" dirty="0">
                        <a:effectLst/>
                        <a:latin typeface="Times New Roman" panose="02020603050405020304" pitchFamily="18" charset="0"/>
                        <a:ea typeface="Times New Roman" panose="02020603050405020304" pitchFamily="18" charset="0"/>
                      </a:endParaRPr>
                    </a:p>
                  </a:txBody>
                  <a:tcPr marL="18448" marR="18448" marT="0" marB="0"/>
                </a:tc>
                <a:tc>
                  <a:txBody>
                    <a:bodyPr/>
                    <a:lstStyle/>
                    <a:p>
                      <a:pPr>
                        <a:spcAft>
                          <a:spcPts val="0"/>
                        </a:spcAft>
                      </a:pPr>
                      <a:r>
                        <a:rPr lang="ru-RU" sz="1800">
                          <a:effectLst/>
                        </a:rPr>
                        <a:t>Офисное здание</a:t>
                      </a:r>
                      <a:endParaRPr lang="ru-RU" sz="1800">
                        <a:effectLst/>
                        <a:latin typeface="Times New Roman" panose="02020603050405020304" pitchFamily="18" charset="0"/>
                        <a:ea typeface="Times New Roman" panose="02020603050405020304" pitchFamily="18" charset="0"/>
                      </a:endParaRPr>
                    </a:p>
                  </a:txBody>
                  <a:tcPr marL="18448" marR="18448" marT="0" marB="0"/>
                </a:tc>
                <a:tc>
                  <a:txBody>
                    <a:bodyPr/>
                    <a:lstStyle/>
                    <a:p>
                      <a:pPr>
                        <a:spcAft>
                          <a:spcPts val="0"/>
                        </a:spcAft>
                      </a:pPr>
                      <a:r>
                        <a:rPr lang="ru-RU" sz="1800">
                          <a:effectLst/>
                        </a:rPr>
                        <a:t>23.1.1.1</a:t>
                      </a:r>
                      <a:endParaRPr lang="ru-RU" sz="1800">
                        <a:effectLst/>
                        <a:latin typeface="Times New Roman" panose="02020603050405020304" pitchFamily="18" charset="0"/>
                        <a:ea typeface="Times New Roman" panose="02020603050405020304" pitchFamily="18" charset="0"/>
                      </a:endParaRPr>
                    </a:p>
                  </a:txBody>
                  <a:tcPr marL="18448" marR="18448" marT="0" marB="0"/>
                </a:tc>
              </a:tr>
              <a:tr h="230544">
                <a:tc>
                  <a:txBody>
                    <a:bodyPr/>
                    <a:lstStyle/>
                    <a:p>
                      <a:pPr>
                        <a:spcAft>
                          <a:spcPts val="0"/>
                        </a:spcAft>
                      </a:pPr>
                      <a:r>
                        <a:rPr lang="ru-RU" sz="1800" dirty="0">
                          <a:effectLst/>
                        </a:rPr>
                        <a:t>Объекты для осуществления научной деятельности в фундаментальных науках</a:t>
                      </a:r>
                      <a:endParaRPr lang="ru-RU" sz="1800" dirty="0">
                        <a:effectLst/>
                        <a:latin typeface="Times New Roman" panose="02020603050405020304" pitchFamily="18" charset="0"/>
                        <a:ea typeface="Times New Roman" panose="02020603050405020304" pitchFamily="18" charset="0"/>
                      </a:endParaRPr>
                    </a:p>
                  </a:txBody>
                  <a:tcPr marL="18448" marR="18448" marT="0" marB="0"/>
                </a:tc>
                <a:tc>
                  <a:txBody>
                    <a:bodyPr/>
                    <a:lstStyle/>
                    <a:p>
                      <a:pPr>
                        <a:spcAft>
                          <a:spcPts val="0"/>
                        </a:spcAft>
                      </a:pPr>
                      <a:r>
                        <a:rPr lang="ru-RU" sz="1800">
                          <a:effectLst/>
                        </a:rPr>
                        <a:t>Здание исследовательского (экспериментального) корпуса института</a:t>
                      </a:r>
                      <a:endParaRPr lang="ru-RU" sz="1800">
                        <a:effectLst/>
                        <a:latin typeface="Times New Roman" panose="02020603050405020304" pitchFamily="18" charset="0"/>
                        <a:ea typeface="Times New Roman" panose="02020603050405020304" pitchFamily="18" charset="0"/>
                      </a:endParaRPr>
                    </a:p>
                  </a:txBody>
                  <a:tcPr marL="18448" marR="18448" marT="0" marB="0"/>
                </a:tc>
                <a:tc>
                  <a:txBody>
                    <a:bodyPr/>
                    <a:lstStyle/>
                    <a:p>
                      <a:pPr>
                        <a:spcAft>
                          <a:spcPts val="0"/>
                        </a:spcAft>
                      </a:pPr>
                      <a:r>
                        <a:rPr lang="ru-RU" sz="1800">
                          <a:effectLst/>
                        </a:rPr>
                        <a:t>24.1.1.1</a:t>
                      </a:r>
                      <a:endParaRPr lang="ru-RU" sz="1800">
                        <a:effectLst/>
                        <a:latin typeface="Times New Roman" panose="02020603050405020304" pitchFamily="18" charset="0"/>
                        <a:ea typeface="Times New Roman" panose="02020603050405020304" pitchFamily="18" charset="0"/>
                      </a:endParaRPr>
                    </a:p>
                  </a:txBody>
                  <a:tcPr marL="18448" marR="18448" marT="0" marB="0"/>
                </a:tc>
              </a:tr>
              <a:tr h="153696">
                <a:tc>
                  <a:txBody>
                    <a:bodyPr/>
                    <a:lstStyle/>
                    <a:p>
                      <a:pPr>
                        <a:spcAft>
                          <a:spcPts val="0"/>
                        </a:spcAft>
                      </a:pPr>
                      <a:r>
                        <a:rPr lang="ru-RU" sz="1800" dirty="0">
                          <a:effectLst/>
                        </a:rPr>
                        <a:t>Объекты инфраструктуры уголовно-исполнительной системы</a:t>
                      </a:r>
                      <a:endParaRPr lang="ru-RU" sz="1800" dirty="0">
                        <a:effectLst/>
                        <a:latin typeface="Times New Roman" panose="02020603050405020304" pitchFamily="18" charset="0"/>
                        <a:ea typeface="Times New Roman" panose="02020603050405020304" pitchFamily="18" charset="0"/>
                      </a:endParaRPr>
                    </a:p>
                  </a:txBody>
                  <a:tcPr marL="18448" marR="18448" marT="0" marB="0"/>
                </a:tc>
                <a:tc>
                  <a:txBody>
                    <a:bodyPr/>
                    <a:lstStyle/>
                    <a:p>
                      <a:pPr>
                        <a:spcAft>
                          <a:spcPts val="0"/>
                        </a:spcAft>
                      </a:pPr>
                      <a:r>
                        <a:rPr lang="ru-RU" sz="1800">
                          <a:effectLst/>
                        </a:rPr>
                        <a:t>Здание режимного корпуса</a:t>
                      </a:r>
                      <a:endParaRPr lang="ru-RU" sz="1800">
                        <a:effectLst/>
                        <a:latin typeface="Times New Roman" panose="02020603050405020304" pitchFamily="18" charset="0"/>
                        <a:ea typeface="Times New Roman" panose="02020603050405020304" pitchFamily="18" charset="0"/>
                      </a:endParaRPr>
                    </a:p>
                  </a:txBody>
                  <a:tcPr marL="18448" marR="18448" marT="0" marB="0"/>
                </a:tc>
                <a:tc>
                  <a:txBody>
                    <a:bodyPr/>
                    <a:lstStyle/>
                    <a:p>
                      <a:pPr>
                        <a:spcAft>
                          <a:spcPts val="0"/>
                        </a:spcAft>
                      </a:pPr>
                      <a:r>
                        <a:rPr lang="ru-RU" sz="1800">
                          <a:effectLst/>
                        </a:rPr>
                        <a:t>25.1.1.1</a:t>
                      </a:r>
                      <a:endParaRPr lang="ru-RU" sz="1800">
                        <a:effectLst/>
                        <a:latin typeface="Times New Roman" panose="02020603050405020304" pitchFamily="18" charset="0"/>
                        <a:ea typeface="Times New Roman" panose="02020603050405020304" pitchFamily="18" charset="0"/>
                      </a:endParaRPr>
                    </a:p>
                  </a:txBody>
                  <a:tcPr marL="18448" marR="18448" marT="0" marB="0"/>
                </a:tc>
              </a:tr>
              <a:tr h="76848">
                <a:tc>
                  <a:txBody>
                    <a:bodyPr/>
                    <a:lstStyle/>
                    <a:p>
                      <a:pPr>
                        <a:spcAft>
                          <a:spcPts val="0"/>
                        </a:spcAft>
                      </a:pPr>
                      <a:r>
                        <a:rPr lang="ru-RU" sz="1800" dirty="0">
                          <a:effectLst/>
                        </a:rPr>
                        <a:t>Объекты среднего образования</a:t>
                      </a:r>
                      <a:endParaRPr lang="ru-RU" sz="1800" dirty="0">
                        <a:effectLst/>
                        <a:latin typeface="Times New Roman" panose="02020603050405020304" pitchFamily="18" charset="0"/>
                        <a:ea typeface="Times New Roman" panose="02020603050405020304" pitchFamily="18" charset="0"/>
                      </a:endParaRPr>
                    </a:p>
                  </a:txBody>
                  <a:tcPr marL="18448" marR="18448" marT="0" marB="0"/>
                </a:tc>
                <a:tc>
                  <a:txBody>
                    <a:bodyPr/>
                    <a:lstStyle/>
                    <a:p>
                      <a:pPr>
                        <a:spcAft>
                          <a:spcPts val="0"/>
                        </a:spcAft>
                      </a:pPr>
                      <a:r>
                        <a:rPr lang="ru-RU" sz="1800">
                          <a:effectLst/>
                        </a:rPr>
                        <a:t>Здание средней школы</a:t>
                      </a:r>
                      <a:endParaRPr lang="ru-RU" sz="1800">
                        <a:effectLst/>
                        <a:latin typeface="Times New Roman" panose="02020603050405020304" pitchFamily="18" charset="0"/>
                        <a:ea typeface="Times New Roman" panose="02020603050405020304" pitchFamily="18" charset="0"/>
                      </a:endParaRPr>
                    </a:p>
                  </a:txBody>
                  <a:tcPr marL="18448" marR="18448" marT="0" marB="0"/>
                </a:tc>
                <a:tc>
                  <a:txBody>
                    <a:bodyPr/>
                    <a:lstStyle/>
                    <a:p>
                      <a:pPr>
                        <a:spcAft>
                          <a:spcPts val="0"/>
                        </a:spcAft>
                      </a:pPr>
                      <a:r>
                        <a:rPr lang="ru-RU" sz="1800">
                          <a:effectLst/>
                        </a:rPr>
                        <a:t>26.1.1.1</a:t>
                      </a:r>
                      <a:endParaRPr lang="ru-RU" sz="1800">
                        <a:effectLst/>
                        <a:latin typeface="Times New Roman" panose="02020603050405020304" pitchFamily="18" charset="0"/>
                        <a:ea typeface="Times New Roman" panose="02020603050405020304" pitchFamily="18" charset="0"/>
                      </a:endParaRPr>
                    </a:p>
                  </a:txBody>
                  <a:tcPr marL="18448" marR="18448" marT="0" marB="0"/>
                </a:tc>
              </a:tr>
              <a:tr h="153696">
                <a:tc>
                  <a:txBody>
                    <a:bodyPr/>
                    <a:lstStyle/>
                    <a:p>
                      <a:pPr>
                        <a:spcAft>
                          <a:spcPts val="0"/>
                        </a:spcAft>
                      </a:pPr>
                      <a:r>
                        <a:rPr lang="ru-RU" sz="1800" dirty="0">
                          <a:effectLst/>
                        </a:rPr>
                        <a:t>Станции скорой медицинской помощи, переливания крови</a:t>
                      </a:r>
                      <a:endParaRPr lang="ru-RU" sz="1800" dirty="0">
                        <a:effectLst/>
                        <a:latin typeface="Times New Roman" panose="02020603050405020304" pitchFamily="18" charset="0"/>
                        <a:ea typeface="Times New Roman" panose="02020603050405020304" pitchFamily="18" charset="0"/>
                      </a:endParaRPr>
                    </a:p>
                  </a:txBody>
                  <a:tcPr marL="18448" marR="18448" marT="0" marB="0"/>
                </a:tc>
                <a:tc>
                  <a:txBody>
                    <a:bodyPr/>
                    <a:lstStyle/>
                    <a:p>
                      <a:pPr>
                        <a:spcAft>
                          <a:spcPts val="0"/>
                        </a:spcAft>
                      </a:pPr>
                      <a:r>
                        <a:rPr lang="ru-RU" sz="1800">
                          <a:effectLst/>
                        </a:rPr>
                        <a:t>Здание станции переливания крови</a:t>
                      </a:r>
                      <a:endParaRPr lang="ru-RU" sz="1800">
                        <a:effectLst/>
                        <a:latin typeface="Times New Roman" panose="02020603050405020304" pitchFamily="18" charset="0"/>
                        <a:ea typeface="Times New Roman" panose="02020603050405020304" pitchFamily="18" charset="0"/>
                      </a:endParaRPr>
                    </a:p>
                  </a:txBody>
                  <a:tcPr marL="18448" marR="18448" marT="0" marB="0"/>
                </a:tc>
                <a:tc>
                  <a:txBody>
                    <a:bodyPr/>
                    <a:lstStyle/>
                    <a:p>
                      <a:pPr>
                        <a:spcAft>
                          <a:spcPts val="0"/>
                        </a:spcAft>
                      </a:pPr>
                      <a:r>
                        <a:rPr lang="ru-RU" sz="1800">
                          <a:effectLst/>
                        </a:rPr>
                        <a:t>27.1.1.1</a:t>
                      </a:r>
                      <a:endParaRPr lang="ru-RU" sz="1800">
                        <a:effectLst/>
                        <a:latin typeface="Times New Roman" panose="02020603050405020304" pitchFamily="18" charset="0"/>
                        <a:ea typeface="Times New Roman" panose="02020603050405020304" pitchFamily="18" charset="0"/>
                      </a:endParaRPr>
                    </a:p>
                  </a:txBody>
                  <a:tcPr marL="18448" marR="18448" marT="0" marB="0"/>
                </a:tc>
              </a:tr>
              <a:tr h="76848">
                <a:tc>
                  <a:txBody>
                    <a:bodyPr/>
                    <a:lstStyle/>
                    <a:p>
                      <a:pPr>
                        <a:spcAft>
                          <a:spcPts val="0"/>
                        </a:spcAft>
                      </a:pPr>
                      <a:r>
                        <a:rPr lang="ru-RU" sz="1800" dirty="0">
                          <a:effectLst/>
                        </a:rPr>
                        <a:t>Автодромы</a:t>
                      </a:r>
                      <a:endParaRPr lang="ru-RU" sz="1800" dirty="0">
                        <a:effectLst/>
                        <a:latin typeface="Times New Roman" panose="02020603050405020304" pitchFamily="18" charset="0"/>
                        <a:ea typeface="Times New Roman" panose="02020603050405020304" pitchFamily="18" charset="0"/>
                      </a:endParaRPr>
                    </a:p>
                  </a:txBody>
                  <a:tcPr marL="18448" marR="18448" marT="0" marB="0"/>
                </a:tc>
                <a:tc>
                  <a:txBody>
                    <a:bodyPr/>
                    <a:lstStyle/>
                    <a:p>
                      <a:pPr>
                        <a:spcAft>
                          <a:spcPts val="0"/>
                        </a:spcAft>
                      </a:pPr>
                      <a:r>
                        <a:rPr lang="ru-RU" sz="1800">
                          <a:effectLst/>
                        </a:rPr>
                        <a:t>Сооружение крытого автодрома</a:t>
                      </a:r>
                      <a:endParaRPr lang="ru-RU" sz="1800">
                        <a:effectLst/>
                        <a:latin typeface="Times New Roman" panose="02020603050405020304" pitchFamily="18" charset="0"/>
                        <a:ea typeface="Times New Roman" panose="02020603050405020304" pitchFamily="18" charset="0"/>
                      </a:endParaRPr>
                    </a:p>
                  </a:txBody>
                  <a:tcPr marL="18448" marR="18448" marT="0" marB="0"/>
                </a:tc>
                <a:tc>
                  <a:txBody>
                    <a:bodyPr/>
                    <a:lstStyle/>
                    <a:p>
                      <a:pPr>
                        <a:spcAft>
                          <a:spcPts val="0"/>
                        </a:spcAft>
                      </a:pPr>
                      <a:r>
                        <a:rPr lang="ru-RU" sz="1800" dirty="0">
                          <a:effectLst/>
                        </a:rPr>
                        <a:t>28.1.1.1</a:t>
                      </a:r>
                      <a:endParaRPr lang="ru-RU" sz="1800" dirty="0">
                        <a:effectLst/>
                        <a:latin typeface="Times New Roman" panose="02020603050405020304" pitchFamily="18" charset="0"/>
                        <a:ea typeface="Times New Roman" panose="02020603050405020304" pitchFamily="18" charset="0"/>
                      </a:endParaRPr>
                    </a:p>
                  </a:txBody>
                  <a:tcPr marL="18448" marR="18448" marT="0" marB="0"/>
                </a:tc>
              </a:tr>
            </a:tbl>
          </a:graphicData>
        </a:graphic>
      </p:graphicFrame>
    </p:spTree>
    <p:extLst>
      <p:ext uri="{BB962C8B-B14F-4D97-AF65-F5344CB8AC3E}">
        <p14:creationId xmlns:p14="http://schemas.microsoft.com/office/powerpoint/2010/main" val="304056216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44624"/>
            <a:ext cx="9144000" cy="365729"/>
          </a:xfrm>
        </p:spPr>
        <p:txBody>
          <a:bodyPr>
            <a:noAutofit/>
          </a:bodyPr>
          <a:lstStyle/>
          <a:p>
            <a:r>
              <a:rPr lang="ru-RU" sz="2000" b="1" dirty="0" smtClean="0">
                <a:solidFill>
                  <a:srgbClr val="FF0000"/>
                </a:solidFill>
                <a:latin typeface="Comic Sans MS" panose="030F0702030302020204" pitchFamily="66" charset="0"/>
              </a:rPr>
              <a:t>КЛАССИФИКАТОР </a:t>
            </a:r>
            <a:r>
              <a:rPr lang="ru-RU" sz="2000" b="1" dirty="0">
                <a:solidFill>
                  <a:srgbClr val="FF0000"/>
                </a:solidFill>
                <a:latin typeface="Comic Sans MS" panose="030F0702030302020204" pitchFamily="66" charset="0"/>
              </a:rPr>
              <a:t>ОБЪЕКТОВ КАПИТАЛЬНОГО СТРОИТЕЛЬСТВА</a:t>
            </a:r>
            <a:endParaRPr lang="ru-RU" sz="2000" b="1" dirty="0">
              <a:solidFill>
                <a:srgbClr val="C00000"/>
              </a:solidFill>
              <a:latin typeface="Comic Sans MS" panose="030F0702030302020204" pitchFamily="66" charset="0"/>
            </a:endParaRPr>
          </a:p>
        </p:txBody>
      </p:sp>
      <p:sp>
        <p:nvSpPr>
          <p:cNvPr id="3" name="Объект 2"/>
          <p:cNvSpPr>
            <a:spLocks noGrp="1"/>
          </p:cNvSpPr>
          <p:nvPr>
            <p:ph idx="1"/>
          </p:nvPr>
        </p:nvSpPr>
        <p:spPr>
          <a:xfrm>
            <a:off x="0" y="410353"/>
            <a:ext cx="9144000" cy="6447647"/>
          </a:xfrm>
        </p:spPr>
        <p:txBody>
          <a:bodyPr>
            <a:normAutofit/>
          </a:bodyPr>
          <a:lstStyle/>
          <a:p>
            <a:pPr marL="0" indent="0" algn="ctr">
              <a:buNone/>
            </a:pPr>
            <a:r>
              <a:rPr lang="ru-RU" sz="2400" b="1" dirty="0"/>
              <a:t>4 715 </a:t>
            </a:r>
            <a:r>
              <a:rPr lang="ru-RU" sz="2400" b="1" dirty="0" smtClean="0"/>
              <a:t>строк / </a:t>
            </a:r>
            <a:r>
              <a:rPr lang="ru-RU" sz="2000" dirty="0" smtClean="0"/>
              <a:t>28 групп объектов</a:t>
            </a:r>
          </a:p>
          <a:p>
            <a:pPr marL="0" indent="0" algn="ctr">
              <a:buNone/>
            </a:pPr>
            <a:endParaRPr lang="ru-RU" sz="2000" dirty="0" smtClean="0"/>
          </a:p>
          <a:p>
            <a:pPr marL="0" indent="0" algn="ctr">
              <a:buNone/>
            </a:pPr>
            <a:endParaRPr lang="ru-RU" sz="2000" dirty="0" smtClean="0"/>
          </a:p>
          <a:p>
            <a:pPr marL="0" indent="0" algn="ctr">
              <a:buNone/>
            </a:pPr>
            <a:endParaRPr lang="ru-RU" sz="2000" dirty="0" smtClean="0"/>
          </a:p>
        </p:txBody>
      </p:sp>
      <p:graphicFrame>
        <p:nvGraphicFramePr>
          <p:cNvPr id="4" name="Таблица 3"/>
          <p:cNvGraphicFramePr>
            <a:graphicFrameLocks noGrp="1"/>
          </p:cNvGraphicFramePr>
          <p:nvPr>
            <p:extLst/>
          </p:nvPr>
        </p:nvGraphicFramePr>
        <p:xfrm>
          <a:off x="35496" y="836714"/>
          <a:ext cx="9108504" cy="6178308"/>
        </p:xfrm>
        <a:graphic>
          <a:graphicData uri="http://schemas.openxmlformats.org/drawingml/2006/table">
            <a:tbl>
              <a:tblPr firstRow="1" firstCol="1" bandRow="1">
                <a:tableStyleId>{2D5ABB26-0587-4C30-8999-92F81FD0307C}</a:tableStyleId>
              </a:tblPr>
              <a:tblGrid>
                <a:gridCol w="3672408"/>
                <a:gridCol w="4320480"/>
                <a:gridCol w="1115616"/>
              </a:tblGrid>
              <a:tr h="399728">
                <a:tc>
                  <a:txBody>
                    <a:bodyPr/>
                    <a:lstStyle/>
                    <a:p>
                      <a:pPr>
                        <a:spcAft>
                          <a:spcPts val="0"/>
                        </a:spcAft>
                      </a:pPr>
                      <a:r>
                        <a:rPr lang="ru-RU" sz="1400" b="1" dirty="0" smtClean="0">
                          <a:effectLst/>
                        </a:rPr>
                        <a:t>Жилые </a:t>
                      </a:r>
                      <a:r>
                        <a:rPr lang="ru-RU" sz="1400" b="1" dirty="0">
                          <a:effectLst/>
                        </a:rPr>
                        <a:t>объекты для постоянного проживания</a:t>
                      </a:r>
                      <a:endParaRPr lang="ru-RU" sz="1400" b="1" dirty="0">
                        <a:effectLst/>
                        <a:latin typeface="Times New Roman" panose="02020603050405020304" pitchFamily="18" charset="0"/>
                        <a:ea typeface="Times New Roman" panose="02020603050405020304" pitchFamily="18" charset="0"/>
                      </a:endParaRPr>
                    </a:p>
                  </a:txBody>
                  <a:tcPr marL="37716" marR="37716" marT="0" marB="0"/>
                </a:tc>
                <a:tc>
                  <a:txBody>
                    <a:bodyPr/>
                    <a:lstStyle/>
                    <a:p>
                      <a:pPr>
                        <a:spcAft>
                          <a:spcPts val="0"/>
                        </a:spcAft>
                      </a:pPr>
                      <a:r>
                        <a:rPr lang="ru-RU" sz="1600" b="1" dirty="0" smtClean="0">
                          <a:solidFill>
                            <a:srgbClr val="C00000"/>
                          </a:solidFill>
                          <a:effectLst/>
                        </a:rPr>
                        <a:t>ИНДИВИДУАЛЬНЫЙ ЖИЛОЙ ДОМ</a:t>
                      </a:r>
                      <a:endParaRPr lang="ru-RU" sz="1600" b="1" dirty="0">
                        <a:solidFill>
                          <a:srgbClr val="C00000"/>
                        </a:solidFill>
                        <a:effectLst/>
                        <a:latin typeface="Times New Roman" panose="02020603050405020304" pitchFamily="18" charset="0"/>
                        <a:ea typeface="Times New Roman" panose="02020603050405020304" pitchFamily="18" charset="0"/>
                      </a:endParaRPr>
                    </a:p>
                  </a:txBody>
                  <a:tcPr marL="37716" marR="37716" marT="0" marB="0"/>
                </a:tc>
                <a:tc>
                  <a:txBody>
                    <a:bodyPr/>
                    <a:lstStyle/>
                    <a:p>
                      <a:pPr>
                        <a:spcAft>
                          <a:spcPts val="0"/>
                        </a:spcAft>
                      </a:pPr>
                      <a:r>
                        <a:rPr lang="ru-RU" sz="1800" b="1" dirty="0">
                          <a:solidFill>
                            <a:srgbClr val="C00000"/>
                          </a:solidFill>
                          <a:effectLst/>
                        </a:rPr>
                        <a:t>19.7.1.1</a:t>
                      </a:r>
                      <a:endParaRPr lang="ru-RU" sz="1800" b="1" dirty="0">
                        <a:solidFill>
                          <a:srgbClr val="C00000"/>
                        </a:solidFill>
                        <a:effectLst/>
                        <a:latin typeface="Times New Roman" panose="02020603050405020304" pitchFamily="18" charset="0"/>
                        <a:ea typeface="Times New Roman" panose="02020603050405020304" pitchFamily="18" charset="0"/>
                      </a:endParaRPr>
                    </a:p>
                  </a:txBody>
                  <a:tcPr marL="37716" marR="37716" marT="0" marB="0"/>
                </a:tc>
              </a:tr>
              <a:tr h="399728">
                <a:tc>
                  <a:txBody>
                    <a:bodyPr/>
                    <a:lstStyle/>
                    <a:p>
                      <a:pPr>
                        <a:spcAft>
                          <a:spcPts val="0"/>
                        </a:spcAft>
                      </a:pPr>
                      <a:r>
                        <a:rPr lang="ru-RU" sz="1400" b="1" dirty="0">
                          <a:effectLst/>
                        </a:rPr>
                        <a:t>Жилые объекты для постоянного проживания</a:t>
                      </a:r>
                      <a:endParaRPr lang="ru-RU" sz="1400" b="1" dirty="0">
                        <a:effectLst/>
                        <a:latin typeface="Times New Roman" panose="02020603050405020304" pitchFamily="18" charset="0"/>
                        <a:ea typeface="Times New Roman" panose="02020603050405020304" pitchFamily="18" charset="0"/>
                      </a:endParaRPr>
                    </a:p>
                  </a:txBody>
                  <a:tcPr marL="37716" marR="37716" marT="0" marB="0"/>
                </a:tc>
                <a:tc>
                  <a:txBody>
                    <a:bodyPr/>
                    <a:lstStyle/>
                    <a:p>
                      <a:pPr>
                        <a:spcAft>
                          <a:spcPts val="0"/>
                        </a:spcAft>
                      </a:pPr>
                      <a:r>
                        <a:rPr lang="ru-RU" sz="1400" b="1" dirty="0" smtClean="0">
                          <a:effectLst/>
                        </a:rPr>
                        <a:t>МАЛОЭТАЖНЫЙ МНОГОКВАРТИРНЫЙ ЖИЛОЙ ДОМ</a:t>
                      </a:r>
                      <a:endParaRPr lang="ru-RU" sz="1400" b="1" dirty="0">
                        <a:effectLst/>
                        <a:latin typeface="Times New Roman" panose="02020603050405020304" pitchFamily="18" charset="0"/>
                        <a:ea typeface="Times New Roman" panose="02020603050405020304" pitchFamily="18" charset="0"/>
                      </a:endParaRPr>
                    </a:p>
                  </a:txBody>
                  <a:tcPr marL="37716" marR="37716" marT="0" marB="0"/>
                </a:tc>
                <a:tc>
                  <a:txBody>
                    <a:bodyPr/>
                    <a:lstStyle/>
                    <a:p>
                      <a:pPr>
                        <a:spcAft>
                          <a:spcPts val="0"/>
                        </a:spcAft>
                      </a:pPr>
                      <a:r>
                        <a:rPr lang="ru-RU" sz="1400" b="1">
                          <a:effectLst/>
                        </a:rPr>
                        <a:t>19.7.1.2</a:t>
                      </a:r>
                      <a:endParaRPr lang="ru-RU" sz="1400" b="1">
                        <a:effectLst/>
                        <a:latin typeface="Times New Roman" panose="02020603050405020304" pitchFamily="18" charset="0"/>
                        <a:ea typeface="Times New Roman" panose="02020603050405020304" pitchFamily="18" charset="0"/>
                      </a:endParaRPr>
                    </a:p>
                  </a:txBody>
                  <a:tcPr marL="37716" marR="37716" marT="0" marB="0"/>
                </a:tc>
              </a:tr>
              <a:tr h="399728">
                <a:tc>
                  <a:txBody>
                    <a:bodyPr/>
                    <a:lstStyle/>
                    <a:p>
                      <a:pPr>
                        <a:spcAft>
                          <a:spcPts val="0"/>
                        </a:spcAft>
                      </a:pPr>
                      <a:r>
                        <a:rPr lang="ru-RU" sz="1400" b="1" dirty="0">
                          <a:effectLst/>
                        </a:rPr>
                        <a:t>Жилые объекты для постоянного проживания</a:t>
                      </a:r>
                      <a:endParaRPr lang="ru-RU" sz="1400" b="1" dirty="0">
                        <a:effectLst/>
                        <a:latin typeface="Times New Roman" panose="02020603050405020304" pitchFamily="18" charset="0"/>
                        <a:ea typeface="Times New Roman" panose="02020603050405020304" pitchFamily="18" charset="0"/>
                      </a:endParaRPr>
                    </a:p>
                  </a:txBody>
                  <a:tcPr marL="37716" marR="37716" marT="0" marB="0"/>
                </a:tc>
                <a:tc>
                  <a:txBody>
                    <a:bodyPr/>
                    <a:lstStyle/>
                    <a:p>
                      <a:pPr>
                        <a:spcAft>
                          <a:spcPts val="0"/>
                        </a:spcAft>
                      </a:pPr>
                      <a:r>
                        <a:rPr lang="ru-RU" sz="1400" b="1" dirty="0" smtClean="0">
                          <a:effectLst/>
                        </a:rPr>
                        <a:t>ЖИЛОЙ </a:t>
                      </a:r>
                      <a:r>
                        <a:rPr lang="ru-RU" sz="1400" b="1" dirty="0" smtClean="0">
                          <a:solidFill>
                            <a:srgbClr val="C00000"/>
                          </a:solidFill>
                          <a:effectLst/>
                        </a:rPr>
                        <a:t>ДОМ БЛОКИРОВАННОЙ </a:t>
                      </a:r>
                      <a:r>
                        <a:rPr lang="ru-RU" sz="1400" b="1" dirty="0" smtClean="0">
                          <a:effectLst/>
                        </a:rPr>
                        <a:t>ЗАСТРОЙКИ</a:t>
                      </a:r>
                      <a:endParaRPr lang="ru-RU" sz="1400" b="1" dirty="0">
                        <a:effectLst/>
                        <a:latin typeface="Times New Roman" panose="02020603050405020304" pitchFamily="18" charset="0"/>
                        <a:ea typeface="Times New Roman" panose="02020603050405020304" pitchFamily="18" charset="0"/>
                      </a:endParaRPr>
                    </a:p>
                  </a:txBody>
                  <a:tcPr marL="37716" marR="37716" marT="0" marB="0"/>
                </a:tc>
                <a:tc>
                  <a:txBody>
                    <a:bodyPr/>
                    <a:lstStyle/>
                    <a:p>
                      <a:pPr>
                        <a:spcAft>
                          <a:spcPts val="0"/>
                        </a:spcAft>
                      </a:pPr>
                      <a:r>
                        <a:rPr lang="ru-RU" sz="1400" b="1">
                          <a:effectLst/>
                        </a:rPr>
                        <a:t>19.7.1.3</a:t>
                      </a:r>
                      <a:endParaRPr lang="ru-RU" sz="1400" b="1">
                        <a:effectLst/>
                        <a:latin typeface="Times New Roman" panose="02020603050405020304" pitchFamily="18" charset="0"/>
                        <a:ea typeface="Times New Roman" panose="02020603050405020304" pitchFamily="18" charset="0"/>
                      </a:endParaRPr>
                    </a:p>
                  </a:txBody>
                  <a:tcPr marL="37716" marR="37716" marT="0" marB="0"/>
                </a:tc>
              </a:tr>
              <a:tr h="399728">
                <a:tc>
                  <a:txBody>
                    <a:bodyPr/>
                    <a:lstStyle/>
                    <a:p>
                      <a:pPr>
                        <a:spcAft>
                          <a:spcPts val="0"/>
                        </a:spcAft>
                      </a:pPr>
                      <a:r>
                        <a:rPr lang="ru-RU" sz="1400" b="1">
                          <a:effectLst/>
                        </a:rPr>
                        <a:t>Жилые объекты для постоянного проживания</a:t>
                      </a:r>
                      <a:endParaRPr lang="ru-RU" sz="1400" b="1">
                        <a:effectLst/>
                        <a:latin typeface="Times New Roman" panose="02020603050405020304" pitchFamily="18" charset="0"/>
                        <a:ea typeface="Times New Roman" panose="02020603050405020304" pitchFamily="18" charset="0"/>
                      </a:endParaRPr>
                    </a:p>
                  </a:txBody>
                  <a:tcPr marL="37716" marR="37716" marT="0" marB="0"/>
                </a:tc>
                <a:tc>
                  <a:txBody>
                    <a:bodyPr/>
                    <a:lstStyle/>
                    <a:p>
                      <a:pPr>
                        <a:spcAft>
                          <a:spcPts val="0"/>
                        </a:spcAft>
                      </a:pPr>
                      <a:r>
                        <a:rPr lang="ru-RU" sz="1400" b="1" dirty="0" smtClean="0">
                          <a:effectLst/>
                        </a:rPr>
                        <a:t>СРЕДНЕЭТАЖНЫЙ МНОГОКВАРТИРНЫЙ ЖИЛОЙ ДОМ</a:t>
                      </a:r>
                      <a:endParaRPr lang="ru-RU" sz="1400" b="1" dirty="0">
                        <a:effectLst/>
                        <a:latin typeface="Times New Roman" panose="02020603050405020304" pitchFamily="18" charset="0"/>
                        <a:ea typeface="Times New Roman" panose="02020603050405020304" pitchFamily="18" charset="0"/>
                      </a:endParaRPr>
                    </a:p>
                  </a:txBody>
                  <a:tcPr marL="37716" marR="37716" marT="0" marB="0"/>
                </a:tc>
                <a:tc>
                  <a:txBody>
                    <a:bodyPr/>
                    <a:lstStyle/>
                    <a:p>
                      <a:pPr>
                        <a:spcAft>
                          <a:spcPts val="0"/>
                        </a:spcAft>
                      </a:pPr>
                      <a:r>
                        <a:rPr lang="ru-RU" sz="1400" b="1">
                          <a:effectLst/>
                        </a:rPr>
                        <a:t>19.7.1.4</a:t>
                      </a:r>
                      <a:endParaRPr lang="ru-RU" sz="1400" b="1">
                        <a:effectLst/>
                        <a:latin typeface="Times New Roman" panose="02020603050405020304" pitchFamily="18" charset="0"/>
                        <a:ea typeface="Times New Roman" panose="02020603050405020304" pitchFamily="18" charset="0"/>
                      </a:endParaRPr>
                    </a:p>
                  </a:txBody>
                  <a:tcPr marL="37716" marR="37716" marT="0" marB="0"/>
                </a:tc>
              </a:tr>
              <a:tr h="399728">
                <a:tc>
                  <a:txBody>
                    <a:bodyPr/>
                    <a:lstStyle/>
                    <a:p>
                      <a:pPr>
                        <a:spcAft>
                          <a:spcPts val="0"/>
                        </a:spcAft>
                      </a:pPr>
                      <a:r>
                        <a:rPr lang="ru-RU" sz="1400" b="1">
                          <a:effectLst/>
                        </a:rPr>
                        <a:t>Жилые объекты для постоянного проживания</a:t>
                      </a:r>
                      <a:endParaRPr lang="ru-RU" sz="1400" b="1">
                        <a:effectLst/>
                        <a:latin typeface="Times New Roman" panose="02020603050405020304" pitchFamily="18" charset="0"/>
                        <a:ea typeface="Times New Roman" panose="02020603050405020304" pitchFamily="18" charset="0"/>
                      </a:endParaRPr>
                    </a:p>
                  </a:txBody>
                  <a:tcPr marL="37716" marR="37716" marT="0" marB="0"/>
                </a:tc>
                <a:tc>
                  <a:txBody>
                    <a:bodyPr/>
                    <a:lstStyle/>
                    <a:p>
                      <a:pPr>
                        <a:spcAft>
                          <a:spcPts val="0"/>
                        </a:spcAft>
                      </a:pPr>
                      <a:r>
                        <a:rPr lang="ru-RU" sz="1400" b="1" dirty="0" smtClean="0">
                          <a:effectLst/>
                        </a:rPr>
                        <a:t>МНОГОЭТАЖНЫЙ МНОГОКВАРТИРНЫЙ ЖИЛОЙ ДОМ</a:t>
                      </a:r>
                      <a:endParaRPr lang="ru-RU" sz="1400" b="1" dirty="0">
                        <a:effectLst/>
                        <a:latin typeface="Times New Roman" panose="02020603050405020304" pitchFamily="18" charset="0"/>
                        <a:ea typeface="Times New Roman" panose="02020603050405020304" pitchFamily="18" charset="0"/>
                      </a:endParaRPr>
                    </a:p>
                  </a:txBody>
                  <a:tcPr marL="37716" marR="37716" marT="0" marB="0"/>
                </a:tc>
                <a:tc>
                  <a:txBody>
                    <a:bodyPr/>
                    <a:lstStyle/>
                    <a:p>
                      <a:pPr>
                        <a:spcAft>
                          <a:spcPts val="0"/>
                        </a:spcAft>
                      </a:pPr>
                      <a:r>
                        <a:rPr lang="ru-RU" sz="1400" b="1">
                          <a:effectLst/>
                        </a:rPr>
                        <a:t>19.7.1.5</a:t>
                      </a:r>
                      <a:endParaRPr lang="ru-RU" sz="1400" b="1">
                        <a:effectLst/>
                        <a:latin typeface="Times New Roman" panose="02020603050405020304" pitchFamily="18" charset="0"/>
                        <a:ea typeface="Times New Roman" panose="02020603050405020304" pitchFamily="18" charset="0"/>
                      </a:endParaRPr>
                    </a:p>
                  </a:txBody>
                  <a:tcPr marL="37716" marR="37716" marT="0" marB="0"/>
                </a:tc>
              </a:tr>
              <a:tr h="269714">
                <a:tc>
                  <a:txBody>
                    <a:bodyPr/>
                    <a:lstStyle/>
                    <a:p>
                      <a:pPr>
                        <a:spcAft>
                          <a:spcPts val="0"/>
                        </a:spcAft>
                      </a:pPr>
                      <a:r>
                        <a:rPr lang="ru-RU" sz="1400" b="1" dirty="0" smtClean="0">
                          <a:effectLst/>
                        </a:rPr>
                        <a:t>Спец. </a:t>
                      </a:r>
                      <a:r>
                        <a:rPr lang="ru-RU" sz="1400" b="1" dirty="0">
                          <a:effectLst/>
                        </a:rPr>
                        <a:t>объекты жилого назначения</a:t>
                      </a:r>
                      <a:endParaRPr lang="ru-RU" sz="1400" b="1" dirty="0">
                        <a:effectLst/>
                        <a:latin typeface="Times New Roman" panose="02020603050405020304" pitchFamily="18" charset="0"/>
                        <a:ea typeface="Times New Roman" panose="02020603050405020304" pitchFamily="18" charset="0"/>
                      </a:endParaRPr>
                    </a:p>
                  </a:txBody>
                  <a:tcPr marL="37716" marR="37716" marT="0" marB="0"/>
                </a:tc>
                <a:tc>
                  <a:txBody>
                    <a:bodyPr/>
                    <a:lstStyle/>
                    <a:p>
                      <a:pPr>
                        <a:spcAft>
                          <a:spcPts val="0"/>
                        </a:spcAft>
                      </a:pPr>
                      <a:r>
                        <a:rPr lang="ru-RU" sz="1400" b="1" dirty="0" smtClean="0">
                          <a:effectLst/>
                        </a:rPr>
                        <a:t>ЗДАНИЕ ОБЩЕЖИТИЯ ДЛЯ УЧАЩИХСЯ</a:t>
                      </a:r>
                      <a:endParaRPr lang="ru-RU" sz="1400" b="1" dirty="0">
                        <a:effectLst/>
                        <a:latin typeface="Times New Roman" panose="02020603050405020304" pitchFamily="18" charset="0"/>
                        <a:ea typeface="Times New Roman" panose="02020603050405020304" pitchFamily="18" charset="0"/>
                      </a:endParaRPr>
                    </a:p>
                  </a:txBody>
                  <a:tcPr marL="37716" marR="37716" marT="0" marB="0"/>
                </a:tc>
                <a:tc>
                  <a:txBody>
                    <a:bodyPr/>
                    <a:lstStyle/>
                    <a:p>
                      <a:pPr>
                        <a:spcAft>
                          <a:spcPts val="0"/>
                        </a:spcAft>
                      </a:pPr>
                      <a:r>
                        <a:rPr lang="ru-RU" sz="1400" b="1">
                          <a:effectLst/>
                        </a:rPr>
                        <a:t>19.7.2.1</a:t>
                      </a:r>
                      <a:endParaRPr lang="ru-RU" sz="1400" b="1">
                        <a:effectLst/>
                        <a:latin typeface="Times New Roman" panose="02020603050405020304" pitchFamily="18" charset="0"/>
                        <a:ea typeface="Times New Roman" panose="02020603050405020304" pitchFamily="18" charset="0"/>
                      </a:endParaRPr>
                    </a:p>
                  </a:txBody>
                  <a:tcPr marL="37716" marR="37716" marT="0" marB="0"/>
                </a:tc>
              </a:tr>
              <a:tr h="224037">
                <a:tc>
                  <a:txBody>
                    <a:bodyPr/>
                    <a:lstStyle/>
                    <a:p>
                      <a:pPr>
                        <a:spcAft>
                          <a:spcPts val="0"/>
                        </a:spcAft>
                      </a:pPr>
                      <a:r>
                        <a:rPr lang="ru-RU" sz="1400" b="1">
                          <a:effectLst/>
                        </a:rPr>
                        <a:t> </a:t>
                      </a:r>
                      <a:endParaRPr lang="ru-RU" sz="1400" b="1">
                        <a:effectLst/>
                        <a:latin typeface="Times New Roman" panose="02020603050405020304" pitchFamily="18" charset="0"/>
                        <a:ea typeface="Times New Roman" panose="02020603050405020304" pitchFamily="18" charset="0"/>
                      </a:endParaRPr>
                    </a:p>
                  </a:txBody>
                  <a:tcPr marL="37716" marR="37716" marT="0" marB="0"/>
                </a:tc>
                <a:tc>
                  <a:txBody>
                    <a:bodyPr/>
                    <a:lstStyle/>
                    <a:p>
                      <a:pPr>
                        <a:spcAft>
                          <a:spcPts val="0"/>
                        </a:spcAft>
                      </a:pPr>
                      <a:r>
                        <a:rPr lang="ru-RU" sz="1400" b="1" dirty="0" smtClean="0">
                          <a:effectLst/>
                        </a:rPr>
                        <a:t> </a:t>
                      </a:r>
                      <a:endParaRPr lang="ru-RU" sz="800" b="1" dirty="0">
                        <a:effectLst/>
                        <a:latin typeface="Times New Roman" panose="02020603050405020304" pitchFamily="18" charset="0"/>
                        <a:ea typeface="Times New Roman" panose="02020603050405020304" pitchFamily="18" charset="0"/>
                      </a:endParaRPr>
                    </a:p>
                  </a:txBody>
                  <a:tcPr marL="37716" marR="37716" marT="0" marB="0"/>
                </a:tc>
                <a:tc>
                  <a:txBody>
                    <a:bodyPr/>
                    <a:lstStyle/>
                    <a:p>
                      <a:pPr>
                        <a:spcAft>
                          <a:spcPts val="0"/>
                        </a:spcAft>
                      </a:pPr>
                      <a:r>
                        <a:rPr lang="ru-RU" sz="1400" b="1">
                          <a:effectLst/>
                        </a:rPr>
                        <a:t> </a:t>
                      </a:r>
                      <a:endParaRPr lang="ru-RU" sz="1400" b="1">
                        <a:effectLst/>
                        <a:latin typeface="Times New Roman" panose="02020603050405020304" pitchFamily="18" charset="0"/>
                        <a:ea typeface="Times New Roman" panose="02020603050405020304" pitchFamily="18" charset="0"/>
                      </a:endParaRPr>
                    </a:p>
                  </a:txBody>
                  <a:tcPr marL="37716" marR="37716" marT="0" marB="0"/>
                </a:tc>
              </a:tr>
              <a:tr h="399728">
                <a:tc>
                  <a:txBody>
                    <a:bodyPr/>
                    <a:lstStyle/>
                    <a:p>
                      <a:pPr>
                        <a:spcAft>
                          <a:spcPts val="0"/>
                        </a:spcAft>
                      </a:pPr>
                      <a:r>
                        <a:rPr lang="ru-RU" sz="1400" b="1" dirty="0">
                          <a:effectLst/>
                        </a:rPr>
                        <a:t>Специализированные </a:t>
                      </a:r>
                      <a:r>
                        <a:rPr lang="ru-RU" sz="1400" b="1" dirty="0">
                          <a:solidFill>
                            <a:srgbClr val="C00000"/>
                          </a:solidFill>
                          <a:effectLst/>
                        </a:rPr>
                        <a:t>предприятия торговли</a:t>
                      </a:r>
                      <a:endParaRPr lang="ru-RU" sz="1400" b="1" dirty="0">
                        <a:solidFill>
                          <a:srgbClr val="C00000"/>
                        </a:solidFill>
                        <a:effectLst/>
                        <a:latin typeface="Times New Roman" panose="02020603050405020304" pitchFamily="18" charset="0"/>
                        <a:ea typeface="Times New Roman" panose="02020603050405020304" pitchFamily="18" charset="0"/>
                      </a:endParaRPr>
                    </a:p>
                  </a:txBody>
                  <a:tcPr marL="37716" marR="37716" marT="0" marB="0"/>
                </a:tc>
                <a:tc>
                  <a:txBody>
                    <a:bodyPr/>
                    <a:lstStyle/>
                    <a:p>
                      <a:pPr>
                        <a:spcAft>
                          <a:spcPts val="0"/>
                        </a:spcAft>
                      </a:pPr>
                      <a:r>
                        <a:rPr lang="ru-RU" sz="1400" b="1" dirty="0" smtClean="0">
                          <a:effectLst/>
                        </a:rPr>
                        <a:t>СПЕЦИАЛИЗИРОВАННЫЙ ПРОДУКТОВЫЙ МАГАЗИН</a:t>
                      </a:r>
                      <a:endParaRPr lang="ru-RU" sz="1400" b="1" dirty="0">
                        <a:effectLst/>
                        <a:latin typeface="Times New Roman" panose="02020603050405020304" pitchFamily="18" charset="0"/>
                        <a:ea typeface="Times New Roman" panose="02020603050405020304" pitchFamily="18" charset="0"/>
                      </a:endParaRPr>
                    </a:p>
                  </a:txBody>
                  <a:tcPr marL="37716" marR="37716" marT="0" marB="0"/>
                </a:tc>
                <a:tc>
                  <a:txBody>
                    <a:bodyPr/>
                    <a:lstStyle/>
                    <a:p>
                      <a:pPr>
                        <a:spcAft>
                          <a:spcPts val="0"/>
                        </a:spcAft>
                      </a:pPr>
                      <a:r>
                        <a:rPr lang="ru-RU" sz="1400" b="1">
                          <a:effectLst/>
                        </a:rPr>
                        <a:t>19.3.3.2</a:t>
                      </a:r>
                      <a:endParaRPr lang="ru-RU" sz="1400" b="1">
                        <a:effectLst/>
                        <a:latin typeface="Times New Roman" panose="02020603050405020304" pitchFamily="18" charset="0"/>
                        <a:ea typeface="Times New Roman" panose="02020603050405020304" pitchFamily="18" charset="0"/>
                      </a:endParaRPr>
                    </a:p>
                  </a:txBody>
                  <a:tcPr marL="37716" marR="37716" marT="0" marB="0"/>
                </a:tc>
              </a:tr>
              <a:tr h="304783">
                <a:tc>
                  <a:txBody>
                    <a:bodyPr/>
                    <a:lstStyle/>
                    <a:p>
                      <a:pPr>
                        <a:spcAft>
                          <a:spcPts val="0"/>
                        </a:spcAft>
                      </a:pPr>
                      <a:r>
                        <a:rPr lang="ru-RU" sz="1400" b="1">
                          <a:effectLst/>
                        </a:rPr>
                        <a:t>Специализированные предприятия торговли</a:t>
                      </a:r>
                      <a:endParaRPr lang="ru-RU" sz="1400" b="1">
                        <a:effectLst/>
                        <a:latin typeface="Times New Roman" panose="02020603050405020304" pitchFamily="18" charset="0"/>
                        <a:ea typeface="Times New Roman" panose="02020603050405020304" pitchFamily="18" charset="0"/>
                      </a:endParaRPr>
                    </a:p>
                  </a:txBody>
                  <a:tcPr marL="37716" marR="37716" marT="0" marB="0"/>
                </a:tc>
                <a:tc>
                  <a:txBody>
                    <a:bodyPr/>
                    <a:lstStyle/>
                    <a:p>
                      <a:pPr>
                        <a:spcAft>
                          <a:spcPts val="0"/>
                        </a:spcAft>
                      </a:pPr>
                      <a:r>
                        <a:rPr lang="ru-RU" sz="1400" b="1" dirty="0" smtClean="0">
                          <a:effectLst/>
                        </a:rPr>
                        <a:t>СПЕЦИАЛИЗИРОВАННЫЙ НЕПРОДУКТОВЫЙ МАГАЗИН</a:t>
                      </a:r>
                      <a:endParaRPr lang="ru-RU" sz="1400" b="1" dirty="0">
                        <a:effectLst/>
                        <a:latin typeface="Times New Roman" panose="02020603050405020304" pitchFamily="18" charset="0"/>
                        <a:ea typeface="Times New Roman" panose="02020603050405020304" pitchFamily="18" charset="0"/>
                      </a:endParaRPr>
                    </a:p>
                  </a:txBody>
                  <a:tcPr marL="37716" marR="37716" marT="0" marB="0"/>
                </a:tc>
                <a:tc>
                  <a:txBody>
                    <a:bodyPr/>
                    <a:lstStyle/>
                    <a:p>
                      <a:pPr>
                        <a:spcAft>
                          <a:spcPts val="0"/>
                        </a:spcAft>
                      </a:pPr>
                      <a:r>
                        <a:rPr lang="ru-RU" sz="1400" b="1">
                          <a:effectLst/>
                        </a:rPr>
                        <a:t>19.3.3.3</a:t>
                      </a:r>
                      <a:endParaRPr lang="ru-RU" sz="1400" b="1">
                        <a:effectLst/>
                        <a:latin typeface="Times New Roman" panose="02020603050405020304" pitchFamily="18" charset="0"/>
                        <a:ea typeface="Times New Roman" panose="02020603050405020304" pitchFamily="18" charset="0"/>
                      </a:endParaRPr>
                    </a:p>
                  </a:txBody>
                  <a:tcPr marL="37716" marR="37716" marT="0" marB="0"/>
                </a:tc>
              </a:tr>
              <a:tr h="224037">
                <a:tc>
                  <a:txBody>
                    <a:bodyPr/>
                    <a:lstStyle/>
                    <a:p>
                      <a:pPr>
                        <a:spcAft>
                          <a:spcPts val="0"/>
                        </a:spcAft>
                      </a:pPr>
                      <a:r>
                        <a:rPr lang="ru-RU" sz="1400" b="1" dirty="0">
                          <a:effectLst/>
                        </a:rPr>
                        <a:t> </a:t>
                      </a:r>
                      <a:endParaRPr lang="ru-RU" sz="1400" b="1" dirty="0">
                        <a:effectLst/>
                        <a:latin typeface="Times New Roman" panose="02020603050405020304" pitchFamily="18" charset="0"/>
                        <a:ea typeface="Times New Roman" panose="02020603050405020304" pitchFamily="18" charset="0"/>
                      </a:endParaRPr>
                    </a:p>
                  </a:txBody>
                  <a:tcPr marL="37716" marR="37716" marT="0" marB="0"/>
                </a:tc>
                <a:tc>
                  <a:txBody>
                    <a:bodyPr/>
                    <a:lstStyle/>
                    <a:p>
                      <a:pPr>
                        <a:spcAft>
                          <a:spcPts val="0"/>
                        </a:spcAft>
                      </a:pPr>
                      <a:r>
                        <a:rPr lang="ru-RU" sz="1400" b="1" dirty="0" smtClean="0">
                          <a:effectLst/>
                        </a:rPr>
                        <a:t> </a:t>
                      </a:r>
                      <a:endParaRPr lang="ru-RU" sz="1400" b="1" dirty="0">
                        <a:effectLst/>
                        <a:latin typeface="Times New Roman" panose="02020603050405020304" pitchFamily="18" charset="0"/>
                        <a:ea typeface="Times New Roman" panose="02020603050405020304" pitchFamily="18" charset="0"/>
                      </a:endParaRPr>
                    </a:p>
                  </a:txBody>
                  <a:tcPr marL="37716" marR="37716" marT="0" marB="0"/>
                </a:tc>
                <a:tc>
                  <a:txBody>
                    <a:bodyPr/>
                    <a:lstStyle/>
                    <a:p>
                      <a:pPr>
                        <a:spcAft>
                          <a:spcPts val="0"/>
                        </a:spcAft>
                      </a:pPr>
                      <a:r>
                        <a:rPr lang="ru-RU" sz="1400" b="1">
                          <a:effectLst/>
                        </a:rPr>
                        <a:t> </a:t>
                      </a:r>
                      <a:endParaRPr lang="ru-RU" sz="1400" b="1">
                        <a:effectLst/>
                        <a:latin typeface="Times New Roman" panose="02020603050405020304" pitchFamily="18" charset="0"/>
                        <a:ea typeface="Times New Roman" panose="02020603050405020304" pitchFamily="18" charset="0"/>
                      </a:endParaRPr>
                    </a:p>
                  </a:txBody>
                  <a:tcPr marL="37716" marR="37716" marT="0" marB="0"/>
                </a:tc>
              </a:tr>
              <a:tr h="399728">
                <a:tc>
                  <a:txBody>
                    <a:bodyPr/>
                    <a:lstStyle/>
                    <a:p>
                      <a:pPr>
                        <a:spcAft>
                          <a:spcPts val="0"/>
                        </a:spcAft>
                      </a:pPr>
                      <a:r>
                        <a:rPr lang="ru-RU" sz="1400" b="1">
                          <a:effectLst/>
                        </a:rPr>
                        <a:t>Автостоянки</a:t>
                      </a:r>
                      <a:endParaRPr lang="ru-RU" sz="1400" b="1">
                        <a:effectLst/>
                        <a:latin typeface="Times New Roman" panose="02020603050405020304" pitchFamily="18" charset="0"/>
                        <a:ea typeface="Times New Roman" panose="02020603050405020304" pitchFamily="18" charset="0"/>
                      </a:endParaRPr>
                    </a:p>
                  </a:txBody>
                  <a:tcPr marL="37716" marR="37716" marT="0" marB="0"/>
                </a:tc>
                <a:tc>
                  <a:txBody>
                    <a:bodyPr/>
                    <a:lstStyle/>
                    <a:p>
                      <a:pPr>
                        <a:spcAft>
                          <a:spcPts val="0"/>
                        </a:spcAft>
                      </a:pPr>
                      <a:r>
                        <a:rPr lang="ru-RU" sz="1600" b="1" dirty="0" smtClean="0">
                          <a:solidFill>
                            <a:srgbClr val="C00000"/>
                          </a:solidFill>
                          <a:effectLst/>
                        </a:rPr>
                        <a:t>ГАРАЖ</a:t>
                      </a:r>
                      <a:endParaRPr lang="ru-RU" sz="1600" b="1" dirty="0">
                        <a:solidFill>
                          <a:srgbClr val="C00000"/>
                        </a:solidFill>
                        <a:effectLst/>
                        <a:latin typeface="Times New Roman" panose="02020603050405020304" pitchFamily="18" charset="0"/>
                        <a:ea typeface="Times New Roman" panose="02020603050405020304" pitchFamily="18" charset="0"/>
                      </a:endParaRPr>
                    </a:p>
                  </a:txBody>
                  <a:tcPr marL="37716" marR="37716" marT="0" marB="0"/>
                </a:tc>
                <a:tc>
                  <a:txBody>
                    <a:bodyPr/>
                    <a:lstStyle/>
                    <a:p>
                      <a:pPr>
                        <a:spcAft>
                          <a:spcPts val="0"/>
                        </a:spcAft>
                      </a:pPr>
                      <a:r>
                        <a:rPr lang="ru-RU" sz="1600" b="1" dirty="0">
                          <a:solidFill>
                            <a:srgbClr val="C00000"/>
                          </a:solidFill>
                          <a:effectLst/>
                        </a:rPr>
                        <a:t>20.1.2.2</a:t>
                      </a:r>
                      <a:endParaRPr lang="ru-RU" sz="1600" b="1" dirty="0">
                        <a:solidFill>
                          <a:srgbClr val="C00000"/>
                        </a:solidFill>
                        <a:effectLst/>
                        <a:latin typeface="Times New Roman" panose="02020603050405020304" pitchFamily="18" charset="0"/>
                        <a:ea typeface="Times New Roman" panose="02020603050405020304" pitchFamily="18" charset="0"/>
                      </a:endParaRPr>
                    </a:p>
                  </a:txBody>
                  <a:tcPr marL="37716" marR="37716" marT="0" marB="0"/>
                </a:tc>
              </a:tr>
              <a:tr h="399728">
                <a:tc>
                  <a:txBody>
                    <a:bodyPr/>
                    <a:lstStyle/>
                    <a:p>
                      <a:pPr>
                        <a:spcAft>
                          <a:spcPts val="0"/>
                        </a:spcAft>
                      </a:pPr>
                      <a:r>
                        <a:rPr lang="ru-RU" sz="1400" b="1">
                          <a:effectLst/>
                        </a:rPr>
                        <a:t>Объекты автозаправочных станций</a:t>
                      </a:r>
                      <a:endParaRPr lang="ru-RU" sz="1400" b="1">
                        <a:effectLst/>
                        <a:latin typeface="Times New Roman" panose="02020603050405020304" pitchFamily="18" charset="0"/>
                        <a:ea typeface="Times New Roman" panose="02020603050405020304" pitchFamily="18" charset="0"/>
                      </a:endParaRPr>
                    </a:p>
                  </a:txBody>
                  <a:tcPr marL="37716" marR="37716" marT="0" marB="0"/>
                </a:tc>
                <a:tc>
                  <a:txBody>
                    <a:bodyPr/>
                    <a:lstStyle/>
                    <a:p>
                      <a:pPr>
                        <a:spcAft>
                          <a:spcPts val="0"/>
                        </a:spcAft>
                      </a:pPr>
                      <a:r>
                        <a:rPr lang="ru-RU" sz="1400" b="1" dirty="0" smtClean="0">
                          <a:effectLst/>
                        </a:rPr>
                        <a:t>СООРУЖЕНИЕ АЗС ОБЩЕГО ПОЛЬЗОВАНИЯ</a:t>
                      </a:r>
                      <a:endParaRPr lang="ru-RU" sz="1400" b="1" dirty="0">
                        <a:effectLst/>
                        <a:latin typeface="Times New Roman" panose="02020603050405020304" pitchFamily="18" charset="0"/>
                        <a:ea typeface="Times New Roman" panose="02020603050405020304" pitchFamily="18" charset="0"/>
                      </a:endParaRPr>
                    </a:p>
                  </a:txBody>
                  <a:tcPr marL="37716" marR="37716" marT="0" marB="0"/>
                </a:tc>
                <a:tc>
                  <a:txBody>
                    <a:bodyPr/>
                    <a:lstStyle/>
                    <a:p>
                      <a:pPr>
                        <a:spcAft>
                          <a:spcPts val="0"/>
                        </a:spcAft>
                      </a:pPr>
                      <a:r>
                        <a:rPr lang="ru-RU" sz="1400" b="1">
                          <a:effectLst/>
                        </a:rPr>
                        <a:t>20.1.10.1</a:t>
                      </a:r>
                      <a:endParaRPr lang="ru-RU" sz="1400" b="1">
                        <a:effectLst/>
                        <a:latin typeface="Times New Roman" panose="02020603050405020304" pitchFamily="18" charset="0"/>
                        <a:ea typeface="Times New Roman" panose="02020603050405020304" pitchFamily="18" charset="0"/>
                      </a:endParaRPr>
                    </a:p>
                  </a:txBody>
                  <a:tcPr marL="37716" marR="37716" marT="0" marB="0"/>
                </a:tc>
              </a:tr>
              <a:tr h="224037">
                <a:tc>
                  <a:txBody>
                    <a:bodyPr/>
                    <a:lstStyle/>
                    <a:p>
                      <a:pPr>
                        <a:spcAft>
                          <a:spcPts val="0"/>
                        </a:spcAft>
                      </a:pPr>
                      <a:r>
                        <a:rPr lang="ru-RU" sz="1400" b="1">
                          <a:effectLst/>
                        </a:rPr>
                        <a:t> </a:t>
                      </a:r>
                      <a:endParaRPr lang="ru-RU" sz="1400" b="1">
                        <a:effectLst/>
                        <a:latin typeface="Times New Roman" panose="02020603050405020304" pitchFamily="18" charset="0"/>
                        <a:ea typeface="Times New Roman" panose="02020603050405020304" pitchFamily="18" charset="0"/>
                      </a:endParaRPr>
                    </a:p>
                  </a:txBody>
                  <a:tcPr marL="37716" marR="37716" marT="0" marB="0"/>
                </a:tc>
                <a:tc>
                  <a:txBody>
                    <a:bodyPr/>
                    <a:lstStyle/>
                    <a:p>
                      <a:pPr>
                        <a:spcAft>
                          <a:spcPts val="0"/>
                        </a:spcAft>
                      </a:pPr>
                      <a:r>
                        <a:rPr lang="ru-RU" sz="1400" b="1" dirty="0">
                          <a:effectLst/>
                        </a:rPr>
                        <a:t> </a:t>
                      </a:r>
                      <a:endParaRPr lang="ru-RU" sz="1400" b="1" dirty="0">
                        <a:effectLst/>
                        <a:latin typeface="Times New Roman" panose="02020603050405020304" pitchFamily="18" charset="0"/>
                        <a:ea typeface="Times New Roman" panose="02020603050405020304" pitchFamily="18" charset="0"/>
                      </a:endParaRPr>
                    </a:p>
                  </a:txBody>
                  <a:tcPr marL="37716" marR="37716" marT="0" marB="0"/>
                </a:tc>
                <a:tc>
                  <a:txBody>
                    <a:bodyPr/>
                    <a:lstStyle/>
                    <a:p>
                      <a:pPr>
                        <a:spcAft>
                          <a:spcPts val="0"/>
                        </a:spcAft>
                      </a:pPr>
                      <a:r>
                        <a:rPr lang="ru-RU" sz="1400" b="1">
                          <a:effectLst/>
                        </a:rPr>
                        <a:t> </a:t>
                      </a:r>
                      <a:endParaRPr lang="ru-RU" sz="1400" b="1">
                        <a:effectLst/>
                        <a:latin typeface="Times New Roman" panose="02020603050405020304" pitchFamily="18" charset="0"/>
                        <a:ea typeface="Times New Roman" panose="02020603050405020304" pitchFamily="18" charset="0"/>
                      </a:endParaRPr>
                    </a:p>
                  </a:txBody>
                  <a:tcPr marL="37716" marR="37716" marT="0" marB="0"/>
                </a:tc>
              </a:tr>
              <a:tr h="532972">
                <a:tc>
                  <a:txBody>
                    <a:bodyPr/>
                    <a:lstStyle/>
                    <a:p>
                      <a:pPr>
                        <a:spcAft>
                          <a:spcPts val="0"/>
                        </a:spcAft>
                      </a:pPr>
                      <a:r>
                        <a:rPr lang="ru-RU" sz="1400" b="1" dirty="0">
                          <a:effectLst/>
                        </a:rPr>
                        <a:t>Объекты органов </a:t>
                      </a:r>
                      <a:r>
                        <a:rPr lang="ru-RU" sz="1400" b="1" dirty="0" smtClean="0">
                          <a:effectLst/>
                        </a:rPr>
                        <a:t>власти </a:t>
                      </a:r>
                      <a:r>
                        <a:rPr lang="ru-RU" sz="1400" b="1" dirty="0">
                          <a:effectLst/>
                        </a:rPr>
                        <a:t>и органов </a:t>
                      </a:r>
                      <a:r>
                        <a:rPr lang="ru-RU" sz="1400" b="1" dirty="0" smtClean="0">
                          <a:effectLst/>
                        </a:rPr>
                        <a:t>МСУ</a:t>
                      </a:r>
                      <a:endParaRPr lang="ru-RU" sz="1400" b="1" dirty="0">
                        <a:effectLst/>
                        <a:latin typeface="Times New Roman" panose="02020603050405020304" pitchFamily="18" charset="0"/>
                        <a:ea typeface="Times New Roman" panose="02020603050405020304" pitchFamily="18" charset="0"/>
                      </a:endParaRPr>
                    </a:p>
                  </a:txBody>
                  <a:tcPr marL="37716" marR="37716" marT="0" marB="0"/>
                </a:tc>
                <a:tc>
                  <a:txBody>
                    <a:bodyPr/>
                    <a:lstStyle/>
                    <a:p>
                      <a:pPr>
                        <a:spcAft>
                          <a:spcPts val="0"/>
                        </a:spcAft>
                      </a:pPr>
                      <a:r>
                        <a:rPr lang="ru-RU" sz="1400" b="1" dirty="0">
                          <a:effectLst/>
                        </a:rPr>
                        <a:t>Здание органов государственной власти </a:t>
                      </a:r>
                      <a:r>
                        <a:rPr lang="ru-RU" sz="1400" b="1" dirty="0" smtClean="0">
                          <a:effectLst/>
                        </a:rPr>
                        <a:t>РФ</a:t>
                      </a:r>
                      <a:endParaRPr lang="ru-RU" sz="1400" b="1" dirty="0">
                        <a:effectLst/>
                        <a:latin typeface="Times New Roman" panose="02020603050405020304" pitchFamily="18" charset="0"/>
                        <a:ea typeface="Times New Roman" panose="02020603050405020304" pitchFamily="18" charset="0"/>
                      </a:endParaRPr>
                    </a:p>
                  </a:txBody>
                  <a:tcPr marL="37716" marR="37716" marT="0" marB="0"/>
                </a:tc>
                <a:tc>
                  <a:txBody>
                    <a:bodyPr/>
                    <a:lstStyle/>
                    <a:p>
                      <a:pPr>
                        <a:spcAft>
                          <a:spcPts val="0"/>
                        </a:spcAft>
                      </a:pPr>
                      <a:r>
                        <a:rPr lang="ru-RU" sz="1400" b="1">
                          <a:effectLst/>
                        </a:rPr>
                        <a:t>23.2.1.1</a:t>
                      </a:r>
                      <a:endParaRPr lang="ru-RU" sz="1400" b="1">
                        <a:effectLst/>
                        <a:latin typeface="Times New Roman" panose="02020603050405020304" pitchFamily="18" charset="0"/>
                        <a:ea typeface="Times New Roman" panose="02020603050405020304" pitchFamily="18" charset="0"/>
                      </a:endParaRPr>
                    </a:p>
                  </a:txBody>
                  <a:tcPr marL="37716" marR="37716" marT="0" marB="0"/>
                </a:tc>
              </a:tr>
              <a:tr h="532972">
                <a:tc>
                  <a:txBody>
                    <a:bodyPr/>
                    <a:lstStyle/>
                    <a:p>
                      <a:pPr>
                        <a:spcAft>
                          <a:spcPts val="0"/>
                        </a:spcAft>
                      </a:pPr>
                      <a:r>
                        <a:rPr lang="ru-RU" sz="1400" b="1" dirty="0" smtClean="0">
                          <a:effectLst/>
                        </a:rPr>
                        <a:t>Объекты органов власти и органов МСУ</a:t>
                      </a:r>
                      <a:endParaRPr lang="ru-RU" sz="1400" b="1" dirty="0">
                        <a:effectLst/>
                        <a:latin typeface="Times New Roman" panose="02020603050405020304" pitchFamily="18" charset="0"/>
                        <a:ea typeface="Times New Roman" panose="02020603050405020304" pitchFamily="18" charset="0"/>
                      </a:endParaRPr>
                    </a:p>
                  </a:txBody>
                  <a:tcPr marL="37716" marR="37716" marT="0" marB="0"/>
                </a:tc>
                <a:tc>
                  <a:txBody>
                    <a:bodyPr/>
                    <a:lstStyle/>
                    <a:p>
                      <a:pPr>
                        <a:spcAft>
                          <a:spcPts val="0"/>
                        </a:spcAft>
                      </a:pPr>
                      <a:r>
                        <a:rPr lang="ru-RU" sz="1400" b="1" dirty="0">
                          <a:effectLst/>
                        </a:rPr>
                        <a:t>Здание органов региональной власти</a:t>
                      </a:r>
                      <a:endParaRPr lang="ru-RU" sz="1400" b="1" dirty="0">
                        <a:effectLst/>
                        <a:latin typeface="Times New Roman" panose="02020603050405020304" pitchFamily="18" charset="0"/>
                        <a:ea typeface="Times New Roman" panose="02020603050405020304" pitchFamily="18" charset="0"/>
                      </a:endParaRPr>
                    </a:p>
                  </a:txBody>
                  <a:tcPr marL="37716" marR="37716" marT="0" marB="0"/>
                </a:tc>
                <a:tc>
                  <a:txBody>
                    <a:bodyPr/>
                    <a:lstStyle/>
                    <a:p>
                      <a:pPr>
                        <a:spcAft>
                          <a:spcPts val="0"/>
                        </a:spcAft>
                      </a:pPr>
                      <a:r>
                        <a:rPr lang="ru-RU" sz="1400" b="1">
                          <a:effectLst/>
                        </a:rPr>
                        <a:t>23.2.1.2</a:t>
                      </a:r>
                      <a:endParaRPr lang="ru-RU" sz="1400" b="1">
                        <a:effectLst/>
                        <a:latin typeface="Times New Roman" panose="02020603050405020304" pitchFamily="18" charset="0"/>
                        <a:ea typeface="Times New Roman" panose="02020603050405020304" pitchFamily="18" charset="0"/>
                      </a:endParaRPr>
                    </a:p>
                  </a:txBody>
                  <a:tcPr marL="37716" marR="37716" marT="0" marB="0"/>
                </a:tc>
              </a:tr>
              <a:tr h="532972">
                <a:tc>
                  <a:txBody>
                    <a:bodyPr/>
                    <a:lstStyle/>
                    <a:p>
                      <a:pPr>
                        <a:spcAft>
                          <a:spcPts val="0"/>
                        </a:spcAft>
                      </a:pPr>
                      <a:r>
                        <a:rPr lang="ru-RU" sz="1400" b="1" dirty="0" smtClean="0">
                          <a:effectLst/>
                        </a:rPr>
                        <a:t>Объекты органов власти и органов МСУ</a:t>
                      </a:r>
                      <a:endParaRPr lang="ru-RU" sz="1400" b="1" dirty="0">
                        <a:effectLst/>
                        <a:latin typeface="Times New Roman" panose="02020603050405020304" pitchFamily="18" charset="0"/>
                        <a:ea typeface="Times New Roman" panose="02020603050405020304" pitchFamily="18" charset="0"/>
                      </a:endParaRPr>
                    </a:p>
                  </a:txBody>
                  <a:tcPr marL="37716" marR="37716" marT="0" marB="0"/>
                </a:tc>
                <a:tc>
                  <a:txBody>
                    <a:bodyPr/>
                    <a:lstStyle/>
                    <a:p>
                      <a:pPr>
                        <a:spcAft>
                          <a:spcPts val="0"/>
                        </a:spcAft>
                      </a:pPr>
                      <a:r>
                        <a:rPr lang="ru-RU" sz="1600" b="1" dirty="0">
                          <a:solidFill>
                            <a:srgbClr val="C00000"/>
                          </a:solidFill>
                          <a:effectLst/>
                        </a:rPr>
                        <a:t>Здание органов местного самоуправления</a:t>
                      </a:r>
                      <a:endParaRPr lang="ru-RU" sz="1600" b="1" dirty="0">
                        <a:solidFill>
                          <a:srgbClr val="C00000"/>
                        </a:solidFill>
                        <a:effectLst/>
                        <a:latin typeface="Times New Roman" panose="02020603050405020304" pitchFamily="18" charset="0"/>
                        <a:ea typeface="Times New Roman" panose="02020603050405020304" pitchFamily="18" charset="0"/>
                      </a:endParaRPr>
                    </a:p>
                  </a:txBody>
                  <a:tcPr marL="37716" marR="37716" marT="0" marB="0"/>
                </a:tc>
                <a:tc>
                  <a:txBody>
                    <a:bodyPr/>
                    <a:lstStyle/>
                    <a:p>
                      <a:pPr>
                        <a:spcAft>
                          <a:spcPts val="0"/>
                        </a:spcAft>
                      </a:pPr>
                      <a:r>
                        <a:rPr lang="ru-RU" sz="1600" b="1" dirty="0">
                          <a:solidFill>
                            <a:srgbClr val="C00000"/>
                          </a:solidFill>
                          <a:effectLst/>
                        </a:rPr>
                        <a:t>23.2.1.3</a:t>
                      </a:r>
                      <a:endParaRPr lang="ru-RU" sz="1600" b="1" dirty="0">
                        <a:solidFill>
                          <a:srgbClr val="C00000"/>
                        </a:solidFill>
                        <a:effectLst/>
                        <a:latin typeface="Times New Roman" panose="02020603050405020304" pitchFamily="18" charset="0"/>
                        <a:ea typeface="Times New Roman" panose="02020603050405020304" pitchFamily="18" charset="0"/>
                      </a:endParaRPr>
                    </a:p>
                  </a:txBody>
                  <a:tcPr marL="37716" marR="37716" marT="0" marB="0"/>
                </a:tc>
              </a:tr>
            </a:tbl>
          </a:graphicData>
        </a:graphic>
      </p:graphicFrame>
    </p:spTree>
    <p:extLst>
      <p:ext uri="{BB962C8B-B14F-4D97-AF65-F5344CB8AC3E}">
        <p14:creationId xmlns:p14="http://schemas.microsoft.com/office/powerpoint/2010/main" val="167355047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44624"/>
            <a:ext cx="9144000" cy="504056"/>
          </a:xfrm>
        </p:spPr>
        <p:txBody>
          <a:bodyPr>
            <a:noAutofit/>
          </a:bodyPr>
          <a:lstStyle/>
          <a:p>
            <a:r>
              <a:rPr lang="ru-RU" sz="2000" b="1" dirty="0" smtClean="0">
                <a:solidFill>
                  <a:schemeClr val="tx2">
                    <a:lumMod val="60000"/>
                    <a:lumOff val="40000"/>
                  </a:schemeClr>
                </a:solidFill>
                <a:latin typeface="Comic Sans MS" panose="030F0702030302020204" pitchFamily="66" charset="0"/>
              </a:rPr>
              <a:t>О </a:t>
            </a:r>
            <a:r>
              <a:rPr lang="ru-RU" sz="2000" b="1" i="1" u="sng" dirty="0" smtClean="0">
                <a:solidFill>
                  <a:schemeClr val="tx2">
                    <a:lumMod val="60000"/>
                    <a:lumOff val="40000"/>
                  </a:schemeClr>
                </a:solidFill>
                <a:latin typeface="Comic Sans MS" panose="030F0702030302020204" pitchFamily="66" charset="0"/>
              </a:rPr>
              <a:t>ВИДЕ РАЗРЕШЕННОГО ИСПОЛЬЗОВАНИЯ </a:t>
            </a:r>
            <a:br>
              <a:rPr lang="ru-RU" sz="2000" b="1" i="1" u="sng" dirty="0" smtClean="0">
                <a:solidFill>
                  <a:schemeClr val="tx2">
                    <a:lumMod val="60000"/>
                    <a:lumOff val="40000"/>
                  </a:schemeClr>
                </a:solidFill>
                <a:latin typeface="Comic Sans MS" panose="030F0702030302020204" pitchFamily="66" charset="0"/>
              </a:rPr>
            </a:br>
            <a:r>
              <a:rPr lang="ru-RU" sz="2000" b="1" dirty="0" smtClean="0">
                <a:solidFill>
                  <a:srgbClr val="C00000"/>
                </a:solidFill>
                <a:latin typeface="Comic Sans MS" panose="030F0702030302020204" pitchFamily="66" charset="0"/>
              </a:rPr>
              <a:t>ОБЪЕКТА КАПИТАЛЬНОГО СТРОИТЕЛЬСТВА</a:t>
            </a:r>
            <a:endParaRPr lang="ru-RU" sz="2000" b="1" dirty="0">
              <a:solidFill>
                <a:srgbClr val="C00000"/>
              </a:solidFill>
              <a:latin typeface="Comic Sans MS" panose="030F0702030302020204" pitchFamily="66" charset="0"/>
            </a:endParaRPr>
          </a:p>
        </p:txBody>
      </p:sp>
      <p:sp>
        <p:nvSpPr>
          <p:cNvPr id="3" name="Объект 2"/>
          <p:cNvSpPr>
            <a:spLocks noGrp="1"/>
          </p:cNvSpPr>
          <p:nvPr>
            <p:ph idx="1"/>
          </p:nvPr>
        </p:nvSpPr>
        <p:spPr>
          <a:xfrm>
            <a:off x="0" y="476672"/>
            <a:ext cx="9144000" cy="6381328"/>
          </a:xfrm>
        </p:spPr>
        <p:txBody>
          <a:bodyPr>
            <a:normAutofit fontScale="92500" lnSpcReduction="10000"/>
          </a:bodyPr>
          <a:lstStyle/>
          <a:p>
            <a:pPr marL="0" indent="0" algn="ctr">
              <a:buNone/>
            </a:pPr>
            <a:endParaRPr lang="ru-RU" sz="1100" b="1" dirty="0" smtClean="0"/>
          </a:p>
          <a:p>
            <a:pPr marL="0" indent="0" algn="ctr">
              <a:buNone/>
            </a:pPr>
            <a:r>
              <a:rPr lang="ru-RU" sz="2000" b="1" dirty="0" smtClean="0"/>
              <a:t>ПИСЬМО </a:t>
            </a:r>
            <a:r>
              <a:rPr lang="ru-RU" sz="2000" b="1" dirty="0"/>
              <a:t>Р</a:t>
            </a:r>
            <a:r>
              <a:rPr lang="ru-RU" sz="2000" b="1" dirty="0" smtClean="0"/>
              <a:t>осреестра </a:t>
            </a:r>
            <a:r>
              <a:rPr lang="ru-RU" sz="2000" b="1" dirty="0" smtClean="0">
                <a:solidFill>
                  <a:srgbClr val="C00000"/>
                </a:solidFill>
              </a:rPr>
              <a:t>от </a:t>
            </a:r>
            <a:r>
              <a:rPr lang="ru-RU" sz="2000" b="1" dirty="0">
                <a:solidFill>
                  <a:srgbClr val="C00000"/>
                </a:solidFill>
              </a:rPr>
              <a:t>8 сентября 2020 г. N 13-00215/20</a:t>
            </a:r>
          </a:p>
          <a:p>
            <a:pPr marL="0" indent="0" algn="just">
              <a:buNone/>
            </a:pPr>
            <a:r>
              <a:rPr lang="ru-RU" sz="2000" dirty="0" smtClean="0"/>
              <a:t>ч. </a:t>
            </a:r>
            <a:r>
              <a:rPr lang="ru-RU" sz="2000" dirty="0"/>
              <a:t>1 </a:t>
            </a:r>
            <a:r>
              <a:rPr lang="ru-RU" sz="2000" dirty="0" smtClean="0"/>
              <a:t>ст. </a:t>
            </a:r>
            <a:r>
              <a:rPr lang="ru-RU" sz="2000" dirty="0"/>
              <a:t>55.24 </a:t>
            </a:r>
            <a:r>
              <a:rPr lang="ru-RU" sz="2000" dirty="0" err="1" smtClean="0"/>
              <a:t>ГрК</a:t>
            </a:r>
            <a:r>
              <a:rPr lang="ru-RU" sz="2000" dirty="0" smtClean="0"/>
              <a:t> РФ: </a:t>
            </a:r>
            <a:r>
              <a:rPr lang="ru-RU" sz="2000" b="1" u="sng" dirty="0" smtClean="0"/>
              <a:t>эксплуатация</a:t>
            </a:r>
            <a:r>
              <a:rPr lang="ru-RU" sz="2000" dirty="0" smtClean="0"/>
              <a:t> </a:t>
            </a:r>
            <a:r>
              <a:rPr lang="ru-RU" sz="2000" dirty="0"/>
              <a:t>зданий, сооружений должна осуществляться </a:t>
            </a:r>
            <a:r>
              <a:rPr lang="ru-RU" sz="2000" b="1" u="sng" dirty="0"/>
              <a:t>в соответствии с их разрешенным использованием </a:t>
            </a:r>
            <a:endParaRPr lang="ru-RU" sz="2000" b="1" u="sng" dirty="0" smtClean="0"/>
          </a:p>
          <a:p>
            <a:pPr marL="0" indent="0" algn="just">
              <a:buNone/>
            </a:pPr>
            <a:r>
              <a:rPr lang="ru-RU" sz="2000" b="1" dirty="0" smtClean="0"/>
              <a:t>ч. 2 ст. 37</a:t>
            </a:r>
            <a:r>
              <a:rPr lang="ru-RU" sz="2000" dirty="0" smtClean="0"/>
              <a:t> Грк РФ: Применительно </a:t>
            </a:r>
            <a:r>
              <a:rPr lang="ru-RU" sz="2000" u="sng" dirty="0"/>
              <a:t>к каждой территориальной зоне</a:t>
            </a:r>
            <a:r>
              <a:rPr lang="ru-RU" sz="2000" dirty="0"/>
              <a:t> градостроительными </a:t>
            </a:r>
            <a:r>
              <a:rPr lang="ru-RU" sz="2000" dirty="0" smtClean="0"/>
              <a:t>регламентами </a:t>
            </a:r>
            <a:r>
              <a:rPr lang="ru-RU" sz="2000" u="sng" dirty="0">
                <a:solidFill>
                  <a:srgbClr val="C00000"/>
                </a:solidFill>
              </a:rPr>
              <a:t>устанавливаются виды разрешенного использования земельных участков </a:t>
            </a:r>
            <a:r>
              <a:rPr lang="ru-RU" sz="2000" b="1" u="sng" dirty="0">
                <a:solidFill>
                  <a:srgbClr val="C00000"/>
                </a:solidFill>
              </a:rPr>
              <a:t>и объектов капитального строительства</a:t>
            </a:r>
            <a:r>
              <a:rPr lang="ru-RU" sz="2000" b="1" dirty="0">
                <a:solidFill>
                  <a:srgbClr val="C00000"/>
                </a:solidFill>
              </a:rPr>
              <a:t> </a:t>
            </a:r>
            <a:endParaRPr lang="ru-RU" sz="2000" b="1" u="sng" dirty="0">
              <a:solidFill>
                <a:srgbClr val="C00000"/>
              </a:solidFill>
            </a:endParaRPr>
          </a:p>
          <a:p>
            <a:pPr marL="0" indent="0" algn="just">
              <a:buNone/>
            </a:pPr>
            <a:endParaRPr lang="ru-RU" sz="1100" dirty="0" smtClean="0"/>
          </a:p>
          <a:p>
            <a:pPr algn="just">
              <a:buFont typeface="Wingdings" panose="05000000000000000000" pitchFamily="2" charset="2"/>
              <a:buChar char="ü"/>
            </a:pPr>
            <a:r>
              <a:rPr lang="ru-RU" sz="2000" dirty="0" smtClean="0"/>
              <a:t> </a:t>
            </a:r>
            <a:r>
              <a:rPr lang="ru-RU" sz="1900" b="1" dirty="0"/>
              <a:t>В ряде случаев </a:t>
            </a:r>
            <a:r>
              <a:rPr lang="ru-RU" sz="1900" b="1" i="1" dirty="0" smtClean="0"/>
              <a:t>ВРИ ОКС </a:t>
            </a:r>
            <a:r>
              <a:rPr lang="ru-RU" sz="1900" b="1" u="sng" dirty="0" smtClean="0"/>
              <a:t>определяются ФЕДЕРАЛЬНЫМ ЗАКОНОМ</a:t>
            </a:r>
            <a:r>
              <a:rPr lang="ru-RU" sz="1900" b="1" dirty="0" smtClean="0"/>
              <a:t> – </a:t>
            </a:r>
            <a:r>
              <a:rPr lang="ru-RU" sz="1900" b="1" dirty="0" smtClean="0">
                <a:solidFill>
                  <a:schemeClr val="accent3">
                    <a:lumMod val="75000"/>
                  </a:schemeClr>
                </a:solidFill>
              </a:rPr>
              <a:t>ЛПХ, Садовод</a:t>
            </a:r>
            <a:endParaRPr lang="ru-RU" sz="1900" b="1" dirty="0" smtClean="0"/>
          </a:p>
          <a:p>
            <a:pPr algn="just">
              <a:buFont typeface="Wingdings" panose="05000000000000000000" pitchFamily="2" charset="2"/>
              <a:buChar char="ü"/>
            </a:pPr>
            <a:r>
              <a:rPr lang="ru-RU" sz="2000" b="1" dirty="0" smtClean="0">
                <a:solidFill>
                  <a:srgbClr val="C00000"/>
                </a:solidFill>
              </a:rPr>
              <a:t>Классификатор</a:t>
            </a:r>
            <a:r>
              <a:rPr lang="ru-RU" sz="2000" dirty="0" smtClean="0"/>
              <a:t> </a:t>
            </a:r>
            <a:r>
              <a:rPr lang="ru-RU" sz="2000" dirty="0"/>
              <a:t>видов разрешенного использования </a:t>
            </a:r>
            <a:r>
              <a:rPr lang="ru-RU" sz="2000" dirty="0" smtClean="0"/>
              <a:t>ЗУ, </a:t>
            </a:r>
            <a:r>
              <a:rPr lang="ru-RU" sz="1800" dirty="0" smtClean="0"/>
              <a:t>(приказ </a:t>
            </a:r>
            <a:r>
              <a:rPr lang="ru-RU" sz="1800" dirty="0"/>
              <a:t>Минэкономразвития России </a:t>
            </a:r>
            <a:r>
              <a:rPr lang="ru-RU" sz="1800" b="1" dirty="0" smtClean="0"/>
              <a:t>N 540</a:t>
            </a:r>
            <a:r>
              <a:rPr lang="ru-RU" sz="1800" dirty="0" smtClean="0"/>
              <a:t>)</a:t>
            </a:r>
            <a:r>
              <a:rPr lang="ru-RU" sz="2000" dirty="0" smtClean="0"/>
              <a:t>, </a:t>
            </a:r>
            <a:r>
              <a:rPr lang="ru-RU" sz="2000" dirty="0"/>
              <a:t>применительно к </a:t>
            </a:r>
            <a:r>
              <a:rPr lang="ru-RU" sz="2000" dirty="0" smtClean="0"/>
              <a:t>ВРИ </a:t>
            </a:r>
            <a:r>
              <a:rPr lang="ru-RU" sz="2000" dirty="0"/>
              <a:t>земельных участков, допускающих их застройку, </a:t>
            </a:r>
            <a:r>
              <a:rPr lang="ru-RU" sz="2000" b="1" u="sng" dirty="0">
                <a:solidFill>
                  <a:srgbClr val="C00000"/>
                </a:solidFill>
              </a:rPr>
              <a:t>содержится указание на объекты капитального строительства</a:t>
            </a:r>
            <a:r>
              <a:rPr lang="ru-RU" sz="2000" b="1" dirty="0">
                <a:solidFill>
                  <a:srgbClr val="C00000"/>
                </a:solidFill>
              </a:rPr>
              <a:t> и характер их использования </a:t>
            </a:r>
            <a:r>
              <a:rPr lang="ru-RU" sz="2000" dirty="0"/>
              <a:t>(например, коды 1.0, 1.7 - 1.15, 1.17, 1.18, 2.0 - 2.7, 3.0, 3</a:t>
            </a:r>
            <a:r>
              <a:rPr lang="ru-RU" sz="2000" dirty="0" smtClean="0"/>
              <a:t>. 2.1</a:t>
            </a:r>
            <a:r>
              <a:rPr lang="ru-RU" sz="2000" dirty="0"/>
              <a:t>, 3.2.3, 3.2.4 и </a:t>
            </a:r>
            <a:r>
              <a:rPr lang="ru-RU" sz="2000" dirty="0" smtClean="0"/>
              <a:t>др.). </a:t>
            </a:r>
          </a:p>
          <a:p>
            <a:pPr algn="just">
              <a:buFont typeface="Wingdings" panose="05000000000000000000" pitchFamily="2" charset="2"/>
              <a:buChar char="ü"/>
            </a:pPr>
            <a:r>
              <a:rPr lang="ru-RU" sz="2000" b="1" u="sng" dirty="0"/>
              <a:t>В отдельных случаях </a:t>
            </a:r>
            <a:r>
              <a:rPr lang="ru-RU" sz="2000" b="1" u="sng" dirty="0" smtClean="0">
                <a:solidFill>
                  <a:srgbClr val="FF0000"/>
                </a:solidFill>
              </a:rPr>
              <a:t>НАЗНАЧЕНИЕ </a:t>
            </a:r>
            <a:r>
              <a:rPr lang="ru-RU" sz="2000" b="1" u="sng" dirty="0" smtClean="0"/>
              <a:t>ОКС И</a:t>
            </a:r>
            <a:r>
              <a:rPr lang="ru-RU" sz="2000" b="1" u="sng" dirty="0" smtClean="0">
                <a:solidFill>
                  <a:srgbClr val="FF0000"/>
                </a:solidFill>
              </a:rPr>
              <a:t> ВИД ЕГО РАЗРЕШЕННОГО ИСПОЛЬЗОВАНИЯ </a:t>
            </a:r>
            <a:r>
              <a:rPr lang="ru-RU" sz="2000" b="1" u="sng" dirty="0" smtClean="0"/>
              <a:t>МОГУТ </a:t>
            </a:r>
            <a:r>
              <a:rPr lang="ru-RU" sz="2000" b="1" u="sng" dirty="0" smtClean="0">
                <a:solidFill>
                  <a:srgbClr val="FF0000"/>
                </a:solidFill>
              </a:rPr>
              <a:t>СОВПАДАТЬ</a:t>
            </a:r>
            <a:r>
              <a:rPr lang="ru-RU" sz="2000" b="1" u="sng" dirty="0" smtClean="0"/>
              <a:t> </a:t>
            </a:r>
            <a:r>
              <a:rPr lang="ru-RU" sz="2000" b="1" u="sng" dirty="0"/>
              <a:t>(например, </a:t>
            </a:r>
            <a:r>
              <a:rPr lang="ru-RU" sz="2000" b="1" u="sng" dirty="0" smtClean="0"/>
              <a:t> в  случае садового </a:t>
            </a:r>
            <a:r>
              <a:rPr lang="ru-RU" sz="2000" b="1" u="sng" dirty="0"/>
              <a:t>дома, для которого предусмотрено указание назначения "садовый дом</a:t>
            </a:r>
            <a:r>
              <a:rPr lang="ru-RU" sz="2000" b="1" u="sng" dirty="0" smtClean="0"/>
              <a:t>"</a:t>
            </a:r>
            <a:r>
              <a:rPr lang="ru-RU" sz="2000" dirty="0" smtClean="0"/>
              <a:t>). </a:t>
            </a:r>
            <a:r>
              <a:rPr lang="ru-RU" sz="2000" b="1" u="sng" dirty="0" smtClean="0">
                <a:solidFill>
                  <a:srgbClr val="FF0000"/>
                </a:solidFill>
              </a:rPr>
              <a:t>В ИНЫХ СЛУЧАЯХ формулировка </a:t>
            </a:r>
            <a:r>
              <a:rPr lang="ru-RU" sz="2000" b="1" u="sng" dirty="0">
                <a:solidFill>
                  <a:srgbClr val="FF0000"/>
                </a:solidFill>
              </a:rPr>
              <a:t>назначения и вида разрешенного использования объекта капитального строительства </a:t>
            </a:r>
            <a:r>
              <a:rPr lang="ru-RU" sz="2000" b="1" u="sng" dirty="0" smtClean="0">
                <a:solidFill>
                  <a:srgbClr val="FF0000"/>
                </a:solidFill>
              </a:rPr>
              <a:t>НЕ СОВПАДАЮТ </a:t>
            </a:r>
            <a:r>
              <a:rPr lang="ru-RU" sz="2000" b="1" u="sng" dirty="0" smtClean="0"/>
              <a:t>(</a:t>
            </a:r>
            <a:r>
              <a:rPr lang="ru-RU" sz="2000" b="1" u="sng" dirty="0"/>
              <a:t>например, здание </a:t>
            </a:r>
            <a:r>
              <a:rPr lang="ru-RU" sz="2000" b="1" i="1" u="sng" dirty="0"/>
              <a:t>с назначением </a:t>
            </a:r>
            <a:r>
              <a:rPr lang="ru-RU" sz="2000" b="1" i="1" u="sng" dirty="0" smtClean="0"/>
              <a:t>"НЕЖИЛОЕ</a:t>
            </a:r>
            <a:r>
              <a:rPr lang="ru-RU" sz="2000" b="1" u="sng" dirty="0" smtClean="0"/>
              <a:t>" </a:t>
            </a:r>
            <a:r>
              <a:rPr lang="ru-RU" sz="2000" b="1" u="sng" dirty="0"/>
              <a:t>может иметь вид использования "</a:t>
            </a:r>
            <a:r>
              <a:rPr lang="ru-RU" sz="2000" b="1" i="1" u="sng" dirty="0"/>
              <a:t>гараж</a:t>
            </a:r>
            <a:r>
              <a:rPr lang="ru-RU" sz="2000" b="1" u="sng" dirty="0"/>
              <a:t>", или "оказание услуг по содержанию и лечению бездомных животных" или "проведение научных изысканий, исследований и разработок </a:t>
            </a:r>
            <a:r>
              <a:rPr lang="ru-RU" sz="2000" b="1" u="sng" dirty="0" smtClean="0"/>
              <a:t>")  </a:t>
            </a:r>
          </a:p>
          <a:p>
            <a:pPr marL="0" indent="0" algn="ctr">
              <a:buNone/>
            </a:pPr>
            <a:r>
              <a:rPr lang="ru-RU" sz="2000" b="1" u="sng" dirty="0" smtClean="0">
                <a:solidFill>
                  <a:srgbClr val="C00000"/>
                </a:solidFill>
              </a:rPr>
              <a:t>ВЫВОД:</a:t>
            </a:r>
            <a:r>
              <a:rPr lang="ru-RU" sz="2000" b="1" u="sng" dirty="0" smtClean="0"/>
              <a:t>      </a:t>
            </a:r>
            <a:r>
              <a:rPr lang="ru-RU" sz="2000" b="1" i="1" u="sng" dirty="0" smtClean="0">
                <a:solidFill>
                  <a:srgbClr val="FF0000"/>
                </a:solidFill>
              </a:rPr>
              <a:t>пользуйтесь классификатором ОКС (приказ 347/</a:t>
            </a:r>
            <a:r>
              <a:rPr lang="ru-RU" sz="2000" b="1" i="1" u="sng" dirty="0" err="1" smtClean="0">
                <a:solidFill>
                  <a:srgbClr val="FF0000"/>
                </a:solidFill>
              </a:rPr>
              <a:t>пр</a:t>
            </a:r>
            <a:r>
              <a:rPr lang="ru-RU" sz="2000" b="1" i="1" u="sng" dirty="0" smtClean="0">
                <a:solidFill>
                  <a:srgbClr val="FF0000"/>
                </a:solidFill>
              </a:rPr>
              <a:t>)</a:t>
            </a:r>
            <a:endParaRPr lang="ru-RU" sz="2000" i="1" dirty="0">
              <a:solidFill>
                <a:srgbClr val="FF0000"/>
              </a:solidFill>
            </a:endParaRPr>
          </a:p>
          <a:p>
            <a:pPr algn="just">
              <a:buFont typeface="Wingdings" panose="05000000000000000000" pitchFamily="2" charset="2"/>
              <a:buChar char="ü"/>
            </a:pPr>
            <a:endParaRPr lang="ru-RU" sz="2000" dirty="0" smtClean="0"/>
          </a:p>
        </p:txBody>
      </p:sp>
    </p:spTree>
    <p:extLst>
      <p:ext uri="{BB962C8B-B14F-4D97-AF65-F5344CB8AC3E}">
        <p14:creationId xmlns:p14="http://schemas.microsoft.com/office/powerpoint/2010/main" val="331194499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44624"/>
            <a:ext cx="9144000" cy="504056"/>
          </a:xfrm>
        </p:spPr>
        <p:txBody>
          <a:bodyPr>
            <a:noAutofit/>
          </a:bodyPr>
          <a:lstStyle/>
          <a:p>
            <a:r>
              <a:rPr lang="ru-RU" sz="2800" b="1" dirty="0" smtClean="0">
                <a:solidFill>
                  <a:schemeClr val="tx2">
                    <a:lumMod val="60000"/>
                    <a:lumOff val="40000"/>
                  </a:schemeClr>
                </a:solidFill>
                <a:latin typeface="Comic Sans MS" panose="030F0702030302020204" pitchFamily="66" charset="0"/>
              </a:rPr>
              <a:t>ВИДЫ ЛИНЕЙНЫХ ОБЪЕКТОВ</a:t>
            </a:r>
            <a:endParaRPr lang="ru-RU" sz="2800" b="1" dirty="0">
              <a:solidFill>
                <a:srgbClr val="C00000"/>
              </a:solidFill>
              <a:latin typeface="Comic Sans MS" panose="030F0702030302020204" pitchFamily="66" charset="0"/>
            </a:endParaRPr>
          </a:p>
        </p:txBody>
      </p:sp>
      <p:sp>
        <p:nvSpPr>
          <p:cNvPr id="3" name="Объект 2"/>
          <p:cNvSpPr>
            <a:spLocks noGrp="1"/>
          </p:cNvSpPr>
          <p:nvPr>
            <p:ph idx="1"/>
          </p:nvPr>
        </p:nvSpPr>
        <p:spPr>
          <a:xfrm>
            <a:off x="0" y="188640"/>
            <a:ext cx="9144000" cy="6381328"/>
          </a:xfrm>
        </p:spPr>
        <p:txBody>
          <a:bodyPr>
            <a:normAutofit/>
          </a:bodyPr>
          <a:lstStyle/>
          <a:p>
            <a:pPr marL="0" indent="0" algn="ctr">
              <a:buNone/>
            </a:pPr>
            <a:endParaRPr lang="ru-RU" sz="1100" b="1" dirty="0" smtClean="0"/>
          </a:p>
          <a:p>
            <a:pPr marL="0" indent="0" algn="ctr">
              <a:buNone/>
            </a:pPr>
            <a:endParaRPr lang="ru-RU" sz="1100" b="1" dirty="0" smtClean="0"/>
          </a:p>
          <a:p>
            <a:pPr marL="0" indent="0" algn="just">
              <a:buNone/>
            </a:pPr>
            <a:r>
              <a:rPr lang="ru-RU" sz="2000" b="1" dirty="0" smtClean="0"/>
              <a:t> </a:t>
            </a:r>
            <a:endParaRPr lang="ru-RU" sz="2000" dirty="0" smtClean="0"/>
          </a:p>
        </p:txBody>
      </p:sp>
      <p:graphicFrame>
        <p:nvGraphicFramePr>
          <p:cNvPr id="4" name="Таблица 3"/>
          <p:cNvGraphicFramePr>
            <a:graphicFrameLocks noGrp="1"/>
          </p:cNvGraphicFramePr>
          <p:nvPr>
            <p:extLst>
              <p:ext uri="{D42A27DB-BD31-4B8C-83A1-F6EECF244321}">
                <p14:modId xmlns:p14="http://schemas.microsoft.com/office/powerpoint/2010/main" val="4115805008"/>
              </p:ext>
            </p:extLst>
          </p:nvPr>
        </p:nvGraphicFramePr>
        <p:xfrm>
          <a:off x="0" y="620689"/>
          <a:ext cx="9144000" cy="6634708"/>
        </p:xfrm>
        <a:graphic>
          <a:graphicData uri="http://schemas.openxmlformats.org/drawingml/2006/table">
            <a:tbl>
              <a:tblPr firstRow="1" bandRow="1">
                <a:tableStyleId>{5C22544A-7EE6-4342-B048-85BDC9FD1C3A}</a:tableStyleId>
              </a:tblPr>
              <a:tblGrid>
                <a:gridCol w="4067944"/>
                <a:gridCol w="5076056"/>
              </a:tblGrid>
              <a:tr h="624978">
                <a:tc>
                  <a:txBody>
                    <a:bodyPr/>
                    <a:lstStyle/>
                    <a:p>
                      <a:pPr algn="ctr"/>
                      <a:r>
                        <a:rPr lang="ru-RU" sz="1800" dirty="0" smtClean="0"/>
                        <a:t>Грк РФ:  статья 1 пункт 10.1</a:t>
                      </a:r>
                      <a:endParaRPr lang="ru-RU" dirty="0"/>
                    </a:p>
                  </a:txBody>
                  <a:tcPr/>
                </a:tc>
                <a:tc>
                  <a:txBody>
                    <a:bodyPr/>
                    <a:lstStyle/>
                    <a:p>
                      <a:r>
                        <a:rPr lang="ru-RU" sz="1800" b="0" i="0" kern="1200" dirty="0" smtClean="0">
                          <a:solidFill>
                            <a:schemeClr val="lt1"/>
                          </a:solidFill>
                          <a:effectLst/>
                          <a:latin typeface="+mn-lt"/>
                          <a:ea typeface="+mn-ea"/>
                          <a:cs typeface="+mn-cs"/>
                        </a:rPr>
                        <a:t>п. 6 ч. 1 ст. 7 ФЗ "О переводе земель или ЗУ  из одной категории в другую"</a:t>
                      </a:r>
                      <a:endParaRPr lang="ru-RU" dirty="0"/>
                    </a:p>
                  </a:txBody>
                  <a:tcPr/>
                </a:tc>
              </a:tr>
              <a:tr h="2767761">
                <a:tc>
                  <a:txBody>
                    <a:bodyPr/>
                    <a:lstStyle/>
                    <a:p>
                      <a:pPr marL="0" indent="0" algn="just">
                        <a:buNone/>
                      </a:pPr>
                      <a:r>
                        <a:rPr lang="ru-RU" sz="2000" dirty="0" smtClean="0"/>
                        <a:t>линии электропередачи, </a:t>
                      </a:r>
                    </a:p>
                    <a:p>
                      <a:pPr algn="just">
                        <a:buFontTx/>
                        <a:buNone/>
                      </a:pPr>
                      <a:r>
                        <a:rPr lang="ru-RU" sz="2000" dirty="0" smtClean="0"/>
                        <a:t>линии связи (в </a:t>
                      </a:r>
                      <a:r>
                        <a:rPr lang="ru-RU" sz="2000" dirty="0" err="1" smtClean="0"/>
                        <a:t>тч</a:t>
                      </a:r>
                      <a:r>
                        <a:rPr lang="ru-RU" sz="2000" dirty="0" smtClean="0"/>
                        <a:t> линейно-кабельные сооружения), </a:t>
                      </a:r>
                    </a:p>
                    <a:p>
                      <a:pPr algn="just">
                        <a:buFontTx/>
                        <a:buNone/>
                      </a:pPr>
                      <a:r>
                        <a:rPr lang="ru-RU" sz="2000" dirty="0" smtClean="0"/>
                        <a:t>трубопроводы, </a:t>
                      </a:r>
                    </a:p>
                    <a:p>
                      <a:pPr algn="just">
                        <a:buFontTx/>
                        <a:buNone/>
                      </a:pPr>
                      <a:r>
                        <a:rPr lang="ru-RU" sz="2000" dirty="0" smtClean="0"/>
                        <a:t>железнодорожные линии </a:t>
                      </a:r>
                    </a:p>
                    <a:p>
                      <a:pPr algn="just">
                        <a:buFontTx/>
                        <a:buNone/>
                      </a:pPr>
                      <a:endParaRPr lang="ru-RU" sz="2000" dirty="0" smtClean="0"/>
                    </a:p>
                    <a:p>
                      <a:pPr marL="0" marR="0" lvl="0" indent="0" algn="just" defTabSz="914400" rtl="0" eaLnBrk="1" fontAlgn="auto" latinLnBrk="0" hangingPunct="1">
                        <a:lnSpc>
                          <a:spcPct val="100000"/>
                        </a:lnSpc>
                        <a:spcBef>
                          <a:spcPts val="0"/>
                        </a:spcBef>
                        <a:spcAft>
                          <a:spcPts val="0"/>
                        </a:spcAft>
                        <a:buClrTx/>
                        <a:buSzTx/>
                        <a:buFontTx/>
                        <a:buNone/>
                        <a:tabLst/>
                        <a:defRPr/>
                      </a:pPr>
                      <a:endParaRPr lang="ru-RU" sz="2000" dirty="0" smtClean="0"/>
                    </a:p>
                    <a:p>
                      <a:pPr marL="0" marR="0" lvl="0" indent="0" algn="just" defTabSz="914400" rtl="0" eaLnBrk="1" fontAlgn="auto" latinLnBrk="0" hangingPunct="1">
                        <a:lnSpc>
                          <a:spcPct val="100000"/>
                        </a:lnSpc>
                        <a:spcBef>
                          <a:spcPts val="0"/>
                        </a:spcBef>
                        <a:spcAft>
                          <a:spcPts val="0"/>
                        </a:spcAft>
                        <a:buClrTx/>
                        <a:buSzTx/>
                        <a:buFontTx/>
                        <a:buNone/>
                        <a:tabLst/>
                        <a:defRPr/>
                      </a:pPr>
                      <a:r>
                        <a:rPr lang="ru-RU" sz="2000" dirty="0" smtClean="0"/>
                        <a:t>автомобильные дороги, </a:t>
                      </a:r>
                    </a:p>
                    <a:p>
                      <a:pPr algn="just">
                        <a:buFontTx/>
                        <a:buNone/>
                      </a:pPr>
                      <a:r>
                        <a:rPr lang="ru-RU" sz="2000" dirty="0" smtClean="0"/>
                        <a:t>и другие подобные сооружения.</a:t>
                      </a:r>
                      <a:endParaRPr lang="ru-RU" sz="20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2000" b="0" i="0" kern="1200" dirty="0" smtClean="0">
                          <a:solidFill>
                            <a:schemeClr val="dk1"/>
                          </a:solidFill>
                          <a:effectLst/>
                          <a:latin typeface="+mn-lt"/>
                          <a:ea typeface="+mn-ea"/>
                          <a:cs typeface="+mn-cs"/>
                        </a:rPr>
                        <a:t>линии электропередачи,</a:t>
                      </a:r>
                    </a:p>
                    <a:p>
                      <a:r>
                        <a:rPr lang="ru-RU" sz="2000" b="0" i="0" kern="1200" dirty="0" smtClean="0">
                          <a:solidFill>
                            <a:schemeClr val="dk1"/>
                          </a:solidFill>
                          <a:effectLst/>
                          <a:latin typeface="+mn-lt"/>
                          <a:ea typeface="+mn-ea"/>
                          <a:cs typeface="+mn-cs"/>
                        </a:rPr>
                        <a:t>линии связи (в </a:t>
                      </a:r>
                      <a:r>
                        <a:rPr lang="ru-RU" sz="2000" b="0" i="0" kern="1200" dirty="0" err="1" smtClean="0">
                          <a:solidFill>
                            <a:schemeClr val="dk1"/>
                          </a:solidFill>
                          <a:effectLst/>
                          <a:latin typeface="+mn-lt"/>
                          <a:ea typeface="+mn-ea"/>
                          <a:cs typeface="+mn-cs"/>
                        </a:rPr>
                        <a:t>тч</a:t>
                      </a:r>
                      <a:r>
                        <a:rPr lang="ru-RU" sz="2000" b="0" i="0" kern="1200" dirty="0" smtClean="0">
                          <a:solidFill>
                            <a:schemeClr val="dk1"/>
                          </a:solidFill>
                          <a:effectLst/>
                          <a:latin typeface="+mn-lt"/>
                          <a:ea typeface="+mn-ea"/>
                          <a:cs typeface="+mn-cs"/>
                        </a:rPr>
                        <a:t> линейно-кабельные сооружения),</a:t>
                      </a:r>
                    </a:p>
                    <a:p>
                      <a:pPr marL="0" marR="0" lvl="0" indent="0" algn="l" defTabSz="914400" rtl="0" eaLnBrk="1" fontAlgn="auto" latinLnBrk="0" hangingPunct="1">
                        <a:lnSpc>
                          <a:spcPct val="100000"/>
                        </a:lnSpc>
                        <a:spcBef>
                          <a:spcPts val="0"/>
                        </a:spcBef>
                        <a:spcAft>
                          <a:spcPts val="0"/>
                        </a:spcAft>
                        <a:buClrTx/>
                        <a:buSzTx/>
                        <a:buFontTx/>
                        <a:buNone/>
                        <a:tabLst/>
                        <a:defRPr/>
                      </a:pPr>
                      <a:r>
                        <a:rPr lang="ru-RU" sz="2000" b="0" i="0" kern="1200" dirty="0" smtClean="0">
                          <a:solidFill>
                            <a:schemeClr val="dk1"/>
                          </a:solidFill>
                          <a:effectLst/>
                          <a:latin typeface="+mn-lt"/>
                          <a:ea typeface="+mn-ea"/>
                          <a:cs typeface="+mn-cs"/>
                        </a:rPr>
                        <a:t>трубопроводы,</a:t>
                      </a:r>
                    </a:p>
                    <a:p>
                      <a:pPr marL="0" marR="0" lvl="0" indent="0" algn="l" defTabSz="914400" rtl="0" eaLnBrk="1" fontAlgn="auto" latinLnBrk="0" hangingPunct="1">
                        <a:lnSpc>
                          <a:spcPct val="100000"/>
                        </a:lnSpc>
                        <a:spcBef>
                          <a:spcPts val="0"/>
                        </a:spcBef>
                        <a:spcAft>
                          <a:spcPts val="0"/>
                        </a:spcAft>
                        <a:buClrTx/>
                        <a:buSzTx/>
                        <a:buFontTx/>
                        <a:buNone/>
                        <a:tabLst/>
                        <a:defRPr/>
                      </a:pPr>
                      <a:r>
                        <a:rPr lang="ru-RU" sz="2000" b="0" i="0" kern="1200" dirty="0" smtClean="0">
                          <a:solidFill>
                            <a:schemeClr val="dk1"/>
                          </a:solidFill>
                          <a:effectLst/>
                          <a:latin typeface="+mn-lt"/>
                          <a:ea typeface="+mn-ea"/>
                          <a:cs typeface="+mn-cs"/>
                        </a:rPr>
                        <a:t>железнодорожные линии,</a:t>
                      </a:r>
                    </a:p>
                    <a:p>
                      <a:r>
                        <a:rPr lang="ru-RU" sz="2000" b="0" i="0" kern="1200" dirty="0" smtClean="0">
                          <a:solidFill>
                            <a:srgbClr val="FF0000"/>
                          </a:solidFill>
                          <a:effectLst/>
                          <a:latin typeface="+mn-lt"/>
                          <a:ea typeface="+mn-ea"/>
                          <a:cs typeface="+mn-cs"/>
                        </a:rPr>
                        <a:t>нефтепроводы,</a:t>
                      </a:r>
                    </a:p>
                    <a:p>
                      <a:r>
                        <a:rPr lang="ru-RU" sz="2000" b="0" i="0" kern="1200" dirty="0" smtClean="0">
                          <a:solidFill>
                            <a:srgbClr val="FF0000"/>
                          </a:solidFill>
                          <a:effectLst/>
                          <a:latin typeface="+mn-lt"/>
                          <a:ea typeface="+mn-ea"/>
                          <a:cs typeface="+mn-cs"/>
                        </a:rPr>
                        <a:t>газопроводы,</a:t>
                      </a:r>
                    </a:p>
                    <a:p>
                      <a:pPr marL="0" marR="0" lvl="0" indent="0" algn="l" defTabSz="914400" rtl="0" eaLnBrk="1" fontAlgn="auto" latinLnBrk="0" hangingPunct="1">
                        <a:lnSpc>
                          <a:spcPct val="100000"/>
                        </a:lnSpc>
                        <a:spcBef>
                          <a:spcPts val="0"/>
                        </a:spcBef>
                        <a:spcAft>
                          <a:spcPts val="0"/>
                        </a:spcAft>
                        <a:buClrTx/>
                        <a:buSzTx/>
                        <a:buFontTx/>
                        <a:buNone/>
                        <a:tabLst/>
                        <a:defRPr/>
                      </a:pPr>
                      <a:r>
                        <a:rPr lang="ru-RU" sz="2000" b="0" i="0" kern="1200" dirty="0" smtClean="0">
                          <a:solidFill>
                            <a:schemeClr val="dk1"/>
                          </a:solidFill>
                          <a:effectLst/>
                          <a:latin typeface="+mn-lt"/>
                          <a:ea typeface="+mn-ea"/>
                          <a:cs typeface="+mn-cs"/>
                        </a:rPr>
                        <a:t>дороги,</a:t>
                      </a:r>
                    </a:p>
                    <a:p>
                      <a:r>
                        <a:rPr lang="ru-RU" sz="2000" b="0" i="0" kern="1200" dirty="0" smtClean="0">
                          <a:solidFill>
                            <a:schemeClr val="dk1"/>
                          </a:solidFill>
                          <a:effectLst/>
                          <a:latin typeface="+mn-lt"/>
                          <a:ea typeface="+mn-ea"/>
                          <a:cs typeface="+mn-cs"/>
                        </a:rPr>
                        <a:t>другие подобные сооружения.</a:t>
                      </a:r>
                      <a:endParaRPr lang="ru-RU" sz="2000" dirty="0"/>
                    </a:p>
                  </a:txBody>
                  <a:tcPr/>
                </a:tc>
              </a:tr>
              <a:tr h="3159988">
                <a:tc>
                  <a:txBody>
                    <a:bodyPr/>
                    <a:lstStyle/>
                    <a:p>
                      <a:pPr algn="ctr">
                        <a:buFontTx/>
                        <a:buNone/>
                      </a:pPr>
                      <a:r>
                        <a:rPr lang="ru-RU" sz="2000" b="1" dirty="0" smtClean="0"/>
                        <a:t>Водный кодекс РФ (ст.51.2)</a:t>
                      </a:r>
                    </a:p>
                    <a:p>
                      <a:pPr marL="0" marR="0" lvl="0" indent="0" algn="l" defTabSz="914400" rtl="0" eaLnBrk="1" fontAlgn="auto" latinLnBrk="0" hangingPunct="1">
                        <a:lnSpc>
                          <a:spcPct val="100000"/>
                        </a:lnSpc>
                        <a:spcBef>
                          <a:spcPts val="0"/>
                        </a:spcBef>
                        <a:spcAft>
                          <a:spcPts val="0"/>
                        </a:spcAft>
                        <a:buClrTx/>
                        <a:buSzTx/>
                        <a:buFontTx/>
                        <a:buNone/>
                        <a:tabLst/>
                        <a:defRPr/>
                      </a:pPr>
                      <a:r>
                        <a:rPr lang="ru-RU" sz="2000" kern="1200" dirty="0" smtClean="0">
                          <a:solidFill>
                            <a:schemeClr val="dk1"/>
                          </a:solidFill>
                          <a:latin typeface="+mn-lt"/>
                          <a:ea typeface="+mn-ea"/>
                          <a:cs typeface="+mn-cs"/>
                        </a:rPr>
                        <a:t>мосты, </a:t>
                      </a:r>
                    </a:p>
                    <a:p>
                      <a:pPr marL="0" marR="0" lvl="0" indent="0" algn="l" defTabSz="914400" rtl="0" eaLnBrk="1" fontAlgn="auto" latinLnBrk="0" hangingPunct="1">
                        <a:lnSpc>
                          <a:spcPct val="100000"/>
                        </a:lnSpc>
                        <a:spcBef>
                          <a:spcPts val="0"/>
                        </a:spcBef>
                        <a:spcAft>
                          <a:spcPts val="0"/>
                        </a:spcAft>
                        <a:buClrTx/>
                        <a:buSzTx/>
                        <a:buFontTx/>
                        <a:buNone/>
                        <a:tabLst/>
                        <a:defRPr/>
                      </a:pPr>
                      <a:r>
                        <a:rPr lang="ru-RU" sz="2000" kern="1200" dirty="0" smtClean="0">
                          <a:solidFill>
                            <a:schemeClr val="dk1"/>
                          </a:solidFill>
                          <a:latin typeface="+mn-lt"/>
                          <a:ea typeface="+mn-ea"/>
                          <a:cs typeface="+mn-cs"/>
                        </a:rPr>
                        <a:t>подводные и подземные переходы, трубопроводы, </a:t>
                      </a:r>
                    </a:p>
                    <a:p>
                      <a:pPr marL="0" marR="0" lvl="0" indent="0" algn="l" defTabSz="914400" rtl="0" eaLnBrk="1" fontAlgn="auto" latinLnBrk="0" hangingPunct="1">
                        <a:lnSpc>
                          <a:spcPct val="100000"/>
                        </a:lnSpc>
                        <a:spcBef>
                          <a:spcPts val="0"/>
                        </a:spcBef>
                        <a:spcAft>
                          <a:spcPts val="0"/>
                        </a:spcAft>
                        <a:buClrTx/>
                        <a:buSzTx/>
                        <a:buFontTx/>
                        <a:buNone/>
                        <a:tabLst/>
                        <a:defRPr/>
                      </a:pPr>
                      <a:r>
                        <a:rPr lang="ru-RU" sz="2000" kern="1200" dirty="0" smtClean="0">
                          <a:solidFill>
                            <a:schemeClr val="dk1"/>
                          </a:solidFill>
                          <a:latin typeface="+mn-lt"/>
                          <a:ea typeface="+mn-ea"/>
                          <a:cs typeface="+mn-cs"/>
                        </a:rPr>
                        <a:t>подводные линии связи, </a:t>
                      </a:r>
                    </a:p>
                    <a:p>
                      <a:pPr marL="0" marR="0" lvl="0" indent="0" algn="l" defTabSz="914400" rtl="0" eaLnBrk="1" fontAlgn="auto" latinLnBrk="0" hangingPunct="1">
                        <a:lnSpc>
                          <a:spcPct val="100000"/>
                        </a:lnSpc>
                        <a:spcBef>
                          <a:spcPts val="0"/>
                        </a:spcBef>
                        <a:spcAft>
                          <a:spcPts val="0"/>
                        </a:spcAft>
                        <a:buClrTx/>
                        <a:buSzTx/>
                        <a:buFontTx/>
                        <a:buNone/>
                        <a:tabLst/>
                        <a:defRPr/>
                      </a:pPr>
                      <a:r>
                        <a:rPr lang="ru-RU" sz="2000" kern="1200" dirty="0" smtClean="0">
                          <a:solidFill>
                            <a:schemeClr val="dk1"/>
                          </a:solidFill>
                          <a:latin typeface="+mn-lt"/>
                          <a:ea typeface="+mn-ea"/>
                          <a:cs typeface="+mn-cs"/>
                        </a:rPr>
                        <a:t>другие линейные объекты</a:t>
                      </a:r>
                    </a:p>
                    <a:p>
                      <a:pPr algn="ctr">
                        <a:buFontTx/>
                        <a:buNone/>
                      </a:pPr>
                      <a:endParaRPr lang="ru-RU" sz="2000" b="1" dirty="0"/>
                    </a:p>
                  </a:txBody>
                  <a:tcPr/>
                </a:tc>
                <a:tc>
                  <a:txBody>
                    <a:bodyPr/>
                    <a:lstStyle/>
                    <a:p>
                      <a:pPr algn="ctr"/>
                      <a:r>
                        <a:rPr lang="ru-RU" sz="1800" b="1" kern="1200" dirty="0" smtClean="0">
                          <a:solidFill>
                            <a:schemeClr val="dk1"/>
                          </a:solidFill>
                          <a:effectLst/>
                          <a:latin typeface="+mn-lt"/>
                          <a:ea typeface="+mn-ea"/>
                          <a:cs typeface="+mn-cs"/>
                        </a:rPr>
                        <a:t>Разные нормативные акты:</a:t>
                      </a:r>
                    </a:p>
                    <a:p>
                      <a:r>
                        <a:rPr lang="ru-RU" sz="1800" b="0" kern="1200" dirty="0" smtClean="0">
                          <a:solidFill>
                            <a:schemeClr val="dk1"/>
                          </a:solidFill>
                          <a:effectLst/>
                          <a:latin typeface="+mn-lt"/>
                          <a:ea typeface="+mn-ea"/>
                          <a:cs typeface="+mn-cs"/>
                        </a:rPr>
                        <a:t>Линейные объекты водоснабжения и водоотведения, Опоры воздушных линий связи и электропередачи, кабельные линии связи и электропередачи, трубопроводного транспорта и другие подобные сооружения</a:t>
                      </a:r>
                    </a:p>
                    <a:p>
                      <a:pPr marL="0" marR="0" lvl="0" indent="0" algn="l" defTabSz="914400" rtl="0" eaLnBrk="1" fontAlgn="auto" latinLnBrk="0" hangingPunct="1">
                        <a:lnSpc>
                          <a:spcPct val="100000"/>
                        </a:lnSpc>
                        <a:spcBef>
                          <a:spcPts val="0"/>
                        </a:spcBef>
                        <a:spcAft>
                          <a:spcPts val="0"/>
                        </a:spcAft>
                        <a:buClrTx/>
                        <a:buSzTx/>
                        <a:buFontTx/>
                        <a:buNone/>
                        <a:tabLst/>
                        <a:defRPr/>
                      </a:pPr>
                      <a:r>
                        <a:rPr lang="ru-RU" sz="1800" b="0" kern="1200" dirty="0" smtClean="0">
                          <a:solidFill>
                            <a:schemeClr val="dk1"/>
                          </a:solidFill>
                          <a:effectLst/>
                          <a:latin typeface="+mn-lt"/>
                          <a:ea typeface="+mn-ea"/>
                          <a:cs typeface="+mn-cs"/>
                        </a:rPr>
                        <a:t>Объекты электросетевого хозяйства, тепловые сети, водопроводные сети, сети водоотведения, линии и сооружения связи, линейные объекты системы газоснабжения, нефтепроводов и нефтепродуктопроводов</a:t>
                      </a:r>
                      <a:endParaRPr lang="ru-RU" sz="1800" b="0" kern="1200" dirty="0">
                        <a:solidFill>
                          <a:schemeClr val="dk1"/>
                        </a:solidFill>
                        <a:effectLst/>
                        <a:latin typeface="+mn-lt"/>
                        <a:ea typeface="+mn-ea"/>
                        <a:cs typeface="+mn-cs"/>
                      </a:endParaRPr>
                    </a:p>
                  </a:txBody>
                  <a:tcPr/>
                </a:tc>
              </a:tr>
            </a:tbl>
          </a:graphicData>
        </a:graphic>
      </p:graphicFrame>
    </p:spTree>
    <p:extLst>
      <p:ext uri="{BB962C8B-B14F-4D97-AF65-F5344CB8AC3E}">
        <p14:creationId xmlns:p14="http://schemas.microsoft.com/office/powerpoint/2010/main" val="351136218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44624"/>
            <a:ext cx="9144000" cy="288032"/>
          </a:xfrm>
        </p:spPr>
        <p:txBody>
          <a:bodyPr>
            <a:noAutofit/>
          </a:bodyPr>
          <a:lstStyle/>
          <a:p>
            <a:r>
              <a:rPr lang="ru-RU" sz="2000" b="1" dirty="0" smtClean="0">
                <a:solidFill>
                  <a:schemeClr val="tx2">
                    <a:lumMod val="60000"/>
                    <a:lumOff val="40000"/>
                  </a:schemeClr>
                </a:solidFill>
                <a:latin typeface="Comic Sans MS" panose="030F0702030302020204" pitchFamily="66" charset="0"/>
              </a:rPr>
              <a:t>Линейные сооружения в классификаторе ОКС</a:t>
            </a:r>
            <a:endParaRPr lang="ru-RU" sz="2000" b="1" dirty="0">
              <a:solidFill>
                <a:schemeClr val="tx2">
                  <a:lumMod val="60000"/>
                  <a:lumOff val="40000"/>
                </a:schemeClr>
              </a:solidFill>
              <a:latin typeface="Comic Sans MS" panose="030F0702030302020204" pitchFamily="66" charset="0"/>
            </a:endParaRPr>
          </a:p>
        </p:txBody>
      </p:sp>
      <p:sp>
        <p:nvSpPr>
          <p:cNvPr id="3" name="Объект 2"/>
          <p:cNvSpPr>
            <a:spLocks noGrp="1"/>
          </p:cNvSpPr>
          <p:nvPr>
            <p:ph idx="1"/>
          </p:nvPr>
        </p:nvSpPr>
        <p:spPr>
          <a:xfrm>
            <a:off x="0" y="476672"/>
            <a:ext cx="9144000" cy="6381328"/>
          </a:xfrm>
        </p:spPr>
        <p:txBody>
          <a:bodyPr>
            <a:normAutofit/>
          </a:bodyPr>
          <a:lstStyle/>
          <a:p>
            <a:pPr marL="0" indent="0" algn="ctr">
              <a:buNone/>
            </a:pPr>
            <a:endParaRPr lang="ru-RU" sz="1100" b="1" dirty="0" smtClean="0"/>
          </a:p>
          <a:p>
            <a:pPr algn="just">
              <a:buFont typeface="Wingdings" panose="05000000000000000000" pitchFamily="2" charset="2"/>
              <a:buChar char="ü"/>
            </a:pPr>
            <a:endParaRPr lang="ru-RU" sz="2000" dirty="0" smtClean="0"/>
          </a:p>
        </p:txBody>
      </p:sp>
      <p:graphicFrame>
        <p:nvGraphicFramePr>
          <p:cNvPr id="4" name="Таблица 3"/>
          <p:cNvGraphicFramePr>
            <a:graphicFrameLocks noGrp="1"/>
          </p:cNvGraphicFramePr>
          <p:nvPr>
            <p:extLst>
              <p:ext uri="{D42A27DB-BD31-4B8C-83A1-F6EECF244321}">
                <p14:modId xmlns:p14="http://schemas.microsoft.com/office/powerpoint/2010/main" val="446100067"/>
              </p:ext>
            </p:extLst>
          </p:nvPr>
        </p:nvGraphicFramePr>
        <p:xfrm>
          <a:off x="0" y="332657"/>
          <a:ext cx="9144000" cy="6815746"/>
        </p:xfrm>
        <a:graphic>
          <a:graphicData uri="http://schemas.openxmlformats.org/drawingml/2006/table">
            <a:tbl>
              <a:tblPr firstRow="1" bandRow="1">
                <a:tableStyleId>{5C22544A-7EE6-4342-B048-85BDC9FD1C3A}</a:tableStyleId>
              </a:tblPr>
              <a:tblGrid>
                <a:gridCol w="2699792"/>
                <a:gridCol w="6444208"/>
              </a:tblGrid>
              <a:tr h="354093">
                <a:tc>
                  <a:txBody>
                    <a:bodyPr/>
                    <a:lstStyle/>
                    <a:p>
                      <a:pPr algn="ctr"/>
                      <a:r>
                        <a:rPr lang="ru-RU" dirty="0" smtClean="0"/>
                        <a:t>Вид линейного объекта</a:t>
                      </a:r>
                      <a:endParaRPr lang="ru-RU" dirty="0"/>
                    </a:p>
                  </a:txBody>
                  <a:tcPr/>
                </a:tc>
                <a:tc>
                  <a:txBody>
                    <a:bodyPr/>
                    <a:lstStyle/>
                    <a:p>
                      <a:pPr algn="ctr"/>
                      <a:r>
                        <a:rPr lang="ru-RU" dirty="0" smtClean="0"/>
                        <a:t>Группа/</a:t>
                      </a:r>
                      <a:r>
                        <a:rPr lang="ru-RU" sz="1800" b="1" kern="1200" dirty="0" smtClean="0">
                          <a:solidFill>
                            <a:schemeClr val="lt1"/>
                          </a:solidFill>
                          <a:effectLst/>
                          <a:latin typeface="+mn-lt"/>
                          <a:ea typeface="+mn-ea"/>
                          <a:cs typeface="+mn-cs"/>
                        </a:rPr>
                        <a:t>ВИД ОБЪЕКТА СТРОИТЕЛЬСТВА</a:t>
                      </a:r>
                      <a:endParaRPr lang="ru-RU" dirty="0"/>
                    </a:p>
                  </a:txBody>
                  <a:tcPr/>
                </a:tc>
              </a:tr>
              <a:tr h="661644">
                <a:tc>
                  <a:txBody>
                    <a:bodyPr/>
                    <a:lstStyle/>
                    <a:p>
                      <a:r>
                        <a:rPr lang="ru-RU" sz="1800" dirty="0" smtClean="0"/>
                        <a:t>линии электропередачи</a:t>
                      </a:r>
                      <a:endParaRPr lang="ru-RU" dirty="0"/>
                    </a:p>
                  </a:txBody>
                  <a:tcPr/>
                </a:tc>
                <a:tc>
                  <a:txBody>
                    <a:bodyPr/>
                    <a:lstStyle/>
                    <a:p>
                      <a:r>
                        <a:rPr lang="ru-RU" sz="1800" kern="1200" dirty="0" smtClean="0">
                          <a:solidFill>
                            <a:schemeClr val="dk1"/>
                          </a:solidFill>
                          <a:effectLst/>
                          <a:latin typeface="+mn-lt"/>
                          <a:ea typeface="+mn-ea"/>
                          <a:cs typeface="+mn-cs"/>
                        </a:rPr>
                        <a:t>Электрические сети:</a:t>
                      </a:r>
                      <a:r>
                        <a:rPr lang="ru-RU" sz="1800" kern="1200" baseline="0" dirty="0" smtClean="0">
                          <a:solidFill>
                            <a:schemeClr val="dk1"/>
                          </a:solidFill>
                          <a:effectLst/>
                          <a:latin typeface="+mn-lt"/>
                          <a:ea typeface="+mn-ea"/>
                          <a:cs typeface="+mn-cs"/>
                        </a:rPr>
                        <a:t> 20 видов </a:t>
                      </a:r>
                      <a:r>
                        <a:rPr lang="ru-RU" sz="1800" b="1" kern="1200" baseline="0" dirty="0" smtClean="0">
                          <a:solidFill>
                            <a:schemeClr val="dk1"/>
                          </a:solidFill>
                          <a:effectLst/>
                          <a:latin typeface="+mn-lt"/>
                          <a:ea typeface="+mn-ea"/>
                          <a:cs typeface="+mn-cs"/>
                        </a:rPr>
                        <a:t>от </a:t>
                      </a:r>
                      <a:r>
                        <a:rPr lang="ru-RU" sz="1800" b="1" kern="1200" dirty="0" smtClean="0">
                          <a:solidFill>
                            <a:schemeClr val="dk1"/>
                          </a:solidFill>
                          <a:effectLst/>
                          <a:latin typeface="+mn-lt"/>
                          <a:ea typeface="+mn-ea"/>
                          <a:cs typeface="+mn-cs"/>
                        </a:rPr>
                        <a:t>16.5.1.1</a:t>
                      </a:r>
                      <a:r>
                        <a:rPr lang="ru-RU" sz="1800" b="1" kern="1200" baseline="0" dirty="0" smtClean="0">
                          <a:solidFill>
                            <a:schemeClr val="dk1"/>
                          </a:solidFill>
                          <a:effectLst/>
                          <a:latin typeface="+mn-lt"/>
                          <a:ea typeface="+mn-ea"/>
                          <a:cs typeface="+mn-cs"/>
                        </a:rPr>
                        <a:t>  до </a:t>
                      </a:r>
                      <a:r>
                        <a:rPr lang="ru-RU" sz="1800" b="1" kern="1200" dirty="0" smtClean="0">
                          <a:solidFill>
                            <a:schemeClr val="dk1"/>
                          </a:solidFill>
                          <a:effectLst/>
                          <a:latin typeface="+mn-lt"/>
                          <a:ea typeface="+mn-ea"/>
                          <a:cs typeface="+mn-cs"/>
                        </a:rPr>
                        <a:t>16.5.1.20</a:t>
                      </a:r>
                    </a:p>
                    <a:p>
                      <a:r>
                        <a:rPr lang="ru-RU" sz="1800" kern="1200" dirty="0" smtClean="0">
                          <a:solidFill>
                            <a:schemeClr val="dk1"/>
                          </a:solidFill>
                          <a:effectLst/>
                          <a:latin typeface="+mn-lt"/>
                          <a:ea typeface="+mn-ea"/>
                          <a:cs typeface="+mn-cs"/>
                        </a:rPr>
                        <a:t>Сооружение воздушной линии электропередачи (16.5.1.17)</a:t>
                      </a:r>
                      <a:endParaRPr lang="ru-RU" dirty="0"/>
                    </a:p>
                  </a:txBody>
                  <a:tcPr/>
                </a:tc>
              </a:tr>
              <a:tr h="885232">
                <a:tc>
                  <a:txBody>
                    <a:bodyPr/>
                    <a:lstStyle/>
                    <a:p>
                      <a:r>
                        <a:rPr lang="ru-RU" sz="1800" dirty="0" smtClean="0">
                          <a:solidFill>
                            <a:schemeClr val="tx2">
                              <a:lumMod val="60000"/>
                              <a:lumOff val="40000"/>
                            </a:schemeClr>
                          </a:solidFill>
                        </a:rPr>
                        <a:t>линии связи </a:t>
                      </a:r>
                      <a:r>
                        <a:rPr lang="ru-RU" sz="1800" dirty="0" smtClean="0"/>
                        <a:t>(в </a:t>
                      </a:r>
                      <a:r>
                        <a:rPr lang="ru-RU" sz="1800" dirty="0" err="1" smtClean="0"/>
                        <a:t>тч</a:t>
                      </a:r>
                      <a:r>
                        <a:rPr lang="ru-RU" sz="1800" dirty="0" smtClean="0"/>
                        <a:t> линейно-кабельные сооружения), </a:t>
                      </a:r>
                      <a:endParaRPr lang="ru-RU" dirty="0"/>
                    </a:p>
                  </a:txBody>
                  <a:tcPr/>
                </a:tc>
                <a:tc>
                  <a:txBody>
                    <a:bodyPr/>
                    <a:lstStyle/>
                    <a:p>
                      <a:r>
                        <a:rPr lang="ru-RU" sz="1800" kern="1200" dirty="0" smtClean="0">
                          <a:solidFill>
                            <a:schemeClr val="tx2">
                              <a:lumMod val="60000"/>
                              <a:lumOff val="40000"/>
                            </a:schemeClr>
                          </a:solidFill>
                          <a:effectLst/>
                          <a:latin typeface="+mn-lt"/>
                          <a:ea typeface="+mn-ea"/>
                          <a:cs typeface="+mn-cs"/>
                        </a:rPr>
                        <a:t>Кабельные линии связи с волоконно-оптическим кабелем:</a:t>
                      </a:r>
                    </a:p>
                    <a:p>
                      <a:r>
                        <a:rPr lang="ru-RU" sz="1800" kern="1200" dirty="0" smtClean="0">
                          <a:solidFill>
                            <a:schemeClr val="dk1"/>
                          </a:solidFill>
                          <a:effectLst/>
                          <a:latin typeface="+mn-lt"/>
                          <a:ea typeface="+mn-ea"/>
                          <a:cs typeface="+mn-cs"/>
                        </a:rPr>
                        <a:t>7 видов от </a:t>
                      </a:r>
                      <a:r>
                        <a:rPr lang="ru-RU" sz="1800" b="1" kern="1200" dirty="0" smtClean="0">
                          <a:solidFill>
                            <a:schemeClr val="dk1"/>
                          </a:solidFill>
                          <a:effectLst/>
                          <a:latin typeface="+mn-lt"/>
                          <a:ea typeface="+mn-ea"/>
                          <a:cs typeface="+mn-cs"/>
                        </a:rPr>
                        <a:t>22.1.5.1 до 22.1.5.7, в </a:t>
                      </a:r>
                      <a:r>
                        <a:rPr lang="ru-RU" sz="1800" b="1" kern="1200" dirty="0" err="1" smtClean="0">
                          <a:solidFill>
                            <a:schemeClr val="dk1"/>
                          </a:solidFill>
                          <a:effectLst/>
                          <a:latin typeface="+mn-lt"/>
                          <a:ea typeface="+mn-ea"/>
                          <a:cs typeface="+mn-cs"/>
                        </a:rPr>
                        <a:t>тч</a:t>
                      </a:r>
                      <a:r>
                        <a:rPr lang="ru-RU" sz="1800" b="1" kern="1200" dirty="0" smtClean="0">
                          <a:solidFill>
                            <a:schemeClr val="dk1"/>
                          </a:solidFill>
                          <a:effectLst/>
                          <a:latin typeface="+mn-lt"/>
                          <a:ea typeface="+mn-ea"/>
                          <a:cs typeface="+mn-cs"/>
                        </a:rPr>
                        <a:t> </a:t>
                      </a:r>
                      <a:r>
                        <a:rPr lang="ru-RU" sz="1800" kern="1200" dirty="0" smtClean="0">
                          <a:solidFill>
                            <a:schemeClr val="dk1"/>
                          </a:solidFill>
                          <a:effectLst/>
                          <a:latin typeface="+mn-lt"/>
                          <a:ea typeface="+mn-ea"/>
                          <a:cs typeface="+mn-cs"/>
                        </a:rPr>
                        <a:t>Сооружение подводной волокно-оптической линии связи   </a:t>
                      </a:r>
                      <a:endParaRPr lang="ru-RU" dirty="0"/>
                    </a:p>
                  </a:txBody>
                  <a:tcPr/>
                </a:tc>
              </a:tr>
              <a:tr h="885232">
                <a:tc>
                  <a:txBody>
                    <a:bodyPr/>
                    <a:lstStyle/>
                    <a:p>
                      <a:r>
                        <a:rPr lang="ru-RU" sz="1800" b="0" i="0" kern="1200" dirty="0" smtClean="0">
                          <a:solidFill>
                            <a:schemeClr val="dk1"/>
                          </a:solidFill>
                          <a:effectLst/>
                          <a:latin typeface="+mn-lt"/>
                          <a:ea typeface="+mn-ea"/>
                          <a:cs typeface="+mn-cs"/>
                        </a:rPr>
                        <a:t>трубопроводы</a:t>
                      </a:r>
                      <a:endParaRPr lang="ru-RU" dirty="0"/>
                    </a:p>
                  </a:txBody>
                  <a:tcPr/>
                </a:tc>
                <a:tc>
                  <a:txBody>
                    <a:bodyPr/>
                    <a:lstStyle/>
                    <a:p>
                      <a:pPr marL="285750" indent="-285750">
                        <a:buFontTx/>
                        <a:buChar char="-"/>
                      </a:pPr>
                      <a:r>
                        <a:rPr lang="ru-RU" sz="1800" kern="1200" dirty="0" smtClean="0">
                          <a:solidFill>
                            <a:schemeClr val="dk1"/>
                          </a:solidFill>
                          <a:effectLst/>
                          <a:latin typeface="+mn-lt"/>
                          <a:ea typeface="+mn-ea"/>
                          <a:cs typeface="+mn-cs"/>
                        </a:rPr>
                        <a:t>Трубопроводы для транспортировки аммиака и других сред: 3</a:t>
                      </a:r>
                      <a:r>
                        <a:rPr lang="ru-RU" sz="1800" kern="1200" baseline="0" dirty="0" smtClean="0">
                          <a:solidFill>
                            <a:schemeClr val="dk1"/>
                          </a:solidFill>
                          <a:effectLst/>
                          <a:latin typeface="+mn-lt"/>
                          <a:ea typeface="+mn-ea"/>
                          <a:cs typeface="+mn-cs"/>
                        </a:rPr>
                        <a:t> вида от </a:t>
                      </a:r>
                      <a:r>
                        <a:rPr lang="ru-RU" sz="1800" b="1" kern="1200" dirty="0" smtClean="0">
                          <a:solidFill>
                            <a:schemeClr val="dk1"/>
                          </a:solidFill>
                          <a:effectLst/>
                          <a:latin typeface="+mn-lt"/>
                          <a:ea typeface="+mn-ea"/>
                          <a:cs typeface="+mn-cs"/>
                        </a:rPr>
                        <a:t>20.6.1.1</a:t>
                      </a:r>
                      <a:r>
                        <a:rPr lang="ru-RU" sz="1800" b="1" kern="1200" baseline="0" dirty="0" smtClean="0">
                          <a:solidFill>
                            <a:schemeClr val="dk1"/>
                          </a:solidFill>
                          <a:effectLst/>
                          <a:latin typeface="+mn-lt"/>
                          <a:ea typeface="+mn-ea"/>
                          <a:cs typeface="+mn-cs"/>
                        </a:rPr>
                        <a:t> до </a:t>
                      </a:r>
                      <a:r>
                        <a:rPr lang="ru-RU" sz="1800" b="1" kern="1200" dirty="0" smtClean="0">
                          <a:solidFill>
                            <a:schemeClr val="dk1"/>
                          </a:solidFill>
                          <a:effectLst/>
                          <a:latin typeface="+mn-lt"/>
                          <a:ea typeface="+mn-ea"/>
                          <a:cs typeface="+mn-cs"/>
                        </a:rPr>
                        <a:t>20.6.1.3</a:t>
                      </a:r>
                    </a:p>
                    <a:p>
                      <a:pPr marL="285750" indent="-285750">
                        <a:buFontTx/>
                        <a:buChar char="-"/>
                      </a:pPr>
                      <a:r>
                        <a:rPr lang="ru-RU" sz="1800" kern="1200" dirty="0" smtClean="0">
                          <a:solidFill>
                            <a:schemeClr val="dk1"/>
                          </a:solidFill>
                          <a:effectLst/>
                          <a:latin typeface="+mn-lt"/>
                          <a:ea typeface="+mn-ea"/>
                          <a:cs typeface="+mn-cs"/>
                        </a:rPr>
                        <a:t>Трубопроводы СУГ, СПГ:</a:t>
                      </a:r>
                      <a:r>
                        <a:rPr lang="ru-RU" sz="1800" kern="1200" baseline="0" dirty="0" smtClean="0">
                          <a:solidFill>
                            <a:schemeClr val="dk1"/>
                          </a:solidFill>
                          <a:effectLst/>
                          <a:latin typeface="+mn-lt"/>
                          <a:ea typeface="+mn-ea"/>
                          <a:cs typeface="+mn-cs"/>
                        </a:rPr>
                        <a:t> 3 вида от </a:t>
                      </a:r>
                      <a:r>
                        <a:rPr lang="ru-RU" sz="1800" b="1" kern="1200" dirty="0" smtClean="0">
                          <a:solidFill>
                            <a:schemeClr val="dk1"/>
                          </a:solidFill>
                          <a:effectLst/>
                          <a:latin typeface="+mn-lt"/>
                          <a:ea typeface="+mn-ea"/>
                          <a:cs typeface="+mn-cs"/>
                        </a:rPr>
                        <a:t>20.7.1.1</a:t>
                      </a:r>
                      <a:r>
                        <a:rPr lang="ru-RU" sz="1800" b="1" kern="1200" baseline="0" dirty="0" smtClean="0">
                          <a:solidFill>
                            <a:schemeClr val="dk1"/>
                          </a:solidFill>
                          <a:effectLst/>
                          <a:latin typeface="+mn-lt"/>
                          <a:ea typeface="+mn-ea"/>
                          <a:cs typeface="+mn-cs"/>
                        </a:rPr>
                        <a:t> до </a:t>
                      </a:r>
                      <a:r>
                        <a:rPr lang="ru-RU" sz="1800" b="1" kern="1200" dirty="0" smtClean="0">
                          <a:solidFill>
                            <a:schemeClr val="dk1"/>
                          </a:solidFill>
                          <a:effectLst/>
                          <a:latin typeface="+mn-lt"/>
                          <a:ea typeface="+mn-ea"/>
                          <a:cs typeface="+mn-cs"/>
                        </a:rPr>
                        <a:t>20.7.1.3</a:t>
                      </a:r>
                      <a:endParaRPr lang="ru-RU" b="1" dirty="0"/>
                    </a:p>
                  </a:txBody>
                  <a:tcPr/>
                </a:tc>
              </a:tr>
              <a:tr h="384155">
                <a:tc>
                  <a:txBody>
                    <a:bodyPr/>
                    <a:lstStyle/>
                    <a:p>
                      <a:r>
                        <a:rPr lang="ru-RU" sz="1600" dirty="0" smtClean="0"/>
                        <a:t>железнодорожные</a:t>
                      </a:r>
                      <a:r>
                        <a:rPr lang="ru-RU" sz="1800" dirty="0" smtClean="0"/>
                        <a:t> </a:t>
                      </a:r>
                      <a:r>
                        <a:rPr lang="ru-RU" sz="1800" b="1" dirty="0" smtClean="0">
                          <a:solidFill>
                            <a:schemeClr val="tx2">
                              <a:lumMod val="60000"/>
                              <a:lumOff val="40000"/>
                            </a:schemeClr>
                          </a:solidFill>
                        </a:rPr>
                        <a:t>линии</a:t>
                      </a:r>
                      <a:endParaRPr lang="ru-RU" b="1" dirty="0">
                        <a:solidFill>
                          <a:schemeClr val="tx2">
                            <a:lumMod val="60000"/>
                            <a:lumOff val="40000"/>
                          </a:schemeClr>
                        </a:solidFill>
                      </a:endParaRPr>
                    </a:p>
                  </a:txBody>
                  <a:tcPr/>
                </a:tc>
                <a:tc>
                  <a:txBody>
                    <a:bodyPr/>
                    <a:lstStyle/>
                    <a:p>
                      <a:pPr marL="285750" indent="-285750">
                        <a:buFontTx/>
                        <a:buChar char="-"/>
                      </a:pPr>
                      <a:r>
                        <a:rPr lang="ru-RU" sz="1800" kern="1200" dirty="0" smtClean="0">
                          <a:solidFill>
                            <a:schemeClr val="dk1"/>
                          </a:solidFill>
                          <a:effectLst/>
                          <a:latin typeface="+mn-lt"/>
                          <a:ea typeface="+mn-ea"/>
                          <a:cs typeface="+mn-cs"/>
                        </a:rPr>
                        <a:t>Железнодорожные </a:t>
                      </a:r>
                      <a:r>
                        <a:rPr lang="ru-RU" sz="1800" b="1" kern="1200" dirty="0" smtClean="0">
                          <a:solidFill>
                            <a:schemeClr val="tx2">
                              <a:lumMod val="60000"/>
                              <a:lumOff val="40000"/>
                            </a:schemeClr>
                          </a:solidFill>
                          <a:effectLst/>
                          <a:latin typeface="+mn-lt"/>
                          <a:ea typeface="+mn-ea"/>
                          <a:cs typeface="+mn-cs"/>
                        </a:rPr>
                        <a:t>пути: </a:t>
                      </a:r>
                      <a:r>
                        <a:rPr lang="ru-RU" sz="1800" kern="1200" dirty="0" smtClean="0">
                          <a:solidFill>
                            <a:schemeClr val="dk1"/>
                          </a:solidFill>
                          <a:effectLst/>
                          <a:latin typeface="+mn-lt"/>
                          <a:ea typeface="+mn-ea"/>
                          <a:cs typeface="+mn-cs"/>
                        </a:rPr>
                        <a:t>4 вида  от </a:t>
                      </a:r>
                      <a:r>
                        <a:rPr lang="ru-RU" sz="1800" b="1" kern="1200" dirty="0" smtClean="0">
                          <a:solidFill>
                            <a:schemeClr val="dk1"/>
                          </a:solidFill>
                          <a:effectLst/>
                          <a:latin typeface="+mn-lt"/>
                          <a:ea typeface="+mn-ea"/>
                          <a:cs typeface="+mn-cs"/>
                        </a:rPr>
                        <a:t>20.3.1.1 до 20.3.1.4</a:t>
                      </a:r>
                      <a:endParaRPr lang="ru-RU" sz="1800" b="1" kern="1200" dirty="0">
                        <a:solidFill>
                          <a:schemeClr val="dk1"/>
                        </a:solidFill>
                        <a:effectLst/>
                        <a:latin typeface="+mn-lt"/>
                        <a:ea typeface="+mn-ea"/>
                        <a:cs typeface="+mn-cs"/>
                      </a:endParaRPr>
                    </a:p>
                  </a:txBody>
                  <a:tcPr/>
                </a:tc>
              </a:tr>
              <a:tr h="432048">
                <a:tc>
                  <a:txBody>
                    <a:bodyPr/>
                    <a:lstStyle/>
                    <a:p>
                      <a:r>
                        <a:rPr lang="ru-RU" sz="1800" kern="1200" dirty="0" smtClean="0">
                          <a:solidFill>
                            <a:schemeClr val="dk1"/>
                          </a:solidFill>
                          <a:latin typeface="+mn-lt"/>
                          <a:ea typeface="+mn-ea"/>
                          <a:cs typeface="+mn-cs"/>
                        </a:rPr>
                        <a:t>нефтепроводы</a:t>
                      </a:r>
                      <a:endParaRPr lang="ru-RU" sz="1800" kern="1200" dirty="0">
                        <a:solidFill>
                          <a:schemeClr val="dk1"/>
                        </a:solidFill>
                        <a:latin typeface="+mn-lt"/>
                        <a:ea typeface="+mn-ea"/>
                        <a:cs typeface="+mn-cs"/>
                      </a:endParaRPr>
                    </a:p>
                  </a:txBody>
                  <a:tcPr/>
                </a:tc>
                <a:tc>
                  <a:txBody>
                    <a:bodyPr/>
                    <a:lstStyle/>
                    <a:p>
                      <a:pPr marL="0" indent="0">
                        <a:buFontTx/>
                        <a:buNone/>
                      </a:pPr>
                      <a:r>
                        <a:rPr lang="ru-RU" sz="1800" kern="1200" dirty="0" smtClean="0">
                          <a:solidFill>
                            <a:schemeClr val="dk1"/>
                          </a:solidFill>
                          <a:effectLst/>
                          <a:latin typeface="+mn-lt"/>
                          <a:ea typeface="+mn-ea"/>
                          <a:cs typeface="+mn-cs"/>
                        </a:rPr>
                        <a:t>Нефтепроводы, нефтепродуктопроводы: 7 видов </a:t>
                      </a:r>
                      <a:r>
                        <a:rPr lang="ru-RU" sz="1400" b="1" kern="1200" dirty="0" smtClean="0">
                          <a:solidFill>
                            <a:schemeClr val="dk1"/>
                          </a:solidFill>
                          <a:effectLst/>
                          <a:latin typeface="+mn-lt"/>
                          <a:ea typeface="+mn-ea"/>
                          <a:cs typeface="+mn-cs"/>
                        </a:rPr>
                        <a:t>20.4.1.1 - 20.4.1.7</a:t>
                      </a:r>
                      <a:endParaRPr lang="ru-RU" sz="1400" b="1" kern="1200" dirty="0">
                        <a:solidFill>
                          <a:schemeClr val="dk1"/>
                        </a:solidFill>
                        <a:effectLst/>
                        <a:latin typeface="+mn-lt"/>
                        <a:ea typeface="+mn-ea"/>
                        <a:cs typeface="+mn-cs"/>
                      </a:endParaRPr>
                    </a:p>
                  </a:txBody>
                  <a:tcPr/>
                </a:tc>
              </a:tr>
              <a:tr h="400139">
                <a:tc>
                  <a:txBody>
                    <a:bodyPr/>
                    <a:lstStyle/>
                    <a:p>
                      <a:r>
                        <a:rPr lang="ru-RU" sz="1800" kern="1200" dirty="0" smtClean="0">
                          <a:solidFill>
                            <a:schemeClr val="dk1"/>
                          </a:solidFill>
                          <a:latin typeface="+mn-lt"/>
                          <a:ea typeface="+mn-ea"/>
                          <a:cs typeface="+mn-cs"/>
                        </a:rPr>
                        <a:t>газопроводы</a:t>
                      </a:r>
                      <a:endParaRPr lang="ru-RU" sz="1800" kern="1200" dirty="0">
                        <a:solidFill>
                          <a:schemeClr val="dk1"/>
                        </a:solidFill>
                        <a:latin typeface="+mn-lt"/>
                        <a:ea typeface="+mn-ea"/>
                        <a:cs typeface="+mn-cs"/>
                      </a:endParaRPr>
                    </a:p>
                  </a:txBody>
                  <a:tcPr/>
                </a:tc>
                <a:tc>
                  <a:txBody>
                    <a:bodyPr/>
                    <a:lstStyle/>
                    <a:p>
                      <a:pPr marL="285750" indent="-285750">
                        <a:buFontTx/>
                        <a:buChar char="-"/>
                      </a:pPr>
                      <a:r>
                        <a:rPr lang="ru-RU" sz="1800" b="0" kern="1200" dirty="0" smtClean="0">
                          <a:solidFill>
                            <a:schemeClr val="dk1"/>
                          </a:solidFill>
                          <a:effectLst/>
                          <a:latin typeface="+mn-lt"/>
                          <a:ea typeface="+mn-ea"/>
                          <a:cs typeface="+mn-cs"/>
                        </a:rPr>
                        <a:t>Газопроводы: 7 видов от </a:t>
                      </a:r>
                      <a:r>
                        <a:rPr lang="ru-RU" sz="1800" b="1" kern="1200" dirty="0" smtClean="0">
                          <a:solidFill>
                            <a:schemeClr val="dk1"/>
                          </a:solidFill>
                          <a:effectLst/>
                          <a:latin typeface="+mn-lt"/>
                          <a:ea typeface="+mn-ea"/>
                          <a:cs typeface="+mn-cs"/>
                        </a:rPr>
                        <a:t>20.5.1.1 до 20.5.1.8</a:t>
                      </a:r>
                      <a:endParaRPr lang="ru-RU" sz="1800" b="1" kern="1200" dirty="0">
                        <a:solidFill>
                          <a:schemeClr val="dk1"/>
                        </a:solidFill>
                        <a:effectLst/>
                        <a:latin typeface="+mn-lt"/>
                        <a:ea typeface="+mn-ea"/>
                        <a:cs typeface="+mn-cs"/>
                      </a:endParaRPr>
                    </a:p>
                  </a:txBody>
                  <a:tcPr/>
                </a:tc>
              </a:tr>
              <a:tr h="529315">
                <a:tc>
                  <a:txBody>
                    <a:bodyPr/>
                    <a:lstStyle/>
                    <a:p>
                      <a:r>
                        <a:rPr lang="ru-RU" sz="1800" dirty="0" smtClean="0"/>
                        <a:t>автомобильные дороги</a:t>
                      </a:r>
                      <a:endParaRPr lang="ru-RU" sz="1800" kern="1200" dirty="0">
                        <a:solidFill>
                          <a:schemeClr val="dk1"/>
                        </a:solidFill>
                        <a:latin typeface="+mn-lt"/>
                        <a:ea typeface="+mn-ea"/>
                        <a:cs typeface="+mn-cs"/>
                      </a:endParaRPr>
                    </a:p>
                  </a:txBody>
                  <a:tcPr/>
                </a:tc>
                <a:tc>
                  <a:txBody>
                    <a:bodyPr/>
                    <a:lstStyle/>
                    <a:p>
                      <a:pPr marL="0" indent="0">
                        <a:buFontTx/>
                        <a:buNone/>
                      </a:pPr>
                      <a:r>
                        <a:rPr lang="ru-RU" sz="1800" dirty="0" smtClean="0"/>
                        <a:t>Автомобильные дороги </a:t>
                      </a:r>
                      <a:r>
                        <a:rPr lang="ru-RU" sz="1800" u="sng" dirty="0" smtClean="0"/>
                        <a:t>вне НП</a:t>
                      </a:r>
                      <a:r>
                        <a:rPr lang="ru-RU" sz="1800" dirty="0" smtClean="0"/>
                        <a:t>: 3 вида от </a:t>
                      </a:r>
                      <a:r>
                        <a:rPr lang="ru-RU" sz="1800" b="1" kern="1200" dirty="0" smtClean="0">
                          <a:solidFill>
                            <a:schemeClr val="dk1"/>
                          </a:solidFill>
                          <a:effectLst/>
                          <a:latin typeface="+mn-lt"/>
                          <a:ea typeface="+mn-ea"/>
                          <a:cs typeface="+mn-cs"/>
                        </a:rPr>
                        <a:t>20.1.1.1</a:t>
                      </a:r>
                      <a:r>
                        <a:rPr lang="ru-RU" sz="1800" b="1" dirty="0" smtClean="0"/>
                        <a:t> до </a:t>
                      </a:r>
                      <a:r>
                        <a:rPr lang="ru-RU" sz="1800" b="1" kern="1200" dirty="0" smtClean="0">
                          <a:solidFill>
                            <a:schemeClr val="dk1"/>
                          </a:solidFill>
                          <a:effectLst/>
                          <a:latin typeface="+mn-lt"/>
                          <a:ea typeface="+mn-ea"/>
                          <a:cs typeface="+mn-cs"/>
                        </a:rPr>
                        <a:t>20.1.1.3</a:t>
                      </a:r>
                    </a:p>
                    <a:p>
                      <a:pPr marL="0" indent="0">
                        <a:buFontTx/>
                        <a:buNone/>
                      </a:pPr>
                      <a:r>
                        <a:rPr lang="ru-RU" sz="1800" b="0" kern="1200" dirty="0" smtClean="0">
                          <a:solidFill>
                            <a:schemeClr val="dk1"/>
                          </a:solidFill>
                          <a:effectLst/>
                          <a:latin typeface="+mn-lt"/>
                          <a:ea typeface="+mn-ea"/>
                          <a:cs typeface="+mn-cs"/>
                        </a:rPr>
                        <a:t>Автомобильные дороги </a:t>
                      </a:r>
                      <a:r>
                        <a:rPr lang="ru-RU" sz="1800" b="0" u="sng" kern="1200" dirty="0" smtClean="0">
                          <a:solidFill>
                            <a:schemeClr val="dk1"/>
                          </a:solidFill>
                          <a:effectLst/>
                          <a:latin typeface="+mn-lt"/>
                          <a:ea typeface="+mn-ea"/>
                          <a:cs typeface="+mn-cs"/>
                        </a:rPr>
                        <a:t>в НП</a:t>
                      </a:r>
                      <a:r>
                        <a:rPr lang="ru-RU" sz="1800" b="0" kern="1200" dirty="0" smtClean="0">
                          <a:solidFill>
                            <a:schemeClr val="dk1"/>
                          </a:solidFill>
                          <a:effectLst/>
                          <a:latin typeface="+mn-lt"/>
                          <a:ea typeface="+mn-ea"/>
                          <a:cs typeface="+mn-cs"/>
                        </a:rPr>
                        <a:t>: 7 видов  от </a:t>
                      </a:r>
                      <a:r>
                        <a:rPr lang="ru-RU" sz="1800" b="1" kern="1200" dirty="0" smtClean="0">
                          <a:solidFill>
                            <a:schemeClr val="dk1"/>
                          </a:solidFill>
                          <a:effectLst/>
                          <a:latin typeface="+mn-lt"/>
                          <a:ea typeface="+mn-ea"/>
                          <a:cs typeface="+mn-cs"/>
                        </a:rPr>
                        <a:t>20.1.8.1 до 20.1.8.7</a:t>
                      </a:r>
                      <a:endParaRPr lang="ru-RU" sz="1800" b="1" kern="1200" dirty="0">
                        <a:solidFill>
                          <a:schemeClr val="dk1"/>
                        </a:solidFill>
                        <a:effectLst/>
                        <a:latin typeface="+mn-lt"/>
                        <a:ea typeface="+mn-ea"/>
                        <a:cs typeface="+mn-cs"/>
                      </a:endParaRPr>
                    </a:p>
                  </a:txBody>
                  <a:tcPr/>
                </a:tc>
              </a:tr>
              <a:tr h="529315">
                <a:tc>
                  <a:txBody>
                    <a:bodyPr/>
                    <a:lstStyle/>
                    <a:p>
                      <a:r>
                        <a:rPr lang="ru-RU" sz="1800" kern="1200" dirty="0" smtClean="0">
                          <a:solidFill>
                            <a:schemeClr val="dk1"/>
                          </a:solidFill>
                          <a:latin typeface="+mn-lt"/>
                          <a:ea typeface="+mn-ea"/>
                          <a:cs typeface="+mn-cs"/>
                        </a:rPr>
                        <a:t>Мосты</a:t>
                      </a:r>
                      <a:endParaRPr lang="ru-RU" sz="1800" kern="1200" dirty="0">
                        <a:solidFill>
                          <a:schemeClr val="dk1"/>
                        </a:solidFill>
                        <a:latin typeface="+mn-lt"/>
                        <a:ea typeface="+mn-ea"/>
                        <a:cs typeface="+mn-cs"/>
                      </a:endParaRPr>
                    </a:p>
                  </a:txBody>
                  <a:tcPr/>
                </a:tc>
                <a:tc>
                  <a:txBody>
                    <a:bodyPr/>
                    <a:lstStyle/>
                    <a:p>
                      <a:pPr marL="0" indent="0">
                        <a:buFontTx/>
                        <a:buNone/>
                      </a:pPr>
                      <a:r>
                        <a:rPr lang="ru-RU" sz="1800" kern="1200" dirty="0" smtClean="0">
                          <a:solidFill>
                            <a:schemeClr val="dk1"/>
                          </a:solidFill>
                          <a:effectLst/>
                          <a:latin typeface="+mn-lt"/>
                          <a:ea typeface="+mn-ea"/>
                          <a:cs typeface="+mn-cs"/>
                        </a:rPr>
                        <a:t>Мостовые сооружения: 22 вида  от </a:t>
                      </a:r>
                      <a:r>
                        <a:rPr lang="ru-RU" sz="1800" b="1" kern="1200" dirty="0" smtClean="0">
                          <a:solidFill>
                            <a:schemeClr val="dk1"/>
                          </a:solidFill>
                          <a:effectLst/>
                          <a:latin typeface="+mn-lt"/>
                          <a:ea typeface="+mn-ea"/>
                          <a:cs typeface="+mn-cs"/>
                        </a:rPr>
                        <a:t>20.10.1.1 до 20.10.1.22</a:t>
                      </a:r>
                    </a:p>
                    <a:p>
                      <a:pPr marL="0" indent="0">
                        <a:buFontTx/>
                        <a:buNone/>
                      </a:pPr>
                      <a:r>
                        <a:rPr lang="ru-RU" sz="1800" kern="1200" dirty="0" smtClean="0">
                          <a:solidFill>
                            <a:schemeClr val="dk1"/>
                          </a:solidFill>
                          <a:effectLst/>
                          <a:latin typeface="+mn-lt"/>
                          <a:ea typeface="+mn-ea"/>
                          <a:cs typeface="+mn-cs"/>
                        </a:rPr>
                        <a:t>Газораспределительные сети: 16.6.1.6 Мостовой переход ГП </a:t>
                      </a:r>
                      <a:endParaRPr lang="ru-RU" sz="1800" b="1" kern="1200" dirty="0">
                        <a:solidFill>
                          <a:schemeClr val="dk1"/>
                        </a:solidFill>
                        <a:effectLst/>
                        <a:latin typeface="+mn-lt"/>
                        <a:ea typeface="+mn-ea"/>
                        <a:cs typeface="+mn-cs"/>
                      </a:endParaRPr>
                    </a:p>
                  </a:txBody>
                  <a:tcPr/>
                </a:tc>
              </a:tr>
              <a:tr h="529315">
                <a:tc>
                  <a:txBody>
                    <a:bodyPr/>
                    <a:lstStyle/>
                    <a:p>
                      <a:r>
                        <a:rPr lang="ru-RU" sz="1800" kern="1200" dirty="0" smtClean="0">
                          <a:solidFill>
                            <a:schemeClr val="dk1"/>
                          </a:solidFill>
                          <a:effectLst/>
                          <a:latin typeface="+mn-lt"/>
                          <a:ea typeface="+mn-ea"/>
                          <a:cs typeface="+mn-cs"/>
                        </a:rPr>
                        <a:t>Сети канализации, сети сбора стоков/ Канализационные сети/</a:t>
                      </a:r>
                    </a:p>
                    <a:p>
                      <a:r>
                        <a:rPr lang="ru-RU" sz="1800" kern="1200" dirty="0" smtClean="0">
                          <a:solidFill>
                            <a:schemeClr val="dk1"/>
                          </a:solidFill>
                          <a:effectLst/>
                          <a:latin typeface="+mn-lt"/>
                          <a:ea typeface="+mn-ea"/>
                          <a:cs typeface="+mn-cs"/>
                        </a:rPr>
                        <a:t>Объекты канализации сточных вод</a:t>
                      </a:r>
                      <a:endParaRPr lang="ru-RU" sz="1800" kern="1200" dirty="0">
                        <a:solidFill>
                          <a:schemeClr val="dk1"/>
                        </a:solidFill>
                        <a:latin typeface="+mn-lt"/>
                        <a:ea typeface="+mn-ea"/>
                        <a:cs typeface="+mn-cs"/>
                      </a:endParaRPr>
                    </a:p>
                  </a:txBody>
                  <a:tcPr/>
                </a:tc>
                <a:tc>
                  <a:txBody>
                    <a:bodyPr/>
                    <a:lstStyle/>
                    <a:p>
                      <a:pPr marL="0" indent="0">
                        <a:buFontTx/>
                        <a:buNone/>
                      </a:pPr>
                      <a:r>
                        <a:rPr lang="ru-RU" sz="1800" kern="1200" dirty="0" smtClean="0">
                          <a:solidFill>
                            <a:schemeClr val="dk1"/>
                          </a:solidFill>
                          <a:effectLst/>
                          <a:latin typeface="+mn-lt"/>
                          <a:ea typeface="+mn-ea"/>
                          <a:cs typeface="+mn-cs"/>
                        </a:rPr>
                        <a:t>17.3.3.1 - 17.3.3.13     17.3.4.1  - </a:t>
                      </a:r>
                      <a:r>
                        <a:rPr lang="ru-RU" sz="1800" b="1" kern="1200" dirty="0" smtClean="0">
                          <a:solidFill>
                            <a:schemeClr val="dk1"/>
                          </a:solidFill>
                          <a:effectLst/>
                          <a:latin typeface="+mn-lt"/>
                          <a:ea typeface="+mn-ea"/>
                          <a:cs typeface="+mn-cs"/>
                        </a:rPr>
                        <a:t> </a:t>
                      </a:r>
                      <a:r>
                        <a:rPr lang="ru-RU" sz="1800" kern="1200" dirty="0" smtClean="0">
                          <a:solidFill>
                            <a:schemeClr val="dk1"/>
                          </a:solidFill>
                          <a:effectLst/>
                          <a:latin typeface="+mn-lt"/>
                          <a:ea typeface="+mn-ea"/>
                          <a:cs typeface="+mn-cs"/>
                        </a:rPr>
                        <a:t>17.3.4.9</a:t>
                      </a:r>
                    </a:p>
                    <a:p>
                      <a:pPr marL="0" indent="0">
                        <a:buFontTx/>
                        <a:buNone/>
                      </a:pPr>
                      <a:endParaRPr lang="ru-RU" sz="1800" kern="1200" dirty="0" smtClean="0">
                        <a:solidFill>
                          <a:schemeClr val="dk1"/>
                        </a:solidFill>
                        <a:effectLst/>
                        <a:latin typeface="+mn-lt"/>
                        <a:ea typeface="+mn-ea"/>
                        <a:cs typeface="+mn-cs"/>
                      </a:endParaRPr>
                    </a:p>
                    <a:p>
                      <a:pPr marL="0" indent="0">
                        <a:buFontTx/>
                        <a:buNone/>
                      </a:pPr>
                      <a:r>
                        <a:rPr lang="ru-RU" sz="1800" kern="1200" dirty="0" smtClean="0">
                          <a:solidFill>
                            <a:schemeClr val="dk1"/>
                          </a:solidFill>
                          <a:effectLst/>
                          <a:latin typeface="+mn-lt"/>
                          <a:ea typeface="+mn-ea"/>
                          <a:cs typeface="+mn-cs"/>
                        </a:rPr>
                        <a:t>17.4.3.1 - 17.4.3.4</a:t>
                      </a:r>
                    </a:p>
                    <a:p>
                      <a:pPr marL="0" indent="0">
                        <a:buFontTx/>
                        <a:buNone/>
                      </a:pPr>
                      <a:r>
                        <a:rPr lang="ru-RU" sz="1800" b="1" kern="1200" dirty="0" smtClean="0">
                          <a:solidFill>
                            <a:schemeClr val="dk1"/>
                          </a:solidFill>
                          <a:effectLst/>
                          <a:latin typeface="+mn-lt"/>
                          <a:ea typeface="+mn-ea"/>
                          <a:cs typeface="+mn-cs"/>
                        </a:rPr>
                        <a:t>                                                             </a:t>
                      </a:r>
                    </a:p>
                    <a:p>
                      <a:pPr marL="0" indent="0">
                        <a:buFontTx/>
                        <a:buNone/>
                      </a:pPr>
                      <a:endParaRPr lang="ru-RU" sz="1800" b="1" kern="1200" dirty="0">
                        <a:solidFill>
                          <a:schemeClr val="dk1"/>
                        </a:solidFill>
                        <a:effectLst/>
                        <a:latin typeface="+mn-lt"/>
                        <a:ea typeface="+mn-ea"/>
                        <a:cs typeface="+mn-cs"/>
                      </a:endParaRPr>
                    </a:p>
                  </a:txBody>
                  <a:tcPr/>
                </a:tc>
              </a:tr>
            </a:tbl>
          </a:graphicData>
        </a:graphic>
      </p:graphicFrame>
    </p:spTree>
    <p:extLst>
      <p:ext uri="{BB962C8B-B14F-4D97-AF65-F5344CB8AC3E}">
        <p14:creationId xmlns:p14="http://schemas.microsoft.com/office/powerpoint/2010/main" val="72438583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44624"/>
            <a:ext cx="9144000" cy="144016"/>
          </a:xfrm>
        </p:spPr>
        <p:txBody>
          <a:bodyPr>
            <a:noAutofit/>
          </a:bodyPr>
          <a:lstStyle/>
          <a:p>
            <a:r>
              <a:rPr lang="ru-RU" sz="1800" b="1" dirty="0" smtClean="0">
                <a:solidFill>
                  <a:schemeClr val="tx2">
                    <a:lumMod val="60000"/>
                    <a:lumOff val="40000"/>
                  </a:schemeClr>
                </a:solidFill>
                <a:latin typeface="Comic Sans MS" panose="030F0702030302020204" pitchFamily="66" charset="0"/>
              </a:rPr>
              <a:t>ИНЖЕНЕРНЫЕ СЕТИ   как </a:t>
            </a:r>
            <a:r>
              <a:rPr lang="ru-RU" sz="1800" b="1" dirty="0">
                <a:solidFill>
                  <a:schemeClr val="tx2">
                    <a:lumMod val="60000"/>
                    <a:lumOff val="40000"/>
                  </a:schemeClr>
                </a:solidFill>
                <a:latin typeface="Comic Sans MS" panose="030F0702030302020204" pitchFamily="66" charset="0"/>
              </a:rPr>
              <a:t>объект </a:t>
            </a:r>
            <a:r>
              <a:rPr lang="ru-RU" sz="1800" b="1" dirty="0" smtClean="0">
                <a:solidFill>
                  <a:schemeClr val="tx2">
                    <a:lumMod val="60000"/>
                    <a:lumOff val="40000"/>
                  </a:schemeClr>
                </a:solidFill>
                <a:latin typeface="Comic Sans MS" panose="030F0702030302020204" pitchFamily="66" charset="0"/>
              </a:rPr>
              <a:t>имущества</a:t>
            </a:r>
            <a:endParaRPr lang="ru-RU" sz="1800" b="1" dirty="0">
              <a:solidFill>
                <a:srgbClr val="C00000"/>
              </a:solidFill>
              <a:latin typeface="Comic Sans MS" panose="030F0702030302020204" pitchFamily="66" charset="0"/>
            </a:endParaRPr>
          </a:p>
        </p:txBody>
      </p:sp>
      <p:sp>
        <p:nvSpPr>
          <p:cNvPr id="3" name="Объект 2"/>
          <p:cNvSpPr>
            <a:spLocks noGrp="1"/>
          </p:cNvSpPr>
          <p:nvPr>
            <p:ph idx="1"/>
          </p:nvPr>
        </p:nvSpPr>
        <p:spPr>
          <a:xfrm>
            <a:off x="0" y="188640"/>
            <a:ext cx="9144000" cy="6669360"/>
          </a:xfrm>
        </p:spPr>
        <p:txBody>
          <a:bodyPr>
            <a:normAutofit fontScale="92500" lnSpcReduction="20000"/>
          </a:bodyPr>
          <a:lstStyle/>
          <a:p>
            <a:pPr marL="0" indent="0" algn="ctr">
              <a:buNone/>
            </a:pPr>
            <a:r>
              <a:rPr lang="ru-RU" sz="1800" dirty="0" smtClean="0"/>
              <a:t>ФЗ от </a:t>
            </a:r>
            <a:r>
              <a:rPr lang="ru-RU" sz="1800" dirty="0"/>
              <a:t>30.12.2009 N </a:t>
            </a:r>
            <a:r>
              <a:rPr lang="ru-RU" sz="1800" dirty="0" smtClean="0"/>
              <a:t>384-ФЗ "</a:t>
            </a:r>
            <a:r>
              <a:rPr lang="ru-RU" sz="1800" dirty="0"/>
              <a:t>Технический регламент о безопасности зданий и </a:t>
            </a:r>
            <a:r>
              <a:rPr lang="ru-RU" sz="1800" dirty="0" smtClean="0"/>
              <a:t>сооружений«</a:t>
            </a:r>
          </a:p>
          <a:p>
            <a:r>
              <a:rPr lang="ru-RU" sz="1800" b="1" dirty="0" smtClean="0"/>
              <a:t>СЕТЬ </a:t>
            </a:r>
            <a:r>
              <a:rPr lang="ru-RU" sz="1800" b="1" dirty="0"/>
              <a:t>инженерно-технического обеспечения</a:t>
            </a:r>
            <a:r>
              <a:rPr lang="ru-RU" sz="1800" dirty="0"/>
              <a:t> - совокупность трубопроводов, коммуникаций и других сооружений, предназначенных для инженерно-технического обеспечения зданий и сооружений;</a:t>
            </a:r>
          </a:p>
          <a:p>
            <a:r>
              <a:rPr lang="ru-RU" sz="1800" b="1" dirty="0" smtClean="0"/>
              <a:t>СИСТЕМА </a:t>
            </a:r>
            <a:r>
              <a:rPr lang="ru-RU" sz="1800" b="1" dirty="0"/>
              <a:t>инженерно-технического обеспечения </a:t>
            </a:r>
            <a:r>
              <a:rPr lang="ru-RU" sz="1800" dirty="0"/>
              <a:t>- одна из систем здания или сооружения, </a:t>
            </a:r>
            <a:r>
              <a:rPr lang="ru-RU" sz="1800" u="sng" dirty="0"/>
              <a:t>предназначенная для выполнения функций</a:t>
            </a:r>
            <a:r>
              <a:rPr lang="ru-RU" sz="1800" dirty="0"/>
              <a:t> водоснабжения, канализации, отопления, вентиляции, кондиционирования воздуха, газоснабжения, связи, </a:t>
            </a:r>
            <a:r>
              <a:rPr lang="ru-RU" sz="1800" dirty="0" smtClean="0"/>
              <a:t>электроснабжения</a:t>
            </a:r>
            <a:r>
              <a:rPr lang="ru-RU" sz="1800" dirty="0"/>
              <a:t>, </a:t>
            </a:r>
            <a:r>
              <a:rPr lang="ru-RU" sz="1800" dirty="0" smtClean="0"/>
              <a:t>информатизации</a:t>
            </a:r>
            <a:r>
              <a:rPr lang="ru-RU" sz="1800" dirty="0"/>
              <a:t>, диспетчеризации, </a:t>
            </a:r>
            <a:r>
              <a:rPr lang="ru-RU" sz="1800" dirty="0" err="1"/>
              <a:t>мусороудаления</a:t>
            </a:r>
            <a:r>
              <a:rPr lang="ru-RU" sz="1800" dirty="0"/>
              <a:t>, вертикального транспорта (лифты, эскалаторы) </a:t>
            </a:r>
            <a:r>
              <a:rPr lang="ru-RU" sz="1600" dirty="0"/>
              <a:t>или функций обеспечения безопасности</a:t>
            </a:r>
            <a:r>
              <a:rPr lang="ru-RU" sz="1600" dirty="0" smtClean="0"/>
              <a:t>;</a:t>
            </a:r>
          </a:p>
          <a:p>
            <a:pPr marL="0" indent="0">
              <a:buNone/>
            </a:pPr>
            <a:endParaRPr lang="ru-RU" sz="900" dirty="0"/>
          </a:p>
          <a:p>
            <a:pPr marL="0" indent="0" algn="ctr">
              <a:buNone/>
            </a:pPr>
            <a:r>
              <a:rPr lang="ru-RU" sz="1800" b="1" dirty="0"/>
              <a:t>объекты</a:t>
            </a:r>
            <a:r>
              <a:rPr lang="ru-RU" sz="1800" dirty="0"/>
              <a:t>, перечисленные в </a:t>
            </a:r>
            <a:r>
              <a:rPr lang="ru-RU" sz="1800" dirty="0">
                <a:hlinkClick r:id="rId2"/>
              </a:rPr>
              <a:t>Техническом регламенте </a:t>
            </a:r>
            <a:r>
              <a:rPr lang="ru-RU" sz="1800" dirty="0" smtClean="0"/>
              <a:t>.., </a:t>
            </a:r>
            <a:r>
              <a:rPr lang="ru-RU" sz="1800" dirty="0"/>
              <a:t>которые </a:t>
            </a:r>
            <a:r>
              <a:rPr lang="ru-RU" sz="1800" b="1" dirty="0"/>
              <a:t>функционально связаны со зданием или </a:t>
            </a:r>
            <a:r>
              <a:rPr lang="ru-RU" sz="1800" b="1" dirty="0" smtClean="0"/>
              <a:t>сооружением – </a:t>
            </a:r>
            <a:r>
              <a:rPr lang="ru-RU" sz="1800" b="1" u="sng" dirty="0" smtClean="0"/>
              <a:t>Являются Объектами Недвижимости </a:t>
            </a:r>
            <a:r>
              <a:rPr lang="ru-RU" sz="1600" i="1" dirty="0" smtClean="0"/>
              <a:t>(Переместить </a:t>
            </a:r>
            <a:r>
              <a:rPr lang="ru-RU" sz="1600" i="1" dirty="0"/>
              <a:t>такие объекты и не причинить при этом ущерб недвижимости </a:t>
            </a:r>
            <a:r>
              <a:rPr lang="ru-RU" sz="1600" i="1" dirty="0" smtClean="0"/>
              <a:t>невозможно)</a:t>
            </a:r>
            <a:endParaRPr lang="ru-RU" sz="1600" i="1" dirty="0"/>
          </a:p>
          <a:p>
            <a:pPr marL="0" indent="0">
              <a:buNone/>
            </a:pPr>
            <a:endParaRPr lang="ru-RU" sz="600" dirty="0"/>
          </a:p>
          <a:p>
            <a:pPr marL="0" indent="0" algn="just">
              <a:buNone/>
            </a:pPr>
            <a:r>
              <a:rPr lang="ru-RU" sz="1800" dirty="0" smtClean="0"/>
              <a:t>В СУДАХ ЗАКРЕПИЛАСЬ ПОЗИЦИЯ: </a:t>
            </a:r>
            <a:r>
              <a:rPr lang="ru-RU" sz="1800" b="1" dirty="0"/>
              <a:t>даже когда объект</a:t>
            </a:r>
            <a:r>
              <a:rPr lang="ru-RU" sz="1800" dirty="0"/>
              <a:t>, расположенный </a:t>
            </a:r>
            <a:r>
              <a:rPr lang="ru-RU" sz="2000" b="1" dirty="0">
                <a:solidFill>
                  <a:srgbClr val="FF0000"/>
                </a:solidFill>
              </a:rPr>
              <a:t>внутри недвижимости,</a:t>
            </a:r>
            <a:r>
              <a:rPr lang="ru-RU" sz="1800" dirty="0"/>
              <a:t> </a:t>
            </a:r>
            <a:r>
              <a:rPr lang="ru-RU" sz="1800" u="sng" dirty="0"/>
              <a:t>можно демонтировать и переместить</a:t>
            </a:r>
            <a:r>
              <a:rPr lang="ru-RU" sz="1800" dirty="0"/>
              <a:t>, он признается ее составной частью, если образует вместе с ней единую </a:t>
            </a:r>
            <a:r>
              <a:rPr lang="ru-RU" sz="1800" dirty="0" smtClean="0"/>
              <a:t>систему – </a:t>
            </a:r>
            <a:r>
              <a:rPr lang="ru-RU" sz="1800" i="1" dirty="0" smtClean="0"/>
              <a:t>объект недвижимости</a:t>
            </a:r>
            <a:endParaRPr lang="ru-RU" sz="1800" i="1" dirty="0"/>
          </a:p>
          <a:p>
            <a:pPr marL="0" indent="0" algn="ctr">
              <a:buNone/>
            </a:pPr>
            <a:r>
              <a:rPr lang="ru-RU" sz="1800" dirty="0" smtClean="0"/>
              <a:t>ОТДЕЛЬНО РАСПОЛОЖЕННЫЕ ОБЪЕКТЫ, относимые к недвижимости: </a:t>
            </a:r>
            <a:endParaRPr lang="ru-RU" sz="1800" dirty="0"/>
          </a:p>
          <a:p>
            <a:pPr marL="0" indent="0">
              <a:buNone/>
            </a:pPr>
            <a:r>
              <a:rPr lang="ru-RU" sz="1800" dirty="0" smtClean="0"/>
              <a:t>суды </a:t>
            </a:r>
            <a:r>
              <a:rPr lang="ru-RU" sz="1800" dirty="0"/>
              <a:t>отнесли к недвижимости:</a:t>
            </a:r>
          </a:p>
          <a:p>
            <a:r>
              <a:rPr lang="ru-RU" sz="1800" dirty="0" smtClean="0">
                <a:hlinkClick r:id="rId3"/>
              </a:rPr>
              <a:t>технологические </a:t>
            </a:r>
            <a:r>
              <a:rPr lang="ru-RU" sz="1800" dirty="0">
                <a:hlinkClick r:id="rId3"/>
              </a:rPr>
              <a:t>трубопроводы и газоходы</a:t>
            </a:r>
            <a:r>
              <a:rPr lang="ru-RU" sz="1800" dirty="0"/>
              <a:t>. ВС РФ учел, например, что они смонтированы на фундаменте и проектировались как объекты капитального строительства. </a:t>
            </a:r>
          </a:p>
          <a:p>
            <a:r>
              <a:rPr lang="ru-RU" sz="1800" dirty="0" smtClean="0"/>
              <a:t>палубные </a:t>
            </a:r>
            <a:r>
              <a:rPr lang="ru-RU" sz="1800" dirty="0"/>
              <a:t>краны на буровой установке. Несмотря на то что краны можно демонтировать, они являются недвижимостью. Ведь буровая установка без них неработоспособна, </a:t>
            </a:r>
            <a:r>
              <a:rPr lang="ru-RU" sz="1800" dirty="0">
                <a:hlinkClick r:id="rId4"/>
              </a:rPr>
              <a:t>посчитал</a:t>
            </a:r>
            <a:r>
              <a:rPr lang="ru-RU" sz="1800" dirty="0"/>
              <a:t> ВС РФ;</a:t>
            </a:r>
          </a:p>
          <a:p>
            <a:r>
              <a:rPr lang="ru-RU" sz="1800" dirty="0" smtClean="0"/>
              <a:t>трансформаторную </a:t>
            </a:r>
            <a:r>
              <a:rPr lang="ru-RU" sz="1800" dirty="0"/>
              <a:t>подстанцию. Верховный суд </a:t>
            </a:r>
            <a:r>
              <a:rPr lang="ru-RU" sz="1800" dirty="0">
                <a:hlinkClick r:id="rId5"/>
              </a:rPr>
              <a:t>отметил</a:t>
            </a:r>
            <a:r>
              <a:rPr lang="ru-RU" sz="1800" dirty="0"/>
              <a:t>: это единая сложная вещь, у которой есть ряд признаков недвижимости (например, она сооружена на фундаменте). По этой причине суды отклонили довод налогоплательщика о том, что трансформаторы можно без вреда извлечь и эксплуатировать вне здания.</a:t>
            </a:r>
          </a:p>
          <a:p>
            <a:pPr marL="0" indent="0" algn="just">
              <a:buNone/>
            </a:pPr>
            <a:endParaRPr lang="ru-RU" sz="1800" dirty="0"/>
          </a:p>
          <a:p>
            <a:pPr marL="0" indent="0" algn="just">
              <a:buNone/>
            </a:pPr>
            <a:endParaRPr lang="ru-RU" sz="1800" b="1" dirty="0" smtClean="0">
              <a:solidFill>
                <a:srgbClr val="FF0000"/>
              </a:solidFill>
            </a:endParaRPr>
          </a:p>
          <a:p>
            <a:pPr marL="0" indent="0" algn="ctr">
              <a:buNone/>
            </a:pPr>
            <a:endParaRPr lang="ru-RU" sz="2000" dirty="0" smtClean="0"/>
          </a:p>
        </p:txBody>
      </p:sp>
    </p:spTree>
    <p:extLst>
      <p:ext uri="{BB962C8B-B14F-4D97-AF65-F5344CB8AC3E}">
        <p14:creationId xmlns:p14="http://schemas.microsoft.com/office/powerpoint/2010/main" val="131241821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44624"/>
            <a:ext cx="9144000" cy="288032"/>
          </a:xfrm>
        </p:spPr>
        <p:txBody>
          <a:bodyPr>
            <a:noAutofit/>
          </a:bodyPr>
          <a:lstStyle/>
          <a:p>
            <a:r>
              <a:rPr lang="ru-RU" sz="2000" b="1" dirty="0" smtClean="0">
                <a:solidFill>
                  <a:schemeClr val="tx2">
                    <a:lumMod val="60000"/>
                    <a:lumOff val="40000"/>
                  </a:schemeClr>
                </a:solidFill>
                <a:latin typeface="Comic Sans MS" panose="030F0702030302020204" pitchFamily="66" charset="0"/>
              </a:rPr>
              <a:t>ИНЖЕНЕРНЫЕ СЕТИ в классификаторе ОКС</a:t>
            </a:r>
            <a:endParaRPr lang="ru-RU" sz="2000" b="1" dirty="0">
              <a:solidFill>
                <a:schemeClr val="tx2">
                  <a:lumMod val="60000"/>
                  <a:lumOff val="40000"/>
                </a:schemeClr>
              </a:solidFill>
              <a:latin typeface="Comic Sans MS" panose="030F0702030302020204" pitchFamily="66" charset="0"/>
            </a:endParaRPr>
          </a:p>
        </p:txBody>
      </p:sp>
      <p:sp>
        <p:nvSpPr>
          <p:cNvPr id="3" name="Объект 2"/>
          <p:cNvSpPr>
            <a:spLocks noGrp="1"/>
          </p:cNvSpPr>
          <p:nvPr>
            <p:ph idx="1"/>
          </p:nvPr>
        </p:nvSpPr>
        <p:spPr>
          <a:xfrm>
            <a:off x="0" y="476672"/>
            <a:ext cx="9144000" cy="6381328"/>
          </a:xfrm>
        </p:spPr>
        <p:txBody>
          <a:bodyPr>
            <a:normAutofit/>
          </a:bodyPr>
          <a:lstStyle/>
          <a:p>
            <a:pPr marL="0" indent="0" algn="ctr">
              <a:buNone/>
            </a:pPr>
            <a:endParaRPr lang="ru-RU" sz="1100" b="1" dirty="0" smtClean="0"/>
          </a:p>
          <a:p>
            <a:pPr algn="just">
              <a:buFont typeface="Wingdings" panose="05000000000000000000" pitchFamily="2" charset="2"/>
              <a:buChar char="ü"/>
            </a:pPr>
            <a:endParaRPr lang="ru-RU" sz="2000" dirty="0" smtClean="0"/>
          </a:p>
        </p:txBody>
      </p:sp>
      <p:graphicFrame>
        <p:nvGraphicFramePr>
          <p:cNvPr id="4" name="Таблица 3"/>
          <p:cNvGraphicFramePr>
            <a:graphicFrameLocks noGrp="1"/>
          </p:cNvGraphicFramePr>
          <p:nvPr>
            <p:extLst>
              <p:ext uri="{D42A27DB-BD31-4B8C-83A1-F6EECF244321}">
                <p14:modId xmlns:p14="http://schemas.microsoft.com/office/powerpoint/2010/main" val="2559166160"/>
              </p:ext>
            </p:extLst>
          </p:nvPr>
        </p:nvGraphicFramePr>
        <p:xfrm>
          <a:off x="0" y="332657"/>
          <a:ext cx="9144000" cy="6619563"/>
        </p:xfrm>
        <a:graphic>
          <a:graphicData uri="http://schemas.openxmlformats.org/drawingml/2006/table">
            <a:tbl>
              <a:tblPr firstRow="1" bandRow="1">
                <a:tableStyleId>{5C22544A-7EE6-4342-B048-85BDC9FD1C3A}</a:tableStyleId>
              </a:tblPr>
              <a:tblGrid>
                <a:gridCol w="3419872"/>
                <a:gridCol w="4464496"/>
                <a:gridCol w="1259632"/>
              </a:tblGrid>
              <a:tr h="374681">
                <a:tc>
                  <a:txBody>
                    <a:bodyPr/>
                    <a:lstStyle/>
                    <a:p>
                      <a:pPr algn="ctr"/>
                      <a:endParaRPr lang="ru-RU" dirty="0"/>
                    </a:p>
                  </a:txBody>
                  <a:tcPr/>
                </a:tc>
                <a:tc>
                  <a:txBody>
                    <a:bodyPr/>
                    <a:lstStyle/>
                    <a:p>
                      <a:pPr algn="ctr"/>
                      <a:endParaRPr lang="ru-RU" dirty="0"/>
                    </a:p>
                  </a:txBody>
                  <a:tcPr/>
                </a:tc>
                <a:tc>
                  <a:txBody>
                    <a:bodyPr/>
                    <a:lstStyle/>
                    <a:p>
                      <a:pPr algn="ctr"/>
                      <a:endParaRPr lang="ru-RU" dirty="0"/>
                    </a:p>
                  </a:txBody>
                  <a:tcPr/>
                </a:tc>
              </a:tr>
              <a:tr h="289197">
                <a:tc>
                  <a:txBody>
                    <a:bodyPr/>
                    <a:lstStyle/>
                    <a:p>
                      <a:pPr marL="38100" marR="38100" fontAlgn="t">
                        <a:spcBef>
                          <a:spcPts val="500"/>
                        </a:spcBef>
                        <a:spcAft>
                          <a:spcPts val="500"/>
                        </a:spcAft>
                      </a:pPr>
                      <a:r>
                        <a:rPr lang="ru-RU" sz="2000" b="1" dirty="0">
                          <a:solidFill>
                            <a:srgbClr val="FF0000"/>
                          </a:solidFill>
                          <a:effectLst/>
                          <a:latin typeface="Times New Roman" panose="02020603050405020304" pitchFamily="18" charset="0"/>
                        </a:rPr>
                        <a:t>Инженерные сети населенных пунктов</a:t>
                      </a:r>
                      <a:endParaRPr lang="ru-RU" sz="1600" b="1" dirty="0">
                        <a:solidFill>
                          <a:srgbClr val="FF0000"/>
                        </a:solidFill>
                        <a:effectLst/>
                        <a:latin typeface="Verdana" panose="020B0604030504040204" pitchFamily="34" charset="0"/>
                      </a:endParaRPr>
                    </a:p>
                  </a:txBody>
                  <a:tcPr marL="0" marR="0" marT="0" marB="0"/>
                </a:tc>
                <a:tc>
                  <a:txBody>
                    <a:bodyPr/>
                    <a:lstStyle/>
                    <a:p>
                      <a:pPr marL="38100" marR="38100" fontAlgn="t">
                        <a:spcBef>
                          <a:spcPts val="500"/>
                        </a:spcBef>
                        <a:spcAft>
                          <a:spcPts val="500"/>
                        </a:spcAft>
                      </a:pPr>
                      <a:r>
                        <a:rPr lang="ru-RU" sz="1800">
                          <a:effectLst/>
                          <a:latin typeface="Times New Roman" panose="02020603050405020304" pitchFamily="18" charset="0"/>
                        </a:rPr>
                        <a:t>Газораспределительная сеть</a:t>
                      </a:r>
                      <a:endParaRPr lang="ru-RU" sz="1400">
                        <a:effectLst/>
                        <a:latin typeface="Verdana" panose="020B0604030504040204" pitchFamily="34" charset="0"/>
                      </a:endParaRPr>
                    </a:p>
                  </a:txBody>
                  <a:tcPr marL="0" marR="0" marT="0" marB="0"/>
                </a:tc>
                <a:tc>
                  <a:txBody>
                    <a:bodyPr/>
                    <a:lstStyle/>
                    <a:p>
                      <a:pPr marL="38100" marR="38100" fontAlgn="t">
                        <a:spcBef>
                          <a:spcPts val="500"/>
                        </a:spcBef>
                        <a:spcAft>
                          <a:spcPts val="500"/>
                        </a:spcAft>
                      </a:pPr>
                      <a:r>
                        <a:rPr lang="ru-RU" sz="1800" dirty="0">
                          <a:effectLst/>
                          <a:latin typeface="Times New Roman" panose="02020603050405020304" pitchFamily="18" charset="0"/>
                        </a:rPr>
                        <a:t>19.7.3.1</a:t>
                      </a:r>
                      <a:endParaRPr lang="ru-RU" sz="1400" dirty="0">
                        <a:effectLst/>
                        <a:latin typeface="Verdana" panose="020B0604030504040204" pitchFamily="34" charset="0"/>
                      </a:endParaRPr>
                    </a:p>
                  </a:txBody>
                  <a:tcPr marL="0" marR="0" marT="0" marB="0"/>
                </a:tc>
              </a:tr>
              <a:tr h="422822">
                <a:tc>
                  <a:txBody>
                    <a:bodyPr/>
                    <a:lstStyle/>
                    <a:p>
                      <a:pPr marL="38100" marR="38100" fontAlgn="t">
                        <a:spcBef>
                          <a:spcPts val="500"/>
                        </a:spcBef>
                        <a:spcAft>
                          <a:spcPts val="500"/>
                        </a:spcAft>
                      </a:pPr>
                      <a:r>
                        <a:rPr lang="ru-RU" sz="2000" b="1" dirty="0">
                          <a:solidFill>
                            <a:srgbClr val="FF0000"/>
                          </a:solidFill>
                          <a:effectLst/>
                          <a:latin typeface="Times New Roman" panose="02020603050405020304" pitchFamily="18" charset="0"/>
                        </a:rPr>
                        <a:t>Инженерные сети населенных пунктов</a:t>
                      </a:r>
                      <a:endParaRPr lang="ru-RU" sz="1600" b="1" dirty="0">
                        <a:solidFill>
                          <a:srgbClr val="FF0000"/>
                        </a:solidFill>
                        <a:effectLst/>
                        <a:latin typeface="Verdana" panose="020B0604030504040204" pitchFamily="34" charset="0"/>
                      </a:endParaRPr>
                    </a:p>
                  </a:txBody>
                  <a:tcPr marL="0" marR="0" marT="0" marB="0"/>
                </a:tc>
                <a:tc>
                  <a:txBody>
                    <a:bodyPr/>
                    <a:lstStyle/>
                    <a:p>
                      <a:pPr marL="38100" marR="38100" fontAlgn="t">
                        <a:spcBef>
                          <a:spcPts val="500"/>
                        </a:spcBef>
                        <a:spcAft>
                          <a:spcPts val="500"/>
                        </a:spcAft>
                      </a:pPr>
                      <a:r>
                        <a:rPr lang="ru-RU" sz="1800">
                          <a:effectLst/>
                          <a:latin typeface="Times New Roman" panose="02020603050405020304" pitchFamily="18" charset="0"/>
                        </a:rPr>
                        <a:t>Канализационная сеть</a:t>
                      </a:r>
                      <a:endParaRPr lang="ru-RU" sz="1400">
                        <a:effectLst/>
                        <a:latin typeface="Verdana" panose="020B0604030504040204" pitchFamily="34" charset="0"/>
                      </a:endParaRPr>
                    </a:p>
                  </a:txBody>
                  <a:tcPr marL="0" marR="0" marT="0" marB="0"/>
                </a:tc>
                <a:tc>
                  <a:txBody>
                    <a:bodyPr/>
                    <a:lstStyle/>
                    <a:p>
                      <a:pPr marL="38100" marR="38100" fontAlgn="t">
                        <a:spcBef>
                          <a:spcPts val="500"/>
                        </a:spcBef>
                        <a:spcAft>
                          <a:spcPts val="500"/>
                        </a:spcAft>
                      </a:pPr>
                      <a:r>
                        <a:rPr lang="ru-RU" sz="1800" dirty="0">
                          <a:effectLst/>
                          <a:latin typeface="Times New Roman" panose="02020603050405020304" pitchFamily="18" charset="0"/>
                        </a:rPr>
                        <a:t>19.7.3.2</a:t>
                      </a:r>
                      <a:endParaRPr lang="ru-RU" sz="1400" dirty="0">
                        <a:effectLst/>
                        <a:latin typeface="Verdana" panose="020B0604030504040204" pitchFamily="34" charset="0"/>
                      </a:endParaRPr>
                    </a:p>
                  </a:txBody>
                  <a:tcPr marL="0" marR="0" marT="0" marB="0"/>
                </a:tc>
              </a:tr>
              <a:tr h="388585">
                <a:tc>
                  <a:txBody>
                    <a:bodyPr/>
                    <a:lstStyle/>
                    <a:p>
                      <a:pPr marL="38100" marR="38100" fontAlgn="t">
                        <a:spcBef>
                          <a:spcPts val="500"/>
                        </a:spcBef>
                        <a:spcAft>
                          <a:spcPts val="500"/>
                        </a:spcAft>
                      </a:pPr>
                      <a:r>
                        <a:rPr lang="ru-RU" sz="2000" b="1" dirty="0">
                          <a:solidFill>
                            <a:srgbClr val="FF0000"/>
                          </a:solidFill>
                          <a:effectLst/>
                          <a:latin typeface="Times New Roman" panose="02020603050405020304" pitchFamily="18" charset="0"/>
                        </a:rPr>
                        <a:t>Инженерные сети населенных пунктов</a:t>
                      </a:r>
                      <a:endParaRPr lang="ru-RU" sz="1600" b="1" dirty="0">
                        <a:solidFill>
                          <a:srgbClr val="FF0000"/>
                        </a:solidFill>
                        <a:effectLst/>
                        <a:latin typeface="Verdana" panose="020B0604030504040204" pitchFamily="34" charset="0"/>
                      </a:endParaRPr>
                    </a:p>
                  </a:txBody>
                  <a:tcPr marL="0" marR="0" marT="0" marB="0"/>
                </a:tc>
                <a:tc>
                  <a:txBody>
                    <a:bodyPr/>
                    <a:lstStyle/>
                    <a:p>
                      <a:pPr marL="38100" marR="38100" fontAlgn="t">
                        <a:spcBef>
                          <a:spcPts val="500"/>
                        </a:spcBef>
                        <a:spcAft>
                          <a:spcPts val="500"/>
                        </a:spcAft>
                      </a:pPr>
                      <a:r>
                        <a:rPr lang="ru-RU" sz="1800">
                          <a:effectLst/>
                          <a:latin typeface="Times New Roman" panose="02020603050405020304" pitchFamily="18" charset="0"/>
                        </a:rPr>
                        <a:t>Сеть теплоснабжения</a:t>
                      </a:r>
                      <a:endParaRPr lang="ru-RU" sz="1400">
                        <a:effectLst/>
                        <a:latin typeface="Verdana" panose="020B0604030504040204" pitchFamily="34" charset="0"/>
                      </a:endParaRPr>
                    </a:p>
                  </a:txBody>
                  <a:tcPr marL="0" marR="0" marT="0" marB="0"/>
                </a:tc>
                <a:tc>
                  <a:txBody>
                    <a:bodyPr/>
                    <a:lstStyle/>
                    <a:p>
                      <a:pPr marL="38100" marR="38100" fontAlgn="t">
                        <a:spcBef>
                          <a:spcPts val="500"/>
                        </a:spcBef>
                        <a:spcAft>
                          <a:spcPts val="500"/>
                        </a:spcAft>
                      </a:pPr>
                      <a:r>
                        <a:rPr lang="ru-RU" sz="1800" dirty="0">
                          <a:effectLst/>
                          <a:latin typeface="Times New Roman" panose="02020603050405020304" pitchFamily="18" charset="0"/>
                        </a:rPr>
                        <a:t>19.7.3.3</a:t>
                      </a:r>
                      <a:endParaRPr lang="ru-RU" sz="1400" dirty="0">
                        <a:effectLst/>
                        <a:latin typeface="Verdana" panose="020B0604030504040204" pitchFamily="34" charset="0"/>
                      </a:endParaRPr>
                    </a:p>
                  </a:txBody>
                  <a:tcPr marL="0" marR="0" marT="0" marB="0"/>
                </a:tc>
              </a:tr>
              <a:tr h="393525">
                <a:tc>
                  <a:txBody>
                    <a:bodyPr/>
                    <a:lstStyle/>
                    <a:p>
                      <a:pPr marL="38100" marR="38100" fontAlgn="t">
                        <a:spcBef>
                          <a:spcPts val="500"/>
                        </a:spcBef>
                        <a:spcAft>
                          <a:spcPts val="500"/>
                        </a:spcAft>
                      </a:pPr>
                      <a:r>
                        <a:rPr lang="ru-RU" sz="2000" b="1" dirty="0">
                          <a:solidFill>
                            <a:srgbClr val="FF0000"/>
                          </a:solidFill>
                          <a:effectLst/>
                          <a:latin typeface="Times New Roman" panose="02020603050405020304" pitchFamily="18" charset="0"/>
                        </a:rPr>
                        <a:t>Инженерные сети населенных пунктов</a:t>
                      </a:r>
                      <a:endParaRPr lang="ru-RU" sz="1600" b="1" dirty="0">
                        <a:solidFill>
                          <a:srgbClr val="FF0000"/>
                        </a:solidFill>
                        <a:effectLst/>
                        <a:latin typeface="Verdana" panose="020B0604030504040204" pitchFamily="34" charset="0"/>
                      </a:endParaRPr>
                    </a:p>
                  </a:txBody>
                  <a:tcPr marL="0" marR="0" marT="0" marB="0"/>
                </a:tc>
                <a:tc>
                  <a:txBody>
                    <a:bodyPr/>
                    <a:lstStyle/>
                    <a:p>
                      <a:pPr marL="38100" marR="38100" fontAlgn="t">
                        <a:spcBef>
                          <a:spcPts val="500"/>
                        </a:spcBef>
                        <a:spcAft>
                          <a:spcPts val="500"/>
                        </a:spcAft>
                      </a:pPr>
                      <a:r>
                        <a:rPr lang="ru-RU" sz="1800">
                          <a:effectLst/>
                          <a:latin typeface="Times New Roman" panose="02020603050405020304" pitchFamily="18" charset="0"/>
                        </a:rPr>
                        <a:t>Сеть электроснабжения</a:t>
                      </a:r>
                      <a:endParaRPr lang="ru-RU" sz="1400">
                        <a:effectLst/>
                        <a:latin typeface="Verdana" panose="020B0604030504040204" pitchFamily="34" charset="0"/>
                      </a:endParaRPr>
                    </a:p>
                  </a:txBody>
                  <a:tcPr marL="0" marR="0" marT="0" marB="0"/>
                </a:tc>
                <a:tc>
                  <a:txBody>
                    <a:bodyPr/>
                    <a:lstStyle/>
                    <a:p>
                      <a:pPr marL="38100" marR="38100" fontAlgn="t">
                        <a:spcBef>
                          <a:spcPts val="500"/>
                        </a:spcBef>
                        <a:spcAft>
                          <a:spcPts val="500"/>
                        </a:spcAft>
                      </a:pPr>
                      <a:r>
                        <a:rPr lang="ru-RU" sz="1800" dirty="0">
                          <a:effectLst/>
                          <a:latin typeface="Times New Roman" panose="02020603050405020304" pitchFamily="18" charset="0"/>
                        </a:rPr>
                        <a:t>19.7.3.4</a:t>
                      </a:r>
                      <a:endParaRPr lang="ru-RU" sz="1400" dirty="0">
                        <a:effectLst/>
                        <a:latin typeface="Verdana" panose="020B0604030504040204" pitchFamily="34" charset="0"/>
                      </a:endParaRPr>
                    </a:p>
                  </a:txBody>
                  <a:tcPr marL="0" marR="0" marT="0" marB="0"/>
                </a:tc>
              </a:tr>
              <a:tr h="442586">
                <a:tc>
                  <a:txBody>
                    <a:bodyPr/>
                    <a:lstStyle/>
                    <a:p>
                      <a:pPr marL="38100" marR="38100" fontAlgn="t">
                        <a:spcBef>
                          <a:spcPts val="500"/>
                        </a:spcBef>
                        <a:spcAft>
                          <a:spcPts val="500"/>
                        </a:spcAft>
                      </a:pPr>
                      <a:r>
                        <a:rPr lang="ru-RU" sz="2000" b="1" dirty="0">
                          <a:solidFill>
                            <a:srgbClr val="FF0000"/>
                          </a:solidFill>
                          <a:effectLst/>
                          <a:latin typeface="Times New Roman" panose="02020603050405020304" pitchFamily="18" charset="0"/>
                        </a:rPr>
                        <a:t>Инженерные сети населенных пунктов</a:t>
                      </a:r>
                      <a:endParaRPr lang="ru-RU" sz="1600" b="1" dirty="0">
                        <a:solidFill>
                          <a:srgbClr val="FF0000"/>
                        </a:solidFill>
                        <a:effectLst/>
                        <a:latin typeface="Verdana" panose="020B0604030504040204" pitchFamily="34" charset="0"/>
                      </a:endParaRPr>
                    </a:p>
                  </a:txBody>
                  <a:tcPr marL="0" marR="0" marT="0" marB="0"/>
                </a:tc>
                <a:tc>
                  <a:txBody>
                    <a:bodyPr/>
                    <a:lstStyle/>
                    <a:p>
                      <a:pPr marL="38100" marR="38100" fontAlgn="t">
                        <a:spcBef>
                          <a:spcPts val="500"/>
                        </a:spcBef>
                        <a:spcAft>
                          <a:spcPts val="500"/>
                        </a:spcAft>
                      </a:pPr>
                      <a:r>
                        <a:rPr lang="ru-RU" sz="1800" dirty="0">
                          <a:effectLst/>
                          <a:latin typeface="Times New Roman" panose="02020603050405020304" pitchFamily="18" charset="0"/>
                        </a:rPr>
                        <a:t>Сеть водоснабжения</a:t>
                      </a:r>
                      <a:endParaRPr lang="ru-RU" sz="1400" dirty="0">
                        <a:effectLst/>
                        <a:latin typeface="Verdana" panose="020B0604030504040204" pitchFamily="34" charset="0"/>
                      </a:endParaRPr>
                    </a:p>
                  </a:txBody>
                  <a:tcPr marL="0" marR="0" marT="0" marB="0"/>
                </a:tc>
                <a:tc>
                  <a:txBody>
                    <a:bodyPr/>
                    <a:lstStyle/>
                    <a:p>
                      <a:pPr marL="38100" marR="38100" fontAlgn="t">
                        <a:spcBef>
                          <a:spcPts val="500"/>
                        </a:spcBef>
                        <a:spcAft>
                          <a:spcPts val="500"/>
                        </a:spcAft>
                      </a:pPr>
                      <a:r>
                        <a:rPr lang="ru-RU" sz="1800" dirty="0">
                          <a:effectLst/>
                          <a:latin typeface="Times New Roman" panose="02020603050405020304" pitchFamily="18" charset="0"/>
                        </a:rPr>
                        <a:t>19.7.3.5</a:t>
                      </a:r>
                      <a:endParaRPr lang="ru-RU" sz="1400" dirty="0">
                        <a:effectLst/>
                        <a:latin typeface="Verdana" panose="020B0604030504040204" pitchFamily="34" charset="0"/>
                      </a:endParaRPr>
                    </a:p>
                  </a:txBody>
                  <a:tcPr marL="0" marR="0" marT="0" marB="0"/>
                </a:tc>
              </a:tr>
              <a:tr h="409898">
                <a:tc>
                  <a:txBody>
                    <a:bodyPr/>
                    <a:lstStyle/>
                    <a:p>
                      <a:pPr marL="38100" marR="38100" fontAlgn="t">
                        <a:spcBef>
                          <a:spcPts val="500"/>
                        </a:spcBef>
                        <a:spcAft>
                          <a:spcPts val="500"/>
                        </a:spcAft>
                      </a:pPr>
                      <a:r>
                        <a:rPr lang="ru-RU" sz="2000" b="1" dirty="0">
                          <a:solidFill>
                            <a:srgbClr val="FF0000"/>
                          </a:solidFill>
                          <a:effectLst/>
                          <a:latin typeface="Times New Roman" panose="02020603050405020304" pitchFamily="18" charset="0"/>
                        </a:rPr>
                        <a:t>Инженерные сети населенных пунктов</a:t>
                      </a:r>
                      <a:endParaRPr lang="ru-RU" sz="1600" b="1" dirty="0">
                        <a:solidFill>
                          <a:srgbClr val="FF0000"/>
                        </a:solidFill>
                        <a:effectLst/>
                        <a:latin typeface="Verdana" panose="020B0604030504040204" pitchFamily="34" charset="0"/>
                      </a:endParaRPr>
                    </a:p>
                  </a:txBody>
                  <a:tcPr marL="0" marR="0" marT="0" marB="0"/>
                </a:tc>
                <a:tc>
                  <a:txBody>
                    <a:bodyPr/>
                    <a:lstStyle/>
                    <a:p>
                      <a:pPr marL="38100" marR="38100" fontAlgn="t">
                        <a:spcBef>
                          <a:spcPts val="500"/>
                        </a:spcBef>
                        <a:spcAft>
                          <a:spcPts val="500"/>
                        </a:spcAft>
                      </a:pPr>
                      <a:r>
                        <a:rPr lang="ru-RU" sz="1800" dirty="0">
                          <a:effectLst/>
                          <a:latin typeface="Times New Roman" panose="02020603050405020304" pitchFamily="18" charset="0"/>
                        </a:rPr>
                        <a:t>Сеть водоотведения</a:t>
                      </a:r>
                      <a:endParaRPr lang="ru-RU" sz="1400" dirty="0">
                        <a:effectLst/>
                        <a:latin typeface="Verdana" panose="020B0604030504040204" pitchFamily="34" charset="0"/>
                      </a:endParaRPr>
                    </a:p>
                  </a:txBody>
                  <a:tcPr marL="0" marR="0" marT="0" marB="0"/>
                </a:tc>
                <a:tc>
                  <a:txBody>
                    <a:bodyPr/>
                    <a:lstStyle/>
                    <a:p>
                      <a:pPr marL="38100" marR="38100" fontAlgn="t">
                        <a:spcBef>
                          <a:spcPts val="500"/>
                        </a:spcBef>
                        <a:spcAft>
                          <a:spcPts val="500"/>
                        </a:spcAft>
                      </a:pPr>
                      <a:r>
                        <a:rPr lang="ru-RU" sz="1800" dirty="0">
                          <a:effectLst/>
                          <a:latin typeface="Times New Roman" panose="02020603050405020304" pitchFamily="18" charset="0"/>
                        </a:rPr>
                        <a:t>19.7.3.6</a:t>
                      </a:r>
                      <a:endParaRPr lang="ru-RU" sz="1400" dirty="0">
                        <a:effectLst/>
                        <a:latin typeface="Verdana" panose="020B0604030504040204" pitchFamily="34" charset="0"/>
                      </a:endParaRPr>
                    </a:p>
                  </a:txBody>
                  <a:tcPr marL="0" marR="0" marT="0" marB="0"/>
                </a:tc>
              </a:tr>
              <a:tr h="303041">
                <a:tc>
                  <a:txBody>
                    <a:bodyPr/>
                    <a:lstStyle/>
                    <a:p>
                      <a:pPr marL="38100" marR="38100" fontAlgn="t">
                        <a:spcBef>
                          <a:spcPts val="500"/>
                        </a:spcBef>
                        <a:spcAft>
                          <a:spcPts val="500"/>
                        </a:spcAft>
                      </a:pPr>
                      <a:r>
                        <a:rPr lang="ru-RU" sz="2000" b="1" dirty="0">
                          <a:solidFill>
                            <a:srgbClr val="FF0000"/>
                          </a:solidFill>
                          <a:effectLst/>
                          <a:latin typeface="Times New Roman" panose="02020603050405020304" pitchFamily="18" charset="0"/>
                        </a:rPr>
                        <a:t>Инженерные сети населенных пунктов</a:t>
                      </a:r>
                      <a:endParaRPr lang="ru-RU" sz="1600" b="1" dirty="0">
                        <a:solidFill>
                          <a:srgbClr val="FF0000"/>
                        </a:solidFill>
                        <a:effectLst/>
                        <a:latin typeface="Verdana" panose="020B0604030504040204" pitchFamily="34" charset="0"/>
                      </a:endParaRPr>
                    </a:p>
                  </a:txBody>
                  <a:tcPr marL="0" marR="0" marT="0" marB="0"/>
                </a:tc>
                <a:tc>
                  <a:txBody>
                    <a:bodyPr/>
                    <a:lstStyle/>
                    <a:p>
                      <a:pPr marL="38100" marR="38100" fontAlgn="t">
                        <a:spcBef>
                          <a:spcPts val="500"/>
                        </a:spcBef>
                        <a:spcAft>
                          <a:spcPts val="500"/>
                        </a:spcAft>
                      </a:pPr>
                      <a:r>
                        <a:rPr lang="ru-RU" sz="1800" dirty="0">
                          <a:effectLst/>
                          <a:latin typeface="Times New Roman" panose="02020603050405020304" pitchFamily="18" charset="0"/>
                        </a:rPr>
                        <a:t>Сеть связи</a:t>
                      </a:r>
                      <a:endParaRPr lang="ru-RU" sz="1400" dirty="0">
                        <a:effectLst/>
                        <a:latin typeface="Verdana" panose="020B0604030504040204" pitchFamily="34" charset="0"/>
                      </a:endParaRPr>
                    </a:p>
                  </a:txBody>
                  <a:tcPr marL="0" marR="0" marT="0" marB="0"/>
                </a:tc>
                <a:tc>
                  <a:txBody>
                    <a:bodyPr/>
                    <a:lstStyle/>
                    <a:p>
                      <a:pPr marL="38100" marR="38100" fontAlgn="t">
                        <a:spcBef>
                          <a:spcPts val="500"/>
                        </a:spcBef>
                        <a:spcAft>
                          <a:spcPts val="500"/>
                        </a:spcAft>
                      </a:pPr>
                      <a:r>
                        <a:rPr lang="ru-RU" sz="1800" dirty="0">
                          <a:effectLst/>
                          <a:latin typeface="Times New Roman" panose="02020603050405020304" pitchFamily="18" charset="0"/>
                        </a:rPr>
                        <a:t>19.7.3.7</a:t>
                      </a:r>
                      <a:endParaRPr lang="ru-RU" sz="1400" dirty="0">
                        <a:effectLst/>
                        <a:latin typeface="Verdana" panose="020B0604030504040204" pitchFamily="34" charset="0"/>
                      </a:endParaRPr>
                    </a:p>
                  </a:txBody>
                  <a:tcPr marL="0" marR="0" marT="0" marB="0"/>
                </a:tc>
              </a:tr>
              <a:tr h="303041">
                <a:tc>
                  <a:txBody>
                    <a:bodyPr/>
                    <a:lstStyle/>
                    <a:p>
                      <a:pPr marL="38100" marR="38100" fontAlgn="t">
                        <a:spcBef>
                          <a:spcPts val="500"/>
                        </a:spcBef>
                        <a:spcAft>
                          <a:spcPts val="500"/>
                        </a:spcAft>
                      </a:pPr>
                      <a:r>
                        <a:rPr lang="ru-RU" sz="1800">
                          <a:effectLst/>
                          <a:latin typeface="Times New Roman" panose="02020603050405020304" pitchFamily="18" charset="0"/>
                        </a:rPr>
                        <a:t>Водопроводы</a:t>
                      </a:r>
                      <a:endParaRPr lang="ru-RU" sz="1400">
                        <a:effectLst/>
                        <a:latin typeface="Verdana" panose="020B0604030504040204" pitchFamily="34" charset="0"/>
                      </a:endParaRPr>
                    </a:p>
                  </a:txBody>
                  <a:tcPr marL="0" marR="0" marT="0" marB="0"/>
                </a:tc>
                <a:tc>
                  <a:txBody>
                    <a:bodyPr/>
                    <a:lstStyle/>
                    <a:p>
                      <a:pPr marL="38100" marR="38100" fontAlgn="t">
                        <a:spcBef>
                          <a:spcPts val="500"/>
                        </a:spcBef>
                        <a:spcAft>
                          <a:spcPts val="500"/>
                        </a:spcAft>
                      </a:pPr>
                      <a:r>
                        <a:rPr lang="ru-RU" sz="1800" dirty="0">
                          <a:effectLst/>
                          <a:latin typeface="Times New Roman" panose="02020603050405020304" pitchFamily="18" charset="0"/>
                        </a:rPr>
                        <a:t>Сооружение городского водопровода</a:t>
                      </a:r>
                      <a:endParaRPr lang="ru-RU" sz="1400" dirty="0">
                        <a:effectLst/>
                        <a:latin typeface="Verdana" panose="020B0604030504040204" pitchFamily="34" charset="0"/>
                      </a:endParaRPr>
                    </a:p>
                  </a:txBody>
                  <a:tcPr marL="0" marR="0" marT="0" marB="0"/>
                </a:tc>
                <a:tc>
                  <a:txBody>
                    <a:bodyPr/>
                    <a:lstStyle/>
                    <a:p>
                      <a:pPr marL="38100" marR="38100" fontAlgn="t">
                        <a:spcBef>
                          <a:spcPts val="500"/>
                        </a:spcBef>
                        <a:spcAft>
                          <a:spcPts val="500"/>
                        </a:spcAft>
                      </a:pPr>
                      <a:r>
                        <a:rPr lang="ru-RU" sz="1800" dirty="0">
                          <a:effectLst/>
                          <a:latin typeface="Times New Roman" panose="02020603050405020304" pitchFamily="18" charset="0"/>
                        </a:rPr>
                        <a:t>17.2.1.3</a:t>
                      </a:r>
                      <a:endParaRPr lang="ru-RU" sz="1400" dirty="0">
                        <a:effectLst/>
                        <a:latin typeface="Verdana" panose="020B0604030504040204" pitchFamily="34" charset="0"/>
                      </a:endParaRPr>
                    </a:p>
                  </a:txBody>
                  <a:tcPr marL="0" marR="0" marT="0" marB="0"/>
                </a:tc>
              </a:tr>
              <a:tr h="303041">
                <a:tc>
                  <a:txBody>
                    <a:bodyPr/>
                    <a:lstStyle/>
                    <a:p>
                      <a:pPr marL="38100" marR="38100" fontAlgn="t">
                        <a:spcBef>
                          <a:spcPts val="500"/>
                        </a:spcBef>
                        <a:spcAft>
                          <a:spcPts val="500"/>
                        </a:spcAft>
                      </a:pPr>
                      <a:r>
                        <a:rPr lang="ru-RU" sz="1800">
                          <a:effectLst/>
                          <a:latin typeface="Times New Roman" panose="02020603050405020304" pitchFamily="18" charset="0"/>
                        </a:rPr>
                        <a:t>Водопроводы</a:t>
                      </a:r>
                      <a:endParaRPr lang="ru-RU" sz="1400">
                        <a:effectLst/>
                        <a:latin typeface="Verdana" panose="020B0604030504040204" pitchFamily="34" charset="0"/>
                      </a:endParaRPr>
                    </a:p>
                  </a:txBody>
                  <a:tcPr marL="0" marR="0" marT="0" marB="0"/>
                </a:tc>
                <a:tc>
                  <a:txBody>
                    <a:bodyPr/>
                    <a:lstStyle/>
                    <a:p>
                      <a:pPr marL="38100" marR="38100" fontAlgn="t">
                        <a:spcBef>
                          <a:spcPts val="500"/>
                        </a:spcBef>
                        <a:spcAft>
                          <a:spcPts val="500"/>
                        </a:spcAft>
                      </a:pPr>
                      <a:r>
                        <a:rPr lang="ru-RU" sz="1800" dirty="0">
                          <a:effectLst/>
                          <a:latin typeface="Times New Roman" panose="02020603050405020304" pitchFamily="18" charset="0"/>
                        </a:rPr>
                        <a:t>Сооружение трубопровода подпитки системы горячего водоснабжения</a:t>
                      </a:r>
                      <a:endParaRPr lang="ru-RU" sz="1400" dirty="0">
                        <a:effectLst/>
                        <a:latin typeface="Verdana" panose="020B0604030504040204" pitchFamily="34" charset="0"/>
                      </a:endParaRPr>
                    </a:p>
                  </a:txBody>
                  <a:tcPr marL="0" marR="0" marT="0" marB="0"/>
                </a:tc>
                <a:tc>
                  <a:txBody>
                    <a:bodyPr/>
                    <a:lstStyle/>
                    <a:p>
                      <a:pPr marL="38100" marR="38100" fontAlgn="t">
                        <a:spcBef>
                          <a:spcPts val="500"/>
                        </a:spcBef>
                        <a:spcAft>
                          <a:spcPts val="500"/>
                        </a:spcAft>
                      </a:pPr>
                      <a:r>
                        <a:rPr lang="ru-RU" sz="1800" dirty="0">
                          <a:effectLst/>
                          <a:latin typeface="Times New Roman" panose="02020603050405020304" pitchFamily="18" charset="0"/>
                        </a:rPr>
                        <a:t>17.2.1.4</a:t>
                      </a:r>
                      <a:endParaRPr lang="ru-RU" sz="1400" dirty="0">
                        <a:effectLst/>
                        <a:latin typeface="Verdana" panose="020B0604030504040204" pitchFamily="34" charset="0"/>
                      </a:endParaRPr>
                    </a:p>
                  </a:txBody>
                  <a:tcPr marL="0" marR="0" marT="0" marB="0"/>
                </a:tc>
              </a:tr>
              <a:tr h="303041">
                <a:tc>
                  <a:txBody>
                    <a:bodyPr/>
                    <a:lstStyle/>
                    <a:p>
                      <a:pPr marL="38100" marR="38100" fontAlgn="t">
                        <a:spcBef>
                          <a:spcPts val="500"/>
                        </a:spcBef>
                        <a:spcAft>
                          <a:spcPts val="500"/>
                        </a:spcAft>
                      </a:pPr>
                      <a:r>
                        <a:rPr lang="ru-RU" sz="1800">
                          <a:effectLst/>
                          <a:latin typeface="Times New Roman" panose="02020603050405020304" pitchFamily="18" charset="0"/>
                        </a:rPr>
                        <a:t>Водопроводы</a:t>
                      </a:r>
                      <a:endParaRPr lang="ru-RU" sz="1400">
                        <a:effectLst/>
                        <a:latin typeface="Verdana" panose="020B0604030504040204" pitchFamily="34" charset="0"/>
                      </a:endParaRPr>
                    </a:p>
                  </a:txBody>
                  <a:tcPr marL="0" marR="0" marT="0" marB="0"/>
                </a:tc>
                <a:tc>
                  <a:txBody>
                    <a:bodyPr/>
                    <a:lstStyle/>
                    <a:p>
                      <a:pPr marL="38100" marR="38100" fontAlgn="t">
                        <a:spcBef>
                          <a:spcPts val="500"/>
                        </a:spcBef>
                        <a:spcAft>
                          <a:spcPts val="500"/>
                        </a:spcAft>
                      </a:pPr>
                      <a:r>
                        <a:rPr lang="ru-RU" sz="1800" dirty="0">
                          <a:effectLst/>
                          <a:latin typeface="Times New Roman" panose="02020603050405020304" pitchFamily="18" charset="0"/>
                        </a:rPr>
                        <a:t>Сооружение хозяйственно-питьевого водоснабжения и противопожарного водопровода</a:t>
                      </a:r>
                      <a:endParaRPr lang="ru-RU" sz="1400" dirty="0">
                        <a:effectLst/>
                        <a:latin typeface="Verdana" panose="020B0604030504040204" pitchFamily="34" charset="0"/>
                      </a:endParaRPr>
                    </a:p>
                  </a:txBody>
                  <a:tcPr marL="0" marR="0" marT="0" marB="0"/>
                </a:tc>
                <a:tc>
                  <a:txBody>
                    <a:bodyPr/>
                    <a:lstStyle/>
                    <a:p>
                      <a:pPr marL="38100" marR="38100" fontAlgn="t">
                        <a:spcBef>
                          <a:spcPts val="500"/>
                        </a:spcBef>
                        <a:spcAft>
                          <a:spcPts val="500"/>
                        </a:spcAft>
                      </a:pPr>
                      <a:r>
                        <a:rPr lang="ru-RU" sz="1800" dirty="0">
                          <a:effectLst/>
                          <a:latin typeface="Times New Roman" panose="02020603050405020304" pitchFamily="18" charset="0"/>
                        </a:rPr>
                        <a:t>17.2.1.5</a:t>
                      </a:r>
                      <a:endParaRPr lang="ru-RU" sz="1400" dirty="0">
                        <a:effectLst/>
                        <a:latin typeface="Verdana" panose="020B0604030504040204" pitchFamily="34" charset="0"/>
                      </a:endParaRPr>
                    </a:p>
                  </a:txBody>
                  <a:tcPr marL="0" marR="0" marT="0" marB="0"/>
                </a:tc>
              </a:tr>
              <a:tr h="303041">
                <a:tc>
                  <a:txBody>
                    <a:bodyPr/>
                    <a:lstStyle/>
                    <a:p>
                      <a:pPr marL="38100" marR="38100" fontAlgn="t">
                        <a:spcBef>
                          <a:spcPts val="500"/>
                        </a:spcBef>
                        <a:spcAft>
                          <a:spcPts val="500"/>
                        </a:spcAft>
                      </a:pPr>
                      <a:r>
                        <a:rPr lang="ru-RU" sz="1800">
                          <a:effectLst/>
                          <a:latin typeface="Times New Roman" panose="02020603050405020304" pitchFamily="18" charset="0"/>
                        </a:rPr>
                        <a:t>Насосные станции</a:t>
                      </a:r>
                      <a:endParaRPr lang="ru-RU" sz="1400">
                        <a:effectLst/>
                        <a:latin typeface="Verdana" panose="020B0604030504040204" pitchFamily="34" charset="0"/>
                      </a:endParaRPr>
                    </a:p>
                  </a:txBody>
                  <a:tcPr marL="0" marR="0" marT="0" marB="0"/>
                </a:tc>
                <a:tc>
                  <a:txBody>
                    <a:bodyPr/>
                    <a:lstStyle/>
                    <a:p>
                      <a:pPr marL="38100" marR="38100" fontAlgn="t">
                        <a:spcBef>
                          <a:spcPts val="500"/>
                        </a:spcBef>
                        <a:spcAft>
                          <a:spcPts val="500"/>
                        </a:spcAft>
                      </a:pPr>
                      <a:r>
                        <a:rPr lang="ru-RU" sz="1800" dirty="0">
                          <a:effectLst/>
                          <a:latin typeface="Times New Roman" panose="02020603050405020304" pitchFamily="18" charset="0"/>
                        </a:rPr>
                        <a:t>Сооружение резервуара запаса воды</a:t>
                      </a:r>
                      <a:endParaRPr lang="ru-RU" sz="1400" dirty="0">
                        <a:effectLst/>
                        <a:latin typeface="Verdana" panose="020B0604030504040204" pitchFamily="34" charset="0"/>
                      </a:endParaRPr>
                    </a:p>
                  </a:txBody>
                  <a:tcPr marL="0" marR="0" marT="0" marB="0"/>
                </a:tc>
                <a:tc>
                  <a:txBody>
                    <a:bodyPr/>
                    <a:lstStyle/>
                    <a:p>
                      <a:pPr marL="38100" marR="38100" fontAlgn="t">
                        <a:spcBef>
                          <a:spcPts val="500"/>
                        </a:spcBef>
                        <a:spcAft>
                          <a:spcPts val="500"/>
                        </a:spcAft>
                      </a:pPr>
                      <a:r>
                        <a:rPr lang="ru-RU" sz="1800" dirty="0">
                          <a:effectLst/>
                          <a:latin typeface="Times New Roman" panose="02020603050405020304" pitchFamily="18" charset="0"/>
                        </a:rPr>
                        <a:t>17.2.2.1</a:t>
                      </a:r>
                      <a:endParaRPr lang="ru-RU" sz="1400" dirty="0">
                        <a:effectLst/>
                        <a:latin typeface="Verdana" panose="020B0604030504040204" pitchFamily="34" charset="0"/>
                      </a:endParaRPr>
                    </a:p>
                  </a:txBody>
                  <a:tcPr marL="0" marR="0" marT="0" marB="0"/>
                </a:tc>
              </a:tr>
            </a:tbl>
          </a:graphicData>
        </a:graphic>
      </p:graphicFrame>
    </p:spTree>
    <p:extLst>
      <p:ext uri="{BB962C8B-B14F-4D97-AF65-F5344CB8AC3E}">
        <p14:creationId xmlns:p14="http://schemas.microsoft.com/office/powerpoint/2010/main" val="387678942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692696"/>
          </a:xfrm>
        </p:spPr>
        <p:txBody>
          <a:bodyPr>
            <a:noAutofit/>
          </a:bodyPr>
          <a:lstStyle/>
          <a:p>
            <a:r>
              <a:rPr lang="ru-RU" sz="2400" b="1" dirty="0" smtClean="0">
                <a:solidFill>
                  <a:schemeClr val="tx2">
                    <a:lumMod val="60000"/>
                    <a:lumOff val="40000"/>
                  </a:schemeClr>
                </a:solidFill>
                <a:latin typeface="Comic Sans MS" panose="030F0702030302020204" pitchFamily="66" charset="0"/>
              </a:rPr>
              <a:t>ПРИКАЗ  </a:t>
            </a:r>
            <a:r>
              <a:rPr lang="ru-RU" sz="2400" b="1" dirty="0">
                <a:solidFill>
                  <a:schemeClr val="tx2">
                    <a:lumMod val="60000"/>
                    <a:lumOff val="40000"/>
                  </a:schemeClr>
                </a:solidFill>
                <a:latin typeface="Comic Sans MS" panose="030F0702030302020204" pitchFamily="66" charset="0"/>
              </a:rPr>
              <a:t>Минстроя России </a:t>
            </a:r>
            <a:r>
              <a:rPr lang="ru-RU" sz="2400" b="1" dirty="0">
                <a:solidFill>
                  <a:srgbClr val="C00000"/>
                </a:solidFill>
                <a:latin typeface="Comic Sans MS" panose="030F0702030302020204" pitchFamily="66" charset="0"/>
              </a:rPr>
              <a:t>от 19 июня 2020 г. N 332/</a:t>
            </a:r>
            <a:r>
              <a:rPr lang="ru-RU" sz="2400" b="1" dirty="0" err="1">
                <a:solidFill>
                  <a:srgbClr val="C00000"/>
                </a:solidFill>
                <a:latin typeface="Comic Sans MS" panose="030F0702030302020204" pitchFamily="66" charset="0"/>
              </a:rPr>
              <a:t>пр</a:t>
            </a:r>
            <a:r>
              <a:rPr lang="ru-RU" sz="2400" b="1" dirty="0">
                <a:solidFill>
                  <a:srgbClr val="C00000"/>
                </a:solidFill>
              </a:rPr>
              <a:t/>
            </a:r>
            <a:br>
              <a:rPr lang="ru-RU" sz="2400" b="1" dirty="0">
                <a:solidFill>
                  <a:srgbClr val="C00000"/>
                </a:solidFill>
              </a:rPr>
            </a:br>
            <a:endParaRPr lang="ru-RU" sz="2400" b="1" dirty="0">
              <a:solidFill>
                <a:srgbClr val="C00000"/>
              </a:solidFill>
              <a:latin typeface="Comic Sans MS" panose="030F0702030302020204" pitchFamily="66" charset="0"/>
            </a:endParaRPr>
          </a:p>
        </p:txBody>
      </p:sp>
      <p:sp>
        <p:nvSpPr>
          <p:cNvPr id="3" name="Объект 2"/>
          <p:cNvSpPr>
            <a:spLocks noGrp="1"/>
          </p:cNvSpPr>
          <p:nvPr>
            <p:ph idx="1"/>
          </p:nvPr>
        </p:nvSpPr>
        <p:spPr>
          <a:xfrm>
            <a:off x="0" y="332656"/>
            <a:ext cx="9144000" cy="6525344"/>
          </a:xfrm>
        </p:spPr>
        <p:txBody>
          <a:bodyPr>
            <a:normAutofit fontScale="92500" lnSpcReduction="10000"/>
          </a:bodyPr>
          <a:lstStyle/>
          <a:p>
            <a:pPr marL="0" indent="0" algn="ctr">
              <a:buNone/>
            </a:pPr>
            <a:endParaRPr lang="ru-RU" sz="1050" b="1" dirty="0" smtClean="0"/>
          </a:p>
          <a:p>
            <a:pPr marL="0" indent="0" algn="ctr">
              <a:buNone/>
            </a:pPr>
            <a:r>
              <a:rPr lang="ru-RU" sz="1800" b="1" dirty="0" smtClean="0"/>
              <a:t>Методика </a:t>
            </a:r>
            <a:r>
              <a:rPr lang="ru-RU" sz="1600" b="1" dirty="0" smtClean="0"/>
              <a:t>ОПРЕДЕЛЕНИЯ </a:t>
            </a:r>
            <a:r>
              <a:rPr lang="ru-RU" sz="1900" b="1" dirty="0" smtClean="0"/>
              <a:t>ЗАТРАТ</a:t>
            </a:r>
            <a:r>
              <a:rPr lang="ru-RU" sz="1600" b="1" dirty="0" smtClean="0"/>
              <a:t> НА СТРОИТЕЛЬСТВО </a:t>
            </a:r>
            <a:r>
              <a:rPr lang="ru-RU" sz="1900" b="1" u="sng" dirty="0" smtClean="0">
                <a:solidFill>
                  <a:srgbClr val="C00000"/>
                </a:solidFill>
              </a:rPr>
              <a:t>ВРЕМЕННЫХ</a:t>
            </a:r>
            <a:r>
              <a:rPr lang="ru-RU" sz="1800" b="1" u="sng" dirty="0" smtClean="0">
                <a:solidFill>
                  <a:srgbClr val="C00000"/>
                </a:solidFill>
              </a:rPr>
              <a:t> ЗДАНИЙ И СООРУЖЕНИЙ</a:t>
            </a:r>
            <a:r>
              <a:rPr lang="ru-RU" sz="1800" b="1" dirty="0" smtClean="0">
                <a:solidFill>
                  <a:srgbClr val="C00000"/>
                </a:solidFill>
              </a:rPr>
              <a:t> </a:t>
            </a:r>
          </a:p>
          <a:p>
            <a:pPr marL="0" indent="0" algn="ctr">
              <a:buNone/>
            </a:pPr>
            <a:r>
              <a:rPr lang="ru-RU" sz="1800" dirty="0"/>
              <a:t>(предназначена для применения </a:t>
            </a:r>
            <a:r>
              <a:rPr lang="ru-RU" sz="1800" u="sng" dirty="0"/>
              <a:t>на этапе архитектурно-строительного проектирования </a:t>
            </a:r>
            <a:r>
              <a:rPr lang="ru-RU" sz="1800" dirty="0"/>
              <a:t>при определении сметной стоимости </a:t>
            </a:r>
            <a:r>
              <a:rPr lang="ru-RU" sz="1800" dirty="0" smtClean="0"/>
              <a:t>строительства) </a:t>
            </a:r>
          </a:p>
          <a:p>
            <a:pPr marL="0" indent="0">
              <a:buNone/>
            </a:pPr>
            <a:endParaRPr lang="ru-RU" sz="400" dirty="0" smtClean="0"/>
          </a:p>
          <a:p>
            <a:pPr marL="0" indent="0" algn="ctr">
              <a:buNone/>
            </a:pPr>
            <a:r>
              <a:rPr lang="ru-RU" sz="1800" dirty="0" smtClean="0"/>
              <a:t>временные </a:t>
            </a:r>
            <a:r>
              <a:rPr lang="ru-RU" sz="1800" dirty="0"/>
              <a:t>здания и сооружения подразделяются </a:t>
            </a:r>
            <a:r>
              <a:rPr lang="ru-RU" sz="1800" dirty="0" smtClean="0"/>
              <a:t>на:</a:t>
            </a:r>
          </a:p>
          <a:p>
            <a:pPr>
              <a:buFont typeface="Wingdings" panose="05000000000000000000" pitchFamily="2" charset="2"/>
              <a:buChar char="Ø"/>
            </a:pPr>
            <a:r>
              <a:rPr lang="ru-RU" sz="1800" b="1" dirty="0" smtClean="0">
                <a:solidFill>
                  <a:srgbClr val="FF0000"/>
                </a:solidFill>
              </a:rPr>
              <a:t>основные</a:t>
            </a:r>
            <a:r>
              <a:rPr lang="ru-RU" sz="1800" dirty="0"/>
              <a:t>, предназначенные для обеспечения нужд строительства </a:t>
            </a:r>
            <a:r>
              <a:rPr lang="ru-RU" sz="1800" dirty="0" smtClean="0"/>
              <a:t>(</a:t>
            </a:r>
            <a:r>
              <a:rPr lang="ru-RU" sz="1800" b="1" dirty="0" smtClean="0">
                <a:solidFill>
                  <a:srgbClr val="FF0000"/>
                </a:solidFill>
              </a:rPr>
              <a:t>титульные</a:t>
            </a:r>
            <a:r>
              <a:rPr lang="ru-RU" sz="1800" dirty="0"/>
              <a:t>), </a:t>
            </a:r>
            <a:endParaRPr lang="ru-RU" sz="1800" b="1" dirty="0" smtClean="0">
              <a:solidFill>
                <a:srgbClr val="FF0000"/>
              </a:solidFill>
            </a:endParaRPr>
          </a:p>
          <a:p>
            <a:pPr>
              <a:buFont typeface="Wingdings" panose="05000000000000000000" pitchFamily="2" charset="2"/>
              <a:buChar char="Ø"/>
            </a:pPr>
            <a:r>
              <a:rPr lang="ru-RU" sz="1800" b="1" dirty="0">
                <a:solidFill>
                  <a:srgbClr val="FF0000"/>
                </a:solidFill>
              </a:rPr>
              <a:t>в</a:t>
            </a:r>
            <a:r>
              <a:rPr lang="ru-RU" sz="1800" b="1" dirty="0" smtClean="0">
                <a:solidFill>
                  <a:srgbClr val="FF0000"/>
                </a:solidFill>
              </a:rPr>
              <a:t>спомогательные</a:t>
            </a:r>
            <a:r>
              <a:rPr lang="ru-RU" sz="1800" dirty="0"/>
              <a:t>, предназначенные для организации работ на строительной площадке (далее - </a:t>
            </a:r>
            <a:r>
              <a:rPr lang="ru-RU" sz="1800" b="1" dirty="0" err="1">
                <a:solidFill>
                  <a:srgbClr val="FF0000"/>
                </a:solidFill>
              </a:rPr>
              <a:t>нетитульные</a:t>
            </a:r>
            <a:r>
              <a:rPr lang="ru-RU" sz="1800" dirty="0"/>
              <a:t>), </a:t>
            </a:r>
            <a:endParaRPr lang="ru-RU" sz="1800" dirty="0" smtClean="0"/>
          </a:p>
          <a:p>
            <a:pPr>
              <a:buFont typeface="Wingdings" panose="05000000000000000000" pitchFamily="2" charset="2"/>
              <a:buChar char="Ø"/>
            </a:pPr>
            <a:r>
              <a:rPr lang="ru-RU" sz="1800" b="1" dirty="0" smtClean="0">
                <a:solidFill>
                  <a:srgbClr val="FF0000"/>
                </a:solidFill>
              </a:rPr>
              <a:t>иные </a:t>
            </a:r>
            <a:r>
              <a:rPr lang="ru-RU" sz="1800" b="1" dirty="0">
                <a:solidFill>
                  <a:srgbClr val="FF0000"/>
                </a:solidFill>
              </a:rPr>
              <a:t>временные сооружения</a:t>
            </a:r>
            <a:r>
              <a:rPr lang="ru-RU" sz="1800" dirty="0">
                <a:solidFill>
                  <a:srgbClr val="FF0000"/>
                </a:solidFill>
              </a:rPr>
              <a:t> </a:t>
            </a:r>
            <a:r>
              <a:rPr lang="ru-RU" sz="1800" dirty="0"/>
              <a:t>и </a:t>
            </a:r>
            <a:r>
              <a:rPr lang="ru-RU" sz="1800" dirty="0" smtClean="0"/>
              <a:t>спец. </a:t>
            </a:r>
            <a:r>
              <a:rPr lang="ru-RU" sz="1800" dirty="0"/>
              <a:t>вспомогательные сооружения и устройства, необходимые на период выполнения отдельных видов строительных </a:t>
            </a:r>
            <a:r>
              <a:rPr lang="ru-RU" sz="1800" dirty="0" smtClean="0"/>
              <a:t>работ.  </a:t>
            </a:r>
          </a:p>
          <a:p>
            <a:pPr marL="0" indent="0" algn="ctr">
              <a:buNone/>
            </a:pPr>
            <a:r>
              <a:rPr lang="ru-RU" sz="1800" b="1" u="sng" dirty="0"/>
              <a:t>К временным зданиям и сооружениям</a:t>
            </a:r>
            <a:r>
              <a:rPr lang="ru-RU" sz="1800" dirty="0"/>
              <a:t>, необходимым для обеспечения производственных нужд и обслуживания работников строительства, </a:t>
            </a:r>
            <a:r>
              <a:rPr lang="ru-RU" sz="1800" b="1" dirty="0"/>
              <a:t>относятся</a:t>
            </a:r>
            <a:r>
              <a:rPr lang="ru-RU" sz="1800" dirty="0"/>
              <a:t>:</a:t>
            </a:r>
          </a:p>
          <a:p>
            <a:r>
              <a:rPr lang="ru-RU" sz="1800" dirty="0"/>
              <a:t>а) </a:t>
            </a:r>
            <a:r>
              <a:rPr lang="ru-RU" sz="1800" u="sng" dirty="0"/>
              <a:t>монтируемые мобильные </a:t>
            </a:r>
            <a:r>
              <a:rPr lang="ru-RU" sz="1800" dirty="0"/>
              <a:t>(инвентарные), </a:t>
            </a:r>
            <a:r>
              <a:rPr lang="ru-RU" sz="1800" u="sng" dirty="0"/>
              <a:t>сборно-разборные, контейнерные </a:t>
            </a:r>
            <a:r>
              <a:rPr lang="ru-RU" sz="1600" i="1" dirty="0"/>
              <a:t>(с необходимым оснащением оборудованием, мебелью и хозяйственным инвентарем), </a:t>
            </a:r>
            <a:r>
              <a:rPr lang="ru-RU" sz="1800" dirty="0"/>
              <a:t>а также приспосабливаемые на период строительства, существующие и возводимые (</a:t>
            </a:r>
            <a:r>
              <a:rPr lang="ru-RU" sz="1600" i="1" dirty="0"/>
              <a:t>с учетом необходимого обустройства</a:t>
            </a:r>
            <a:r>
              <a:rPr lang="ru-RU" sz="1800" dirty="0"/>
              <a:t>) </a:t>
            </a:r>
            <a:r>
              <a:rPr lang="ru-RU" sz="1800" u="sng" dirty="0"/>
              <a:t>производственные, складские</a:t>
            </a:r>
            <a:r>
              <a:rPr lang="ru-RU" sz="1800" dirty="0"/>
              <a:t>, вспомогательные, </a:t>
            </a:r>
            <a:r>
              <a:rPr lang="ru-RU" sz="1800" u="sng" dirty="0"/>
              <a:t>административные, бытовые, общественные, жилые </a:t>
            </a:r>
            <a:r>
              <a:rPr lang="ru-RU" sz="1800" dirty="0"/>
              <a:t>(по отдельным видам строительства) здания и сооружения;</a:t>
            </a:r>
          </a:p>
          <a:p>
            <a:r>
              <a:rPr lang="ru-RU" sz="1800" dirty="0"/>
              <a:t>б) устройства (приспособления) и обустройства (сооружения, конструкции).</a:t>
            </a:r>
          </a:p>
          <a:p>
            <a:pPr marL="0" indent="0" algn="ctr">
              <a:buNone/>
            </a:pPr>
            <a:endParaRPr lang="ru-RU" sz="1800" dirty="0" smtClean="0">
              <a:solidFill>
                <a:srgbClr val="C00000"/>
              </a:solidFill>
            </a:endParaRPr>
          </a:p>
          <a:p>
            <a:pPr marL="0" indent="0" algn="just">
              <a:buNone/>
            </a:pPr>
            <a:r>
              <a:rPr lang="ru-RU" sz="1600" dirty="0"/>
              <a:t>Пункт 11: </a:t>
            </a:r>
            <a:r>
              <a:rPr lang="ru-RU" sz="1800" b="1" dirty="0"/>
              <a:t>Затраты на устройство </a:t>
            </a:r>
            <a:r>
              <a:rPr lang="ru-RU" sz="1800" b="1" u="sng" dirty="0">
                <a:solidFill>
                  <a:srgbClr val="FF0000"/>
                </a:solidFill>
              </a:rPr>
              <a:t>оснований и фундаментов</a:t>
            </a:r>
            <a:r>
              <a:rPr lang="ru-RU" sz="1800" b="1" dirty="0">
                <a:solidFill>
                  <a:srgbClr val="FF0000"/>
                </a:solidFill>
              </a:rPr>
              <a:t> (??) </a:t>
            </a:r>
            <a:r>
              <a:rPr lang="ru-RU" sz="1800" b="1" dirty="0"/>
              <a:t>под титульные временные здания и сооружения </a:t>
            </a:r>
            <a:r>
              <a:rPr lang="ru-RU" sz="1800" dirty="0"/>
              <a:t>определяются на основании локальных сметных расчетов (смет), калькуляций  </a:t>
            </a:r>
          </a:p>
        </p:txBody>
      </p:sp>
      <p:sp>
        <p:nvSpPr>
          <p:cNvPr id="4" name="Стрелка вниз 3"/>
          <p:cNvSpPr/>
          <p:nvPr/>
        </p:nvSpPr>
        <p:spPr>
          <a:xfrm>
            <a:off x="3851920" y="6525344"/>
            <a:ext cx="1440160" cy="332656"/>
          </a:xfrm>
          <a:prstGeom prst="downArrow">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ru-RU"/>
          </a:p>
        </p:txBody>
      </p:sp>
    </p:spTree>
    <p:extLst>
      <p:ext uri="{BB962C8B-B14F-4D97-AF65-F5344CB8AC3E}">
        <p14:creationId xmlns:p14="http://schemas.microsoft.com/office/powerpoint/2010/main" val="11113802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44624"/>
            <a:ext cx="9144000" cy="144016"/>
          </a:xfrm>
        </p:spPr>
        <p:txBody>
          <a:bodyPr>
            <a:noAutofit/>
          </a:bodyPr>
          <a:lstStyle/>
          <a:p>
            <a:r>
              <a:rPr lang="ru-RU" sz="1800" b="1" dirty="0" smtClean="0">
                <a:solidFill>
                  <a:schemeClr val="tx2">
                    <a:lumMod val="60000"/>
                    <a:lumOff val="40000"/>
                  </a:schemeClr>
                </a:solidFill>
                <a:latin typeface="Comic Sans MS" panose="030F0702030302020204" pitchFamily="66" charset="0"/>
              </a:rPr>
              <a:t>ВРЕМЕННЫЕ ЗДАНИЯ И СООРУЖЕНИЯ</a:t>
            </a:r>
            <a:endParaRPr lang="ru-RU" sz="1800" b="1" dirty="0">
              <a:solidFill>
                <a:srgbClr val="C00000"/>
              </a:solidFill>
              <a:latin typeface="Comic Sans MS" panose="030F0702030302020204" pitchFamily="66" charset="0"/>
            </a:endParaRPr>
          </a:p>
        </p:txBody>
      </p:sp>
      <p:sp>
        <p:nvSpPr>
          <p:cNvPr id="3" name="Объект 2"/>
          <p:cNvSpPr>
            <a:spLocks noGrp="1"/>
          </p:cNvSpPr>
          <p:nvPr>
            <p:ph idx="1"/>
          </p:nvPr>
        </p:nvSpPr>
        <p:spPr>
          <a:xfrm>
            <a:off x="0" y="188640"/>
            <a:ext cx="9144000" cy="6669360"/>
          </a:xfrm>
        </p:spPr>
        <p:txBody>
          <a:bodyPr>
            <a:normAutofit fontScale="32500" lnSpcReduction="20000"/>
          </a:bodyPr>
          <a:lstStyle/>
          <a:p>
            <a:pPr marL="0" indent="0" algn="ctr">
              <a:buNone/>
            </a:pPr>
            <a:endParaRPr lang="ru-RU" sz="4300" b="1" dirty="0" smtClean="0">
              <a:solidFill>
                <a:srgbClr val="FF0000"/>
              </a:solidFill>
            </a:endParaRPr>
          </a:p>
          <a:p>
            <a:pPr marL="0" indent="0" algn="ctr">
              <a:buNone/>
            </a:pPr>
            <a:r>
              <a:rPr lang="ru-RU" sz="4300" b="1" dirty="0" smtClean="0">
                <a:solidFill>
                  <a:srgbClr val="FF0000"/>
                </a:solidFill>
              </a:rPr>
              <a:t>ВРЕМЕННЫЕ </a:t>
            </a:r>
            <a:r>
              <a:rPr lang="ru-RU" sz="4300" b="1" u="sng" dirty="0" smtClean="0">
                <a:solidFill>
                  <a:srgbClr val="FF0000"/>
                </a:solidFill>
              </a:rPr>
              <a:t>ЗДАНИЯ </a:t>
            </a:r>
            <a:r>
              <a:rPr lang="ru-RU" sz="4300" b="1" dirty="0" smtClean="0">
                <a:solidFill>
                  <a:srgbClr val="FF0000"/>
                </a:solidFill>
              </a:rPr>
              <a:t>И СООРУЖЕНИЯ (п.16) - перечень:</a:t>
            </a:r>
          </a:p>
          <a:p>
            <a:pPr marL="0" indent="0" algn="ctr">
              <a:buNone/>
            </a:pPr>
            <a:endParaRPr lang="ru-RU" sz="4300" b="1" dirty="0" smtClean="0">
              <a:solidFill>
                <a:srgbClr val="FF0000"/>
              </a:solidFill>
            </a:endParaRPr>
          </a:p>
          <a:p>
            <a:pPr marL="0" indent="0">
              <a:buNone/>
            </a:pPr>
            <a:r>
              <a:rPr lang="ru-RU" sz="4000" dirty="0"/>
              <a:t>а) мобильные (инвентарные) здания и сооружения </a:t>
            </a:r>
            <a:r>
              <a:rPr lang="ru-RU" sz="4000" b="1" dirty="0" smtClean="0"/>
              <a:t>Производственные, Складские, Вспомогательные, Административные, </a:t>
            </a:r>
            <a:r>
              <a:rPr lang="ru-RU" sz="4000" dirty="0"/>
              <a:t>бытовые (в том числе административно-хозяйственного, санитарно-бытового назначения, а также пункты питания и здравпункты) и общественные здания и сооружения, жилые при возведении мостовых сооружений протяженностью более 50 метров вне населенных пунктов, а также основания и фундаменты под них;</a:t>
            </a:r>
          </a:p>
          <a:p>
            <a:pPr marL="0" indent="0">
              <a:buNone/>
            </a:pPr>
            <a:r>
              <a:rPr lang="ru-RU" sz="4000" dirty="0"/>
              <a:t>б) специализированные </a:t>
            </a:r>
            <a:r>
              <a:rPr lang="ru-RU" sz="4000" b="1" dirty="0"/>
              <a:t>подвижные составы</a:t>
            </a:r>
            <a:r>
              <a:rPr lang="ru-RU" sz="4000" dirty="0"/>
              <a:t>, не используемые для перевозки </a:t>
            </a:r>
            <a:r>
              <a:rPr lang="ru-RU" sz="4000" dirty="0" smtClean="0"/>
              <a:t>грузов;</a:t>
            </a:r>
            <a:endParaRPr lang="ru-RU" sz="4000" dirty="0"/>
          </a:p>
          <a:p>
            <a:pPr marL="0" indent="0">
              <a:buNone/>
            </a:pPr>
            <a:r>
              <a:rPr lang="ru-RU" sz="4000" dirty="0"/>
              <a:t>в) здания, </a:t>
            </a:r>
            <a:r>
              <a:rPr lang="ru-RU" sz="4000" dirty="0" smtClean="0"/>
              <a:t>сооружения, </a:t>
            </a:r>
            <a:r>
              <a:rPr lang="ru-RU" sz="4000" dirty="0"/>
              <a:t>предназначенные </a:t>
            </a:r>
            <a:r>
              <a:rPr lang="ru-RU" sz="4000" b="1" dirty="0"/>
              <a:t>для производственных нужд и обслуживания работников </a:t>
            </a:r>
            <a:r>
              <a:rPr lang="ru-RU" sz="4000" dirty="0" smtClean="0"/>
              <a:t>строительства;</a:t>
            </a:r>
            <a:endParaRPr lang="ru-RU" sz="4000" dirty="0"/>
          </a:p>
          <a:p>
            <a:pPr marL="0" indent="0">
              <a:buNone/>
            </a:pPr>
            <a:r>
              <a:rPr lang="ru-RU" sz="4000" dirty="0"/>
              <a:t>г) материально-технические </a:t>
            </a:r>
            <a:r>
              <a:rPr lang="ru-RU" sz="4000" b="1" dirty="0" smtClean="0"/>
              <a:t>СКЛАДЫ </a:t>
            </a:r>
            <a:r>
              <a:rPr lang="ru-RU" sz="4000" dirty="0"/>
              <a:t>на строительной </a:t>
            </a:r>
            <a:r>
              <a:rPr lang="ru-RU" sz="4000" dirty="0" smtClean="0"/>
              <a:t>площадке;</a:t>
            </a:r>
            <a:endParaRPr lang="ru-RU" sz="4000" dirty="0"/>
          </a:p>
          <a:p>
            <a:pPr marL="0" indent="0">
              <a:buNone/>
            </a:pPr>
            <a:r>
              <a:rPr lang="ru-RU" sz="4000" dirty="0"/>
              <a:t>д) производственные </a:t>
            </a:r>
            <a:r>
              <a:rPr lang="ru-RU" sz="4000" b="1" dirty="0" smtClean="0"/>
              <a:t>МАСТЕРСКИЕ</a:t>
            </a:r>
            <a:r>
              <a:rPr lang="ru-RU" sz="4000" dirty="0" smtClean="0"/>
              <a:t> </a:t>
            </a:r>
            <a:r>
              <a:rPr lang="ru-RU" sz="4000" dirty="0"/>
              <a:t>многофункционального </a:t>
            </a:r>
            <a:r>
              <a:rPr lang="ru-RU" sz="4000" dirty="0" smtClean="0"/>
              <a:t>назначения;</a:t>
            </a:r>
            <a:endParaRPr lang="ru-RU" sz="4000" dirty="0"/>
          </a:p>
          <a:p>
            <a:pPr marL="0" indent="0">
              <a:buNone/>
            </a:pPr>
            <a:r>
              <a:rPr lang="ru-RU" sz="4000" dirty="0"/>
              <a:t>е) </a:t>
            </a:r>
            <a:r>
              <a:rPr lang="ru-RU" sz="4000" b="1" dirty="0" smtClean="0"/>
              <a:t>ЛАБОРАТОРИИ </a:t>
            </a:r>
            <a:r>
              <a:rPr lang="ru-RU" sz="4000" dirty="0"/>
              <a:t>для испытаний строительных материалов и изделий на строительных площадках;</a:t>
            </a:r>
          </a:p>
          <a:p>
            <a:pPr marL="0" indent="0">
              <a:buNone/>
            </a:pPr>
            <a:r>
              <a:rPr lang="ru-RU" sz="4000" dirty="0"/>
              <a:t>ж) площадки, платформы, предназначенные для </a:t>
            </a:r>
            <a:r>
              <a:rPr lang="ru-RU" sz="4000" dirty="0" smtClean="0"/>
              <a:t>складирования </a:t>
            </a:r>
            <a:r>
              <a:rPr lang="ru-RU" sz="4000" dirty="0"/>
              <a:t>материалов</a:t>
            </a:r>
            <a:r>
              <a:rPr lang="ru-RU" sz="4000" dirty="0" smtClean="0"/>
              <a:t>, </a:t>
            </a:r>
            <a:r>
              <a:rPr lang="ru-RU" sz="4000" dirty="0"/>
              <a:t>а также для погрузочно-разгрузочных работ;</a:t>
            </a:r>
          </a:p>
          <a:p>
            <a:pPr marL="0" indent="0">
              <a:buNone/>
            </a:pPr>
            <a:r>
              <a:rPr lang="ru-RU" sz="4000" dirty="0"/>
              <a:t>з) </a:t>
            </a:r>
            <a:r>
              <a:rPr lang="ru-RU" sz="4000" b="1" dirty="0"/>
              <a:t>электростанции, котельные, насосные, компрессорные, водопроводные</a:t>
            </a:r>
            <a:r>
              <a:rPr lang="ru-RU" sz="4000" dirty="0"/>
              <a:t>, канализационные, калориферные, </a:t>
            </a:r>
            <a:r>
              <a:rPr lang="ru-RU" sz="4000" dirty="0" err="1"/>
              <a:t>вентиляторные</a:t>
            </a:r>
            <a:r>
              <a:rPr lang="ru-RU" sz="4000" dirty="0"/>
              <a:t>, трансформаторные, газораспределительные и подобные здания (сооружения) временного пользования;</a:t>
            </a:r>
          </a:p>
          <a:p>
            <a:pPr marL="0" indent="0">
              <a:buNone/>
            </a:pPr>
            <a:r>
              <a:rPr lang="ru-RU" sz="4000" dirty="0"/>
              <a:t>и) станции передвижные для отделочных работ (штукатурные, малярные и другие);</a:t>
            </a:r>
          </a:p>
          <a:p>
            <a:pPr marL="0" indent="0">
              <a:buNone/>
            </a:pPr>
            <a:r>
              <a:rPr lang="ru-RU" sz="4000" dirty="0"/>
              <a:t>к) установки и оборудование для очистки и обеззараживания поверхностных источников;</a:t>
            </a:r>
          </a:p>
          <a:p>
            <a:pPr marL="0" indent="0">
              <a:buNone/>
            </a:pPr>
            <a:r>
              <a:rPr lang="ru-RU" sz="4000" dirty="0"/>
              <a:t>л) </a:t>
            </a:r>
            <a:r>
              <a:rPr lang="ru-RU" sz="4000" dirty="0" err="1"/>
              <a:t>камнедробильно</a:t>
            </a:r>
            <a:r>
              <a:rPr lang="ru-RU" sz="4000" dirty="0"/>
              <a:t>-сортировочные установки, бетонорастворные узлы, установки для приготовления бетона и раствора;</a:t>
            </a:r>
          </a:p>
          <a:p>
            <a:pPr marL="0" indent="0">
              <a:buNone/>
            </a:pPr>
            <a:r>
              <a:rPr lang="ru-RU" sz="4000" dirty="0"/>
              <a:t>м) установки для приготовления грунтов, обработанных органическими и неорганическими вяжущими </a:t>
            </a:r>
            <a:r>
              <a:rPr lang="ru-RU" sz="4000" dirty="0" smtClean="0"/>
              <a:t>веществами;</a:t>
            </a:r>
            <a:endParaRPr lang="ru-RU" sz="4000" dirty="0"/>
          </a:p>
          <a:p>
            <a:pPr marL="0" indent="0">
              <a:buNone/>
            </a:pPr>
            <a:r>
              <a:rPr lang="ru-RU" sz="4000" dirty="0"/>
              <a:t>н) полигоны для изготовления железобетонных, бетонных изделий и </a:t>
            </a:r>
            <a:r>
              <a:rPr lang="ru-RU" sz="4000" dirty="0" err="1"/>
              <a:t>доборных</a:t>
            </a:r>
            <a:r>
              <a:rPr lang="ru-RU" sz="4000" dirty="0"/>
              <a:t> элементов с пропарочными камерами;</a:t>
            </a:r>
          </a:p>
          <a:p>
            <a:pPr marL="0" indent="0">
              <a:buNone/>
            </a:pPr>
            <a:r>
              <a:rPr lang="ru-RU" sz="4000" dirty="0"/>
              <a:t>о) площадки, стенды для укрупнительной и предварительной сборки конструкций и оборудования;</a:t>
            </a:r>
          </a:p>
          <a:p>
            <a:pPr marL="0" indent="0">
              <a:buNone/>
            </a:pPr>
            <a:r>
              <a:rPr lang="ru-RU" sz="4000" dirty="0"/>
              <a:t>п) звеносборочные базы для сборки звеньев железнодорожного пути;</a:t>
            </a:r>
          </a:p>
          <a:p>
            <a:pPr marL="0" indent="0">
              <a:buNone/>
            </a:pPr>
            <a:r>
              <a:rPr lang="ru-RU" sz="4000" dirty="0"/>
              <a:t>р) здания и обустройства в карьерах, используемых на период строительства, за исключением дорог;</a:t>
            </a:r>
          </a:p>
          <a:p>
            <a:pPr marL="0" indent="0">
              <a:buNone/>
            </a:pPr>
            <a:r>
              <a:rPr lang="ru-RU" sz="4000" dirty="0"/>
              <a:t>с) гаражи;</a:t>
            </a:r>
          </a:p>
          <a:p>
            <a:pPr marL="0" indent="0">
              <a:buNone/>
            </a:pPr>
            <a:r>
              <a:rPr lang="ru-RU" sz="4000" dirty="0"/>
              <a:t>т) основания и фундаменты под машины и </a:t>
            </a:r>
            <a:r>
              <a:rPr lang="ru-RU" sz="4000" dirty="0" smtClean="0"/>
              <a:t>механизмы;</a:t>
            </a:r>
            <a:endParaRPr lang="ru-RU" sz="4000" dirty="0"/>
          </a:p>
          <a:p>
            <a:pPr marL="0" indent="0">
              <a:buNone/>
            </a:pPr>
            <a:r>
              <a:rPr lang="ru-RU" sz="4000" dirty="0"/>
              <a:t>у) </a:t>
            </a:r>
            <a:r>
              <a:rPr lang="ru-RU" sz="4000" b="1" u="sng" dirty="0" smtClean="0"/>
              <a:t>ЗАБОРЫ</a:t>
            </a:r>
            <a:r>
              <a:rPr lang="ru-RU" sz="4000" dirty="0" smtClean="0"/>
              <a:t> </a:t>
            </a:r>
            <a:r>
              <a:rPr lang="ru-RU" sz="4000" dirty="0"/>
              <a:t>и специальные защитные ограждения территории строительства </a:t>
            </a:r>
            <a:r>
              <a:rPr lang="ru-RU" sz="4000" dirty="0" smtClean="0"/>
              <a:t>с </a:t>
            </a:r>
            <a:r>
              <a:rPr lang="ru-RU" sz="4000" dirty="0"/>
              <a:t>оформлением информационных щитов;</a:t>
            </a:r>
          </a:p>
          <a:p>
            <a:pPr marL="0" indent="0">
              <a:buNone/>
            </a:pPr>
            <a:r>
              <a:rPr lang="ru-RU" sz="4000" dirty="0"/>
              <a:t>ф) сооружения, связанные с противопожарными мероприятиями;</a:t>
            </a:r>
          </a:p>
          <a:p>
            <a:pPr marL="0" indent="0">
              <a:buNone/>
            </a:pPr>
            <a:r>
              <a:rPr lang="ru-RU" sz="4000" dirty="0"/>
              <a:t>х) </a:t>
            </a:r>
            <a:r>
              <a:rPr lang="ru-RU" sz="4000" b="1" u="sng" dirty="0" smtClean="0"/>
              <a:t>ЖЕЛЕЗНЫЕ И АВТОМОБИЛЬНЫЕ ДОРОГИ</a:t>
            </a:r>
            <a:r>
              <a:rPr lang="ru-RU" sz="4000" dirty="0" smtClean="0"/>
              <a:t>, </a:t>
            </a:r>
            <a:r>
              <a:rPr lang="ru-RU" sz="4000" dirty="0"/>
              <a:t>грунтовые землевозные, технологические проезды, проходящие в границах территории строительства, а также соединительные участки между </a:t>
            </a:r>
            <a:r>
              <a:rPr lang="ru-RU" sz="4000" dirty="0" err="1"/>
              <a:t>притрассовой</a:t>
            </a:r>
            <a:r>
              <a:rPr lang="ru-RU" sz="4000" dirty="0"/>
              <a:t> дорогой и строящимся линейным сооружением;</a:t>
            </a:r>
          </a:p>
          <a:p>
            <a:pPr marL="0" indent="0">
              <a:buNone/>
            </a:pPr>
            <a:r>
              <a:rPr lang="ru-RU" sz="4000" dirty="0"/>
              <a:t>ц) разводящие сети инженерно-технического обеспечения (водо-, тепло-, электроснабжения, связи и другие) от распределительных устройств на строительной </a:t>
            </a:r>
            <a:r>
              <a:rPr lang="ru-RU" sz="4000" dirty="0" smtClean="0"/>
              <a:t>площадке </a:t>
            </a:r>
            <a:r>
              <a:rPr lang="ru-RU" sz="4000" dirty="0"/>
              <a:t>до рабочей зоны (территории в пределах до 25 м от периметра зданий или осей линейных сооружений).</a:t>
            </a:r>
          </a:p>
          <a:p>
            <a:pPr marL="0" indent="0" algn="ctr">
              <a:buNone/>
            </a:pPr>
            <a:endParaRPr lang="ru-RU" sz="2000" dirty="0" smtClean="0"/>
          </a:p>
        </p:txBody>
      </p:sp>
      <p:sp>
        <p:nvSpPr>
          <p:cNvPr id="4" name="Стрелка вниз 3"/>
          <p:cNvSpPr/>
          <p:nvPr/>
        </p:nvSpPr>
        <p:spPr>
          <a:xfrm>
            <a:off x="3851920" y="6525344"/>
            <a:ext cx="1440160" cy="332656"/>
          </a:xfrm>
          <a:prstGeom prst="downArrow">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ru-RU"/>
          </a:p>
        </p:txBody>
      </p:sp>
    </p:spTree>
    <p:extLst>
      <p:ext uri="{BB962C8B-B14F-4D97-AF65-F5344CB8AC3E}">
        <p14:creationId xmlns:p14="http://schemas.microsoft.com/office/powerpoint/2010/main" val="1817208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6381328"/>
          </a:xfrm>
        </p:spPr>
        <p:txBody>
          <a:bodyPr>
            <a:noAutofit/>
          </a:bodyPr>
          <a:lstStyle/>
          <a:p>
            <a:r>
              <a:rPr lang="ru-RU" sz="4000" dirty="0" smtClean="0">
                <a:solidFill>
                  <a:schemeClr val="tx2">
                    <a:lumMod val="60000"/>
                    <a:lumOff val="40000"/>
                  </a:schemeClr>
                </a:solidFill>
                <a:latin typeface="Comic Sans MS" panose="030F0702030302020204" pitchFamily="66" charset="0"/>
              </a:rPr>
              <a:t/>
            </a:r>
            <a:br>
              <a:rPr lang="ru-RU" sz="4000" dirty="0" smtClean="0">
                <a:solidFill>
                  <a:schemeClr val="tx2">
                    <a:lumMod val="60000"/>
                    <a:lumOff val="40000"/>
                  </a:schemeClr>
                </a:solidFill>
                <a:latin typeface="Comic Sans MS" panose="030F0702030302020204" pitchFamily="66" charset="0"/>
              </a:rPr>
            </a:br>
            <a:r>
              <a:rPr lang="ru-RU" sz="4000" dirty="0">
                <a:solidFill>
                  <a:schemeClr val="tx2">
                    <a:lumMod val="60000"/>
                    <a:lumOff val="40000"/>
                  </a:schemeClr>
                </a:solidFill>
                <a:latin typeface="Comic Sans MS" panose="030F0702030302020204" pitchFamily="66" charset="0"/>
              </a:rPr>
              <a:t/>
            </a:r>
            <a:br>
              <a:rPr lang="ru-RU" sz="4000" dirty="0">
                <a:solidFill>
                  <a:schemeClr val="tx2">
                    <a:lumMod val="60000"/>
                    <a:lumOff val="40000"/>
                  </a:schemeClr>
                </a:solidFill>
                <a:latin typeface="Comic Sans MS" panose="030F0702030302020204" pitchFamily="66" charset="0"/>
              </a:rPr>
            </a:br>
            <a:r>
              <a:rPr lang="ru-RU" sz="3200" dirty="0" smtClean="0">
                <a:solidFill>
                  <a:schemeClr val="tx2">
                    <a:lumMod val="60000"/>
                    <a:lumOff val="40000"/>
                  </a:schemeClr>
                </a:solidFill>
                <a:latin typeface="Comic Sans MS" panose="030F0702030302020204" pitchFamily="66" charset="0"/>
              </a:rPr>
              <a:t>поручение Председателя Правительства Российской Федерации</a:t>
            </a:r>
            <a:br>
              <a:rPr lang="ru-RU" sz="3200" dirty="0" smtClean="0">
                <a:solidFill>
                  <a:schemeClr val="tx2">
                    <a:lumMod val="60000"/>
                    <a:lumOff val="40000"/>
                  </a:schemeClr>
                </a:solidFill>
                <a:latin typeface="Comic Sans MS" panose="030F0702030302020204" pitchFamily="66" charset="0"/>
              </a:rPr>
            </a:br>
            <a:r>
              <a:rPr lang="ru-RU" sz="3200" dirty="0" smtClean="0">
                <a:solidFill>
                  <a:schemeClr val="tx2">
                    <a:lumMod val="60000"/>
                    <a:lumOff val="40000"/>
                  </a:schemeClr>
                </a:solidFill>
                <a:latin typeface="Comic Sans MS" panose="030F0702030302020204" pitchFamily="66" charset="0"/>
              </a:rPr>
              <a:t>от 30 января 2021 г.</a:t>
            </a:r>
            <a:br>
              <a:rPr lang="ru-RU" sz="3200" dirty="0" smtClean="0">
                <a:solidFill>
                  <a:schemeClr val="tx2">
                    <a:lumMod val="60000"/>
                    <a:lumOff val="40000"/>
                  </a:schemeClr>
                </a:solidFill>
                <a:latin typeface="Comic Sans MS" panose="030F0702030302020204" pitchFamily="66" charset="0"/>
              </a:rPr>
            </a:br>
            <a:r>
              <a:rPr lang="ru-RU" sz="3200" dirty="0" smtClean="0">
                <a:solidFill>
                  <a:schemeClr val="tx2">
                    <a:lumMod val="60000"/>
                    <a:lumOff val="40000"/>
                  </a:schemeClr>
                </a:solidFill>
                <a:latin typeface="Comic Sans MS" panose="030F0702030302020204" pitchFamily="66" charset="0"/>
              </a:rPr>
              <a:t>№ ММ-П13-932</a:t>
            </a:r>
            <a:br>
              <a:rPr lang="ru-RU" sz="3200" dirty="0" smtClean="0">
                <a:solidFill>
                  <a:schemeClr val="tx2">
                    <a:lumMod val="60000"/>
                    <a:lumOff val="40000"/>
                  </a:schemeClr>
                </a:solidFill>
                <a:latin typeface="Comic Sans MS" panose="030F0702030302020204" pitchFamily="66" charset="0"/>
              </a:rPr>
            </a:br>
            <a:r>
              <a:rPr lang="ru-RU" sz="2400" dirty="0" smtClean="0">
                <a:solidFill>
                  <a:schemeClr val="tx2">
                    <a:lumMod val="60000"/>
                    <a:lumOff val="40000"/>
                  </a:schemeClr>
                </a:solidFill>
                <a:latin typeface="Comic Sans MS" panose="030F0702030302020204" pitchFamily="66" charset="0"/>
              </a:rPr>
              <a:t>созданы </a:t>
            </a:r>
            <a:r>
              <a:rPr lang="ru-RU" sz="2400" b="1" dirty="0" smtClean="0">
                <a:solidFill>
                  <a:schemeClr val="tx2">
                    <a:lumMod val="60000"/>
                    <a:lumOff val="40000"/>
                  </a:schemeClr>
                </a:solidFill>
                <a:latin typeface="Comic Sans MS" panose="030F0702030302020204" pitchFamily="66" charset="0"/>
              </a:rPr>
              <a:t>организационные штабы </a:t>
            </a:r>
            <a:r>
              <a:rPr lang="ru-RU" sz="2400" dirty="0" smtClean="0">
                <a:solidFill>
                  <a:schemeClr val="tx2">
                    <a:lumMod val="60000"/>
                    <a:lumOff val="40000"/>
                  </a:schemeClr>
                </a:solidFill>
                <a:latin typeface="Comic Sans MS" panose="030F0702030302020204" pitchFamily="66" charset="0"/>
              </a:rPr>
              <a:t>по направлениям:</a:t>
            </a:r>
            <a:br>
              <a:rPr lang="ru-RU" sz="2400" dirty="0" smtClean="0">
                <a:solidFill>
                  <a:schemeClr val="tx2">
                    <a:lumMod val="60000"/>
                    <a:lumOff val="40000"/>
                  </a:schemeClr>
                </a:solidFill>
                <a:latin typeface="Comic Sans MS" panose="030F0702030302020204" pitchFamily="66" charset="0"/>
              </a:rPr>
            </a:br>
            <a:r>
              <a:rPr lang="ru-RU" sz="2400" dirty="0" smtClean="0">
                <a:solidFill>
                  <a:schemeClr val="tx2">
                    <a:lumMod val="60000"/>
                    <a:lumOff val="40000"/>
                  </a:schemeClr>
                </a:solidFill>
                <a:latin typeface="Comic Sans MS" panose="030F0702030302020204" pitchFamily="66" charset="0"/>
              </a:rPr>
              <a:t>-</a:t>
            </a:r>
            <a:r>
              <a:rPr lang="ru-RU" sz="2400" dirty="0"/>
              <a:t>«новая высокотехнологичная экономика» </a:t>
            </a:r>
            <a:r>
              <a:rPr lang="ru-RU" sz="2400" dirty="0" smtClean="0"/>
              <a:t/>
            </a:r>
            <a:br>
              <a:rPr lang="ru-RU" sz="2400" dirty="0" smtClean="0"/>
            </a:br>
            <a:r>
              <a:rPr lang="ru-RU" sz="2400" dirty="0" smtClean="0"/>
              <a:t>- «</a:t>
            </a:r>
            <a:r>
              <a:rPr lang="ru-RU" sz="2400" dirty="0"/>
              <a:t>новый общественный договор</a:t>
            </a:r>
            <a:r>
              <a:rPr lang="ru-RU" sz="2400" dirty="0" smtClean="0"/>
              <a:t>»</a:t>
            </a:r>
            <a:br>
              <a:rPr lang="ru-RU" sz="2400" dirty="0" smtClean="0"/>
            </a:br>
            <a:r>
              <a:rPr lang="ru-RU" sz="2400" dirty="0" smtClean="0"/>
              <a:t>- «</a:t>
            </a:r>
            <a:r>
              <a:rPr lang="ru-RU" sz="2400" dirty="0"/>
              <a:t>национальная инновационная система»</a:t>
            </a:r>
            <a:r>
              <a:rPr lang="ru-RU" sz="2400" dirty="0" smtClean="0">
                <a:solidFill>
                  <a:schemeClr val="tx2">
                    <a:lumMod val="60000"/>
                    <a:lumOff val="40000"/>
                  </a:schemeClr>
                </a:solidFill>
                <a:latin typeface="Comic Sans MS" panose="030F0702030302020204" pitchFamily="66" charset="0"/>
              </a:rPr>
              <a:t/>
            </a:r>
            <a:br>
              <a:rPr lang="ru-RU" sz="2400" dirty="0" smtClean="0">
                <a:solidFill>
                  <a:schemeClr val="tx2">
                    <a:lumMod val="60000"/>
                    <a:lumOff val="40000"/>
                  </a:schemeClr>
                </a:solidFill>
                <a:latin typeface="Comic Sans MS" panose="030F0702030302020204" pitchFamily="66" charset="0"/>
              </a:rPr>
            </a:br>
            <a:r>
              <a:rPr lang="ru-RU" sz="2400" dirty="0" smtClean="0">
                <a:solidFill>
                  <a:schemeClr val="tx2">
                    <a:lumMod val="60000"/>
                    <a:lumOff val="40000"/>
                  </a:schemeClr>
                </a:solidFill>
                <a:latin typeface="Comic Sans MS" panose="030F0702030302020204" pitchFamily="66" charset="0"/>
              </a:rPr>
              <a:t>- «</a:t>
            </a:r>
            <a:r>
              <a:rPr lang="ru-RU" sz="2400" b="1" dirty="0" smtClean="0">
                <a:solidFill>
                  <a:schemeClr val="tx2">
                    <a:lumMod val="60000"/>
                    <a:lumOff val="40000"/>
                  </a:schemeClr>
                </a:solidFill>
                <a:latin typeface="Comic Sans MS" panose="030F0702030302020204" pitchFamily="66" charset="0"/>
              </a:rPr>
              <a:t>АГРЕССИВНОЕ РАЗВИТИЕ ИНФРАСТРУКТУРЫ</a:t>
            </a:r>
            <a:r>
              <a:rPr lang="ru-RU" sz="2400" dirty="0" smtClean="0">
                <a:solidFill>
                  <a:schemeClr val="tx2">
                    <a:lumMod val="60000"/>
                    <a:lumOff val="40000"/>
                  </a:schemeClr>
                </a:solidFill>
                <a:latin typeface="Comic Sans MS" panose="030F0702030302020204" pitchFamily="66" charset="0"/>
              </a:rPr>
              <a:t>»</a:t>
            </a:r>
            <a:br>
              <a:rPr lang="ru-RU" sz="2400" dirty="0" smtClean="0">
                <a:solidFill>
                  <a:schemeClr val="tx2">
                    <a:lumMod val="60000"/>
                    <a:lumOff val="40000"/>
                  </a:schemeClr>
                </a:solidFill>
                <a:latin typeface="Comic Sans MS" panose="030F0702030302020204" pitchFamily="66" charset="0"/>
              </a:rPr>
            </a:br>
            <a:r>
              <a:rPr lang="ru-RU" sz="2400" dirty="0"/>
              <a:t>- </a:t>
            </a:r>
            <a:r>
              <a:rPr lang="ru-RU" sz="2400" dirty="0" smtClean="0"/>
              <a:t>«клиентоцентричное государство»</a:t>
            </a:r>
            <a:r>
              <a:rPr lang="ru-RU" sz="2400" dirty="0"/>
              <a:t/>
            </a:r>
            <a:br>
              <a:rPr lang="ru-RU" sz="2400" dirty="0"/>
            </a:br>
            <a:r>
              <a:rPr lang="ru-RU" sz="2400" dirty="0">
                <a:solidFill>
                  <a:schemeClr val="tx2">
                    <a:lumMod val="60000"/>
                    <a:lumOff val="40000"/>
                  </a:schemeClr>
                </a:solidFill>
                <a:latin typeface="Comic Sans MS" panose="030F0702030302020204" pitchFamily="66" charset="0"/>
              </a:rPr>
              <a:t/>
            </a:r>
            <a:br>
              <a:rPr lang="ru-RU" sz="2400" dirty="0">
                <a:solidFill>
                  <a:schemeClr val="tx2">
                    <a:lumMod val="60000"/>
                    <a:lumOff val="40000"/>
                  </a:schemeClr>
                </a:solidFill>
                <a:latin typeface="Comic Sans MS" panose="030F0702030302020204" pitchFamily="66" charset="0"/>
              </a:rPr>
            </a:br>
            <a:r>
              <a:rPr lang="ru-RU" sz="2400" dirty="0" smtClean="0">
                <a:solidFill>
                  <a:schemeClr val="tx2">
                    <a:lumMod val="60000"/>
                    <a:lumOff val="40000"/>
                  </a:schemeClr>
                </a:solidFill>
                <a:latin typeface="Comic Sans MS" panose="030F0702030302020204" pitchFamily="66" charset="0"/>
              </a:rPr>
              <a:t>Минэкономразвития России – разработать методологию «</a:t>
            </a:r>
            <a:r>
              <a:rPr lang="ru-RU" sz="2400" b="1" dirty="0" smtClean="0">
                <a:solidFill>
                  <a:schemeClr val="tx2">
                    <a:lumMod val="60000"/>
                    <a:lumOff val="40000"/>
                  </a:schemeClr>
                </a:solidFill>
                <a:latin typeface="Comic Sans MS" panose="030F0702030302020204" pitchFamily="66" charset="0"/>
              </a:rPr>
              <a:t>БЫСТРЫХ ПОБЕД</a:t>
            </a:r>
            <a:r>
              <a:rPr lang="ru-RU" sz="2400" dirty="0" smtClean="0">
                <a:solidFill>
                  <a:schemeClr val="tx2">
                    <a:lumMod val="60000"/>
                    <a:lumOff val="40000"/>
                  </a:schemeClr>
                </a:solidFill>
                <a:latin typeface="Comic Sans MS" panose="030F0702030302020204" pitchFamily="66" charset="0"/>
              </a:rPr>
              <a:t>»</a:t>
            </a:r>
            <a:br>
              <a:rPr lang="ru-RU" sz="2400" dirty="0" smtClean="0">
                <a:solidFill>
                  <a:schemeClr val="tx2">
                    <a:lumMod val="60000"/>
                    <a:lumOff val="40000"/>
                  </a:schemeClr>
                </a:solidFill>
                <a:latin typeface="Comic Sans MS" panose="030F0702030302020204" pitchFamily="66" charset="0"/>
              </a:rPr>
            </a:br>
            <a:r>
              <a:rPr lang="ru-RU" sz="4000" dirty="0" smtClean="0">
                <a:solidFill>
                  <a:schemeClr val="tx2">
                    <a:lumMod val="60000"/>
                    <a:lumOff val="40000"/>
                  </a:schemeClr>
                </a:solidFill>
                <a:latin typeface="Comic Sans MS" panose="030F0702030302020204" pitchFamily="66" charset="0"/>
              </a:rPr>
              <a:t/>
            </a:r>
            <a:br>
              <a:rPr lang="ru-RU" sz="4000" dirty="0" smtClean="0">
                <a:solidFill>
                  <a:schemeClr val="tx2">
                    <a:lumMod val="60000"/>
                    <a:lumOff val="40000"/>
                  </a:schemeClr>
                </a:solidFill>
                <a:latin typeface="Comic Sans MS" panose="030F0702030302020204" pitchFamily="66" charset="0"/>
              </a:rPr>
            </a:br>
            <a:r>
              <a:rPr lang="ru-RU" sz="3200" dirty="0">
                <a:solidFill>
                  <a:schemeClr val="tx2">
                    <a:lumMod val="60000"/>
                    <a:lumOff val="40000"/>
                  </a:schemeClr>
                </a:solidFill>
                <a:latin typeface="Comic Sans MS" panose="030F0702030302020204" pitchFamily="66" charset="0"/>
              </a:rPr>
              <a:t/>
            </a:r>
            <a:br>
              <a:rPr lang="ru-RU" sz="3200" dirty="0">
                <a:solidFill>
                  <a:schemeClr val="tx2">
                    <a:lumMod val="60000"/>
                    <a:lumOff val="40000"/>
                  </a:schemeClr>
                </a:solidFill>
                <a:latin typeface="Comic Sans MS" panose="030F0702030302020204" pitchFamily="66" charset="0"/>
              </a:rPr>
            </a:br>
            <a:r>
              <a:rPr lang="ru-RU" sz="1800" dirty="0">
                <a:solidFill>
                  <a:schemeClr val="tx2">
                    <a:lumMod val="60000"/>
                    <a:lumOff val="40000"/>
                  </a:schemeClr>
                </a:solidFill>
                <a:latin typeface="Comic Sans MS" panose="030F0702030302020204" pitchFamily="66" charset="0"/>
              </a:rPr>
              <a:t> </a:t>
            </a:r>
          </a:p>
        </p:txBody>
      </p:sp>
      <p:sp>
        <p:nvSpPr>
          <p:cNvPr id="3" name="Объект 2"/>
          <p:cNvSpPr>
            <a:spLocks noGrp="1"/>
          </p:cNvSpPr>
          <p:nvPr>
            <p:ph idx="1"/>
          </p:nvPr>
        </p:nvSpPr>
        <p:spPr>
          <a:xfrm>
            <a:off x="0" y="6669360"/>
            <a:ext cx="9144000" cy="188640"/>
          </a:xfrm>
        </p:spPr>
        <p:txBody>
          <a:bodyPr>
            <a:normAutofit fontScale="25000" lnSpcReduction="20000"/>
          </a:bodyPr>
          <a:lstStyle/>
          <a:p>
            <a:endParaRPr lang="ru-RU" sz="2400" b="1" dirty="0"/>
          </a:p>
        </p:txBody>
      </p:sp>
    </p:spTree>
    <p:extLst>
      <p:ext uri="{BB962C8B-B14F-4D97-AF65-F5344CB8AC3E}">
        <p14:creationId xmlns:p14="http://schemas.microsoft.com/office/powerpoint/2010/main" val="168864042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44624"/>
            <a:ext cx="9144000" cy="360040"/>
          </a:xfrm>
        </p:spPr>
        <p:txBody>
          <a:bodyPr>
            <a:noAutofit/>
          </a:bodyPr>
          <a:lstStyle/>
          <a:p>
            <a:r>
              <a:rPr lang="ru-RU" sz="2400" b="1" dirty="0">
                <a:solidFill>
                  <a:schemeClr val="tx2">
                    <a:lumMod val="60000"/>
                    <a:lumOff val="40000"/>
                  </a:schemeClr>
                </a:solidFill>
                <a:latin typeface="Comic Sans MS" panose="030F0702030302020204" pitchFamily="66" charset="0"/>
              </a:rPr>
              <a:t>ВРЕМЕННЫЕ ЗДАНИЯ И СООРУЖЕНИЯ</a:t>
            </a:r>
            <a:endParaRPr lang="ru-RU" sz="2400" b="1" dirty="0">
              <a:solidFill>
                <a:srgbClr val="C00000"/>
              </a:solidFill>
              <a:latin typeface="Comic Sans MS" panose="030F0702030302020204" pitchFamily="66" charset="0"/>
            </a:endParaRPr>
          </a:p>
        </p:txBody>
      </p:sp>
      <p:sp>
        <p:nvSpPr>
          <p:cNvPr id="3" name="Объект 2"/>
          <p:cNvSpPr>
            <a:spLocks noGrp="1"/>
          </p:cNvSpPr>
          <p:nvPr>
            <p:ph idx="1"/>
          </p:nvPr>
        </p:nvSpPr>
        <p:spPr>
          <a:xfrm>
            <a:off x="0" y="404664"/>
            <a:ext cx="9144000" cy="6453336"/>
          </a:xfrm>
        </p:spPr>
        <p:txBody>
          <a:bodyPr>
            <a:normAutofit fontScale="70000" lnSpcReduction="20000"/>
          </a:bodyPr>
          <a:lstStyle/>
          <a:p>
            <a:pPr marL="0" indent="0" algn="ctr">
              <a:buNone/>
            </a:pPr>
            <a:endParaRPr lang="ru-RU" sz="2600" b="1" dirty="0" smtClean="0">
              <a:solidFill>
                <a:srgbClr val="FF0000"/>
              </a:solidFill>
            </a:endParaRPr>
          </a:p>
          <a:p>
            <a:pPr marL="0" indent="0" algn="ctr">
              <a:buNone/>
            </a:pPr>
            <a:r>
              <a:rPr lang="ru-RU" sz="2600" b="1" dirty="0" smtClean="0">
                <a:solidFill>
                  <a:srgbClr val="FF0000"/>
                </a:solidFill>
              </a:rPr>
              <a:t>К ВРЕМЕННЫМ </a:t>
            </a:r>
            <a:r>
              <a:rPr lang="ru-RU" sz="2600" b="1" u="sng" dirty="0" smtClean="0">
                <a:solidFill>
                  <a:srgbClr val="FF0000"/>
                </a:solidFill>
              </a:rPr>
              <a:t>СООРУЖЕНИЯМ</a:t>
            </a:r>
            <a:r>
              <a:rPr lang="ru-RU" sz="2600" b="1" dirty="0" smtClean="0">
                <a:solidFill>
                  <a:srgbClr val="FF0000"/>
                </a:solidFill>
              </a:rPr>
              <a:t> относятся (п.18):</a:t>
            </a:r>
            <a:endParaRPr lang="ru-RU" sz="2600" dirty="0">
              <a:solidFill>
                <a:srgbClr val="FF0000"/>
              </a:solidFill>
            </a:endParaRPr>
          </a:p>
          <a:p>
            <a:pPr marL="0" indent="0">
              <a:buNone/>
            </a:pPr>
            <a:endParaRPr lang="ru-RU" sz="2100" u="sng" dirty="0" smtClean="0"/>
          </a:p>
          <a:p>
            <a:pPr marL="0" indent="0">
              <a:buNone/>
            </a:pPr>
            <a:r>
              <a:rPr lang="ru-RU" sz="2100" u="sng" dirty="0" smtClean="0"/>
              <a:t>а</a:t>
            </a:r>
            <a:r>
              <a:rPr lang="ru-RU" sz="2100" u="sng" dirty="0"/>
              <a:t>) подъездные дороги, в том числе землевозные, за пределами строительной площадки</a:t>
            </a:r>
            <a:r>
              <a:rPr lang="ru-RU" sz="2100" dirty="0"/>
              <a:t>;</a:t>
            </a:r>
          </a:p>
          <a:p>
            <a:pPr marL="0" indent="0">
              <a:buNone/>
            </a:pPr>
            <a:r>
              <a:rPr lang="ru-RU" sz="2100" dirty="0"/>
              <a:t>б) </a:t>
            </a:r>
            <a:r>
              <a:rPr lang="ru-RU" sz="2100" b="1" dirty="0"/>
              <a:t>сети</a:t>
            </a:r>
            <a:r>
              <a:rPr lang="ru-RU" sz="2100" dirty="0"/>
              <a:t> инженерно-технического обеспечения от источника подключения до распределительных устройств на строительной площадке;</a:t>
            </a:r>
          </a:p>
          <a:p>
            <a:pPr marL="0" indent="0">
              <a:buNone/>
            </a:pPr>
            <a:r>
              <a:rPr lang="ru-RU" sz="2100" dirty="0"/>
              <a:t>в) </a:t>
            </a:r>
            <a:r>
              <a:rPr lang="ru-RU" sz="2100" b="1" dirty="0"/>
              <a:t>дороги вдоль трассы (</a:t>
            </a:r>
            <a:r>
              <a:rPr lang="ru-RU" sz="2100" b="1" dirty="0" err="1"/>
              <a:t>притрассовые</a:t>
            </a:r>
            <a:r>
              <a:rPr lang="ru-RU" sz="2100" b="1" dirty="0"/>
              <a:t> дороги) при строительстве магистральных линейных сооружений</a:t>
            </a:r>
            <a:r>
              <a:rPr lang="ru-RU" sz="2100" dirty="0"/>
              <a:t>;</a:t>
            </a:r>
          </a:p>
          <a:p>
            <a:pPr marL="0" indent="0">
              <a:buNone/>
            </a:pPr>
            <a:r>
              <a:rPr lang="ru-RU" sz="2100" dirty="0"/>
              <a:t>г) </a:t>
            </a:r>
            <a:r>
              <a:rPr lang="ru-RU" sz="2100" b="1" dirty="0"/>
              <a:t>подъездные пути </a:t>
            </a:r>
            <a:r>
              <a:rPr lang="ru-RU" sz="2100" dirty="0"/>
              <a:t>(автомобильные, железнодорожные и подобные сооружения временного пользования) при строительстве линейных и площадочных </a:t>
            </a:r>
            <a:r>
              <a:rPr lang="ru-RU" sz="2100" dirty="0" smtClean="0"/>
              <a:t>сооружений;</a:t>
            </a:r>
            <a:endParaRPr lang="ru-RU" sz="2100" dirty="0"/>
          </a:p>
          <a:p>
            <a:pPr marL="0" indent="0">
              <a:buNone/>
            </a:pPr>
            <a:r>
              <a:rPr lang="ru-RU" sz="2100" dirty="0"/>
              <a:t>д) лежневые, зимние дороги, ледовые переправы, переезды через ручьи, предназначенные для бесперебойного обеспечения строительства материалами, изделиями, конструкциями и оборудованием, машинами и </a:t>
            </a:r>
            <a:r>
              <a:rPr lang="ru-RU" sz="2100" dirty="0" smtClean="0"/>
              <a:t>механизмами;</a:t>
            </a:r>
            <a:endParaRPr lang="ru-RU" sz="2100" dirty="0"/>
          </a:p>
          <a:p>
            <a:pPr marL="0" indent="0" algn="just">
              <a:buNone/>
            </a:pPr>
            <a:r>
              <a:rPr lang="ru-RU" sz="2100" dirty="0"/>
              <a:t>е) </a:t>
            </a:r>
            <a:r>
              <a:rPr lang="ru-RU" sz="2100" b="1" dirty="0"/>
              <a:t>вахтовые поселки </a:t>
            </a:r>
            <a:r>
              <a:rPr lang="ru-RU" sz="2100" dirty="0"/>
              <a:t>(затраты по строительству (возведению) и последующей разборке инвентарных </a:t>
            </a:r>
            <a:r>
              <a:rPr lang="ru-RU" sz="2100" b="1" dirty="0"/>
              <a:t>жилых и общественных зданий и инженерных сооружений </a:t>
            </a:r>
            <a:r>
              <a:rPr lang="ru-RU" sz="2100" dirty="0"/>
              <a:t>временного пользования, устройство оснований и фундаментов под них, </a:t>
            </a:r>
            <a:r>
              <a:rPr lang="ru-RU" sz="2100" b="1" dirty="0"/>
              <a:t>вводов инженерных сетей, благоустройство поселка</a:t>
            </a:r>
            <a:r>
              <a:rPr lang="ru-RU" sz="2100" dirty="0"/>
              <a:t>, а также </a:t>
            </a:r>
            <a:r>
              <a:rPr lang="ru-RU" sz="2100" b="1" u="sng" dirty="0" smtClean="0">
                <a:solidFill>
                  <a:srgbClr val="FF0000"/>
                </a:solidFill>
              </a:rPr>
              <a:t>АРЕНДА </a:t>
            </a:r>
            <a:r>
              <a:rPr lang="ru-RU" sz="2100" b="1" u="sng" dirty="0">
                <a:solidFill>
                  <a:srgbClr val="FF0000"/>
                </a:solidFill>
              </a:rPr>
              <a:t>и приспособление существующих зданий и помещений для размещения вахтовых работников</a:t>
            </a:r>
            <a:r>
              <a:rPr lang="ru-RU" sz="2100" dirty="0"/>
              <a:t>, амортизация (аренда) мобильных (инвентарных) зданий и сооружений (с учетом необходимого оснащения, включая оборудование, мебель и хозяйственный инвентарь), затраты на текущий ремонт на срок эксплуатации вахтового поселка, перемещение мобильных (инвентарных) зданий и сооружений от пункта сбора до вахтового поселка и обратно);</a:t>
            </a:r>
          </a:p>
          <a:p>
            <a:pPr marL="0" indent="0">
              <a:buNone/>
            </a:pPr>
            <a:r>
              <a:rPr lang="ru-RU" sz="2100" dirty="0"/>
              <a:t>ж) </a:t>
            </a:r>
            <a:r>
              <a:rPr lang="ru-RU" sz="2100" u="sng" dirty="0"/>
              <a:t>временные перевалочные базы</a:t>
            </a:r>
            <a:r>
              <a:rPr lang="ru-RU" sz="2100" dirty="0"/>
              <a:t> в пунктах перегрузки материалов, изделий, конструкций и оборудования с одного вида транспорта на другой, а также перевалочные базы за пределами строительной площадки;</a:t>
            </a:r>
          </a:p>
          <a:p>
            <a:pPr marL="0" indent="0">
              <a:buNone/>
            </a:pPr>
            <a:r>
              <a:rPr lang="ru-RU" sz="2100" dirty="0"/>
              <a:t>з) подвесные дороги и кабель-краны для перемещения материалов, изделий, конструкций и оборудования;</a:t>
            </a:r>
          </a:p>
          <a:p>
            <a:pPr marL="0" indent="0">
              <a:buNone/>
            </a:pPr>
            <a:r>
              <a:rPr lang="ru-RU" sz="2100" dirty="0"/>
              <a:t>и) конструкции для установки стационарного телекоммуникационного оборудования для обеспечения сотовой связи, интернета и средств фото- и </a:t>
            </a:r>
            <a:r>
              <a:rPr lang="ru-RU" sz="2100" dirty="0" err="1"/>
              <a:t>видеофиксации</a:t>
            </a:r>
            <a:r>
              <a:rPr lang="ru-RU" sz="2100" dirty="0"/>
              <a:t> на период строительства;</a:t>
            </a:r>
          </a:p>
          <a:p>
            <a:pPr marL="0" indent="0">
              <a:buNone/>
            </a:pPr>
            <a:r>
              <a:rPr lang="ru-RU" sz="2100" dirty="0"/>
              <a:t>к) причалы для разгрузки тяжеловесного оборудования;</a:t>
            </a:r>
          </a:p>
          <a:p>
            <a:pPr marL="0" indent="0">
              <a:buNone/>
            </a:pPr>
            <a:r>
              <a:rPr lang="ru-RU" sz="2100" dirty="0"/>
              <a:t>л) землевозные дороги в карьере и на отвале, за исключением учтенных в сметных нормах;</a:t>
            </a:r>
          </a:p>
          <a:p>
            <a:pPr marL="0" indent="0">
              <a:buNone/>
            </a:pPr>
            <a:r>
              <a:rPr lang="ru-RU" sz="2100" dirty="0"/>
              <a:t>м) </a:t>
            </a:r>
            <a:r>
              <a:rPr lang="ru-RU" sz="2100" dirty="0" err="1"/>
              <a:t>шумозащитные</a:t>
            </a:r>
            <a:r>
              <a:rPr lang="ru-RU" sz="2100" dirty="0"/>
              <a:t> экраны, возводимые на период проведения строительных работ;</a:t>
            </a:r>
          </a:p>
          <a:p>
            <a:pPr marL="0" indent="0">
              <a:buNone/>
            </a:pPr>
            <a:r>
              <a:rPr lang="ru-RU" sz="2100" dirty="0"/>
              <a:t>н) немобильные пункты очистки (мойки) колес транспортных средств.</a:t>
            </a:r>
          </a:p>
          <a:p>
            <a:pPr marL="0" indent="0" algn="ctr">
              <a:buNone/>
            </a:pPr>
            <a:endParaRPr lang="ru-RU" sz="2100" dirty="0" smtClean="0"/>
          </a:p>
        </p:txBody>
      </p:sp>
    </p:spTree>
    <p:extLst>
      <p:ext uri="{BB962C8B-B14F-4D97-AF65-F5344CB8AC3E}">
        <p14:creationId xmlns:p14="http://schemas.microsoft.com/office/powerpoint/2010/main" val="339745443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6381328"/>
          </a:xfrm>
        </p:spPr>
        <p:txBody>
          <a:bodyPr>
            <a:noAutofit/>
          </a:bodyPr>
          <a:lstStyle/>
          <a:p>
            <a:r>
              <a:rPr lang="ru-RU" sz="3600" dirty="0">
                <a:solidFill>
                  <a:schemeClr val="tx2">
                    <a:lumMod val="60000"/>
                    <a:lumOff val="40000"/>
                  </a:schemeClr>
                </a:solidFill>
                <a:latin typeface="Comic Sans MS" panose="030F0702030302020204" pitchFamily="66" charset="0"/>
              </a:rPr>
              <a:t>Изменения в </a:t>
            </a:r>
            <a:r>
              <a:rPr lang="ru-RU" sz="3600" dirty="0" smtClean="0">
                <a:solidFill>
                  <a:schemeClr val="tx2">
                    <a:lumMod val="60000"/>
                    <a:lumOff val="40000"/>
                  </a:schemeClr>
                </a:solidFill>
                <a:latin typeface="Comic Sans MS" panose="030F0702030302020204" pitchFamily="66" charset="0"/>
              </a:rPr>
              <a:t/>
            </a:r>
            <a:br>
              <a:rPr lang="ru-RU" sz="3600" dirty="0" smtClean="0">
                <a:solidFill>
                  <a:schemeClr val="tx2">
                    <a:lumMod val="60000"/>
                    <a:lumOff val="40000"/>
                  </a:schemeClr>
                </a:solidFill>
                <a:latin typeface="Comic Sans MS" panose="030F0702030302020204" pitchFamily="66" charset="0"/>
              </a:rPr>
            </a:br>
            <a:r>
              <a:rPr lang="ru-RU" sz="3600" b="1" dirty="0" smtClean="0">
                <a:solidFill>
                  <a:schemeClr val="tx2">
                    <a:lumMod val="60000"/>
                    <a:lumOff val="40000"/>
                  </a:schemeClr>
                </a:solidFill>
                <a:latin typeface="Comic Sans MS" panose="030F0702030302020204" pitchFamily="66" charset="0"/>
              </a:rPr>
              <a:t>Перечне </a:t>
            </a:r>
            <a:r>
              <a:rPr lang="ru-RU" sz="3600" b="1" dirty="0">
                <a:solidFill>
                  <a:schemeClr val="tx2">
                    <a:lumMod val="60000"/>
                    <a:lumOff val="40000"/>
                  </a:schemeClr>
                </a:solidFill>
                <a:latin typeface="Comic Sans MS" panose="030F0702030302020204" pitchFamily="66" charset="0"/>
              </a:rPr>
              <a:t>видов объектов</a:t>
            </a:r>
            <a:r>
              <a:rPr lang="ru-RU" sz="3600" dirty="0">
                <a:solidFill>
                  <a:schemeClr val="tx2">
                    <a:lumMod val="60000"/>
                    <a:lumOff val="40000"/>
                  </a:schemeClr>
                </a:solidFill>
                <a:latin typeface="Comic Sans MS" panose="030F0702030302020204" pitchFamily="66" charset="0"/>
              </a:rPr>
              <a:t>, размещение которых может осуществляться на землях или земельных участках </a:t>
            </a:r>
            <a:r>
              <a:rPr lang="ru-RU" sz="3600" dirty="0" smtClean="0">
                <a:solidFill>
                  <a:schemeClr val="tx2">
                    <a:lumMod val="60000"/>
                    <a:lumOff val="40000"/>
                  </a:schemeClr>
                </a:solidFill>
                <a:latin typeface="Comic Sans MS" panose="030F0702030302020204" pitchFamily="66" charset="0"/>
              </a:rPr>
              <a:t/>
            </a:r>
            <a:br>
              <a:rPr lang="ru-RU" sz="3600" dirty="0" smtClean="0">
                <a:solidFill>
                  <a:schemeClr val="tx2">
                    <a:lumMod val="60000"/>
                    <a:lumOff val="40000"/>
                  </a:schemeClr>
                </a:solidFill>
                <a:latin typeface="Comic Sans MS" panose="030F0702030302020204" pitchFamily="66" charset="0"/>
              </a:rPr>
            </a:br>
            <a:r>
              <a:rPr lang="ru-RU" sz="3600" b="1" dirty="0" smtClean="0">
                <a:solidFill>
                  <a:schemeClr val="tx2">
                    <a:lumMod val="60000"/>
                    <a:lumOff val="40000"/>
                  </a:schemeClr>
                </a:solidFill>
                <a:latin typeface="Comic Sans MS" panose="030F0702030302020204" pitchFamily="66" charset="0"/>
              </a:rPr>
              <a:t>без </a:t>
            </a:r>
            <a:r>
              <a:rPr lang="ru-RU" sz="3600" b="1" dirty="0">
                <a:solidFill>
                  <a:schemeClr val="tx2">
                    <a:lumMod val="60000"/>
                    <a:lumOff val="40000"/>
                  </a:schemeClr>
                </a:solidFill>
                <a:latin typeface="Comic Sans MS" panose="030F0702030302020204" pitchFamily="66" charset="0"/>
              </a:rPr>
              <a:t>предоставления земельных участков и установления </a:t>
            </a:r>
            <a:r>
              <a:rPr lang="ru-RU" sz="3600" b="1" dirty="0" smtClean="0">
                <a:solidFill>
                  <a:schemeClr val="tx2">
                    <a:lumMod val="60000"/>
                    <a:lumOff val="40000"/>
                  </a:schemeClr>
                </a:solidFill>
                <a:latin typeface="Comic Sans MS" panose="030F0702030302020204" pitchFamily="66" charset="0"/>
              </a:rPr>
              <a:t>сервитутов</a:t>
            </a:r>
            <a:r>
              <a:rPr lang="ru-RU" sz="4000" dirty="0">
                <a:solidFill>
                  <a:schemeClr val="tx2">
                    <a:lumMod val="60000"/>
                    <a:lumOff val="40000"/>
                  </a:schemeClr>
                </a:solidFill>
                <a:latin typeface="Comic Sans MS" panose="030F0702030302020204" pitchFamily="66" charset="0"/>
              </a:rPr>
              <a:t/>
            </a:r>
            <a:br>
              <a:rPr lang="ru-RU" sz="4000" dirty="0">
                <a:solidFill>
                  <a:schemeClr val="tx2">
                    <a:lumMod val="60000"/>
                    <a:lumOff val="40000"/>
                  </a:schemeClr>
                </a:solidFill>
                <a:latin typeface="Comic Sans MS" panose="030F0702030302020204" pitchFamily="66" charset="0"/>
              </a:rPr>
            </a:br>
            <a:r>
              <a:rPr lang="ru-RU" sz="4000" b="1" dirty="0"/>
              <a:t> </a:t>
            </a:r>
            <a:r>
              <a:rPr lang="ru-RU" sz="4000" b="1" dirty="0" smtClean="0"/>
              <a:t/>
            </a:r>
            <a:br>
              <a:rPr lang="ru-RU" sz="4000" b="1" dirty="0" smtClean="0"/>
            </a:br>
            <a:r>
              <a:rPr lang="ru-RU" sz="2800" b="1" dirty="0" smtClean="0"/>
              <a:t>постановление Правительства РФ</a:t>
            </a:r>
            <a:r>
              <a:rPr lang="ru-RU" sz="4000" b="1" dirty="0" smtClean="0"/>
              <a:t/>
            </a:r>
            <a:br>
              <a:rPr lang="ru-RU" sz="4000" b="1" dirty="0" smtClean="0"/>
            </a:br>
            <a:r>
              <a:rPr lang="ru-RU" sz="2800" b="1" dirty="0">
                <a:solidFill>
                  <a:srgbClr val="FF0000"/>
                </a:solidFill>
              </a:rPr>
              <a:t>от 12 ноября 2020 г. N 1816</a:t>
            </a:r>
            <a:br>
              <a:rPr lang="ru-RU" sz="2800" b="1" dirty="0">
                <a:solidFill>
                  <a:srgbClr val="FF0000"/>
                </a:solidFill>
              </a:rPr>
            </a:br>
            <a:endParaRPr lang="ru-RU" sz="1800" dirty="0">
              <a:solidFill>
                <a:srgbClr val="FF0000"/>
              </a:solidFill>
              <a:latin typeface="Comic Sans MS" panose="030F0702030302020204" pitchFamily="66" charset="0"/>
            </a:endParaRPr>
          </a:p>
        </p:txBody>
      </p:sp>
      <p:sp>
        <p:nvSpPr>
          <p:cNvPr id="3" name="Объект 2"/>
          <p:cNvSpPr>
            <a:spLocks noGrp="1"/>
          </p:cNvSpPr>
          <p:nvPr>
            <p:ph idx="1"/>
          </p:nvPr>
        </p:nvSpPr>
        <p:spPr>
          <a:xfrm>
            <a:off x="0" y="6669360"/>
            <a:ext cx="9144000" cy="188640"/>
          </a:xfrm>
        </p:spPr>
        <p:txBody>
          <a:bodyPr>
            <a:normAutofit fontScale="25000" lnSpcReduction="20000"/>
          </a:bodyPr>
          <a:lstStyle/>
          <a:p>
            <a:endParaRPr lang="ru-RU" sz="2400" b="1" dirty="0"/>
          </a:p>
        </p:txBody>
      </p:sp>
    </p:spTree>
    <p:extLst>
      <p:ext uri="{BB962C8B-B14F-4D97-AF65-F5344CB8AC3E}">
        <p14:creationId xmlns:p14="http://schemas.microsoft.com/office/powerpoint/2010/main" val="140993687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45719"/>
          </a:xfrm>
        </p:spPr>
        <p:txBody>
          <a:bodyPr>
            <a:noAutofit/>
          </a:bodyPr>
          <a:lstStyle/>
          <a:p>
            <a:r>
              <a:rPr lang="ru-RU" sz="2000" b="1" dirty="0" smtClean="0">
                <a:solidFill>
                  <a:schemeClr val="tx2">
                    <a:lumMod val="60000"/>
                    <a:lumOff val="40000"/>
                  </a:schemeClr>
                </a:solidFill>
                <a:latin typeface="Comic Sans MS" panose="030F0702030302020204" pitchFamily="66" charset="0"/>
              </a:rPr>
              <a:t/>
            </a:r>
            <a:br>
              <a:rPr lang="ru-RU" sz="2000" b="1" dirty="0" smtClean="0">
                <a:solidFill>
                  <a:schemeClr val="tx2">
                    <a:lumMod val="60000"/>
                    <a:lumOff val="40000"/>
                  </a:schemeClr>
                </a:solidFill>
                <a:latin typeface="Comic Sans MS" panose="030F0702030302020204" pitchFamily="66" charset="0"/>
              </a:rPr>
            </a:br>
            <a:endParaRPr lang="ru-RU" sz="2800" b="1" dirty="0">
              <a:solidFill>
                <a:srgbClr val="C00000"/>
              </a:solidFill>
              <a:latin typeface="Comic Sans MS" panose="030F0702030302020204" pitchFamily="66" charset="0"/>
            </a:endParaRPr>
          </a:p>
        </p:txBody>
      </p:sp>
      <p:graphicFrame>
        <p:nvGraphicFramePr>
          <p:cNvPr id="4" name="Объект 3"/>
          <p:cNvGraphicFramePr>
            <a:graphicFrameLocks noGrp="1"/>
          </p:cNvGraphicFramePr>
          <p:nvPr>
            <p:ph idx="1"/>
            <p:extLst/>
          </p:nvPr>
        </p:nvGraphicFramePr>
        <p:xfrm>
          <a:off x="0" y="0"/>
          <a:ext cx="9144000" cy="6813376"/>
        </p:xfrm>
        <a:graphic>
          <a:graphicData uri="http://schemas.openxmlformats.org/drawingml/2006/table">
            <a:tbl>
              <a:tblPr firstRow="1" bandRow="1">
                <a:tableStyleId>{5C22544A-7EE6-4342-B048-85BDC9FD1C3A}</a:tableStyleId>
              </a:tblPr>
              <a:tblGrid>
                <a:gridCol w="3995936"/>
                <a:gridCol w="5148064"/>
              </a:tblGrid>
              <a:tr h="393607">
                <a:tc>
                  <a:txBody>
                    <a:bodyPr/>
                    <a:lstStyle/>
                    <a:p>
                      <a:pPr algn="ctr"/>
                      <a:r>
                        <a:rPr lang="ru-RU" dirty="0" smtClean="0"/>
                        <a:t>ППР 1300 (прежняя редакция)</a:t>
                      </a:r>
                      <a:endParaRPr lang="ru-RU"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dirty="0" smtClean="0"/>
                        <a:t>ППР 1300 (новая редакция)</a:t>
                      </a:r>
                      <a:endParaRPr lang="ru-RU" dirty="0"/>
                    </a:p>
                  </a:txBody>
                  <a:tcPr/>
                </a:tc>
              </a:tr>
              <a:tr h="1089631">
                <a:tc>
                  <a:txBody>
                    <a:bodyPr/>
                    <a:lstStyle/>
                    <a:p>
                      <a:pPr indent="342900" algn="just">
                        <a:lnSpc>
                          <a:spcPct val="107000"/>
                        </a:lnSpc>
                        <a:spcAft>
                          <a:spcPts val="0"/>
                        </a:spcAft>
                      </a:pPr>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rPr>
                        <a:t>9. </a:t>
                      </a:r>
                      <a:r>
                        <a:rPr lang="ru-RU" sz="1600" b="1" dirty="0">
                          <a:effectLst/>
                          <a:latin typeface="Times New Roman" panose="02020603050405020304" pitchFamily="18" charset="0"/>
                          <a:ea typeface="Times New Roman" panose="02020603050405020304" pitchFamily="18" charset="0"/>
                          <a:cs typeface="Times New Roman" panose="02020603050405020304" pitchFamily="18" charset="0"/>
                        </a:rPr>
                        <a:t>Защитные сооружения</a:t>
                      </a:r>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rPr>
                        <a:t>, для размещения которых не требуется разрешения на </a:t>
                      </a:r>
                      <a:r>
                        <a:rPr lang="ru-RU" sz="1600" dirty="0" smtClean="0">
                          <a:effectLst/>
                          <a:latin typeface="Times New Roman" panose="02020603050405020304" pitchFamily="18" charset="0"/>
                          <a:ea typeface="Times New Roman" panose="02020603050405020304" pitchFamily="18" charset="0"/>
                          <a:cs typeface="Times New Roman" panose="02020603050405020304" pitchFamily="18" charset="0"/>
                        </a:rPr>
                        <a:t>строительство </a:t>
                      </a:r>
                      <a:r>
                        <a:rPr lang="ru-RU" sz="1600" i="1" dirty="0" smtClean="0">
                          <a:effectLst/>
                          <a:latin typeface="Times New Roman" panose="02020603050405020304" pitchFamily="18" charset="0"/>
                          <a:ea typeface="Times New Roman" panose="02020603050405020304" pitchFamily="18" charset="0"/>
                          <a:cs typeface="Times New Roman" panose="02020603050405020304" pitchFamily="18" charset="0"/>
                        </a:rPr>
                        <a:t>(все).</a:t>
                      </a:r>
                      <a:endParaRPr lang="ru-RU" sz="2000" i="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indent="342900" algn="just">
                        <a:lnSpc>
                          <a:spcPct val="107000"/>
                        </a:lnSpc>
                        <a:spcAft>
                          <a:spcPts val="0"/>
                        </a:spcAft>
                      </a:pPr>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rPr>
                        <a:t>9. Защитные сооружения </a:t>
                      </a:r>
                      <a:r>
                        <a:rPr lang="ru-RU" sz="1600" b="1" dirty="0"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Гражданской Обороны, Сооружения Инженерной Защиты</a:t>
                      </a:r>
                      <a:r>
                        <a:rPr lang="ru-RU" sz="1600" dirty="0"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ru-RU" sz="16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rPr>
                        <a:t>для размещения которых не требуется разрешения на строительство.</a:t>
                      </a:r>
                      <a:endParaRPr lang="ru-RU" sz="2000" dirty="0">
                        <a:effectLst/>
                        <a:latin typeface="Calibri" panose="020F0502020204030204" pitchFamily="34" charset="0"/>
                        <a:ea typeface="Times New Roman" panose="02020603050405020304" pitchFamily="18" charset="0"/>
                        <a:cs typeface="Times New Roman" panose="02020603050405020304" pitchFamily="18" charset="0"/>
                      </a:endParaRPr>
                    </a:p>
                    <a:p>
                      <a:pPr indent="342900" algn="just">
                        <a:spcAft>
                          <a:spcPts val="0"/>
                        </a:spcAft>
                      </a:pPr>
                      <a:r>
                        <a:rPr lang="ru-RU" sz="1600" dirty="0">
                          <a:effectLst/>
                          <a:latin typeface="Times New Roman" panose="02020603050405020304" pitchFamily="18" charset="0"/>
                          <a:ea typeface="Times New Roman" panose="02020603050405020304" pitchFamily="18" charset="0"/>
                        </a:rPr>
                        <a:t> </a:t>
                      </a:r>
                      <a:endParaRPr lang="ru-RU" sz="2400" dirty="0">
                        <a:effectLst/>
                        <a:latin typeface="Times New Roman" panose="02020603050405020304" pitchFamily="18" charset="0"/>
                        <a:ea typeface="Times New Roman" panose="02020603050405020304" pitchFamily="18" charset="0"/>
                      </a:endParaRPr>
                    </a:p>
                  </a:txBody>
                  <a:tcPr marL="68580" marR="68580" marT="0" marB="0"/>
                </a:tc>
              </a:tr>
              <a:tr h="1647959">
                <a:tc>
                  <a:txBody>
                    <a:bodyPr/>
                    <a:lstStyle/>
                    <a:p>
                      <a:pPr indent="342900" algn="just">
                        <a:lnSpc>
                          <a:spcPct val="107000"/>
                        </a:lnSpc>
                        <a:spcAft>
                          <a:spcPts val="0"/>
                        </a:spcAft>
                      </a:pPr>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rPr>
                        <a:t>18. Ограждающие устройства (ворота, калитки, шлагбаумы, в том числе автоматические, и декоративные ограждения (заборы), размещаемые на </a:t>
                      </a:r>
                      <a:r>
                        <a:rPr lang="ru-RU" sz="1600" b="1" strike="sngStrike" dirty="0">
                          <a:effectLst/>
                          <a:latin typeface="Times New Roman" panose="02020603050405020304" pitchFamily="18" charset="0"/>
                          <a:ea typeface="Times New Roman" panose="02020603050405020304" pitchFamily="18" charset="0"/>
                          <a:cs typeface="Times New Roman" panose="02020603050405020304" pitchFamily="18" charset="0"/>
                        </a:rPr>
                        <a:t>дворовых</a:t>
                      </a:r>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rPr>
                        <a:t> территориях многоквартирных </a:t>
                      </a:r>
                      <a:r>
                        <a:rPr lang="ru-RU" sz="1600" b="1" strike="sngStrike" dirty="0">
                          <a:effectLst/>
                          <a:latin typeface="Times New Roman" panose="02020603050405020304" pitchFamily="18" charset="0"/>
                          <a:ea typeface="Times New Roman" panose="02020603050405020304" pitchFamily="18" charset="0"/>
                          <a:cs typeface="Times New Roman" panose="02020603050405020304" pitchFamily="18" charset="0"/>
                        </a:rPr>
                        <a:t>жилых</a:t>
                      </a:r>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rPr>
                        <a:t> домов.</a:t>
                      </a:r>
                      <a:endParaRPr lang="ru-RU"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indent="342900" algn="just">
                        <a:lnSpc>
                          <a:spcPct val="107000"/>
                        </a:lnSpc>
                        <a:spcAft>
                          <a:spcPts val="0"/>
                        </a:spcAft>
                      </a:pPr>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rPr>
                        <a:t>18. Ограждающие устройства (ворота, калитки, шлагбаумы, в том числе автоматические, и декоративные ограждения (заборы), размещаемые на </a:t>
                      </a:r>
                      <a:r>
                        <a:rPr lang="ru-RU" sz="16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придомовых</a:t>
                      </a:r>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rPr>
                        <a:t> территориях многоквартирных домов.</a:t>
                      </a:r>
                      <a:endParaRPr lang="ru-RU" sz="2000" dirty="0">
                        <a:effectLst/>
                        <a:latin typeface="Calibri" panose="020F0502020204030204" pitchFamily="34" charset="0"/>
                        <a:ea typeface="Times New Roman" panose="02020603050405020304" pitchFamily="18" charset="0"/>
                        <a:cs typeface="Times New Roman" panose="02020603050405020304" pitchFamily="18" charset="0"/>
                      </a:endParaRPr>
                    </a:p>
                    <a:p>
                      <a:pPr algn="ctr">
                        <a:spcAft>
                          <a:spcPts val="0"/>
                        </a:spcAft>
                      </a:pPr>
                      <a:r>
                        <a:rPr lang="ru-RU" sz="1600" dirty="0">
                          <a:effectLst/>
                          <a:latin typeface="Times New Roman" panose="02020603050405020304" pitchFamily="18" charset="0"/>
                          <a:ea typeface="Times New Roman" panose="02020603050405020304" pitchFamily="18" charset="0"/>
                        </a:rPr>
                        <a:t> </a:t>
                      </a:r>
                      <a:endParaRPr lang="ru-RU" sz="2400" dirty="0">
                        <a:effectLst/>
                        <a:latin typeface="Times New Roman" panose="02020603050405020304" pitchFamily="18" charset="0"/>
                        <a:ea typeface="Times New Roman" panose="02020603050405020304" pitchFamily="18" charset="0"/>
                      </a:endParaRPr>
                    </a:p>
                  </a:txBody>
                  <a:tcPr marL="68580" marR="68580" marT="0" marB="0"/>
                </a:tc>
              </a:tr>
              <a:tr h="1094079">
                <a:tc>
                  <a:txBody>
                    <a:bodyPr/>
                    <a:lstStyle/>
                    <a:p>
                      <a:pPr indent="342900" algn="just">
                        <a:lnSpc>
                          <a:spcPct val="107000"/>
                        </a:lnSpc>
                        <a:spcAft>
                          <a:spcPts val="0"/>
                        </a:spcAft>
                      </a:pPr>
                      <a:r>
                        <a:rPr lang="ru-RU" sz="1600">
                          <a:effectLst/>
                          <a:latin typeface="Times New Roman" panose="02020603050405020304" pitchFamily="18" charset="0"/>
                          <a:ea typeface="Times New Roman" panose="02020603050405020304" pitchFamily="18" charset="0"/>
                          <a:cs typeface="Times New Roman" panose="02020603050405020304" pitchFamily="18" charset="0"/>
                        </a:rPr>
                        <a:t>24. Сезонные аттракционы.</a:t>
                      </a:r>
                      <a:endParaRPr lang="ru-RU" sz="2000">
                        <a:effectLst/>
                        <a:latin typeface="Calibri" panose="020F0502020204030204" pitchFamily="34" charset="0"/>
                        <a:ea typeface="Times New Roman" panose="02020603050405020304" pitchFamily="18" charset="0"/>
                        <a:cs typeface="Times New Roman" panose="02020603050405020304" pitchFamily="18" charset="0"/>
                      </a:endParaRPr>
                    </a:p>
                    <a:p>
                      <a:pPr indent="342900" algn="just">
                        <a:lnSpc>
                          <a:spcPct val="107000"/>
                        </a:lnSpc>
                        <a:spcAft>
                          <a:spcPts val="0"/>
                        </a:spcAft>
                      </a:pPr>
                      <a:r>
                        <a:rPr lang="ru-RU" sz="16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indent="342900" algn="just">
                        <a:lnSpc>
                          <a:spcPct val="107000"/>
                        </a:lnSpc>
                        <a:spcAft>
                          <a:spcPts val="0"/>
                        </a:spcAft>
                      </a:pPr>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rPr>
                        <a:t>24. Сезонные аттракционы, </a:t>
                      </a:r>
                      <a:r>
                        <a:rPr lang="ru-RU" sz="16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палатки и лотки, размещаемые в целях организации </a:t>
                      </a:r>
                      <a:r>
                        <a:rPr lang="ru-RU" sz="1600" b="1" u="sng"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сезонных ярмарок</a:t>
                      </a:r>
                      <a:r>
                        <a:rPr lang="ru-RU" sz="16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на которых осуществляется реализация продуктов питания и сельскохозяйственной продукции</a:t>
                      </a:r>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2588100">
                <a:tc>
                  <a:txBody>
                    <a:bodyPr/>
                    <a:lstStyle/>
                    <a:p>
                      <a:pPr algn="ctr">
                        <a:spcAft>
                          <a:spcPts val="0"/>
                        </a:spcAft>
                      </a:pPr>
                      <a:r>
                        <a:rPr lang="ru-RU" sz="2400" dirty="0">
                          <a:effectLst/>
                          <a:latin typeface="Times New Roman" panose="02020603050405020304" pitchFamily="18" charset="0"/>
                          <a:ea typeface="Times New Roman" panose="02020603050405020304" pitchFamily="18" charset="0"/>
                        </a:rPr>
                        <a:t> </a:t>
                      </a:r>
                    </a:p>
                  </a:txBody>
                  <a:tcPr marL="68580" marR="68580" marT="0" marB="0"/>
                </a:tc>
                <a:tc>
                  <a:txBody>
                    <a:bodyPr/>
                    <a:lstStyle/>
                    <a:p>
                      <a:pPr indent="342900" algn="ctr">
                        <a:spcAft>
                          <a:spcPts val="0"/>
                        </a:spcAft>
                      </a:pPr>
                      <a:r>
                        <a:rPr lang="ru-RU" sz="1600" b="1" dirty="0" smtClean="0">
                          <a:solidFill>
                            <a:schemeClr val="tx1"/>
                          </a:solidFill>
                          <a:effectLst/>
                          <a:latin typeface="Times New Roman" panose="02020603050405020304" pitchFamily="18" charset="0"/>
                          <a:ea typeface="Times New Roman" panose="02020603050405020304" pitchFamily="18" charset="0"/>
                        </a:rPr>
                        <a:t>!!! </a:t>
                      </a:r>
                      <a:r>
                        <a:rPr lang="ru-RU" sz="1600" dirty="0" smtClean="0">
                          <a:solidFill>
                            <a:srgbClr val="FF0000"/>
                          </a:solidFill>
                          <a:effectLst/>
                          <a:latin typeface="Times New Roman" panose="02020603050405020304" pitchFamily="18" charset="0"/>
                          <a:ea typeface="Times New Roman" panose="02020603050405020304" pitchFamily="18" charset="0"/>
                        </a:rPr>
                        <a:t> 31</a:t>
                      </a:r>
                      <a:r>
                        <a:rPr lang="ru-RU" sz="1600" dirty="0">
                          <a:solidFill>
                            <a:srgbClr val="FF0000"/>
                          </a:solidFill>
                          <a:effectLst/>
                          <a:latin typeface="Times New Roman" panose="02020603050405020304" pitchFamily="18" charset="0"/>
                          <a:ea typeface="Times New Roman" panose="02020603050405020304" pitchFamily="18" charset="0"/>
                        </a:rPr>
                        <a:t>. </a:t>
                      </a:r>
                      <a:r>
                        <a:rPr lang="ru-RU" sz="1600" b="1" dirty="0">
                          <a:solidFill>
                            <a:srgbClr val="FF0000"/>
                          </a:solidFill>
                          <a:effectLst/>
                          <a:latin typeface="Times New Roman" panose="02020603050405020304" pitchFamily="18" charset="0"/>
                          <a:ea typeface="Times New Roman" panose="02020603050405020304" pitchFamily="18" charset="0"/>
                        </a:rPr>
                        <a:t>Площадки </a:t>
                      </a:r>
                      <a:r>
                        <a:rPr lang="ru-RU" sz="1600" b="1" u="sng" dirty="0">
                          <a:solidFill>
                            <a:srgbClr val="FF0000"/>
                          </a:solidFill>
                          <a:effectLst/>
                          <a:latin typeface="Times New Roman" panose="02020603050405020304" pitchFamily="18" charset="0"/>
                          <a:ea typeface="Times New Roman" panose="02020603050405020304" pitchFamily="18" charset="0"/>
                        </a:rPr>
                        <a:t>для размещения строительной техники и строительных грузов</a:t>
                      </a:r>
                      <a:r>
                        <a:rPr lang="ru-RU" sz="1600" b="1" dirty="0">
                          <a:solidFill>
                            <a:srgbClr val="FF0000"/>
                          </a:solidFill>
                          <a:effectLst/>
                          <a:latin typeface="Times New Roman" panose="02020603050405020304" pitchFamily="18" charset="0"/>
                          <a:ea typeface="Times New Roman" panose="02020603050405020304" pitchFamily="18" charset="0"/>
                        </a:rPr>
                        <a:t>, если проектом организации строительства размещение таких площадок предусмотрено </a:t>
                      </a:r>
                      <a:r>
                        <a:rPr lang="ru-RU" sz="1600" b="1" u="sng" dirty="0" smtClean="0">
                          <a:solidFill>
                            <a:srgbClr val="FF0000"/>
                          </a:solidFill>
                          <a:effectLst/>
                          <a:latin typeface="Times New Roman" panose="02020603050405020304" pitchFamily="18" charset="0"/>
                          <a:ea typeface="Times New Roman" panose="02020603050405020304" pitchFamily="18" charset="0"/>
                        </a:rPr>
                        <a:t>За Границами Земельного Участка, </a:t>
                      </a:r>
                      <a:r>
                        <a:rPr lang="ru-RU" sz="1600" b="1" u="sng" dirty="0">
                          <a:solidFill>
                            <a:srgbClr val="FF0000"/>
                          </a:solidFill>
                          <a:effectLst/>
                          <a:latin typeface="Times New Roman" panose="02020603050405020304" pitchFamily="18" charset="0"/>
                          <a:ea typeface="Times New Roman" panose="02020603050405020304" pitchFamily="18" charset="0"/>
                        </a:rPr>
                        <a:t>на котором планируются</a:t>
                      </a:r>
                      <a:r>
                        <a:rPr lang="ru-RU" sz="1600" b="1" dirty="0">
                          <a:solidFill>
                            <a:srgbClr val="FF0000"/>
                          </a:solidFill>
                          <a:effectLst/>
                          <a:latin typeface="Times New Roman" panose="02020603050405020304" pitchFamily="18" charset="0"/>
                          <a:ea typeface="Times New Roman" panose="02020603050405020304" pitchFamily="18" charset="0"/>
                        </a:rPr>
                        <a:t> и (или) осуществляются строительство, реконструкция </a:t>
                      </a:r>
                      <a:r>
                        <a:rPr lang="ru-RU" sz="1600" b="1" dirty="0" smtClean="0">
                          <a:solidFill>
                            <a:srgbClr val="FF0000"/>
                          </a:solidFill>
                          <a:effectLst/>
                          <a:latin typeface="Times New Roman" panose="02020603050405020304" pitchFamily="18" charset="0"/>
                          <a:ea typeface="Times New Roman" panose="02020603050405020304" pitchFamily="18" charset="0"/>
                        </a:rPr>
                        <a:t>ОКС, </a:t>
                      </a:r>
                      <a:r>
                        <a:rPr lang="ru-RU" sz="1600" b="1" dirty="0">
                          <a:solidFill>
                            <a:srgbClr val="FF0000"/>
                          </a:solidFill>
                          <a:effectLst/>
                          <a:latin typeface="Times New Roman" panose="02020603050405020304" pitchFamily="18" charset="0"/>
                          <a:ea typeface="Times New Roman" panose="02020603050405020304" pitchFamily="18" charset="0"/>
                        </a:rPr>
                        <a:t>а также </a:t>
                      </a:r>
                      <a:r>
                        <a:rPr lang="ru-RU" sz="1600" b="1" u="sng" dirty="0">
                          <a:solidFill>
                            <a:srgbClr val="FF0000"/>
                          </a:solidFill>
                          <a:effectLst/>
                          <a:latin typeface="Times New Roman" panose="02020603050405020304" pitchFamily="18" charset="0"/>
                          <a:ea typeface="Times New Roman" panose="02020603050405020304" pitchFamily="18" charset="0"/>
                        </a:rPr>
                        <a:t>некапитальные строения, предназначенные для обеспечения потребностей застройщика </a:t>
                      </a:r>
                      <a:r>
                        <a:rPr lang="ru-RU" sz="1600" b="1" dirty="0">
                          <a:solidFill>
                            <a:srgbClr val="FF0000"/>
                          </a:solidFill>
                          <a:effectLst/>
                          <a:latin typeface="Times New Roman" panose="02020603050405020304" pitchFamily="18" charset="0"/>
                          <a:ea typeface="Times New Roman" panose="02020603050405020304" pitchFamily="18" charset="0"/>
                        </a:rPr>
                        <a:t>(мобильные бытовые городки (комплексы производственного быта), офисы продаж</a:t>
                      </a:r>
                      <a:r>
                        <a:rPr lang="ru-RU" sz="1600" b="1" dirty="0" smtClean="0">
                          <a:solidFill>
                            <a:srgbClr val="FF0000"/>
                          </a:solidFill>
                          <a:effectLst/>
                          <a:latin typeface="Times New Roman" panose="02020603050405020304" pitchFamily="18" charset="0"/>
                          <a:ea typeface="Times New Roman" panose="02020603050405020304" pitchFamily="18" charset="0"/>
                        </a:rPr>
                        <a:t>)</a:t>
                      </a:r>
                      <a:r>
                        <a:rPr lang="ru-RU" sz="1600" b="1" dirty="0" smtClean="0">
                          <a:solidFill>
                            <a:schemeClr val="dk1"/>
                          </a:solidFill>
                          <a:effectLst/>
                          <a:latin typeface="Times New Roman" panose="02020603050405020304" pitchFamily="18" charset="0"/>
                          <a:ea typeface="Times New Roman" panose="02020603050405020304" pitchFamily="18" charset="0"/>
                        </a:rPr>
                        <a:t>.</a:t>
                      </a:r>
                      <a:endParaRPr lang="ru-RU" sz="2400" b="1" dirty="0">
                        <a:effectLst/>
                        <a:latin typeface="Times New Roman" panose="02020603050405020304" pitchFamily="18" charset="0"/>
                        <a:ea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288588020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44624"/>
            <a:ext cx="9144000" cy="3672408"/>
          </a:xfrm>
        </p:spPr>
        <p:txBody>
          <a:bodyPr>
            <a:noAutofit/>
          </a:bodyPr>
          <a:lstStyle/>
          <a:p>
            <a:r>
              <a:rPr lang="ru-RU" sz="2400" b="1" dirty="0" smtClean="0">
                <a:solidFill>
                  <a:schemeClr val="tx2">
                    <a:lumMod val="60000"/>
                    <a:lumOff val="40000"/>
                  </a:schemeClr>
                </a:solidFill>
                <a:latin typeface="Comic Sans MS" panose="030F0702030302020204" pitchFamily="66" charset="0"/>
              </a:rPr>
              <a:t/>
            </a:r>
            <a:br>
              <a:rPr lang="ru-RU" sz="2400" b="1" dirty="0" smtClean="0">
                <a:solidFill>
                  <a:schemeClr val="tx2">
                    <a:lumMod val="60000"/>
                    <a:lumOff val="40000"/>
                  </a:schemeClr>
                </a:solidFill>
                <a:latin typeface="Comic Sans MS" panose="030F0702030302020204" pitchFamily="66" charset="0"/>
              </a:rPr>
            </a:br>
            <a:r>
              <a:rPr lang="ru-RU" sz="2400" b="1" dirty="0" smtClean="0">
                <a:solidFill>
                  <a:schemeClr val="tx2">
                    <a:lumMod val="60000"/>
                    <a:lumOff val="40000"/>
                  </a:schemeClr>
                </a:solidFill>
                <a:latin typeface="Comic Sans MS" panose="030F0702030302020204" pitchFamily="66" charset="0"/>
              </a:rPr>
              <a:t>о видах разрешенного использования</a:t>
            </a:r>
            <a:endParaRPr lang="ru-RU" sz="2400" b="1" dirty="0">
              <a:solidFill>
                <a:srgbClr val="C00000"/>
              </a:solidFill>
              <a:latin typeface="Comic Sans MS" panose="030F0702030302020204" pitchFamily="66" charset="0"/>
            </a:endParaRPr>
          </a:p>
        </p:txBody>
      </p:sp>
      <p:sp>
        <p:nvSpPr>
          <p:cNvPr id="3" name="Объект 2"/>
          <p:cNvSpPr>
            <a:spLocks noGrp="1"/>
          </p:cNvSpPr>
          <p:nvPr>
            <p:ph idx="1"/>
          </p:nvPr>
        </p:nvSpPr>
        <p:spPr>
          <a:xfrm>
            <a:off x="0" y="692696"/>
            <a:ext cx="9144000" cy="6165304"/>
          </a:xfrm>
        </p:spPr>
        <p:txBody>
          <a:bodyPr>
            <a:normAutofit/>
          </a:bodyPr>
          <a:lstStyle/>
          <a:p>
            <a:pPr marL="0" indent="0" algn="ctr">
              <a:buNone/>
            </a:pPr>
            <a:endParaRPr lang="ru-RU" sz="2000" dirty="0" smtClean="0"/>
          </a:p>
        </p:txBody>
      </p:sp>
    </p:spTree>
    <p:extLst>
      <p:ext uri="{BB962C8B-B14F-4D97-AF65-F5344CB8AC3E}">
        <p14:creationId xmlns:p14="http://schemas.microsoft.com/office/powerpoint/2010/main" val="425358446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44624"/>
            <a:ext cx="9144000" cy="216024"/>
          </a:xfrm>
        </p:spPr>
        <p:txBody>
          <a:bodyPr>
            <a:noAutofit/>
          </a:bodyPr>
          <a:lstStyle/>
          <a:p>
            <a:r>
              <a:rPr lang="ru-RU" sz="2400" b="1" dirty="0" smtClean="0">
                <a:solidFill>
                  <a:schemeClr val="tx2">
                    <a:lumMod val="60000"/>
                    <a:lumOff val="40000"/>
                  </a:schemeClr>
                </a:solidFill>
                <a:latin typeface="Comic Sans MS" panose="030F0702030302020204" pitchFamily="66" charset="0"/>
              </a:rPr>
              <a:t>Об изменении Вида разрешенного использования</a:t>
            </a:r>
            <a:endParaRPr lang="ru-RU" sz="2400" b="1" dirty="0">
              <a:solidFill>
                <a:srgbClr val="C00000"/>
              </a:solidFill>
              <a:latin typeface="Comic Sans MS" panose="030F0702030302020204" pitchFamily="66" charset="0"/>
            </a:endParaRPr>
          </a:p>
        </p:txBody>
      </p:sp>
      <p:sp>
        <p:nvSpPr>
          <p:cNvPr id="3" name="Объект 2"/>
          <p:cNvSpPr>
            <a:spLocks noGrp="1"/>
          </p:cNvSpPr>
          <p:nvPr>
            <p:ph idx="1"/>
          </p:nvPr>
        </p:nvSpPr>
        <p:spPr>
          <a:xfrm>
            <a:off x="0" y="332656"/>
            <a:ext cx="9144000" cy="6525344"/>
          </a:xfrm>
        </p:spPr>
        <p:txBody>
          <a:bodyPr>
            <a:normAutofit/>
          </a:bodyPr>
          <a:lstStyle/>
          <a:p>
            <a:pPr marL="0" indent="0" algn="ctr">
              <a:buNone/>
            </a:pPr>
            <a:r>
              <a:rPr lang="ru-RU" sz="2000" dirty="0" smtClean="0">
                <a:solidFill>
                  <a:srgbClr val="FF0000"/>
                </a:solidFill>
              </a:rPr>
              <a:t>Конституционный суд РФ  </a:t>
            </a:r>
            <a:r>
              <a:rPr lang="ru-RU" sz="2000" b="1" dirty="0" smtClean="0">
                <a:solidFill>
                  <a:srgbClr val="FF0000"/>
                </a:solidFill>
              </a:rPr>
              <a:t>Постановление  </a:t>
            </a:r>
            <a:r>
              <a:rPr lang="ru-RU" sz="2400" b="1" dirty="0" smtClean="0">
                <a:solidFill>
                  <a:srgbClr val="FF0000"/>
                </a:solidFill>
              </a:rPr>
              <a:t>от </a:t>
            </a:r>
            <a:r>
              <a:rPr lang="ru-RU" sz="2400" b="1" dirty="0">
                <a:solidFill>
                  <a:srgbClr val="FF0000"/>
                </a:solidFill>
              </a:rPr>
              <a:t>16 октября 2020 г. N 42-П</a:t>
            </a:r>
          </a:p>
          <a:p>
            <a:pPr marL="0" indent="0" algn="ctr">
              <a:buNone/>
            </a:pPr>
            <a:r>
              <a:rPr lang="ru-RU" sz="1600" dirty="0" smtClean="0"/>
              <a:t>Забайкальский край</a:t>
            </a:r>
            <a:r>
              <a:rPr lang="ru-RU" sz="2000" dirty="0" smtClean="0"/>
              <a:t>, Чита, физ. лицо – </a:t>
            </a:r>
            <a:r>
              <a:rPr lang="ru-RU" sz="2000" u="sng" dirty="0" smtClean="0"/>
              <a:t>штраф по </a:t>
            </a:r>
            <a:r>
              <a:rPr lang="ru-RU" sz="2000" u="sng" dirty="0" err="1" smtClean="0"/>
              <a:t>КОАПу</a:t>
            </a:r>
            <a:r>
              <a:rPr lang="ru-RU" sz="2000" u="sng" dirty="0" smtClean="0"/>
              <a:t> за то, что </a:t>
            </a:r>
            <a:r>
              <a:rPr lang="ru-RU" sz="2000" b="1" u="sng" dirty="0" smtClean="0"/>
              <a:t>не внес в ЕГРН ВРИ</a:t>
            </a:r>
          </a:p>
          <a:p>
            <a:pPr marL="0" indent="0" algn="ctr">
              <a:buNone/>
            </a:pPr>
            <a:r>
              <a:rPr lang="ru-RU" sz="1800" dirty="0" smtClean="0"/>
              <a:t>собственник 2 ЗУ, категория </a:t>
            </a:r>
            <a:r>
              <a:rPr lang="ru-RU" sz="1800" dirty="0"/>
              <a:t>земель населенных </a:t>
            </a:r>
            <a:r>
              <a:rPr lang="ru-RU" sz="1800" dirty="0" smtClean="0"/>
              <a:t>пунктов, </a:t>
            </a:r>
            <a:r>
              <a:rPr lang="ru-RU" sz="1800" dirty="0"/>
              <a:t>с установленными </a:t>
            </a:r>
            <a:r>
              <a:rPr lang="ru-RU" sz="1800" dirty="0" smtClean="0"/>
              <a:t>ВРИ "размещение </a:t>
            </a:r>
            <a:r>
              <a:rPr lang="ru-RU" sz="1800" dirty="0"/>
              <a:t>индивидуального жилого дома" и "завершение строительства индивидуального жилого дома", наряду с этим содержала на них </a:t>
            </a:r>
            <a:r>
              <a:rPr lang="ru-RU" sz="1800" dirty="0" smtClean="0"/>
              <a:t>СХ </a:t>
            </a:r>
            <a:r>
              <a:rPr lang="ru-RU" sz="1800" dirty="0"/>
              <a:t>животных (кур, уток, свиней, коз), т.е. использовала свои земельные участки с </a:t>
            </a:r>
            <a:r>
              <a:rPr lang="ru-RU" sz="1800" dirty="0" smtClean="0"/>
              <a:t>нарушением Классификатора</a:t>
            </a:r>
          </a:p>
          <a:p>
            <a:pPr marL="0" indent="0" algn="ctr">
              <a:buNone/>
            </a:pPr>
            <a:endParaRPr lang="ru-RU" sz="900" dirty="0"/>
          </a:p>
          <a:p>
            <a:pPr marL="0" indent="0" algn="just">
              <a:buNone/>
            </a:pPr>
            <a:r>
              <a:rPr lang="ru-RU" sz="1800" b="1" u="sng" dirty="0" smtClean="0">
                <a:solidFill>
                  <a:srgbClr val="FF0000"/>
                </a:solidFill>
              </a:rPr>
              <a:t>КС РФ: </a:t>
            </a:r>
            <a:r>
              <a:rPr lang="ru-RU" sz="1800" dirty="0" smtClean="0"/>
              <a:t>Собственник </a:t>
            </a:r>
            <a:r>
              <a:rPr lang="ru-RU" sz="1800" dirty="0"/>
              <a:t>земельного участка </a:t>
            </a:r>
            <a:r>
              <a:rPr lang="ru-RU" sz="1800" b="1" u="sng" dirty="0" smtClean="0"/>
              <a:t>имеет </a:t>
            </a:r>
            <a:r>
              <a:rPr lang="ru-RU" sz="1800" b="1" u="sng" dirty="0"/>
              <a:t>право самостоятельно выбрать </a:t>
            </a:r>
            <a:r>
              <a:rPr lang="ru-RU" sz="1800" dirty="0" smtClean="0"/>
              <a:t>как </a:t>
            </a:r>
            <a:r>
              <a:rPr lang="ru-RU" sz="1800" dirty="0"/>
              <a:t>основной, </a:t>
            </a:r>
            <a:r>
              <a:rPr lang="ru-RU" sz="1800" u="sng" dirty="0"/>
              <a:t>так и </a:t>
            </a:r>
            <a:r>
              <a:rPr lang="ru-RU" sz="1800" u="sng" dirty="0" smtClean="0"/>
              <a:t>вспомогательный</a:t>
            </a:r>
            <a:r>
              <a:rPr lang="ru-RU" sz="1800" dirty="0" smtClean="0"/>
              <a:t> ВРИ, </a:t>
            </a:r>
            <a:r>
              <a:rPr lang="ru-RU" sz="1800" dirty="0"/>
              <a:t>которые предусмотрены </a:t>
            </a:r>
            <a:r>
              <a:rPr lang="ru-RU" sz="1800" dirty="0" smtClean="0"/>
              <a:t>ПЗЗ </a:t>
            </a:r>
            <a:r>
              <a:rPr lang="ru-RU" sz="1800" dirty="0"/>
              <a:t>для </a:t>
            </a:r>
            <a:r>
              <a:rPr lang="ru-RU" sz="1800" dirty="0" smtClean="0"/>
              <a:t>территориальной </a:t>
            </a:r>
            <a:r>
              <a:rPr lang="ru-RU" sz="1800" dirty="0"/>
              <a:t>зоны. При этом </a:t>
            </a:r>
            <a:r>
              <a:rPr lang="ru-RU" sz="1800" b="1" u="sng" dirty="0">
                <a:solidFill>
                  <a:srgbClr val="C00000"/>
                </a:solidFill>
              </a:rPr>
              <a:t>ни Земельный кодекс </a:t>
            </a:r>
            <a:r>
              <a:rPr lang="ru-RU" sz="1800" b="1" u="sng" dirty="0" smtClean="0">
                <a:solidFill>
                  <a:srgbClr val="C00000"/>
                </a:solidFill>
              </a:rPr>
              <a:t>РФ, </a:t>
            </a:r>
            <a:r>
              <a:rPr lang="ru-RU" sz="1800" b="1" u="sng" dirty="0">
                <a:solidFill>
                  <a:srgbClr val="C00000"/>
                </a:solidFill>
              </a:rPr>
              <a:t>ни Градостроительный кодекс </a:t>
            </a:r>
            <a:r>
              <a:rPr lang="ru-RU" sz="1800" b="1" u="sng" dirty="0" smtClean="0">
                <a:solidFill>
                  <a:srgbClr val="C00000"/>
                </a:solidFill>
              </a:rPr>
              <a:t>РФ НЕПОСРЕДСТВЕННО </a:t>
            </a:r>
            <a:r>
              <a:rPr lang="ru-RU" sz="1800" b="1" i="1" u="sng" dirty="0" smtClean="0">
                <a:solidFill>
                  <a:srgbClr val="C00000"/>
                </a:solidFill>
              </a:rPr>
              <a:t>НЕ ВОЗЛАГАЮТ НА ЛИЦО</a:t>
            </a:r>
            <a:r>
              <a:rPr lang="ru-RU" sz="1800" b="1" u="sng" dirty="0" smtClean="0">
                <a:solidFill>
                  <a:srgbClr val="C00000"/>
                </a:solidFill>
              </a:rPr>
              <a:t>, </a:t>
            </a:r>
            <a:r>
              <a:rPr lang="ru-RU" sz="1800" b="1" u="sng" dirty="0">
                <a:solidFill>
                  <a:srgbClr val="C00000"/>
                </a:solidFill>
              </a:rPr>
              <a:t>использующее </a:t>
            </a:r>
            <a:r>
              <a:rPr lang="ru-RU" sz="1800" b="1" u="sng" dirty="0" smtClean="0">
                <a:solidFill>
                  <a:srgbClr val="C00000"/>
                </a:solidFill>
              </a:rPr>
              <a:t>ЗК не </a:t>
            </a:r>
            <a:r>
              <a:rPr lang="ru-RU" sz="1800" b="1" u="sng" dirty="0">
                <a:solidFill>
                  <a:srgbClr val="C00000"/>
                </a:solidFill>
              </a:rPr>
              <a:t>только в соответствии с основным </a:t>
            </a:r>
            <a:r>
              <a:rPr lang="ru-RU" sz="1800" b="1" u="sng" dirty="0" smtClean="0">
                <a:solidFill>
                  <a:srgbClr val="C00000"/>
                </a:solidFill>
              </a:rPr>
              <a:t>ВРИ, </a:t>
            </a:r>
            <a:r>
              <a:rPr lang="ru-RU" sz="1800" b="1" u="sng" dirty="0">
                <a:solidFill>
                  <a:srgbClr val="C00000"/>
                </a:solidFill>
              </a:rPr>
              <a:t>указанным в </a:t>
            </a:r>
            <a:r>
              <a:rPr lang="ru-RU" sz="1800" b="1" u="sng" dirty="0" smtClean="0">
                <a:solidFill>
                  <a:srgbClr val="C00000"/>
                </a:solidFill>
              </a:rPr>
              <a:t>ЕГРН, </a:t>
            </a:r>
            <a:r>
              <a:rPr lang="ru-RU" sz="1800" b="1" u="sng" dirty="0">
                <a:solidFill>
                  <a:srgbClr val="C00000"/>
                </a:solidFill>
              </a:rPr>
              <a:t>но и в соответствии </a:t>
            </a:r>
            <a:r>
              <a:rPr lang="ru-RU" sz="1800" b="1" i="1" u="sng" dirty="0">
                <a:solidFill>
                  <a:srgbClr val="C00000"/>
                </a:solidFill>
              </a:rPr>
              <a:t>со вспомогательным </a:t>
            </a:r>
            <a:r>
              <a:rPr lang="ru-RU" sz="1800" b="1" u="sng" dirty="0" smtClean="0">
                <a:solidFill>
                  <a:srgbClr val="C00000"/>
                </a:solidFill>
              </a:rPr>
              <a:t>ВРИ, </a:t>
            </a:r>
            <a:r>
              <a:rPr lang="ru-RU" sz="1800" b="1" u="sng" dirty="0">
                <a:solidFill>
                  <a:srgbClr val="C00000"/>
                </a:solidFill>
              </a:rPr>
              <a:t>который предусмотрен </a:t>
            </a:r>
            <a:r>
              <a:rPr lang="ru-RU" sz="1800" b="1" u="sng" dirty="0" smtClean="0">
                <a:solidFill>
                  <a:srgbClr val="C00000"/>
                </a:solidFill>
              </a:rPr>
              <a:t>ПЗЗ, </a:t>
            </a:r>
            <a:r>
              <a:rPr lang="ru-RU" sz="1800" b="1" u="sng" dirty="0">
                <a:solidFill>
                  <a:srgbClr val="C00000"/>
                </a:solidFill>
              </a:rPr>
              <a:t>каких-либо </a:t>
            </a:r>
            <a:r>
              <a:rPr lang="ru-RU" sz="1800" b="1" u="sng" dirty="0" smtClean="0">
                <a:solidFill>
                  <a:srgbClr val="C00000"/>
                </a:solidFill>
              </a:rPr>
              <a:t>ОБЯЗАННОСТЕЙ ПО УВЕДОМЛЕНИЮ О СВОЕМ РЕШЕНИИ тех </a:t>
            </a:r>
            <a:r>
              <a:rPr lang="ru-RU" sz="1800" b="1" u="sng" dirty="0">
                <a:solidFill>
                  <a:srgbClr val="C00000"/>
                </a:solidFill>
              </a:rPr>
              <a:t>или иных органов публичной </a:t>
            </a:r>
            <a:r>
              <a:rPr lang="ru-RU" sz="1800" b="1" u="sng" dirty="0" smtClean="0">
                <a:solidFill>
                  <a:srgbClr val="C00000"/>
                </a:solidFill>
              </a:rPr>
              <a:t>власти</a:t>
            </a:r>
            <a:r>
              <a:rPr lang="ru-RU" sz="1800" dirty="0" smtClean="0"/>
              <a:t>.</a:t>
            </a:r>
          </a:p>
          <a:p>
            <a:pPr marL="0" indent="0" algn="just">
              <a:buNone/>
            </a:pPr>
            <a:r>
              <a:rPr lang="ru-RU" sz="1800" u="sng" dirty="0" smtClean="0"/>
              <a:t>Суды </a:t>
            </a:r>
            <a:r>
              <a:rPr lang="ru-RU" sz="1800" u="sng" dirty="0"/>
              <a:t>по-разному понимают</a:t>
            </a:r>
            <a:r>
              <a:rPr lang="ru-RU" sz="1800" dirty="0"/>
              <a:t> порядок и условия реализации </a:t>
            </a:r>
            <a:r>
              <a:rPr lang="ru-RU" sz="1800" dirty="0" smtClean="0"/>
              <a:t>правообладателем </a:t>
            </a:r>
            <a:r>
              <a:rPr lang="ru-RU" sz="1800" dirty="0"/>
              <a:t>земельного участка предоставленного ему права самостоятельного </a:t>
            </a:r>
            <a:r>
              <a:rPr lang="ru-RU" sz="1800" dirty="0" smtClean="0"/>
              <a:t>выбора ВРИ </a:t>
            </a:r>
            <a:endParaRPr lang="ru-RU" sz="1600" i="1" dirty="0"/>
          </a:p>
          <a:p>
            <a:pPr marL="0" indent="0" algn="just">
              <a:buNone/>
            </a:pPr>
            <a:r>
              <a:rPr lang="ru-RU" sz="1800" dirty="0" smtClean="0"/>
              <a:t>Когда </a:t>
            </a:r>
            <a:r>
              <a:rPr lang="ru-RU" sz="1800" dirty="0"/>
              <a:t>толкование нормы права официальными актами </a:t>
            </a:r>
            <a:r>
              <a:rPr lang="ru-RU" sz="1800" dirty="0" smtClean="0"/>
              <a:t>не устраняет неясность </a:t>
            </a:r>
            <a:r>
              <a:rPr lang="ru-RU" sz="1800" dirty="0"/>
              <a:t>правового </a:t>
            </a:r>
            <a:r>
              <a:rPr lang="ru-RU" sz="1800" dirty="0" smtClean="0"/>
              <a:t>регулирования </a:t>
            </a:r>
            <a:r>
              <a:rPr lang="ru-RU" sz="1800" b="1" dirty="0">
                <a:solidFill>
                  <a:srgbClr val="C00000"/>
                </a:solidFill>
              </a:rPr>
              <a:t>нужно руководствоваться конституционными </a:t>
            </a:r>
            <a:r>
              <a:rPr lang="ru-RU" sz="1800" b="1" u="sng" dirty="0">
                <a:solidFill>
                  <a:srgbClr val="C00000"/>
                </a:solidFill>
              </a:rPr>
              <a:t>принципами равенства и </a:t>
            </a:r>
            <a:r>
              <a:rPr lang="ru-RU" sz="1800" b="1" u="sng" dirty="0" smtClean="0">
                <a:solidFill>
                  <a:srgbClr val="C00000"/>
                </a:solidFill>
              </a:rPr>
              <a:t>справедливости</a:t>
            </a:r>
            <a:r>
              <a:rPr lang="ru-RU" sz="1800" dirty="0" smtClean="0"/>
              <a:t>. </a:t>
            </a:r>
            <a:r>
              <a:rPr lang="ru-RU" sz="1800" b="1" dirty="0" smtClean="0">
                <a:solidFill>
                  <a:srgbClr val="FF0000"/>
                </a:solidFill>
              </a:rPr>
              <a:t>Собственники </a:t>
            </a:r>
            <a:r>
              <a:rPr lang="ru-RU" sz="1800" b="1" dirty="0">
                <a:solidFill>
                  <a:srgbClr val="FF0000"/>
                </a:solidFill>
              </a:rPr>
              <a:t>(правообладатели) земельных участков </a:t>
            </a:r>
            <a:r>
              <a:rPr lang="ru-RU" sz="1800" b="1" u="sng" dirty="0" smtClean="0">
                <a:solidFill>
                  <a:srgbClr val="FF0000"/>
                </a:solidFill>
              </a:rPr>
              <a:t>НЕ МОГУТ БЫТЬ ПРИНУЖДЕНЫ К ВНЕСЕНИЮ КАКИХ-ЛИБО СВЕДЕНИЙ В ЕГРН </a:t>
            </a:r>
            <a:r>
              <a:rPr lang="ru-RU" sz="1800" b="1" dirty="0" smtClean="0">
                <a:solidFill>
                  <a:srgbClr val="FF0000"/>
                </a:solidFill>
              </a:rPr>
              <a:t>в </a:t>
            </a:r>
            <a:r>
              <a:rPr lang="ru-RU" sz="1800" b="1" dirty="0">
                <a:solidFill>
                  <a:srgbClr val="FF0000"/>
                </a:solidFill>
              </a:rPr>
              <a:t>случае, когда они в дополнение к основному </a:t>
            </a:r>
            <a:r>
              <a:rPr lang="ru-RU" sz="1800" b="1" dirty="0" smtClean="0">
                <a:solidFill>
                  <a:srgbClr val="FF0000"/>
                </a:solidFill>
              </a:rPr>
              <a:t>ВРИ принадлежащих </a:t>
            </a:r>
            <a:r>
              <a:rPr lang="ru-RU" sz="1800" b="1" dirty="0">
                <a:solidFill>
                  <a:srgbClr val="FF0000"/>
                </a:solidFill>
              </a:rPr>
              <a:t>им земельных участков самостоятельно выбирают вспомогательный вид их разрешенного использования</a:t>
            </a:r>
            <a:endParaRPr lang="ru-RU" sz="1800" b="1" i="1" dirty="0" smtClean="0">
              <a:solidFill>
                <a:srgbClr val="FF0000"/>
              </a:solidFill>
            </a:endParaRPr>
          </a:p>
        </p:txBody>
      </p:sp>
    </p:spTree>
    <p:extLst>
      <p:ext uri="{BB962C8B-B14F-4D97-AF65-F5344CB8AC3E}">
        <p14:creationId xmlns:p14="http://schemas.microsoft.com/office/powerpoint/2010/main" val="182762418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44624"/>
            <a:ext cx="9144000" cy="792088"/>
          </a:xfrm>
        </p:spPr>
        <p:txBody>
          <a:bodyPr>
            <a:noAutofit/>
          </a:bodyPr>
          <a:lstStyle/>
          <a:p>
            <a:r>
              <a:rPr lang="ru-RU" sz="2400" b="1" dirty="0" smtClean="0">
                <a:solidFill>
                  <a:schemeClr val="tx2">
                    <a:lumMod val="60000"/>
                    <a:lumOff val="40000"/>
                  </a:schemeClr>
                </a:solidFill>
                <a:latin typeface="Comic Sans MS" panose="030F0702030302020204" pitchFamily="66" charset="0"/>
              </a:rPr>
              <a:t>ФЕДЕРАЛЬНАЯ </a:t>
            </a:r>
            <a:r>
              <a:rPr lang="ru-RU" sz="2400" b="1" dirty="0">
                <a:solidFill>
                  <a:schemeClr val="tx2">
                    <a:lumMod val="60000"/>
                    <a:lumOff val="40000"/>
                  </a:schemeClr>
                </a:solidFill>
                <a:latin typeface="Comic Sans MS" panose="030F0702030302020204" pitchFamily="66" charset="0"/>
              </a:rPr>
              <a:t>АНТИМОНОПОЛЬНАЯ СЛУЖБА</a:t>
            </a:r>
            <a:br>
              <a:rPr lang="ru-RU" sz="2400" b="1" dirty="0">
                <a:solidFill>
                  <a:schemeClr val="tx2">
                    <a:lumMod val="60000"/>
                    <a:lumOff val="40000"/>
                  </a:schemeClr>
                </a:solidFill>
                <a:latin typeface="Comic Sans MS" panose="030F0702030302020204" pitchFamily="66" charset="0"/>
              </a:rPr>
            </a:br>
            <a:r>
              <a:rPr lang="ru-RU" sz="2400" b="1" dirty="0" smtClean="0">
                <a:solidFill>
                  <a:schemeClr val="tx2">
                    <a:lumMod val="60000"/>
                    <a:lumOff val="40000"/>
                  </a:schemeClr>
                </a:solidFill>
                <a:latin typeface="Comic Sans MS" panose="030F0702030302020204" pitchFamily="66" charset="0"/>
              </a:rPr>
              <a:t>ПИСЬМО  </a:t>
            </a:r>
            <a:r>
              <a:rPr lang="ru-RU" sz="2400" b="1" dirty="0" smtClean="0">
                <a:solidFill>
                  <a:srgbClr val="FF0000"/>
                </a:solidFill>
                <a:latin typeface="Comic Sans MS" panose="030F0702030302020204" pitchFamily="66" charset="0"/>
              </a:rPr>
              <a:t>от </a:t>
            </a:r>
            <a:r>
              <a:rPr lang="ru-RU" sz="2400" b="1" dirty="0">
                <a:solidFill>
                  <a:srgbClr val="FF0000"/>
                </a:solidFill>
                <a:latin typeface="Comic Sans MS" panose="030F0702030302020204" pitchFamily="66" charset="0"/>
              </a:rPr>
              <a:t>25 сентября 2020 г. N ИА/83159/20</a:t>
            </a:r>
          </a:p>
        </p:txBody>
      </p:sp>
      <p:sp>
        <p:nvSpPr>
          <p:cNvPr id="3" name="Объект 2"/>
          <p:cNvSpPr>
            <a:spLocks noGrp="1"/>
          </p:cNvSpPr>
          <p:nvPr>
            <p:ph idx="1"/>
          </p:nvPr>
        </p:nvSpPr>
        <p:spPr>
          <a:xfrm>
            <a:off x="0" y="692696"/>
            <a:ext cx="9144000" cy="6165304"/>
          </a:xfrm>
        </p:spPr>
        <p:txBody>
          <a:bodyPr>
            <a:normAutofit/>
          </a:bodyPr>
          <a:lstStyle/>
          <a:p>
            <a:pPr marL="0" indent="0" algn="ctr">
              <a:buNone/>
            </a:pPr>
            <a:endParaRPr lang="ru-RU" sz="2000" dirty="0" smtClean="0"/>
          </a:p>
          <a:p>
            <a:pPr marL="0" indent="0" algn="r">
              <a:buNone/>
            </a:pPr>
            <a:r>
              <a:rPr lang="ru-RU" sz="2000" dirty="0" err="1" smtClean="0"/>
              <a:t>И.Артемьев</a:t>
            </a:r>
            <a:endParaRPr lang="ru-RU" sz="2000" dirty="0" smtClean="0"/>
          </a:p>
          <a:p>
            <a:pPr marL="0" indent="0" algn="ctr">
              <a:buNone/>
            </a:pPr>
            <a:r>
              <a:rPr lang="ru-RU" sz="2000" dirty="0" smtClean="0"/>
              <a:t>Подпунктом </a:t>
            </a:r>
            <a:r>
              <a:rPr lang="ru-RU" sz="2000" dirty="0"/>
              <a:t>4 пункта 21 статьи 39.11 Земельного кодекса Российской Федерации (далее - ЗК РФ) предусмотрено, что </a:t>
            </a:r>
            <a:r>
              <a:rPr lang="ru-RU" sz="2000" b="1" u="sng" dirty="0"/>
              <a:t>извещение о проведении аукциона должно содержать сведения о предмете аукциона</a:t>
            </a:r>
            <a:r>
              <a:rPr lang="ru-RU" sz="2000" b="1" dirty="0"/>
              <a:t>, в том числе, сведения о разрешенном использовании </a:t>
            </a:r>
            <a:r>
              <a:rPr lang="ru-RU" sz="2000" dirty="0"/>
              <a:t>земельного участка.</a:t>
            </a:r>
          </a:p>
          <a:p>
            <a:pPr marL="0" indent="0" algn="ctr">
              <a:buNone/>
            </a:pPr>
            <a:endParaRPr lang="ru-RU" sz="2000" dirty="0" smtClean="0"/>
          </a:p>
          <a:p>
            <a:pPr marL="0" indent="0" algn="ctr">
              <a:buNone/>
            </a:pPr>
            <a:r>
              <a:rPr lang="ru-RU" sz="2000" u="sng" dirty="0"/>
              <a:t>не может быть предметом аукциона, если в отношении земельного участка не установлено разрешенное </a:t>
            </a:r>
            <a:r>
              <a:rPr lang="ru-RU" sz="2000" u="sng" dirty="0" smtClean="0"/>
              <a:t>использование   </a:t>
            </a:r>
          </a:p>
          <a:p>
            <a:pPr marL="0" indent="0" algn="ctr">
              <a:buNone/>
            </a:pPr>
            <a:endParaRPr lang="ru-RU" sz="2000" u="sng" dirty="0"/>
          </a:p>
          <a:p>
            <a:pPr marL="0" indent="0" algn="ctr">
              <a:buNone/>
            </a:pPr>
            <a:r>
              <a:rPr lang="ru-RU" sz="2000" b="1" dirty="0">
                <a:solidFill>
                  <a:srgbClr val="FF0000"/>
                </a:solidFill>
              </a:rPr>
              <a:t>организатор торгов </a:t>
            </a:r>
            <a:r>
              <a:rPr lang="ru-RU" sz="2000" b="1" u="sng" dirty="0">
                <a:solidFill>
                  <a:srgbClr val="FF0000"/>
                </a:solidFill>
              </a:rPr>
              <a:t>в извещении </a:t>
            </a:r>
            <a:r>
              <a:rPr lang="ru-RU" sz="2000" b="1" dirty="0">
                <a:solidFill>
                  <a:srgbClr val="FF0000"/>
                </a:solidFill>
              </a:rPr>
              <a:t>о проведении аукциона </a:t>
            </a:r>
            <a:r>
              <a:rPr lang="ru-RU" sz="2000" b="1" dirty="0" smtClean="0">
                <a:solidFill>
                  <a:srgbClr val="FF0000"/>
                </a:solidFill>
              </a:rPr>
              <a:t>ДОЛЖЕН УКАЗЫВАТЬ </a:t>
            </a:r>
            <a:r>
              <a:rPr lang="ru-RU" sz="2000" b="1" u="sng" dirty="0" smtClean="0">
                <a:solidFill>
                  <a:srgbClr val="FF0000"/>
                </a:solidFill>
              </a:rPr>
              <a:t>ВСЕ ВИДЫ </a:t>
            </a:r>
            <a:r>
              <a:rPr lang="ru-RU" sz="2000" b="1" dirty="0" smtClean="0">
                <a:solidFill>
                  <a:srgbClr val="FF0000"/>
                </a:solidFill>
              </a:rPr>
              <a:t>РАЗРЕШЕННОГО ИСПОЛЬЗОВАНИЯ ЗЕМЕЛЬНОГО УЧАСТКА, </a:t>
            </a:r>
            <a:r>
              <a:rPr lang="ru-RU" sz="2000" b="1" dirty="0">
                <a:solidFill>
                  <a:srgbClr val="FF0000"/>
                </a:solidFill>
              </a:rPr>
              <a:t>которые содержатся </a:t>
            </a:r>
            <a:r>
              <a:rPr lang="ru-RU" sz="2000" b="1" dirty="0" smtClean="0">
                <a:solidFill>
                  <a:schemeClr val="tx2">
                    <a:lumMod val="60000"/>
                    <a:lumOff val="40000"/>
                  </a:schemeClr>
                </a:solidFill>
              </a:rPr>
              <a:t>В Правилах Землепользования И Застройки</a:t>
            </a:r>
            <a:r>
              <a:rPr lang="ru-RU" sz="2000" b="1" dirty="0" smtClean="0">
                <a:solidFill>
                  <a:srgbClr val="FF0000"/>
                </a:solidFill>
              </a:rPr>
              <a:t>.</a:t>
            </a:r>
            <a:endParaRPr lang="ru-RU" sz="2000" dirty="0">
              <a:solidFill>
                <a:srgbClr val="FF0000"/>
              </a:solidFill>
            </a:endParaRPr>
          </a:p>
          <a:p>
            <a:pPr marL="0" indent="0" algn="ctr">
              <a:buNone/>
            </a:pPr>
            <a:endParaRPr lang="ru-RU" sz="2000" dirty="0" smtClean="0"/>
          </a:p>
          <a:p>
            <a:pPr marL="0" indent="0" algn="ctr">
              <a:buNone/>
            </a:pPr>
            <a:endParaRPr lang="ru-RU" sz="2000" dirty="0"/>
          </a:p>
          <a:p>
            <a:pPr marL="0" indent="0" algn="ctr">
              <a:buNone/>
            </a:pPr>
            <a:r>
              <a:rPr lang="ru-RU" sz="2000" dirty="0" smtClean="0"/>
              <a:t>Не  только в ПЗЗ</a:t>
            </a:r>
          </a:p>
        </p:txBody>
      </p:sp>
      <p:sp>
        <p:nvSpPr>
          <p:cNvPr id="4" name="Стрелка вниз 3"/>
          <p:cNvSpPr/>
          <p:nvPr/>
        </p:nvSpPr>
        <p:spPr>
          <a:xfrm>
            <a:off x="4572000" y="5157192"/>
            <a:ext cx="216024" cy="72008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 name="Стрелка вправо 4"/>
          <p:cNvSpPr/>
          <p:nvPr/>
        </p:nvSpPr>
        <p:spPr>
          <a:xfrm>
            <a:off x="5652120" y="5877272"/>
            <a:ext cx="1656184"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412125345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44624"/>
            <a:ext cx="9683552" cy="792088"/>
          </a:xfrm>
        </p:spPr>
        <p:txBody>
          <a:bodyPr>
            <a:noAutofit/>
          </a:bodyPr>
          <a:lstStyle/>
          <a:p>
            <a:r>
              <a:rPr lang="ru-RU" sz="2400" b="1" dirty="0" smtClean="0">
                <a:solidFill>
                  <a:schemeClr val="tx2">
                    <a:lumMod val="60000"/>
                    <a:lumOff val="40000"/>
                  </a:schemeClr>
                </a:solidFill>
                <a:latin typeface="Comic Sans MS" panose="030F0702030302020204" pitchFamily="66" charset="0"/>
              </a:rPr>
              <a:t/>
            </a:r>
            <a:br>
              <a:rPr lang="ru-RU" sz="2400" b="1" dirty="0" smtClean="0">
                <a:solidFill>
                  <a:schemeClr val="tx2">
                    <a:lumMod val="60000"/>
                    <a:lumOff val="40000"/>
                  </a:schemeClr>
                </a:solidFill>
                <a:latin typeface="Comic Sans MS" panose="030F0702030302020204" pitchFamily="66" charset="0"/>
              </a:rPr>
            </a:br>
            <a:r>
              <a:rPr lang="ru-RU" sz="2400" b="1" dirty="0" smtClean="0">
                <a:solidFill>
                  <a:schemeClr val="tx2">
                    <a:lumMod val="60000"/>
                    <a:lumOff val="40000"/>
                  </a:schemeClr>
                </a:solidFill>
                <a:latin typeface="Comic Sans MS" panose="030F0702030302020204" pitchFamily="66" charset="0"/>
              </a:rPr>
              <a:t>ПИСЬМО Росреестра   об изменении ВРИ</a:t>
            </a:r>
            <a:r>
              <a:rPr lang="ru-RU" sz="2400" b="1" dirty="0">
                <a:solidFill>
                  <a:schemeClr val="tx2">
                    <a:lumMod val="60000"/>
                    <a:lumOff val="40000"/>
                  </a:schemeClr>
                </a:solidFill>
                <a:latin typeface="Comic Sans MS" panose="030F0702030302020204" pitchFamily="66" charset="0"/>
              </a:rPr>
              <a:t/>
            </a:r>
            <a:br>
              <a:rPr lang="ru-RU" sz="2400" b="1" dirty="0">
                <a:solidFill>
                  <a:schemeClr val="tx2">
                    <a:lumMod val="60000"/>
                    <a:lumOff val="40000"/>
                  </a:schemeClr>
                </a:solidFill>
                <a:latin typeface="Comic Sans MS" panose="030F0702030302020204" pitchFamily="66" charset="0"/>
              </a:rPr>
            </a:br>
            <a:r>
              <a:rPr lang="ru-RU" sz="2400" b="1" dirty="0">
                <a:solidFill>
                  <a:srgbClr val="C00000"/>
                </a:solidFill>
                <a:latin typeface="Comic Sans MS" panose="030F0702030302020204" pitchFamily="66" charset="0"/>
              </a:rPr>
              <a:t>от 8 сентября 2020 г. N 11-7956-АБ/20</a:t>
            </a:r>
            <a:r>
              <a:rPr lang="ru-RU" sz="2400" b="1" dirty="0">
                <a:solidFill>
                  <a:schemeClr val="tx2">
                    <a:lumMod val="60000"/>
                    <a:lumOff val="40000"/>
                  </a:schemeClr>
                </a:solidFill>
                <a:latin typeface="Comic Sans MS" panose="030F0702030302020204" pitchFamily="66" charset="0"/>
              </a:rPr>
              <a:t/>
            </a:r>
            <a:br>
              <a:rPr lang="ru-RU" sz="2400" b="1" dirty="0">
                <a:solidFill>
                  <a:schemeClr val="tx2">
                    <a:lumMod val="60000"/>
                    <a:lumOff val="40000"/>
                  </a:schemeClr>
                </a:solidFill>
                <a:latin typeface="Comic Sans MS" panose="030F0702030302020204" pitchFamily="66" charset="0"/>
              </a:rPr>
            </a:br>
            <a:endParaRPr lang="ru-RU" sz="2400" b="1" dirty="0">
              <a:solidFill>
                <a:schemeClr val="tx2">
                  <a:lumMod val="60000"/>
                  <a:lumOff val="40000"/>
                </a:schemeClr>
              </a:solidFill>
              <a:latin typeface="Comic Sans MS" panose="030F0702030302020204" pitchFamily="66" charset="0"/>
            </a:endParaRPr>
          </a:p>
        </p:txBody>
      </p:sp>
      <p:sp>
        <p:nvSpPr>
          <p:cNvPr id="3" name="Объект 2"/>
          <p:cNvSpPr>
            <a:spLocks noGrp="1"/>
          </p:cNvSpPr>
          <p:nvPr>
            <p:ph idx="1"/>
          </p:nvPr>
        </p:nvSpPr>
        <p:spPr>
          <a:xfrm>
            <a:off x="0" y="692696"/>
            <a:ext cx="9144000" cy="6165304"/>
          </a:xfrm>
        </p:spPr>
        <p:txBody>
          <a:bodyPr>
            <a:normAutofit fontScale="85000" lnSpcReduction="10000"/>
          </a:bodyPr>
          <a:lstStyle/>
          <a:p>
            <a:pPr marL="0" indent="0" algn="ctr">
              <a:buNone/>
            </a:pPr>
            <a:endParaRPr lang="ru-RU" sz="2000" dirty="0"/>
          </a:p>
          <a:p>
            <a:pPr marL="0" indent="0" algn="ctr">
              <a:buNone/>
            </a:pPr>
            <a:r>
              <a:rPr lang="ru-RU" sz="2000" dirty="0" smtClean="0"/>
              <a:t>Линейные объекты. </a:t>
            </a:r>
          </a:p>
          <a:p>
            <a:pPr marL="0" indent="0" algn="ctr">
              <a:buNone/>
            </a:pPr>
            <a:r>
              <a:rPr lang="ru-RU" sz="2000" dirty="0" smtClean="0"/>
              <a:t>В </a:t>
            </a:r>
            <a:r>
              <a:rPr lang="ru-RU" sz="2000" dirty="0"/>
              <a:t>соответствии с </a:t>
            </a:r>
            <a:r>
              <a:rPr lang="ru-RU" sz="2000" dirty="0" smtClean="0"/>
              <a:t>ч. </a:t>
            </a:r>
            <a:r>
              <a:rPr lang="ru-RU" sz="2000" dirty="0"/>
              <a:t>4 </a:t>
            </a:r>
            <a:r>
              <a:rPr lang="ru-RU" sz="2000" dirty="0" smtClean="0"/>
              <a:t>ст. </a:t>
            </a:r>
            <a:r>
              <a:rPr lang="ru-RU" sz="2000" dirty="0"/>
              <a:t>41.1 Градостроительного кодекса </a:t>
            </a:r>
            <a:r>
              <a:rPr lang="ru-RU" sz="2000" dirty="0" smtClean="0"/>
              <a:t>РФ  </a:t>
            </a:r>
            <a:r>
              <a:rPr lang="ru-RU" sz="2000" u="sng" dirty="0" smtClean="0"/>
              <a:t>состав </a:t>
            </a:r>
            <a:r>
              <a:rPr lang="ru-RU" sz="2000" u="sng" dirty="0"/>
              <a:t>и содержание </a:t>
            </a:r>
            <a:r>
              <a:rPr lang="ru-RU" sz="2000" u="sng" dirty="0">
                <a:solidFill>
                  <a:srgbClr val="C00000"/>
                </a:solidFill>
              </a:rPr>
              <a:t>документации по планировке территории, предусматривающей размещение одного или нескольких линейных объектов</a:t>
            </a:r>
            <a:r>
              <a:rPr lang="ru-RU" sz="2000" dirty="0"/>
              <a:t>, устанавливаются Правительством </a:t>
            </a:r>
            <a:r>
              <a:rPr lang="ru-RU" sz="2000" dirty="0" smtClean="0"/>
              <a:t>РФ </a:t>
            </a:r>
          </a:p>
          <a:p>
            <a:pPr marL="0" indent="0" algn="ctr">
              <a:buNone/>
            </a:pPr>
            <a:r>
              <a:rPr lang="ru-RU" sz="2000" dirty="0" smtClean="0"/>
              <a:t>Правительством РФ утверждено </a:t>
            </a:r>
            <a:r>
              <a:rPr lang="ru-RU" sz="2000" dirty="0"/>
              <a:t>Положение о </a:t>
            </a:r>
            <a:r>
              <a:rPr lang="ru-RU" sz="2000" b="1" dirty="0"/>
              <a:t>составе и содержании проектов планировки </a:t>
            </a:r>
            <a:r>
              <a:rPr lang="ru-RU" sz="2000" dirty="0" smtClean="0"/>
              <a:t>территории для линейных объектов  - ППР  </a:t>
            </a:r>
            <a:r>
              <a:rPr lang="ru-RU" sz="2100" dirty="0">
                <a:solidFill>
                  <a:srgbClr val="FF0000"/>
                </a:solidFill>
              </a:rPr>
              <a:t>от 12 мая 2017 г. </a:t>
            </a:r>
            <a:r>
              <a:rPr lang="ru-RU" sz="2100" b="1" dirty="0">
                <a:solidFill>
                  <a:srgbClr val="FF0000"/>
                </a:solidFill>
              </a:rPr>
              <a:t>N </a:t>
            </a:r>
            <a:r>
              <a:rPr lang="ru-RU" sz="2100" b="1" dirty="0" smtClean="0">
                <a:solidFill>
                  <a:srgbClr val="FF0000"/>
                </a:solidFill>
              </a:rPr>
              <a:t>564  </a:t>
            </a:r>
          </a:p>
          <a:p>
            <a:pPr marL="0" indent="0" algn="ctr">
              <a:buNone/>
            </a:pPr>
            <a:endParaRPr lang="ru-RU" sz="1300" b="1" dirty="0"/>
          </a:p>
          <a:p>
            <a:pPr marL="0" indent="0" algn="ctr">
              <a:buNone/>
            </a:pPr>
            <a:r>
              <a:rPr lang="ru-RU" sz="2000" dirty="0" smtClean="0"/>
              <a:t>Постановлением </a:t>
            </a:r>
            <a:r>
              <a:rPr lang="ru-RU" sz="2100" b="1" u="sng" dirty="0" smtClean="0">
                <a:solidFill>
                  <a:srgbClr val="FF0000"/>
                </a:solidFill>
              </a:rPr>
              <a:t>26 </a:t>
            </a:r>
            <a:r>
              <a:rPr lang="ru-RU" sz="2100" b="1" u="sng" dirty="0">
                <a:solidFill>
                  <a:srgbClr val="FF0000"/>
                </a:solidFill>
              </a:rPr>
              <a:t>августа 2020 г. N 1285 </a:t>
            </a:r>
            <a:r>
              <a:rPr lang="ru-RU" sz="2100" b="1" u="sng" dirty="0" smtClean="0">
                <a:solidFill>
                  <a:srgbClr val="FF0000"/>
                </a:solidFill>
              </a:rPr>
              <a:t> </a:t>
            </a:r>
            <a:r>
              <a:rPr lang="ru-RU" sz="2000" dirty="0" smtClean="0"/>
              <a:t>в ППР 564 внесены дополнения  </a:t>
            </a:r>
            <a:r>
              <a:rPr lang="ru-RU" sz="2000" dirty="0"/>
              <a:t>в соответствии с которыми Положение дополнено </a:t>
            </a:r>
            <a:r>
              <a:rPr lang="ru-RU" sz="2400" dirty="0">
                <a:solidFill>
                  <a:srgbClr val="FF0000"/>
                </a:solidFill>
              </a:rPr>
              <a:t>разделом "V</a:t>
            </a:r>
            <a:r>
              <a:rPr lang="ru-RU" sz="2400" u="sng" dirty="0">
                <a:solidFill>
                  <a:srgbClr val="FF0000"/>
                </a:solidFill>
              </a:rPr>
              <a:t>. </a:t>
            </a:r>
            <a:r>
              <a:rPr lang="ru-RU" sz="2400" b="1" u="sng" dirty="0">
                <a:solidFill>
                  <a:srgbClr val="FF0000"/>
                </a:solidFill>
              </a:rPr>
              <a:t>Состав проекта межевания</a:t>
            </a:r>
            <a:r>
              <a:rPr lang="ru-RU" sz="2400" u="sng" dirty="0">
                <a:solidFill>
                  <a:srgbClr val="FF0000"/>
                </a:solidFill>
              </a:rPr>
              <a:t> </a:t>
            </a:r>
            <a:r>
              <a:rPr lang="ru-RU" sz="2400" dirty="0">
                <a:solidFill>
                  <a:srgbClr val="FF0000"/>
                </a:solidFill>
              </a:rPr>
              <a:t>территории, подготавливаемого в составе проекта планировки территории или в виде отдельного документа"</a:t>
            </a:r>
            <a:r>
              <a:rPr lang="ru-RU" sz="2000" dirty="0"/>
              <a:t>, </a:t>
            </a:r>
            <a:r>
              <a:rPr lang="ru-RU" sz="2000" dirty="0" err="1" smtClean="0"/>
              <a:t>пп</a:t>
            </a:r>
            <a:r>
              <a:rPr lang="ru-RU" sz="2000" dirty="0" smtClean="0"/>
              <a:t> </a:t>
            </a:r>
            <a:r>
              <a:rPr lang="ru-RU" sz="2000" dirty="0"/>
              <a:t>"г" </a:t>
            </a:r>
            <a:r>
              <a:rPr lang="ru-RU" sz="2000" dirty="0" smtClean="0"/>
              <a:t>п. </a:t>
            </a:r>
            <a:r>
              <a:rPr lang="ru-RU" sz="2000" dirty="0"/>
              <a:t>35 которого </a:t>
            </a:r>
            <a:r>
              <a:rPr lang="ru-RU" sz="2000" u="sng" dirty="0"/>
              <a:t>предусмотрено, что </a:t>
            </a:r>
            <a:r>
              <a:rPr lang="ru-RU" sz="2000" b="1" u="sng" dirty="0"/>
              <a:t>в текстовой части проекта межевания территории должна содержаться информация о виде разрешенного использования</a:t>
            </a:r>
            <a:r>
              <a:rPr lang="ru-RU" sz="2000" b="1" dirty="0"/>
              <a:t> </a:t>
            </a:r>
            <a:r>
              <a:rPr lang="ru-RU" sz="2000" dirty="0"/>
              <a:t>образуемых земельных участков, предназначенных для размещения линейных объектов и объектов капитального строительства, проектируемых в составе линейного объекта</a:t>
            </a:r>
            <a:endParaRPr lang="ru-RU" sz="2000" dirty="0" smtClean="0"/>
          </a:p>
          <a:p>
            <a:pPr marL="0" indent="0" algn="ctr">
              <a:buNone/>
            </a:pPr>
            <a:endParaRPr lang="ru-RU" sz="2000" dirty="0" smtClean="0"/>
          </a:p>
          <a:p>
            <a:pPr marL="0" indent="0" algn="ctr">
              <a:buNone/>
            </a:pPr>
            <a:r>
              <a:rPr lang="ru-RU" sz="1800" b="1" dirty="0" smtClean="0"/>
              <a:t>Таким образом, </a:t>
            </a:r>
            <a:r>
              <a:rPr lang="ru-RU" sz="2400" b="1" u="sng" dirty="0" smtClean="0">
                <a:solidFill>
                  <a:srgbClr val="FF0000"/>
                </a:solidFill>
              </a:rPr>
              <a:t>Установление И Изменение Видов Разрешенного Использования </a:t>
            </a:r>
            <a:r>
              <a:rPr lang="ru-RU" sz="2400" b="1" dirty="0" smtClean="0">
                <a:solidFill>
                  <a:srgbClr val="FF0000"/>
                </a:solidFill>
              </a:rPr>
              <a:t>земельных </a:t>
            </a:r>
            <a:r>
              <a:rPr lang="ru-RU" sz="2400" b="1" dirty="0">
                <a:solidFill>
                  <a:srgbClr val="FF0000"/>
                </a:solidFill>
              </a:rPr>
              <a:t>участков и внесение сведений о них в </a:t>
            </a:r>
            <a:r>
              <a:rPr lang="ru-RU" sz="2400" b="1" dirty="0" smtClean="0">
                <a:solidFill>
                  <a:srgbClr val="FF0000"/>
                </a:solidFill>
              </a:rPr>
              <a:t>ЕГРН </a:t>
            </a:r>
            <a:r>
              <a:rPr lang="ru-RU" sz="2400" b="1" u="sng" dirty="0" err="1" smtClean="0">
                <a:solidFill>
                  <a:srgbClr val="FF0000"/>
                </a:solidFill>
              </a:rPr>
              <a:t>ВОЗМОЖНо</a:t>
            </a:r>
            <a:r>
              <a:rPr lang="ru-RU" sz="2400" b="1" dirty="0" smtClean="0">
                <a:solidFill>
                  <a:srgbClr val="FF0000"/>
                </a:solidFill>
              </a:rPr>
              <a:t> </a:t>
            </a:r>
            <a:r>
              <a:rPr lang="ru-RU" sz="2400" b="1" dirty="0">
                <a:solidFill>
                  <a:srgbClr val="FF0000"/>
                </a:solidFill>
              </a:rPr>
              <a:t>в соответствии с утвержденным </a:t>
            </a:r>
            <a:r>
              <a:rPr lang="ru-RU" sz="2400" b="1" u="sng" dirty="0" smtClean="0">
                <a:solidFill>
                  <a:srgbClr val="FF0000"/>
                </a:solidFill>
              </a:rPr>
              <a:t>ПРОЕКТОМ МЕЖЕВАНИЯ ТЕРРИТОРИИ</a:t>
            </a:r>
            <a:r>
              <a:rPr lang="ru-RU" sz="2400" b="1" dirty="0" smtClean="0">
                <a:solidFill>
                  <a:srgbClr val="FF0000"/>
                </a:solidFill>
              </a:rPr>
              <a:t>, </a:t>
            </a:r>
            <a:r>
              <a:rPr lang="ru-RU" sz="2400" b="1" dirty="0">
                <a:solidFill>
                  <a:srgbClr val="FF0000"/>
                </a:solidFill>
              </a:rPr>
              <a:t>подготавливаемым в составе проекта планировки территории</a:t>
            </a:r>
            <a:r>
              <a:rPr lang="ru-RU" sz="1800" dirty="0"/>
              <a:t>.</a:t>
            </a:r>
          </a:p>
          <a:p>
            <a:pPr marL="0" indent="0" algn="ctr">
              <a:buNone/>
            </a:pPr>
            <a:endParaRPr lang="ru-RU" sz="2000" dirty="0"/>
          </a:p>
          <a:p>
            <a:pPr marL="0" indent="0" algn="r">
              <a:buNone/>
            </a:pPr>
            <a:r>
              <a:rPr lang="ru-RU" sz="2000" dirty="0" smtClean="0"/>
              <a:t>А.И.БУТОВЕЦКИЙ</a:t>
            </a:r>
            <a:endParaRPr lang="ru-RU" sz="2000" dirty="0"/>
          </a:p>
          <a:p>
            <a:pPr marL="0" indent="0" algn="ctr">
              <a:buNone/>
            </a:pPr>
            <a:endParaRPr lang="ru-RU" sz="2000" dirty="0" smtClean="0"/>
          </a:p>
        </p:txBody>
      </p:sp>
    </p:spTree>
    <p:extLst>
      <p:ext uri="{BB962C8B-B14F-4D97-AF65-F5344CB8AC3E}">
        <p14:creationId xmlns:p14="http://schemas.microsoft.com/office/powerpoint/2010/main" val="160016563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44624"/>
            <a:ext cx="9144000" cy="504056"/>
          </a:xfrm>
        </p:spPr>
        <p:txBody>
          <a:bodyPr>
            <a:noAutofit/>
          </a:bodyPr>
          <a:lstStyle/>
          <a:p>
            <a:r>
              <a:rPr lang="ru-RU" sz="2400" b="1" dirty="0" smtClean="0">
                <a:solidFill>
                  <a:schemeClr val="tx2">
                    <a:lumMod val="60000"/>
                    <a:lumOff val="40000"/>
                  </a:schemeClr>
                </a:solidFill>
                <a:latin typeface="Comic Sans MS" panose="030F0702030302020204" pitchFamily="66" charset="0"/>
              </a:rPr>
              <a:t>Письмо Росреестра </a:t>
            </a:r>
            <a:r>
              <a:rPr lang="ru-RU" sz="2400" b="1" dirty="0" smtClean="0">
                <a:solidFill>
                  <a:srgbClr val="FF0000"/>
                </a:solidFill>
                <a:latin typeface="Comic Sans MS" panose="030F0702030302020204" pitchFamily="66" charset="0"/>
              </a:rPr>
              <a:t>от </a:t>
            </a:r>
            <a:r>
              <a:rPr lang="ru-RU" sz="2400" b="1" dirty="0">
                <a:solidFill>
                  <a:srgbClr val="FF0000"/>
                </a:solidFill>
                <a:latin typeface="Comic Sans MS" panose="030F0702030302020204" pitchFamily="66" charset="0"/>
              </a:rPr>
              <a:t>9 октября 2020 г. N 13-00290/20</a:t>
            </a:r>
          </a:p>
        </p:txBody>
      </p:sp>
      <p:sp>
        <p:nvSpPr>
          <p:cNvPr id="3" name="Объект 2"/>
          <p:cNvSpPr>
            <a:spLocks noGrp="1"/>
          </p:cNvSpPr>
          <p:nvPr>
            <p:ph idx="1"/>
          </p:nvPr>
        </p:nvSpPr>
        <p:spPr>
          <a:xfrm>
            <a:off x="0" y="548680"/>
            <a:ext cx="9144000" cy="6309320"/>
          </a:xfrm>
        </p:spPr>
        <p:txBody>
          <a:bodyPr>
            <a:normAutofit lnSpcReduction="10000"/>
          </a:bodyPr>
          <a:lstStyle/>
          <a:p>
            <a:pPr marL="0" indent="0" algn="ctr">
              <a:buNone/>
            </a:pPr>
            <a:r>
              <a:rPr lang="ru-RU" sz="2000" b="1" dirty="0" smtClean="0"/>
              <a:t>О соответствии ВРИ   исходного и образуемого земельного участка</a:t>
            </a:r>
            <a:endParaRPr lang="ru-RU" sz="2000" b="1" dirty="0"/>
          </a:p>
          <a:p>
            <a:pPr marL="0" indent="0" algn="just">
              <a:buNone/>
            </a:pPr>
            <a:endParaRPr lang="ru-RU" sz="1100" dirty="0" smtClean="0"/>
          </a:p>
          <a:p>
            <a:pPr marL="0" indent="0" algn="just">
              <a:buNone/>
            </a:pPr>
            <a:r>
              <a:rPr lang="ru-RU" sz="2000" dirty="0" smtClean="0"/>
              <a:t>ВРИ образуемых </a:t>
            </a:r>
            <a:r>
              <a:rPr lang="ru-RU" sz="2000" dirty="0"/>
              <a:t>земельных участков </a:t>
            </a:r>
            <a:r>
              <a:rPr lang="ru-RU" sz="2000" u="sng" dirty="0" smtClean="0"/>
              <a:t>должны </a:t>
            </a:r>
            <a:r>
              <a:rPr lang="ru-RU" sz="2000" u="sng" dirty="0"/>
              <a:t>соответствовать</a:t>
            </a:r>
            <a:r>
              <a:rPr lang="ru-RU" sz="2000" b="1" u="sng" dirty="0"/>
              <a:t> </a:t>
            </a:r>
            <a:r>
              <a:rPr lang="ru-RU" sz="2000" b="1" dirty="0">
                <a:solidFill>
                  <a:srgbClr val="FF0000"/>
                </a:solidFill>
              </a:rPr>
              <a:t>(1) сведениям </a:t>
            </a:r>
            <a:r>
              <a:rPr lang="ru-RU" sz="2400" b="1" dirty="0">
                <a:solidFill>
                  <a:srgbClr val="FF0000"/>
                </a:solidFill>
              </a:rPr>
              <a:t>ЕГРН</a:t>
            </a:r>
            <a:r>
              <a:rPr lang="ru-RU" sz="2000" b="1" dirty="0"/>
              <a:t>, </a:t>
            </a:r>
            <a:r>
              <a:rPr lang="ru-RU" sz="2000" dirty="0"/>
              <a:t>о виде </a:t>
            </a:r>
            <a:r>
              <a:rPr lang="ru-RU" sz="2000" dirty="0" smtClean="0"/>
              <a:t>разрешенного </a:t>
            </a:r>
            <a:r>
              <a:rPr lang="ru-RU" sz="2000" dirty="0"/>
              <a:t>использования </a:t>
            </a:r>
            <a:r>
              <a:rPr lang="ru-RU" sz="2000" b="1" dirty="0" smtClean="0">
                <a:solidFill>
                  <a:srgbClr val="FF0000"/>
                </a:solidFill>
              </a:rPr>
              <a:t>Исходного</a:t>
            </a:r>
            <a:r>
              <a:rPr lang="ru-RU" sz="2000" b="1" dirty="0" smtClean="0"/>
              <a:t> </a:t>
            </a:r>
            <a:r>
              <a:rPr lang="ru-RU" sz="2000" dirty="0"/>
              <a:t>земельного участка, </a:t>
            </a:r>
            <a:r>
              <a:rPr lang="ru-RU" sz="2000" b="1" i="1" u="sng" dirty="0" smtClean="0"/>
              <a:t>За Исключением случаев</a:t>
            </a:r>
            <a:r>
              <a:rPr lang="ru-RU" sz="2000" b="1" i="1" u="sng" dirty="0"/>
              <a:t>, установленных законодательством </a:t>
            </a:r>
            <a:r>
              <a:rPr lang="ru-RU" sz="2000" b="1" i="1" u="sng" dirty="0" smtClean="0"/>
              <a:t>РФ</a:t>
            </a:r>
            <a:r>
              <a:rPr lang="ru-RU" sz="2000" dirty="0" smtClean="0"/>
              <a:t>.  В </a:t>
            </a:r>
            <a:r>
              <a:rPr lang="ru-RU" sz="2000" dirty="0"/>
              <a:t>таких случаях сведения о </a:t>
            </a:r>
            <a:r>
              <a:rPr lang="ru-RU" sz="2000" dirty="0" smtClean="0"/>
              <a:t>ВРИ указываются </a:t>
            </a:r>
            <a:r>
              <a:rPr lang="ru-RU" sz="2000" dirty="0"/>
              <a:t>в межевом плане на основании:</a:t>
            </a:r>
          </a:p>
          <a:p>
            <a:r>
              <a:rPr lang="ru-RU" sz="1800" dirty="0" smtClean="0">
                <a:solidFill>
                  <a:srgbClr val="FF0000"/>
                </a:solidFill>
              </a:rPr>
              <a:t>(</a:t>
            </a:r>
            <a:r>
              <a:rPr lang="ru-RU" sz="1800" dirty="0">
                <a:solidFill>
                  <a:srgbClr val="FF0000"/>
                </a:solidFill>
              </a:rPr>
              <a:t>2)</a:t>
            </a:r>
            <a:r>
              <a:rPr lang="ru-RU" sz="1800" dirty="0"/>
              <a:t> градостроительного регламента и сведений о территориальной зоне</a:t>
            </a:r>
            <a:r>
              <a:rPr lang="ru-RU" sz="1800" dirty="0" smtClean="0"/>
              <a:t>,;</a:t>
            </a:r>
            <a:endParaRPr lang="ru-RU" sz="1800" dirty="0"/>
          </a:p>
          <a:p>
            <a:r>
              <a:rPr lang="ru-RU" sz="1800" dirty="0" smtClean="0">
                <a:solidFill>
                  <a:srgbClr val="FF0000"/>
                </a:solidFill>
              </a:rPr>
              <a:t>(</a:t>
            </a:r>
            <a:r>
              <a:rPr lang="ru-RU" sz="1800" dirty="0">
                <a:solidFill>
                  <a:srgbClr val="FF0000"/>
                </a:solidFill>
              </a:rPr>
              <a:t>3)</a:t>
            </a:r>
            <a:r>
              <a:rPr lang="ru-RU" sz="1800" dirty="0"/>
              <a:t> разрешения на условно разрешенный вид использования земельного </a:t>
            </a:r>
            <a:r>
              <a:rPr lang="ru-RU" sz="1800" dirty="0" smtClean="0"/>
              <a:t>участка;</a:t>
            </a:r>
            <a:endParaRPr lang="ru-RU" sz="1800" dirty="0"/>
          </a:p>
          <a:p>
            <a:r>
              <a:rPr lang="ru-RU" sz="1800" dirty="0" smtClean="0">
                <a:solidFill>
                  <a:srgbClr val="FF0000"/>
                </a:solidFill>
              </a:rPr>
              <a:t>(</a:t>
            </a:r>
            <a:r>
              <a:rPr lang="ru-RU" sz="1800" dirty="0">
                <a:solidFill>
                  <a:srgbClr val="FF0000"/>
                </a:solidFill>
              </a:rPr>
              <a:t>4)</a:t>
            </a:r>
            <a:r>
              <a:rPr lang="ru-RU" sz="1800" dirty="0"/>
              <a:t> акта </a:t>
            </a:r>
            <a:r>
              <a:rPr lang="ru-RU" sz="1800" dirty="0" smtClean="0"/>
              <a:t>ОГВ или ОМСУ, </a:t>
            </a:r>
            <a:r>
              <a:rPr lang="ru-RU" sz="1800" dirty="0"/>
              <a:t>подтверждающего </a:t>
            </a:r>
            <a:r>
              <a:rPr lang="ru-RU" sz="1800" dirty="0" smtClean="0"/>
              <a:t>установленное </a:t>
            </a:r>
            <a:r>
              <a:rPr lang="ru-RU" sz="1800" dirty="0"/>
              <a:t>разрешенное использование </a:t>
            </a:r>
            <a:r>
              <a:rPr lang="ru-RU" sz="1800" dirty="0" smtClean="0"/>
              <a:t>ЗУ, </a:t>
            </a:r>
            <a:r>
              <a:rPr lang="ru-RU" sz="1800" dirty="0"/>
              <a:t>в </a:t>
            </a:r>
            <a:r>
              <a:rPr lang="ru-RU" sz="1800" dirty="0" err="1" smtClean="0"/>
              <a:t>тч</a:t>
            </a:r>
            <a:r>
              <a:rPr lang="ru-RU" sz="1800" dirty="0" smtClean="0"/>
              <a:t> решения </a:t>
            </a:r>
            <a:r>
              <a:rPr lang="ru-RU" sz="1800" dirty="0"/>
              <a:t>о предварительном согласовании предоставления земельного участка</a:t>
            </a:r>
            <a:r>
              <a:rPr lang="ru-RU" sz="1800" dirty="0" smtClean="0"/>
              <a:t>, </a:t>
            </a:r>
            <a:r>
              <a:rPr lang="ru-RU" sz="1800" dirty="0"/>
              <a:t>решения об утверждении проекта межевания </a:t>
            </a:r>
            <a:r>
              <a:rPr lang="ru-RU" sz="1800" dirty="0" smtClean="0"/>
              <a:t>территории;</a:t>
            </a:r>
            <a:endParaRPr lang="ru-RU" sz="1800" dirty="0"/>
          </a:p>
          <a:p>
            <a:r>
              <a:rPr lang="ru-RU" sz="1800" dirty="0" smtClean="0">
                <a:solidFill>
                  <a:srgbClr val="FF0000"/>
                </a:solidFill>
              </a:rPr>
              <a:t>(</a:t>
            </a:r>
            <a:r>
              <a:rPr lang="ru-RU" sz="1800" dirty="0">
                <a:solidFill>
                  <a:srgbClr val="FF0000"/>
                </a:solidFill>
              </a:rPr>
              <a:t>5) </a:t>
            </a:r>
            <a:r>
              <a:rPr lang="ru-RU" sz="1800" dirty="0"/>
              <a:t>вступившего в законную силу судебного </a:t>
            </a:r>
            <a:r>
              <a:rPr lang="ru-RU" sz="1800" dirty="0" smtClean="0"/>
              <a:t>акта;</a:t>
            </a:r>
            <a:endParaRPr lang="ru-RU" sz="1800" dirty="0"/>
          </a:p>
          <a:p>
            <a:r>
              <a:rPr lang="ru-RU" sz="1800" dirty="0" smtClean="0">
                <a:solidFill>
                  <a:srgbClr val="FF0000"/>
                </a:solidFill>
              </a:rPr>
              <a:t>(</a:t>
            </a:r>
            <a:r>
              <a:rPr lang="ru-RU" sz="1800" dirty="0">
                <a:solidFill>
                  <a:srgbClr val="FF0000"/>
                </a:solidFill>
              </a:rPr>
              <a:t>6)</a:t>
            </a:r>
            <a:r>
              <a:rPr lang="ru-RU" sz="1800" dirty="0"/>
              <a:t> проектной документации лесных участков в отношении лесных </a:t>
            </a:r>
            <a:r>
              <a:rPr lang="ru-RU" sz="1800" dirty="0" smtClean="0"/>
              <a:t>участков;</a:t>
            </a:r>
          </a:p>
          <a:p>
            <a:r>
              <a:rPr lang="ru-RU" sz="1800" dirty="0">
                <a:solidFill>
                  <a:srgbClr val="FF0000"/>
                </a:solidFill>
              </a:rPr>
              <a:t>(7)</a:t>
            </a:r>
            <a:r>
              <a:rPr lang="ru-RU" sz="1800" dirty="0" smtClean="0"/>
              <a:t> проект межевания </a:t>
            </a:r>
            <a:r>
              <a:rPr lang="ru-RU" sz="1800" dirty="0"/>
              <a:t>для размещения объектов </a:t>
            </a:r>
            <a:r>
              <a:rPr lang="ru-RU" sz="1800" dirty="0" smtClean="0"/>
              <a:t>инфраструктуры (в </a:t>
            </a:r>
            <a:r>
              <a:rPr lang="ru-RU" sz="1800" dirty="0" err="1" smtClean="0"/>
              <a:t>тч</a:t>
            </a:r>
            <a:r>
              <a:rPr lang="ru-RU" sz="1800" dirty="0" smtClean="0"/>
              <a:t> линейных)</a:t>
            </a:r>
            <a:endParaRPr lang="ru-RU" sz="2000" dirty="0" smtClean="0"/>
          </a:p>
          <a:p>
            <a:pPr marL="0" indent="0" algn="ctr">
              <a:buNone/>
            </a:pPr>
            <a:endParaRPr lang="ru-RU" sz="2000" dirty="0"/>
          </a:p>
          <a:p>
            <a:pPr marL="0" indent="0" algn="ctr">
              <a:buNone/>
            </a:pPr>
            <a:r>
              <a:rPr lang="ru-RU" sz="2000" b="1" dirty="0"/>
              <a:t>Указание вида разрешенного использования </a:t>
            </a:r>
            <a:r>
              <a:rPr lang="ru-RU" sz="2000" dirty="0"/>
              <a:t>образуемых земельных участков </a:t>
            </a:r>
            <a:r>
              <a:rPr lang="ru-RU" sz="2000" u="sng" dirty="0">
                <a:solidFill>
                  <a:srgbClr val="FF0000"/>
                </a:solidFill>
              </a:rPr>
              <a:t>в решении об утверждении </a:t>
            </a:r>
            <a:r>
              <a:rPr lang="ru-RU" sz="2000" b="1" u="sng" dirty="0" smtClean="0">
                <a:solidFill>
                  <a:srgbClr val="FF0000"/>
                </a:solidFill>
              </a:rPr>
              <a:t>СХЕМЫ </a:t>
            </a:r>
            <a:r>
              <a:rPr lang="ru-RU" sz="2000" u="sng" dirty="0" smtClean="0">
                <a:solidFill>
                  <a:srgbClr val="FF0000"/>
                </a:solidFill>
              </a:rPr>
              <a:t>расположения </a:t>
            </a:r>
            <a:r>
              <a:rPr lang="ru-RU" sz="2000" u="sng" dirty="0">
                <a:solidFill>
                  <a:srgbClr val="FF0000"/>
                </a:solidFill>
              </a:rPr>
              <a:t>земельного участка </a:t>
            </a:r>
            <a:r>
              <a:rPr lang="ru-RU" sz="2000" dirty="0"/>
              <a:t>на кадастровом плане территории в иных случаях </a:t>
            </a:r>
            <a:r>
              <a:rPr lang="ru-RU" sz="2400" b="1" u="sng" dirty="0">
                <a:solidFill>
                  <a:srgbClr val="FF0000"/>
                </a:solidFill>
              </a:rPr>
              <a:t>не основано на законе и не позволяет указывать его в межевом </a:t>
            </a:r>
            <a:r>
              <a:rPr lang="ru-RU" sz="2400" b="1" u="sng" dirty="0" smtClean="0">
                <a:solidFill>
                  <a:srgbClr val="FF0000"/>
                </a:solidFill>
              </a:rPr>
              <a:t>плане</a:t>
            </a:r>
          </a:p>
          <a:p>
            <a:pPr marL="0" indent="0" algn="ctr">
              <a:buNone/>
            </a:pPr>
            <a:r>
              <a:rPr lang="ru-RU" sz="2100" dirty="0"/>
              <a:t>+ проект федерального закона</a:t>
            </a:r>
          </a:p>
          <a:p>
            <a:pPr marL="0" indent="0" algn="ctr">
              <a:buNone/>
            </a:pPr>
            <a:endParaRPr lang="ru-RU" sz="2000" dirty="0" smtClean="0"/>
          </a:p>
        </p:txBody>
      </p:sp>
    </p:spTree>
    <p:extLst>
      <p:ext uri="{BB962C8B-B14F-4D97-AF65-F5344CB8AC3E}">
        <p14:creationId xmlns:p14="http://schemas.microsoft.com/office/powerpoint/2010/main" val="314340192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6381328"/>
          </a:xfrm>
        </p:spPr>
        <p:txBody>
          <a:bodyPr>
            <a:noAutofit/>
          </a:bodyPr>
          <a:lstStyle/>
          <a:p>
            <a:r>
              <a:rPr lang="ru-RU" sz="4000" dirty="0" smtClean="0">
                <a:solidFill>
                  <a:schemeClr val="tx2">
                    <a:lumMod val="60000"/>
                    <a:lumOff val="40000"/>
                  </a:schemeClr>
                </a:solidFill>
                <a:latin typeface="Comic Sans MS" panose="030F0702030302020204" pitchFamily="66" charset="0"/>
              </a:rPr>
              <a:t/>
            </a:r>
            <a:br>
              <a:rPr lang="ru-RU" sz="4000" dirty="0" smtClean="0">
                <a:solidFill>
                  <a:schemeClr val="tx2">
                    <a:lumMod val="60000"/>
                    <a:lumOff val="40000"/>
                  </a:schemeClr>
                </a:solidFill>
                <a:latin typeface="Comic Sans MS" panose="030F0702030302020204" pitchFamily="66" charset="0"/>
              </a:rPr>
            </a:br>
            <a:r>
              <a:rPr lang="ru-RU" sz="4000" dirty="0">
                <a:solidFill>
                  <a:schemeClr val="tx2">
                    <a:lumMod val="60000"/>
                    <a:lumOff val="40000"/>
                  </a:schemeClr>
                </a:solidFill>
                <a:latin typeface="Comic Sans MS" panose="030F0702030302020204" pitchFamily="66" charset="0"/>
              </a:rPr>
              <a:t/>
            </a:r>
            <a:br>
              <a:rPr lang="ru-RU" sz="4000" dirty="0">
                <a:solidFill>
                  <a:schemeClr val="tx2">
                    <a:lumMod val="60000"/>
                    <a:lumOff val="40000"/>
                  </a:schemeClr>
                </a:solidFill>
                <a:latin typeface="Comic Sans MS" panose="030F0702030302020204" pitchFamily="66" charset="0"/>
              </a:rPr>
            </a:br>
            <a:r>
              <a:rPr lang="ru-RU" sz="4000" dirty="0" smtClean="0">
                <a:solidFill>
                  <a:schemeClr val="tx2">
                    <a:lumMod val="60000"/>
                    <a:lumOff val="40000"/>
                  </a:schemeClr>
                </a:solidFill>
                <a:latin typeface="Comic Sans MS" panose="030F0702030302020204" pitchFamily="66" charset="0"/>
              </a:rPr>
              <a:t>ГРАДОСТРОИТЕЛЬНАЯ ПОЛИТИКА</a:t>
            </a:r>
            <a:br>
              <a:rPr lang="ru-RU" sz="4000" dirty="0" smtClean="0">
                <a:solidFill>
                  <a:schemeClr val="tx2">
                    <a:lumMod val="60000"/>
                    <a:lumOff val="40000"/>
                  </a:schemeClr>
                </a:solidFill>
                <a:latin typeface="Comic Sans MS" panose="030F0702030302020204" pitchFamily="66" charset="0"/>
              </a:rPr>
            </a:br>
            <a:r>
              <a:rPr lang="ru-RU" sz="4000" dirty="0">
                <a:solidFill>
                  <a:schemeClr val="tx2">
                    <a:lumMod val="60000"/>
                    <a:lumOff val="40000"/>
                  </a:schemeClr>
                </a:solidFill>
                <a:latin typeface="Comic Sans MS" panose="030F0702030302020204" pitchFamily="66" charset="0"/>
              </a:rPr>
              <a:t/>
            </a:r>
            <a:br>
              <a:rPr lang="ru-RU" sz="4000" dirty="0">
                <a:solidFill>
                  <a:schemeClr val="tx2">
                    <a:lumMod val="60000"/>
                    <a:lumOff val="40000"/>
                  </a:schemeClr>
                </a:solidFill>
                <a:latin typeface="Comic Sans MS" panose="030F0702030302020204" pitchFamily="66" charset="0"/>
              </a:rPr>
            </a:br>
            <a:r>
              <a:rPr lang="ru-RU" sz="3200" dirty="0">
                <a:solidFill>
                  <a:schemeClr val="tx2">
                    <a:lumMod val="60000"/>
                    <a:lumOff val="40000"/>
                  </a:schemeClr>
                </a:solidFill>
                <a:latin typeface="Comic Sans MS" panose="030F0702030302020204" pitchFamily="66" charset="0"/>
              </a:rPr>
              <a:t/>
            </a:r>
            <a:br>
              <a:rPr lang="ru-RU" sz="3200" dirty="0">
                <a:solidFill>
                  <a:schemeClr val="tx2">
                    <a:lumMod val="60000"/>
                    <a:lumOff val="40000"/>
                  </a:schemeClr>
                </a:solidFill>
                <a:latin typeface="Comic Sans MS" panose="030F0702030302020204" pitchFamily="66" charset="0"/>
              </a:rPr>
            </a:br>
            <a:r>
              <a:rPr lang="ru-RU" sz="1800" dirty="0">
                <a:solidFill>
                  <a:schemeClr val="tx2">
                    <a:lumMod val="60000"/>
                    <a:lumOff val="40000"/>
                  </a:schemeClr>
                </a:solidFill>
                <a:latin typeface="Comic Sans MS" panose="030F0702030302020204" pitchFamily="66" charset="0"/>
              </a:rPr>
              <a:t> </a:t>
            </a:r>
          </a:p>
        </p:txBody>
      </p:sp>
      <p:sp>
        <p:nvSpPr>
          <p:cNvPr id="3" name="Объект 2"/>
          <p:cNvSpPr>
            <a:spLocks noGrp="1"/>
          </p:cNvSpPr>
          <p:nvPr>
            <p:ph idx="1"/>
          </p:nvPr>
        </p:nvSpPr>
        <p:spPr>
          <a:xfrm>
            <a:off x="0" y="6669360"/>
            <a:ext cx="9144000" cy="188640"/>
          </a:xfrm>
        </p:spPr>
        <p:txBody>
          <a:bodyPr>
            <a:normAutofit fontScale="25000" lnSpcReduction="20000"/>
          </a:bodyPr>
          <a:lstStyle/>
          <a:p>
            <a:endParaRPr lang="ru-RU" sz="2400" b="1" dirty="0"/>
          </a:p>
        </p:txBody>
      </p:sp>
    </p:spTree>
    <p:extLst>
      <p:ext uri="{BB962C8B-B14F-4D97-AF65-F5344CB8AC3E}">
        <p14:creationId xmlns:p14="http://schemas.microsoft.com/office/powerpoint/2010/main" val="626310373"/>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424" y="0"/>
            <a:ext cx="9144000" cy="5085184"/>
          </a:xfrm>
          <a:ln>
            <a:solidFill>
              <a:schemeClr val="accent1">
                <a:lumMod val="40000"/>
                <a:lumOff val="60000"/>
              </a:schemeClr>
            </a:solidFill>
          </a:ln>
        </p:spPr>
        <p:txBody>
          <a:bodyPr>
            <a:noAutofit/>
          </a:bodyPr>
          <a:lstStyle/>
          <a:p>
            <a:r>
              <a:rPr lang="ru-RU" sz="3600" b="1" dirty="0" smtClean="0">
                <a:solidFill>
                  <a:schemeClr val="accent5">
                    <a:lumMod val="75000"/>
                  </a:schemeClr>
                </a:solidFill>
                <a:latin typeface="Comic Sans MS" pitchFamily="66" charset="0"/>
                <a:ea typeface="+mn-ea"/>
                <a:cs typeface="+mn-cs"/>
              </a:rPr>
              <a:t/>
            </a:r>
            <a:br>
              <a:rPr lang="ru-RU" sz="3600" b="1" dirty="0" smtClean="0">
                <a:solidFill>
                  <a:schemeClr val="accent5">
                    <a:lumMod val="75000"/>
                  </a:schemeClr>
                </a:solidFill>
                <a:latin typeface="Comic Sans MS" pitchFamily="66" charset="0"/>
                <a:ea typeface="+mn-ea"/>
                <a:cs typeface="+mn-cs"/>
              </a:rPr>
            </a:br>
            <a:r>
              <a:rPr lang="ru-RU" sz="3600" b="1" dirty="0">
                <a:solidFill>
                  <a:schemeClr val="accent5">
                    <a:lumMod val="75000"/>
                  </a:schemeClr>
                </a:solidFill>
                <a:latin typeface="Comic Sans MS" pitchFamily="66" charset="0"/>
                <a:ea typeface="+mn-ea"/>
                <a:cs typeface="+mn-cs"/>
              </a:rPr>
              <a:t/>
            </a:r>
            <a:br>
              <a:rPr lang="ru-RU" sz="3600" b="1" dirty="0">
                <a:solidFill>
                  <a:schemeClr val="accent5">
                    <a:lumMod val="75000"/>
                  </a:schemeClr>
                </a:solidFill>
                <a:latin typeface="Comic Sans MS" pitchFamily="66" charset="0"/>
                <a:ea typeface="+mn-ea"/>
                <a:cs typeface="+mn-cs"/>
              </a:rPr>
            </a:br>
            <a:r>
              <a:rPr lang="ru-RU" sz="3600" b="1" dirty="0">
                <a:solidFill>
                  <a:schemeClr val="tx2">
                    <a:lumMod val="60000"/>
                    <a:lumOff val="40000"/>
                  </a:schemeClr>
                </a:solidFill>
                <a:latin typeface="Comic Sans MS" panose="030F0702030302020204" pitchFamily="66" charset="0"/>
              </a:rPr>
              <a:t>ПОЗИЦИЯ </a:t>
            </a:r>
            <a:r>
              <a:rPr lang="ru-RU" sz="3600" b="1" dirty="0" smtClean="0">
                <a:solidFill>
                  <a:schemeClr val="accent5">
                    <a:lumMod val="75000"/>
                  </a:schemeClr>
                </a:solidFill>
                <a:latin typeface="Comic Sans MS" pitchFamily="66" charset="0"/>
                <a:ea typeface="+mn-ea"/>
                <a:cs typeface="+mn-cs"/>
              </a:rPr>
              <a:t/>
            </a:r>
            <a:br>
              <a:rPr lang="ru-RU" sz="3600" b="1" dirty="0" smtClean="0">
                <a:solidFill>
                  <a:schemeClr val="accent5">
                    <a:lumMod val="75000"/>
                  </a:schemeClr>
                </a:solidFill>
                <a:latin typeface="Comic Sans MS" pitchFamily="66" charset="0"/>
                <a:ea typeface="+mn-ea"/>
                <a:cs typeface="+mn-cs"/>
              </a:rPr>
            </a:br>
            <a:r>
              <a:rPr lang="ru-RU" sz="3600" b="1" dirty="0" smtClean="0">
                <a:solidFill>
                  <a:schemeClr val="tx2">
                    <a:lumMod val="60000"/>
                    <a:lumOff val="40000"/>
                  </a:schemeClr>
                </a:solidFill>
                <a:latin typeface="Comic Sans MS" panose="030F0702030302020204" pitchFamily="66" charset="0"/>
              </a:rPr>
              <a:t>Минстроя </a:t>
            </a:r>
            <a:r>
              <a:rPr lang="ru-RU" sz="3600" b="1" dirty="0">
                <a:solidFill>
                  <a:schemeClr val="tx2">
                    <a:lumMod val="60000"/>
                    <a:lumOff val="40000"/>
                  </a:schemeClr>
                </a:solidFill>
                <a:latin typeface="Comic Sans MS" panose="030F0702030302020204" pitchFamily="66" charset="0"/>
              </a:rPr>
              <a:t>России</a:t>
            </a:r>
            <a:br>
              <a:rPr lang="ru-RU" sz="3600" b="1" dirty="0">
                <a:solidFill>
                  <a:schemeClr val="tx2">
                    <a:lumMod val="60000"/>
                    <a:lumOff val="40000"/>
                  </a:schemeClr>
                </a:solidFill>
                <a:latin typeface="Comic Sans MS" panose="030F0702030302020204" pitchFamily="66" charset="0"/>
              </a:rPr>
            </a:br>
            <a:r>
              <a:rPr lang="ru-RU" sz="3600" b="1" dirty="0">
                <a:solidFill>
                  <a:schemeClr val="tx2">
                    <a:lumMod val="60000"/>
                    <a:lumOff val="40000"/>
                  </a:schemeClr>
                </a:solidFill>
                <a:latin typeface="Comic Sans MS" panose="030F0702030302020204" pitchFamily="66" charset="0"/>
              </a:rPr>
              <a:t>в </a:t>
            </a:r>
            <a:r>
              <a:rPr lang="ru-RU" sz="3600" b="1" dirty="0" smtClean="0">
                <a:solidFill>
                  <a:schemeClr val="tx2">
                    <a:lumMod val="60000"/>
                    <a:lumOff val="40000"/>
                  </a:schemeClr>
                </a:solidFill>
                <a:latin typeface="Comic Sans MS" panose="030F0702030302020204" pitchFamily="66" charset="0"/>
              </a:rPr>
              <a:t>части</a:t>
            </a:r>
            <a:br>
              <a:rPr lang="ru-RU" sz="3600" b="1" dirty="0" smtClean="0">
                <a:solidFill>
                  <a:schemeClr val="tx2">
                    <a:lumMod val="60000"/>
                    <a:lumOff val="40000"/>
                  </a:schemeClr>
                </a:solidFill>
                <a:latin typeface="Comic Sans MS" panose="030F0702030302020204" pitchFamily="66" charset="0"/>
              </a:rPr>
            </a:br>
            <a:r>
              <a:rPr lang="ru-RU" sz="3600" b="1" dirty="0" smtClean="0">
                <a:solidFill>
                  <a:schemeClr val="tx2">
                    <a:lumMod val="60000"/>
                    <a:lumOff val="40000"/>
                  </a:schemeClr>
                </a:solidFill>
                <a:latin typeface="Comic Sans MS" panose="030F0702030302020204" pitchFamily="66" charset="0"/>
              </a:rPr>
              <a:t>реализации градостроительной политики </a:t>
            </a:r>
            <a:r>
              <a:rPr lang="ru-RU" sz="3600" b="1" dirty="0">
                <a:solidFill>
                  <a:schemeClr val="tx2">
                    <a:lumMod val="60000"/>
                    <a:lumOff val="40000"/>
                  </a:schemeClr>
                </a:solidFill>
                <a:latin typeface="Comic Sans MS" panose="030F0702030302020204" pitchFamily="66" charset="0"/>
              </a:rPr>
              <a:t/>
            </a:r>
            <a:br>
              <a:rPr lang="ru-RU" sz="3600" b="1" dirty="0">
                <a:solidFill>
                  <a:schemeClr val="tx2">
                    <a:lumMod val="60000"/>
                    <a:lumOff val="40000"/>
                  </a:schemeClr>
                </a:solidFill>
                <a:latin typeface="Comic Sans MS" panose="030F0702030302020204" pitchFamily="66" charset="0"/>
              </a:rPr>
            </a:br>
            <a:endParaRPr lang="ru-RU" sz="3600" b="1" dirty="0">
              <a:solidFill>
                <a:schemeClr val="tx2">
                  <a:lumMod val="60000"/>
                  <a:lumOff val="40000"/>
                </a:schemeClr>
              </a:solidFill>
              <a:latin typeface="Comic Sans MS" panose="030F0702030302020204" pitchFamily="66" charset="0"/>
            </a:endParaRPr>
          </a:p>
        </p:txBody>
      </p:sp>
      <p:sp>
        <p:nvSpPr>
          <p:cNvPr id="3" name="Содержимое 2"/>
          <p:cNvSpPr>
            <a:spLocks noGrp="1"/>
          </p:cNvSpPr>
          <p:nvPr>
            <p:ph idx="1"/>
          </p:nvPr>
        </p:nvSpPr>
        <p:spPr>
          <a:xfrm>
            <a:off x="0" y="5733256"/>
            <a:ext cx="9144000" cy="1124744"/>
          </a:xfrm>
        </p:spPr>
        <p:txBody>
          <a:bodyPr>
            <a:normAutofit/>
          </a:bodyPr>
          <a:lstStyle/>
          <a:p>
            <a:pPr marL="0" indent="0" algn="ctr">
              <a:buNone/>
            </a:pPr>
            <a:endParaRPr lang="ru-RU" sz="2000" b="1" i="1" dirty="0"/>
          </a:p>
          <a:p>
            <a:pPr marL="0" indent="0" algn="just">
              <a:buNone/>
            </a:pPr>
            <a:endParaRPr lang="ru-RU" sz="2000" dirty="0" smtClean="0"/>
          </a:p>
          <a:p>
            <a:pPr marL="0" indent="0" algn="just">
              <a:buNone/>
            </a:pPr>
            <a:endParaRPr lang="ru-RU" sz="2000" b="1" i="1" dirty="0"/>
          </a:p>
        </p:txBody>
      </p:sp>
    </p:spTree>
    <p:extLst>
      <p:ext uri="{BB962C8B-B14F-4D97-AF65-F5344CB8AC3E}">
        <p14:creationId xmlns:p14="http://schemas.microsoft.com/office/powerpoint/2010/main" val="11223059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630" y="288032"/>
            <a:ext cx="9144000" cy="6381328"/>
          </a:xfrm>
        </p:spPr>
        <p:txBody>
          <a:bodyPr>
            <a:noAutofit/>
          </a:bodyPr>
          <a:lstStyle/>
          <a:p>
            <a:r>
              <a:rPr lang="ru-RU" sz="3600" dirty="0" smtClean="0">
                <a:solidFill>
                  <a:schemeClr val="tx2">
                    <a:lumMod val="60000"/>
                    <a:lumOff val="40000"/>
                  </a:schemeClr>
                </a:solidFill>
                <a:latin typeface="Comic Sans MS" panose="030F0702030302020204" pitchFamily="66" charset="0"/>
              </a:rPr>
              <a:t>ППР</a:t>
            </a:r>
            <a:r>
              <a:rPr lang="ru-RU" sz="4000" dirty="0" smtClean="0">
                <a:solidFill>
                  <a:schemeClr val="tx2">
                    <a:lumMod val="60000"/>
                    <a:lumOff val="40000"/>
                  </a:schemeClr>
                </a:solidFill>
                <a:latin typeface="Comic Sans MS" panose="030F0702030302020204" pitchFamily="66" charset="0"/>
              </a:rPr>
              <a:t> </a:t>
            </a:r>
            <a:r>
              <a:rPr lang="ru-RU" sz="2800" b="1" dirty="0">
                <a:solidFill>
                  <a:srgbClr val="FF0000"/>
                </a:solidFill>
              </a:rPr>
              <a:t>от 31 декабря 2020 г. N 2429</a:t>
            </a:r>
            <a:br>
              <a:rPr lang="ru-RU" sz="2800" b="1" dirty="0">
                <a:solidFill>
                  <a:srgbClr val="FF0000"/>
                </a:solidFill>
              </a:rPr>
            </a:br>
            <a:r>
              <a:rPr lang="ru-RU" sz="2400" b="1" dirty="0" smtClean="0"/>
              <a:t>О </a:t>
            </a:r>
            <a:r>
              <a:rPr lang="ru-RU" sz="2400" b="1" dirty="0"/>
              <a:t>ПРОВЕДЕНИИ</a:t>
            </a:r>
            <a:br>
              <a:rPr lang="ru-RU" sz="2400" b="1" dirty="0"/>
            </a:br>
            <a:r>
              <a:rPr lang="ru-RU" sz="2400" b="1" dirty="0"/>
              <a:t>В 2021 ГОДУ ЭКСПЕРИМЕНТА ПО СОЗДАНИЮ </a:t>
            </a:r>
            <a:r>
              <a:rPr lang="ru-RU" sz="2400" b="1" dirty="0" smtClean="0">
                <a:solidFill>
                  <a:srgbClr val="FF0000"/>
                </a:solidFill>
              </a:rPr>
              <a:t>ЕДИНОГО ИНФОРМАЦИОННОГО </a:t>
            </a:r>
            <a:r>
              <a:rPr lang="ru-RU" sz="2400" b="1" dirty="0">
                <a:solidFill>
                  <a:srgbClr val="FF0000"/>
                </a:solidFill>
              </a:rPr>
              <a:t>РЕСУРСА О ЗЕМЛЕ И НЕДВИЖИМОСТИ</a:t>
            </a:r>
            <a:r>
              <a:rPr lang="ru-RU" sz="2400" b="1" dirty="0"/>
              <a:t/>
            </a:r>
            <a:br>
              <a:rPr lang="ru-RU" sz="2400" b="1" dirty="0"/>
            </a:br>
            <a:r>
              <a:rPr lang="ru-RU" sz="2800" b="1" dirty="0"/>
              <a:t>с 1 января 2021 г. по 31 декабря 2021 г.</a:t>
            </a:r>
            <a:r>
              <a:rPr lang="ru-RU" sz="2800" dirty="0"/>
              <a:t> </a:t>
            </a:r>
            <a:r>
              <a:rPr lang="ru-RU" sz="2800" dirty="0" smtClean="0"/>
              <a:t/>
            </a:r>
            <a:br>
              <a:rPr lang="ru-RU" sz="2800" dirty="0" smtClean="0"/>
            </a:br>
            <a:r>
              <a:rPr lang="ru-RU" sz="1800" dirty="0" smtClean="0"/>
              <a:t>1</a:t>
            </a:r>
            <a:r>
              <a:rPr lang="ru-RU" sz="1800" dirty="0"/>
              <a:t>. Республика Татарстан (</a:t>
            </a:r>
            <a:r>
              <a:rPr lang="ru-RU" sz="1800" dirty="0" err="1"/>
              <a:t>Атнинский</a:t>
            </a:r>
            <a:r>
              <a:rPr lang="ru-RU" sz="1800" dirty="0"/>
              <a:t>, </a:t>
            </a:r>
            <a:r>
              <a:rPr lang="ru-RU" sz="1800" dirty="0" err="1" smtClean="0"/>
              <a:t>Зеленодольский</a:t>
            </a:r>
            <a:r>
              <a:rPr lang="ru-RU" sz="1800" dirty="0" smtClean="0"/>
              <a:t>, </a:t>
            </a:r>
            <a:r>
              <a:rPr lang="ru-RU" sz="1800" dirty="0" err="1" smtClean="0"/>
              <a:t>Пестречинский</a:t>
            </a:r>
            <a:r>
              <a:rPr lang="ru-RU" sz="1800" dirty="0" smtClean="0"/>
              <a:t> районы</a:t>
            </a:r>
            <a:r>
              <a:rPr lang="ru-RU" sz="1800" dirty="0"/>
              <a:t>).</a:t>
            </a:r>
            <a:br>
              <a:rPr lang="ru-RU" sz="1800" dirty="0"/>
            </a:br>
            <a:r>
              <a:rPr lang="ru-RU" sz="1800" dirty="0"/>
              <a:t>2. Краснодарский край </a:t>
            </a:r>
            <a:r>
              <a:rPr lang="ru-RU" sz="1800" dirty="0" smtClean="0"/>
              <a:t>(г. </a:t>
            </a:r>
            <a:r>
              <a:rPr lang="ru-RU" sz="1800" dirty="0"/>
              <a:t>Армавир, </a:t>
            </a:r>
            <a:r>
              <a:rPr lang="ru-RU" sz="1800" dirty="0" err="1"/>
              <a:t>Кореновский</a:t>
            </a:r>
            <a:r>
              <a:rPr lang="ru-RU" sz="1800" dirty="0"/>
              <a:t> муниципальный район).</a:t>
            </a:r>
            <a:br>
              <a:rPr lang="ru-RU" sz="1800" dirty="0"/>
            </a:br>
            <a:r>
              <a:rPr lang="ru-RU" sz="1800" dirty="0"/>
              <a:t>3. </a:t>
            </a:r>
            <a:r>
              <a:rPr lang="ru-RU" sz="1800" dirty="0" smtClean="0"/>
              <a:t>  Пермский </a:t>
            </a:r>
            <a:r>
              <a:rPr lang="ru-RU" sz="1800" dirty="0"/>
              <a:t>край (</a:t>
            </a:r>
            <a:r>
              <a:rPr lang="ru-RU" sz="1800" dirty="0" err="1"/>
              <a:t>Добрянский</a:t>
            </a:r>
            <a:r>
              <a:rPr lang="ru-RU" sz="1800" dirty="0"/>
              <a:t> </a:t>
            </a:r>
            <a:r>
              <a:rPr lang="ru-RU" sz="1800" dirty="0" smtClean="0"/>
              <a:t>ГО, </a:t>
            </a:r>
            <a:r>
              <a:rPr lang="ru-RU" sz="1800" dirty="0"/>
              <a:t>Пермский </a:t>
            </a:r>
            <a:r>
              <a:rPr lang="ru-RU" sz="1800" dirty="0" smtClean="0"/>
              <a:t>ГО, </a:t>
            </a:r>
            <a:r>
              <a:rPr lang="ru-RU" sz="1800" dirty="0"/>
              <a:t>Пермский муниципальный район</a:t>
            </a:r>
            <a:r>
              <a:rPr lang="ru-RU" sz="1800" dirty="0" smtClean="0"/>
              <a:t>).</a:t>
            </a:r>
            <a:br>
              <a:rPr lang="ru-RU" sz="1800" dirty="0" smtClean="0"/>
            </a:br>
            <a:r>
              <a:rPr lang="ru-RU" sz="1800" dirty="0" smtClean="0"/>
              <a:t>4</a:t>
            </a:r>
            <a:r>
              <a:rPr lang="ru-RU" sz="1800" dirty="0"/>
              <a:t>. </a:t>
            </a:r>
            <a:r>
              <a:rPr lang="ru-RU" sz="1800" dirty="0" smtClean="0"/>
              <a:t>  Иркутская </a:t>
            </a:r>
            <a:r>
              <a:rPr lang="ru-RU" sz="1800" dirty="0"/>
              <a:t>область (</a:t>
            </a:r>
            <a:r>
              <a:rPr lang="ru-RU" sz="1800" dirty="0" smtClean="0"/>
              <a:t>Иркутский, </a:t>
            </a:r>
            <a:r>
              <a:rPr lang="ru-RU" sz="1800" dirty="0" err="1" smtClean="0"/>
              <a:t>Ольхонский</a:t>
            </a:r>
            <a:r>
              <a:rPr lang="ru-RU" sz="1800" dirty="0" smtClean="0"/>
              <a:t>, </a:t>
            </a:r>
            <a:r>
              <a:rPr lang="ru-RU" sz="1800" dirty="0" err="1"/>
              <a:t>Слюдянский</a:t>
            </a:r>
            <a:r>
              <a:rPr lang="ru-RU" sz="1800" dirty="0"/>
              <a:t> муниципальный район</a:t>
            </a:r>
            <a:r>
              <a:rPr lang="ru-RU" sz="1800" dirty="0" smtClean="0"/>
              <a:t>).</a:t>
            </a:r>
            <a:br>
              <a:rPr lang="ru-RU" sz="1800" dirty="0" smtClean="0"/>
            </a:br>
            <a:r>
              <a:rPr lang="ru-RU" sz="1800" dirty="0"/>
              <a:t/>
            </a:r>
            <a:br>
              <a:rPr lang="ru-RU" sz="1800" dirty="0"/>
            </a:br>
            <a:r>
              <a:rPr lang="ru-RU" sz="1800" dirty="0" smtClean="0"/>
              <a:t>ФГИС ТП, </a:t>
            </a:r>
            <a:r>
              <a:rPr lang="ru-RU" sz="1800" dirty="0"/>
              <a:t>Государственный кадастр особо охраняемых природных </a:t>
            </a:r>
            <a:r>
              <a:rPr lang="ru-RU" sz="1800" dirty="0" smtClean="0"/>
              <a:t>территорий, </a:t>
            </a:r>
            <a:br>
              <a:rPr lang="ru-RU" sz="1800" dirty="0" smtClean="0"/>
            </a:br>
            <a:r>
              <a:rPr lang="ru-RU" sz="1800" dirty="0"/>
              <a:t>Единый государственный реестр объектов культурного </a:t>
            </a:r>
            <a:r>
              <a:rPr lang="ru-RU" sz="1800" dirty="0" smtClean="0"/>
              <a:t>наследия,</a:t>
            </a:r>
            <a:br>
              <a:rPr lang="ru-RU" sz="1800" dirty="0" smtClean="0"/>
            </a:br>
            <a:r>
              <a:rPr lang="ru-RU" sz="1800" dirty="0"/>
              <a:t>Государственный адресный </a:t>
            </a:r>
            <a:r>
              <a:rPr lang="ru-RU" sz="1800" dirty="0" smtClean="0"/>
              <a:t>реестр,</a:t>
            </a:r>
            <a:br>
              <a:rPr lang="ru-RU" sz="1800" dirty="0" smtClean="0"/>
            </a:br>
            <a:r>
              <a:rPr lang="ru-RU" sz="1800" dirty="0"/>
              <a:t>Реестр федерального </a:t>
            </a:r>
            <a:r>
              <a:rPr lang="ru-RU" sz="1800" dirty="0" smtClean="0"/>
              <a:t>имущества,</a:t>
            </a:r>
            <a:br>
              <a:rPr lang="ru-RU" sz="1800" dirty="0" smtClean="0"/>
            </a:br>
            <a:r>
              <a:rPr lang="ru-RU" sz="1800" dirty="0"/>
              <a:t>Государственный лесной </a:t>
            </a:r>
            <a:r>
              <a:rPr lang="ru-RU" sz="1800" dirty="0" smtClean="0"/>
              <a:t>реестр,</a:t>
            </a:r>
            <a:br>
              <a:rPr lang="ru-RU" sz="1800" dirty="0" smtClean="0"/>
            </a:br>
            <a:r>
              <a:rPr lang="ru-RU" sz="1800" dirty="0"/>
              <a:t>Государственный водный </a:t>
            </a:r>
            <a:r>
              <a:rPr lang="ru-RU" sz="1800" dirty="0" smtClean="0"/>
              <a:t>реестр,</a:t>
            </a:r>
            <a:br>
              <a:rPr lang="ru-RU" sz="1800" dirty="0" smtClean="0"/>
            </a:br>
            <a:r>
              <a:rPr lang="ru-RU" sz="1800" dirty="0"/>
              <a:t>Федеральный фонд данных дистанционного зондирования Земли из космоса</a:t>
            </a:r>
            <a:br>
              <a:rPr lang="ru-RU" sz="1800" dirty="0"/>
            </a:br>
            <a:r>
              <a:rPr lang="ru-RU" sz="1800" dirty="0" smtClean="0"/>
              <a:t/>
            </a:r>
            <a:br>
              <a:rPr lang="ru-RU" sz="1800" dirty="0" smtClean="0"/>
            </a:br>
            <a:r>
              <a:rPr lang="ru-RU" sz="1800" dirty="0" smtClean="0"/>
              <a:t>в </a:t>
            </a:r>
            <a:r>
              <a:rPr lang="ru-RU" sz="1800" dirty="0"/>
              <a:t>целях исключения необходимости ввода одних и тех же данных в различные информационные системы, </a:t>
            </a:r>
            <a:r>
              <a:rPr lang="ru-RU" sz="1800" dirty="0" smtClean="0"/>
              <a:t>упрощения </a:t>
            </a:r>
            <a:r>
              <a:rPr lang="ru-RU" sz="1800" dirty="0"/>
              <a:t>процедуры поиска и предоставления земельных участков и иных объектов недвижимости гражданам и организациям</a:t>
            </a:r>
            <a:br>
              <a:rPr lang="ru-RU" sz="1800" dirty="0"/>
            </a:br>
            <a:r>
              <a:rPr lang="ru-RU" sz="1800" dirty="0"/>
              <a:t/>
            </a:r>
            <a:br>
              <a:rPr lang="ru-RU" sz="1800" dirty="0"/>
            </a:br>
            <a:r>
              <a:rPr lang="ru-RU" sz="1800" dirty="0">
                <a:solidFill>
                  <a:schemeClr val="tx2">
                    <a:lumMod val="60000"/>
                    <a:lumOff val="40000"/>
                  </a:schemeClr>
                </a:solidFill>
                <a:latin typeface="Comic Sans MS" panose="030F0702030302020204" pitchFamily="66" charset="0"/>
              </a:rPr>
              <a:t> </a:t>
            </a:r>
          </a:p>
        </p:txBody>
      </p:sp>
      <p:sp>
        <p:nvSpPr>
          <p:cNvPr id="3" name="Объект 2"/>
          <p:cNvSpPr>
            <a:spLocks noGrp="1"/>
          </p:cNvSpPr>
          <p:nvPr>
            <p:ph idx="1"/>
          </p:nvPr>
        </p:nvSpPr>
        <p:spPr>
          <a:xfrm>
            <a:off x="0" y="6669360"/>
            <a:ext cx="9144000" cy="188640"/>
          </a:xfrm>
        </p:spPr>
        <p:txBody>
          <a:bodyPr>
            <a:normAutofit fontScale="25000" lnSpcReduction="20000"/>
          </a:bodyPr>
          <a:lstStyle/>
          <a:p>
            <a:endParaRPr lang="ru-RU" sz="2400" b="1" dirty="0"/>
          </a:p>
        </p:txBody>
      </p:sp>
    </p:spTree>
    <p:extLst>
      <p:ext uri="{BB962C8B-B14F-4D97-AF65-F5344CB8AC3E}">
        <p14:creationId xmlns:p14="http://schemas.microsoft.com/office/powerpoint/2010/main" val="4285025918"/>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7384"/>
            <a:ext cx="9144000" cy="360040"/>
          </a:xfrm>
        </p:spPr>
        <p:txBody>
          <a:bodyPr>
            <a:noAutofit/>
          </a:bodyPr>
          <a:lstStyle/>
          <a:p>
            <a:r>
              <a:rPr lang="ru-RU" sz="2400" b="1" dirty="0" smtClean="0">
                <a:solidFill>
                  <a:schemeClr val="tx2">
                    <a:lumMod val="60000"/>
                    <a:lumOff val="40000"/>
                  </a:schemeClr>
                </a:solidFill>
                <a:latin typeface="Comic Sans MS" panose="030F0702030302020204" pitchFamily="66" charset="0"/>
              </a:rPr>
              <a:t>СРОКИ СТРОИТЕЛЬСТВА</a:t>
            </a:r>
            <a:endParaRPr lang="ru-RU" sz="2400" b="1" dirty="0">
              <a:solidFill>
                <a:srgbClr val="C00000"/>
              </a:solidFill>
              <a:latin typeface="Comic Sans MS" panose="030F0702030302020204" pitchFamily="66" charset="0"/>
            </a:endParaRPr>
          </a:p>
        </p:txBody>
      </p:sp>
      <p:sp>
        <p:nvSpPr>
          <p:cNvPr id="3" name="Объект 2"/>
          <p:cNvSpPr>
            <a:spLocks noGrp="1"/>
          </p:cNvSpPr>
          <p:nvPr>
            <p:ph idx="1"/>
          </p:nvPr>
        </p:nvSpPr>
        <p:spPr>
          <a:xfrm>
            <a:off x="0" y="332656"/>
            <a:ext cx="9144000" cy="6525344"/>
          </a:xfrm>
        </p:spPr>
        <p:txBody>
          <a:bodyPr>
            <a:normAutofit/>
          </a:bodyPr>
          <a:lstStyle/>
          <a:p>
            <a:pPr marL="0" indent="0" algn="ctr">
              <a:buNone/>
            </a:pPr>
            <a:r>
              <a:rPr lang="ru-RU" sz="2000" b="1" dirty="0" smtClean="0"/>
              <a:t>ПРИКАЗ Минстроя России </a:t>
            </a:r>
            <a:r>
              <a:rPr lang="ru-RU" sz="2400" b="1" dirty="0" smtClean="0">
                <a:solidFill>
                  <a:srgbClr val="FF0000"/>
                </a:solidFill>
              </a:rPr>
              <a:t>от </a:t>
            </a:r>
            <a:r>
              <a:rPr lang="ru-RU" sz="2400" b="1" dirty="0">
                <a:solidFill>
                  <a:srgbClr val="FF0000"/>
                </a:solidFill>
              </a:rPr>
              <a:t>15 мая 2020 г. N </a:t>
            </a:r>
            <a:r>
              <a:rPr lang="ru-RU" sz="2400" b="1" dirty="0" smtClean="0">
                <a:solidFill>
                  <a:srgbClr val="FF0000"/>
                </a:solidFill>
              </a:rPr>
              <a:t>264/</a:t>
            </a:r>
            <a:r>
              <a:rPr lang="ru-RU" sz="2400" b="1" dirty="0" err="1" smtClean="0">
                <a:solidFill>
                  <a:srgbClr val="FF0000"/>
                </a:solidFill>
              </a:rPr>
              <a:t>пр</a:t>
            </a:r>
            <a:r>
              <a:rPr lang="ru-RU" sz="2400" b="1" dirty="0" smtClean="0">
                <a:solidFill>
                  <a:srgbClr val="FF0000"/>
                </a:solidFill>
              </a:rPr>
              <a:t>  </a:t>
            </a:r>
            <a:endParaRPr lang="ru-RU" sz="2000" b="1" dirty="0" smtClean="0">
              <a:solidFill>
                <a:srgbClr val="FF0000"/>
              </a:solidFill>
            </a:endParaRPr>
          </a:p>
          <a:p>
            <a:pPr marL="0" indent="0" algn="ctr">
              <a:buNone/>
            </a:pPr>
            <a:r>
              <a:rPr lang="ru-RU" sz="1600" b="1" u="sng" dirty="0"/>
              <a:t>в случае предоставления </a:t>
            </a:r>
            <a:r>
              <a:rPr lang="ru-RU" sz="1600" u="sng" dirty="0" smtClean="0"/>
              <a:t>ЗУ, </a:t>
            </a:r>
            <a:r>
              <a:rPr lang="ru-RU" sz="1600" u="sng" dirty="0"/>
              <a:t>в соответствии с основным </a:t>
            </a:r>
            <a:r>
              <a:rPr lang="ru-RU" sz="1600" u="sng" dirty="0" smtClean="0"/>
              <a:t>ВРИ </a:t>
            </a:r>
            <a:r>
              <a:rPr lang="ru-RU" sz="1600" u="sng" dirty="0"/>
              <a:t>которого предусмотрено </a:t>
            </a:r>
            <a:r>
              <a:rPr lang="ru-RU" sz="1600" b="1" u="sng" dirty="0"/>
              <a:t>строительство</a:t>
            </a:r>
            <a:r>
              <a:rPr lang="ru-RU" sz="1600" u="sng" dirty="0"/>
              <a:t> зданий, сооружений, </a:t>
            </a:r>
            <a:r>
              <a:rPr lang="ru-RU" sz="1600" b="1" u="sng" dirty="0">
                <a:solidFill>
                  <a:srgbClr val="FF0000"/>
                </a:solidFill>
              </a:rPr>
              <a:t>в аренду на аукционе </a:t>
            </a:r>
            <a:r>
              <a:rPr lang="ru-RU" sz="1600" u="sng" dirty="0"/>
              <a:t>на право заключения договора аренды </a:t>
            </a:r>
            <a:r>
              <a:rPr lang="ru-RU" sz="1600" u="sng" dirty="0" smtClean="0"/>
              <a:t>ЗУ </a:t>
            </a:r>
            <a:r>
              <a:rPr lang="ru-RU" sz="1600" b="1" u="sng" dirty="0" smtClean="0">
                <a:solidFill>
                  <a:srgbClr val="FF0000"/>
                </a:solidFill>
              </a:rPr>
              <a:t>применяется </a:t>
            </a:r>
            <a:r>
              <a:rPr lang="ru-RU" sz="1600" b="1" u="sng" dirty="0">
                <a:solidFill>
                  <a:srgbClr val="FF0000"/>
                </a:solidFill>
              </a:rPr>
              <a:t>срок</a:t>
            </a:r>
            <a:r>
              <a:rPr lang="ru-RU" sz="1600" u="sng" dirty="0"/>
              <a:t>, </a:t>
            </a:r>
            <a:r>
              <a:rPr lang="ru-RU" sz="1600" b="1" u="sng" dirty="0"/>
              <a:t>необходимый для </a:t>
            </a:r>
            <a:r>
              <a:rPr lang="ru-RU" sz="1600" u="sng" dirty="0"/>
              <a:t>выполнения инженерных изысканий, осуществления архитектурно-строительного проектирования и строительства зданий, сооружений, определенный в зависимости от площади объекта капитального строительства</a:t>
            </a:r>
            <a:endParaRPr lang="ru-RU" sz="1600" b="1" dirty="0">
              <a:solidFill>
                <a:srgbClr val="FF0000"/>
              </a:solidFill>
            </a:endParaRPr>
          </a:p>
          <a:p>
            <a:pPr marL="0" indent="0" algn="ctr">
              <a:buNone/>
            </a:pPr>
            <a:endParaRPr lang="ru-RU" sz="2000" dirty="0">
              <a:solidFill>
                <a:srgbClr val="FF0000"/>
              </a:solidFill>
            </a:endParaRPr>
          </a:p>
        </p:txBody>
      </p:sp>
      <p:graphicFrame>
        <p:nvGraphicFramePr>
          <p:cNvPr id="4" name="Таблица 3"/>
          <p:cNvGraphicFramePr>
            <a:graphicFrameLocks noGrp="1"/>
          </p:cNvGraphicFramePr>
          <p:nvPr>
            <p:extLst/>
          </p:nvPr>
        </p:nvGraphicFramePr>
        <p:xfrm>
          <a:off x="1" y="2060848"/>
          <a:ext cx="9143999" cy="4653568"/>
        </p:xfrm>
        <a:graphic>
          <a:graphicData uri="http://schemas.openxmlformats.org/drawingml/2006/table">
            <a:tbl>
              <a:tblPr>
                <a:tableStyleId>{5C22544A-7EE6-4342-B048-85BDC9FD1C3A}</a:tableStyleId>
              </a:tblPr>
              <a:tblGrid>
                <a:gridCol w="239447"/>
                <a:gridCol w="1763816"/>
                <a:gridCol w="1675887"/>
                <a:gridCol w="1675887"/>
                <a:gridCol w="1821616"/>
                <a:gridCol w="1967346"/>
              </a:tblGrid>
              <a:tr h="812789">
                <a:tc>
                  <a:txBody>
                    <a:bodyPr/>
                    <a:lstStyle/>
                    <a:p>
                      <a:pPr algn="ctr">
                        <a:lnSpc>
                          <a:spcPct val="107000"/>
                        </a:lnSpc>
                        <a:spcAft>
                          <a:spcPts val="0"/>
                        </a:spcAft>
                      </a:pPr>
                      <a:r>
                        <a:rPr lang="ru-RU" sz="1400" dirty="0">
                          <a:effectLst/>
                        </a:rPr>
                        <a:t>N п\п</a:t>
                      </a:r>
                      <a:endParaRPr lang="ru-RU" sz="1400" dirty="0">
                        <a:effectLst/>
                        <a:latin typeface="Times New Roman" panose="02020603050405020304" pitchFamily="18" charset="0"/>
                        <a:ea typeface="Times New Roman" panose="02020603050405020304" pitchFamily="18" charset="0"/>
                      </a:endParaRPr>
                    </a:p>
                  </a:txBody>
                  <a:tcPr marL="27626" marR="27626" marT="45449" marB="45449"/>
                </a:tc>
                <a:tc>
                  <a:txBody>
                    <a:bodyPr/>
                    <a:lstStyle/>
                    <a:p>
                      <a:pPr algn="ctr">
                        <a:lnSpc>
                          <a:spcPct val="107000"/>
                        </a:lnSpc>
                        <a:spcAft>
                          <a:spcPts val="0"/>
                        </a:spcAft>
                      </a:pPr>
                      <a:r>
                        <a:rPr lang="ru-RU" sz="1400" dirty="0">
                          <a:effectLst/>
                        </a:rPr>
                        <a:t>Категория объекта капитального строительства</a:t>
                      </a:r>
                      <a:endParaRPr lang="ru-RU" sz="1400" dirty="0">
                        <a:effectLst/>
                        <a:latin typeface="Times New Roman" panose="02020603050405020304" pitchFamily="18" charset="0"/>
                        <a:ea typeface="Times New Roman" panose="02020603050405020304" pitchFamily="18" charset="0"/>
                      </a:endParaRPr>
                    </a:p>
                  </a:txBody>
                  <a:tcPr marL="27626" marR="27626" marT="45449" marB="45449"/>
                </a:tc>
                <a:tc>
                  <a:txBody>
                    <a:bodyPr/>
                    <a:lstStyle/>
                    <a:p>
                      <a:pPr algn="ctr">
                        <a:lnSpc>
                          <a:spcPct val="107000"/>
                        </a:lnSpc>
                        <a:spcAft>
                          <a:spcPts val="0"/>
                        </a:spcAft>
                      </a:pPr>
                      <a:r>
                        <a:rPr lang="ru-RU" sz="1400" dirty="0" smtClean="0">
                          <a:effectLst/>
                        </a:rPr>
                        <a:t>Срок для </a:t>
                      </a:r>
                      <a:r>
                        <a:rPr lang="ru-RU" sz="1400" u="sng" dirty="0" smtClean="0">
                          <a:effectLst/>
                        </a:rPr>
                        <a:t>инженерных </a:t>
                      </a:r>
                      <a:r>
                        <a:rPr lang="ru-RU" sz="1400" u="sng" dirty="0">
                          <a:effectLst/>
                        </a:rPr>
                        <a:t>изысканий</a:t>
                      </a:r>
                      <a:r>
                        <a:rPr lang="ru-RU" sz="1400" dirty="0">
                          <a:effectLst/>
                        </a:rPr>
                        <a:t>, </a:t>
                      </a:r>
                      <a:r>
                        <a:rPr lang="ru-RU" sz="1400" dirty="0" smtClean="0">
                          <a:effectLst/>
                        </a:rPr>
                        <a:t>мес.</a:t>
                      </a:r>
                      <a:endParaRPr lang="ru-RU" sz="1400" dirty="0">
                        <a:effectLst/>
                        <a:latin typeface="Times New Roman" panose="02020603050405020304" pitchFamily="18" charset="0"/>
                        <a:ea typeface="Times New Roman" panose="02020603050405020304" pitchFamily="18" charset="0"/>
                      </a:endParaRPr>
                    </a:p>
                  </a:txBody>
                  <a:tcPr marL="27626" marR="27626" marT="45449" marB="45449"/>
                </a:tc>
                <a:tc>
                  <a:txBody>
                    <a:bodyPr/>
                    <a:lstStyle/>
                    <a:p>
                      <a:pPr algn="ctr">
                        <a:lnSpc>
                          <a:spcPct val="107000"/>
                        </a:lnSpc>
                        <a:spcAft>
                          <a:spcPts val="0"/>
                        </a:spcAft>
                      </a:pPr>
                      <a:r>
                        <a:rPr lang="ru-RU" sz="1400" dirty="0" smtClean="0">
                          <a:effectLst/>
                        </a:rPr>
                        <a:t>Срок для </a:t>
                      </a:r>
                      <a:r>
                        <a:rPr lang="ru-RU" sz="1400" u="sng" dirty="0" smtClean="0">
                          <a:effectLst/>
                        </a:rPr>
                        <a:t>арх.-строительного </a:t>
                      </a:r>
                      <a:r>
                        <a:rPr lang="ru-RU" sz="1400" u="sng" dirty="0" err="1" smtClean="0">
                          <a:effectLst/>
                        </a:rPr>
                        <a:t>проектиров</a:t>
                      </a:r>
                      <a:r>
                        <a:rPr lang="ru-RU" sz="1400" dirty="0" smtClean="0">
                          <a:effectLst/>
                        </a:rPr>
                        <a:t>, </a:t>
                      </a:r>
                      <a:r>
                        <a:rPr lang="ru-RU" sz="1400" dirty="0">
                          <a:effectLst/>
                        </a:rPr>
                        <a:t> </a:t>
                      </a:r>
                      <a:r>
                        <a:rPr lang="ru-RU" sz="1400" dirty="0" smtClean="0">
                          <a:effectLst/>
                        </a:rPr>
                        <a:t>Мес.</a:t>
                      </a:r>
                      <a:endParaRPr lang="ru-RU" sz="1400" dirty="0">
                        <a:effectLst/>
                        <a:latin typeface="Times New Roman" panose="02020603050405020304" pitchFamily="18" charset="0"/>
                        <a:ea typeface="Times New Roman" panose="02020603050405020304" pitchFamily="18" charset="0"/>
                      </a:endParaRPr>
                    </a:p>
                  </a:txBody>
                  <a:tcPr marL="27626" marR="27626" marT="45449" marB="45449"/>
                </a:tc>
                <a:tc>
                  <a:txBody>
                    <a:bodyPr/>
                    <a:lstStyle/>
                    <a:p>
                      <a:pPr algn="ctr">
                        <a:lnSpc>
                          <a:spcPct val="107000"/>
                        </a:lnSpc>
                        <a:spcAft>
                          <a:spcPts val="0"/>
                        </a:spcAft>
                      </a:pPr>
                      <a:r>
                        <a:rPr lang="ru-RU" sz="1400" dirty="0" smtClean="0">
                          <a:effectLst/>
                        </a:rPr>
                        <a:t>Срок </a:t>
                      </a:r>
                      <a:r>
                        <a:rPr lang="ru-RU" sz="1400" u="sng" dirty="0" smtClean="0">
                          <a:effectLst/>
                        </a:rPr>
                        <a:t>строительства </a:t>
                      </a:r>
                      <a:r>
                        <a:rPr lang="ru-RU" sz="1400" dirty="0">
                          <a:effectLst/>
                        </a:rPr>
                        <a:t>зданий и </a:t>
                      </a:r>
                      <a:r>
                        <a:rPr lang="ru-RU" sz="1400" dirty="0" err="1" smtClean="0">
                          <a:effectLst/>
                        </a:rPr>
                        <a:t>соор</a:t>
                      </a:r>
                      <a:r>
                        <a:rPr lang="ru-RU" sz="1400" dirty="0" smtClean="0">
                          <a:effectLst/>
                        </a:rPr>
                        <a:t>. </a:t>
                      </a:r>
                      <a:r>
                        <a:rPr lang="ru-RU" sz="1400" dirty="0">
                          <a:effectLst/>
                        </a:rPr>
                        <a:t> </a:t>
                      </a:r>
                    </a:p>
                    <a:p>
                      <a:pPr algn="ctr">
                        <a:lnSpc>
                          <a:spcPct val="107000"/>
                        </a:lnSpc>
                        <a:spcAft>
                          <a:spcPts val="0"/>
                        </a:spcAft>
                      </a:pPr>
                      <a:r>
                        <a:rPr lang="ru-RU" sz="1400" dirty="0">
                          <a:effectLst/>
                        </a:rPr>
                        <a:t>месяцев</a:t>
                      </a:r>
                      <a:endParaRPr lang="ru-RU" sz="1400" dirty="0">
                        <a:effectLst/>
                        <a:latin typeface="Times New Roman" panose="02020603050405020304" pitchFamily="18" charset="0"/>
                        <a:ea typeface="Times New Roman" panose="02020603050405020304" pitchFamily="18" charset="0"/>
                      </a:endParaRPr>
                    </a:p>
                  </a:txBody>
                  <a:tcPr marL="27626" marR="27626" marT="45449" marB="45449"/>
                </a:tc>
                <a:tc>
                  <a:txBody>
                    <a:bodyPr/>
                    <a:lstStyle/>
                    <a:p>
                      <a:pPr algn="ctr">
                        <a:lnSpc>
                          <a:spcPct val="107000"/>
                        </a:lnSpc>
                        <a:spcAft>
                          <a:spcPts val="0"/>
                        </a:spcAft>
                      </a:pPr>
                      <a:r>
                        <a:rPr lang="ru-RU" sz="1400" u="sng" dirty="0">
                          <a:effectLst/>
                        </a:rPr>
                        <a:t>Общий срок</a:t>
                      </a:r>
                      <a:r>
                        <a:rPr lang="ru-RU" sz="1400" dirty="0" smtClean="0">
                          <a:effectLst/>
                        </a:rPr>
                        <a:t>, </a:t>
                      </a:r>
                      <a:r>
                        <a:rPr lang="ru-RU" sz="1400" dirty="0">
                          <a:effectLst/>
                        </a:rPr>
                        <a:t>месяцев</a:t>
                      </a:r>
                      <a:endParaRPr lang="ru-RU" sz="1400" dirty="0">
                        <a:effectLst/>
                        <a:latin typeface="Times New Roman" panose="02020603050405020304" pitchFamily="18" charset="0"/>
                        <a:ea typeface="Times New Roman" panose="02020603050405020304" pitchFamily="18" charset="0"/>
                      </a:endParaRPr>
                    </a:p>
                  </a:txBody>
                  <a:tcPr marL="27626" marR="27626" marT="45449" marB="45449"/>
                </a:tc>
              </a:tr>
              <a:tr h="582038">
                <a:tc>
                  <a:txBody>
                    <a:bodyPr/>
                    <a:lstStyle/>
                    <a:p>
                      <a:pPr algn="ctr">
                        <a:lnSpc>
                          <a:spcPct val="107000"/>
                        </a:lnSpc>
                        <a:spcAft>
                          <a:spcPts val="0"/>
                        </a:spcAft>
                      </a:pPr>
                      <a:r>
                        <a:rPr lang="ru-RU" sz="1400" dirty="0">
                          <a:effectLst/>
                        </a:rPr>
                        <a:t>1.</a:t>
                      </a:r>
                      <a:endParaRPr lang="ru-RU" sz="1400" dirty="0">
                        <a:effectLst/>
                        <a:latin typeface="Times New Roman" panose="02020603050405020304" pitchFamily="18" charset="0"/>
                        <a:ea typeface="Times New Roman" panose="02020603050405020304" pitchFamily="18" charset="0"/>
                      </a:endParaRPr>
                    </a:p>
                  </a:txBody>
                  <a:tcPr marL="27626" marR="27626" marT="45449" marB="45449"/>
                </a:tc>
                <a:tc>
                  <a:txBody>
                    <a:bodyPr/>
                    <a:lstStyle/>
                    <a:p>
                      <a:pPr>
                        <a:lnSpc>
                          <a:spcPct val="107000"/>
                        </a:lnSpc>
                        <a:spcAft>
                          <a:spcPts val="0"/>
                        </a:spcAft>
                      </a:pPr>
                      <a:r>
                        <a:rPr lang="ru-RU" sz="1400" dirty="0">
                          <a:effectLst/>
                        </a:rPr>
                        <a:t>Объекты площадью до 1 500 м</a:t>
                      </a:r>
                      <a:r>
                        <a:rPr lang="ru-RU" sz="1400" baseline="30000" dirty="0">
                          <a:effectLst/>
                        </a:rPr>
                        <a:t>2</a:t>
                      </a:r>
                      <a:r>
                        <a:rPr lang="ru-RU" sz="1400" dirty="0">
                          <a:effectLst/>
                        </a:rPr>
                        <a:t>:</a:t>
                      </a:r>
                      <a:endParaRPr lang="ru-RU" sz="1400" dirty="0">
                        <a:effectLst/>
                        <a:latin typeface="Times New Roman" panose="02020603050405020304" pitchFamily="18" charset="0"/>
                        <a:ea typeface="Times New Roman" panose="02020603050405020304" pitchFamily="18" charset="0"/>
                      </a:endParaRPr>
                    </a:p>
                  </a:txBody>
                  <a:tcPr marL="27626" marR="27626" marT="45449" marB="45449"/>
                </a:tc>
                <a:tc>
                  <a:txBody>
                    <a:bodyPr/>
                    <a:lstStyle/>
                    <a:p>
                      <a:pPr algn="ctr">
                        <a:lnSpc>
                          <a:spcPct val="107000"/>
                        </a:lnSpc>
                        <a:spcAft>
                          <a:spcPts val="0"/>
                        </a:spcAft>
                      </a:pPr>
                      <a:r>
                        <a:rPr lang="ru-RU" sz="1800" dirty="0">
                          <a:effectLst/>
                        </a:rPr>
                        <a:t>1</a:t>
                      </a:r>
                      <a:endParaRPr lang="ru-RU" sz="1800" dirty="0">
                        <a:effectLst/>
                        <a:latin typeface="Times New Roman" panose="02020603050405020304" pitchFamily="18" charset="0"/>
                        <a:ea typeface="Times New Roman" panose="02020603050405020304" pitchFamily="18" charset="0"/>
                      </a:endParaRPr>
                    </a:p>
                  </a:txBody>
                  <a:tcPr marL="27626" marR="27626" marT="45449" marB="45449"/>
                </a:tc>
                <a:tc>
                  <a:txBody>
                    <a:bodyPr/>
                    <a:lstStyle/>
                    <a:p>
                      <a:pPr algn="ctr">
                        <a:lnSpc>
                          <a:spcPct val="107000"/>
                        </a:lnSpc>
                        <a:spcAft>
                          <a:spcPts val="0"/>
                        </a:spcAft>
                      </a:pPr>
                      <a:r>
                        <a:rPr lang="ru-RU" sz="1800" dirty="0">
                          <a:effectLst/>
                        </a:rPr>
                        <a:t>5 </a:t>
                      </a:r>
                      <a:r>
                        <a:rPr lang="ru-RU" sz="1800" dirty="0" smtClean="0">
                          <a:effectLst/>
                        </a:rPr>
                        <a:t>(</a:t>
                      </a:r>
                      <a:r>
                        <a:rPr lang="ru-RU" sz="1800" b="1" dirty="0" smtClean="0">
                          <a:effectLst/>
                        </a:rPr>
                        <a:t>было 2</a:t>
                      </a:r>
                      <a:r>
                        <a:rPr lang="ru-RU" sz="1800" dirty="0">
                          <a:effectLst/>
                        </a:rPr>
                        <a:t>)</a:t>
                      </a:r>
                      <a:endParaRPr lang="ru-RU" sz="1800" dirty="0">
                        <a:effectLst/>
                        <a:latin typeface="Times New Roman" panose="02020603050405020304" pitchFamily="18" charset="0"/>
                        <a:ea typeface="Times New Roman" panose="02020603050405020304" pitchFamily="18" charset="0"/>
                      </a:endParaRPr>
                    </a:p>
                  </a:txBody>
                  <a:tcPr marL="27626" marR="27626" marT="45449" marB="45449"/>
                </a:tc>
                <a:tc>
                  <a:txBody>
                    <a:bodyPr/>
                    <a:lstStyle/>
                    <a:p>
                      <a:pPr algn="ctr">
                        <a:lnSpc>
                          <a:spcPct val="107000"/>
                        </a:lnSpc>
                        <a:spcAft>
                          <a:spcPts val="0"/>
                        </a:spcAft>
                      </a:pPr>
                      <a:r>
                        <a:rPr lang="ru-RU" sz="1800" dirty="0">
                          <a:effectLst/>
                        </a:rPr>
                        <a:t>9 (6)</a:t>
                      </a:r>
                      <a:endParaRPr lang="ru-RU" sz="1800" dirty="0">
                        <a:effectLst/>
                        <a:latin typeface="Times New Roman" panose="02020603050405020304" pitchFamily="18" charset="0"/>
                        <a:ea typeface="Times New Roman" panose="02020603050405020304" pitchFamily="18" charset="0"/>
                      </a:endParaRPr>
                    </a:p>
                  </a:txBody>
                  <a:tcPr marL="27626" marR="27626" marT="45449" marB="45449"/>
                </a:tc>
                <a:tc>
                  <a:txBody>
                    <a:bodyPr/>
                    <a:lstStyle/>
                    <a:p>
                      <a:pPr algn="ctr">
                        <a:lnSpc>
                          <a:spcPct val="107000"/>
                        </a:lnSpc>
                        <a:spcAft>
                          <a:spcPts val="0"/>
                        </a:spcAft>
                      </a:pPr>
                      <a:r>
                        <a:rPr lang="ru-RU" sz="1800" dirty="0">
                          <a:effectLst/>
                        </a:rPr>
                        <a:t>15 (9)</a:t>
                      </a:r>
                      <a:endParaRPr lang="ru-RU" sz="1800" dirty="0">
                        <a:effectLst/>
                        <a:latin typeface="Times New Roman" panose="02020603050405020304" pitchFamily="18" charset="0"/>
                        <a:ea typeface="Times New Roman" panose="02020603050405020304" pitchFamily="18" charset="0"/>
                      </a:endParaRPr>
                    </a:p>
                  </a:txBody>
                  <a:tcPr marL="27626" marR="27626" marT="45449" marB="45449"/>
                </a:tc>
              </a:tr>
              <a:tr h="582038">
                <a:tc>
                  <a:txBody>
                    <a:bodyPr/>
                    <a:lstStyle/>
                    <a:p>
                      <a:pPr algn="ctr">
                        <a:lnSpc>
                          <a:spcPct val="107000"/>
                        </a:lnSpc>
                        <a:spcAft>
                          <a:spcPts val="0"/>
                        </a:spcAft>
                      </a:pPr>
                      <a:r>
                        <a:rPr lang="ru-RU" sz="1400">
                          <a:effectLst/>
                        </a:rPr>
                        <a:t>2.</a:t>
                      </a:r>
                      <a:endParaRPr lang="ru-RU" sz="1400">
                        <a:effectLst/>
                        <a:latin typeface="Times New Roman" panose="02020603050405020304" pitchFamily="18" charset="0"/>
                        <a:ea typeface="Times New Roman" panose="02020603050405020304" pitchFamily="18" charset="0"/>
                      </a:endParaRPr>
                    </a:p>
                  </a:txBody>
                  <a:tcPr marL="27626" marR="27626" marT="45449" marB="45449"/>
                </a:tc>
                <a:tc>
                  <a:txBody>
                    <a:bodyPr/>
                    <a:lstStyle/>
                    <a:p>
                      <a:pPr>
                        <a:lnSpc>
                          <a:spcPct val="107000"/>
                        </a:lnSpc>
                        <a:spcAft>
                          <a:spcPts val="0"/>
                        </a:spcAft>
                      </a:pPr>
                      <a:r>
                        <a:rPr lang="ru-RU" sz="1400" dirty="0">
                          <a:effectLst/>
                        </a:rPr>
                        <a:t>Объекты площадью от </a:t>
                      </a:r>
                      <a:r>
                        <a:rPr lang="ru-RU" sz="1400" dirty="0" smtClean="0">
                          <a:effectLst/>
                        </a:rPr>
                        <a:t>1500 </a:t>
                      </a:r>
                      <a:r>
                        <a:rPr lang="ru-RU" sz="1400" dirty="0">
                          <a:effectLst/>
                        </a:rPr>
                        <a:t>м</a:t>
                      </a:r>
                      <a:r>
                        <a:rPr lang="ru-RU" sz="1400" baseline="30000" dirty="0">
                          <a:effectLst/>
                        </a:rPr>
                        <a:t>2</a:t>
                      </a:r>
                      <a:r>
                        <a:rPr lang="ru-RU" sz="1400" dirty="0">
                          <a:effectLst/>
                        </a:rPr>
                        <a:t> до </a:t>
                      </a:r>
                      <a:r>
                        <a:rPr lang="ru-RU" sz="1400" dirty="0" smtClean="0">
                          <a:effectLst/>
                        </a:rPr>
                        <a:t>5000 </a:t>
                      </a:r>
                      <a:r>
                        <a:rPr lang="ru-RU" sz="1400" dirty="0">
                          <a:effectLst/>
                        </a:rPr>
                        <a:t>м</a:t>
                      </a:r>
                      <a:r>
                        <a:rPr lang="ru-RU" sz="1400" baseline="30000" dirty="0">
                          <a:effectLst/>
                        </a:rPr>
                        <a:t>2</a:t>
                      </a:r>
                      <a:r>
                        <a:rPr lang="ru-RU" sz="1400" dirty="0">
                          <a:effectLst/>
                        </a:rPr>
                        <a:t>:</a:t>
                      </a:r>
                      <a:endParaRPr lang="ru-RU" sz="1400" dirty="0">
                        <a:effectLst/>
                        <a:latin typeface="Times New Roman" panose="02020603050405020304" pitchFamily="18" charset="0"/>
                        <a:ea typeface="Times New Roman" panose="02020603050405020304" pitchFamily="18" charset="0"/>
                      </a:endParaRPr>
                    </a:p>
                  </a:txBody>
                  <a:tcPr marL="27626" marR="27626" marT="45449" marB="45449"/>
                </a:tc>
                <a:tc>
                  <a:txBody>
                    <a:bodyPr/>
                    <a:lstStyle/>
                    <a:p>
                      <a:pPr algn="ctr">
                        <a:lnSpc>
                          <a:spcPct val="107000"/>
                        </a:lnSpc>
                        <a:spcAft>
                          <a:spcPts val="0"/>
                        </a:spcAft>
                      </a:pPr>
                      <a:r>
                        <a:rPr lang="ru-RU" sz="1800" dirty="0">
                          <a:effectLst/>
                        </a:rPr>
                        <a:t>3 (1)</a:t>
                      </a:r>
                      <a:endParaRPr lang="ru-RU" sz="1800" dirty="0">
                        <a:effectLst/>
                        <a:latin typeface="Times New Roman" panose="02020603050405020304" pitchFamily="18" charset="0"/>
                        <a:ea typeface="Times New Roman" panose="02020603050405020304" pitchFamily="18" charset="0"/>
                      </a:endParaRPr>
                    </a:p>
                  </a:txBody>
                  <a:tcPr marL="27626" marR="27626" marT="45449" marB="45449"/>
                </a:tc>
                <a:tc>
                  <a:txBody>
                    <a:bodyPr/>
                    <a:lstStyle/>
                    <a:p>
                      <a:pPr algn="ctr">
                        <a:lnSpc>
                          <a:spcPct val="107000"/>
                        </a:lnSpc>
                        <a:spcAft>
                          <a:spcPts val="0"/>
                        </a:spcAft>
                      </a:pPr>
                      <a:r>
                        <a:rPr lang="ru-RU" sz="1800" dirty="0">
                          <a:effectLst/>
                        </a:rPr>
                        <a:t>11 (6)</a:t>
                      </a:r>
                      <a:endParaRPr lang="ru-RU" sz="1800" dirty="0">
                        <a:effectLst/>
                        <a:latin typeface="Times New Roman" panose="02020603050405020304" pitchFamily="18" charset="0"/>
                        <a:ea typeface="Times New Roman" panose="02020603050405020304" pitchFamily="18" charset="0"/>
                      </a:endParaRPr>
                    </a:p>
                  </a:txBody>
                  <a:tcPr marL="27626" marR="27626" marT="45449" marB="45449"/>
                </a:tc>
                <a:tc>
                  <a:txBody>
                    <a:bodyPr/>
                    <a:lstStyle/>
                    <a:p>
                      <a:pPr algn="ctr">
                        <a:lnSpc>
                          <a:spcPct val="107000"/>
                        </a:lnSpc>
                        <a:spcAft>
                          <a:spcPts val="0"/>
                        </a:spcAft>
                      </a:pPr>
                      <a:r>
                        <a:rPr lang="ru-RU" sz="1800" dirty="0">
                          <a:effectLst/>
                        </a:rPr>
                        <a:t>15 (9)</a:t>
                      </a:r>
                      <a:endParaRPr lang="ru-RU" sz="1800" dirty="0">
                        <a:effectLst/>
                        <a:latin typeface="Times New Roman" panose="02020603050405020304" pitchFamily="18" charset="0"/>
                        <a:ea typeface="Times New Roman" panose="02020603050405020304" pitchFamily="18" charset="0"/>
                      </a:endParaRPr>
                    </a:p>
                  </a:txBody>
                  <a:tcPr marL="27626" marR="27626" marT="45449" marB="45449"/>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ru-RU" sz="1400" dirty="0" smtClean="0">
                          <a:effectLst/>
                        </a:rPr>
                        <a:t>(</a:t>
                      </a:r>
                      <a:r>
                        <a:rPr lang="ru-RU" sz="1400" b="1" dirty="0" smtClean="0">
                          <a:effectLst/>
                        </a:rPr>
                        <a:t>было</a:t>
                      </a:r>
                      <a:r>
                        <a:rPr lang="ru-RU" sz="1400" dirty="0" smtClean="0">
                          <a:effectLst/>
                        </a:rPr>
                        <a:t> 16 – </a:t>
                      </a:r>
                      <a:r>
                        <a:rPr lang="ru-RU" sz="1400" b="1" dirty="0" smtClean="0">
                          <a:solidFill>
                            <a:srgbClr val="FF0000"/>
                          </a:solidFill>
                          <a:effectLst/>
                        </a:rPr>
                        <a:t>1 год и 4 </a:t>
                      </a:r>
                      <a:r>
                        <a:rPr lang="ru-RU" sz="1400" b="1" dirty="0" err="1" smtClean="0">
                          <a:solidFill>
                            <a:srgbClr val="FF0000"/>
                          </a:solidFill>
                          <a:effectLst/>
                        </a:rPr>
                        <a:t>мес</a:t>
                      </a:r>
                      <a:r>
                        <a:rPr lang="ru-RU" sz="1400" dirty="0" smtClean="0">
                          <a:effectLst/>
                        </a:rPr>
                        <a:t>)</a:t>
                      </a:r>
                      <a:endParaRPr lang="ru-RU" sz="1400" dirty="0" smtClean="0">
                        <a:effectLst/>
                        <a:latin typeface="Times New Roman" panose="02020603050405020304" pitchFamily="18" charset="0"/>
                        <a:ea typeface="Times New Roman" panose="02020603050405020304" pitchFamily="18" charset="0"/>
                      </a:endParaRPr>
                    </a:p>
                    <a:p>
                      <a:pPr algn="ctr">
                        <a:lnSpc>
                          <a:spcPct val="107000"/>
                        </a:lnSpc>
                        <a:spcAft>
                          <a:spcPts val="0"/>
                        </a:spcAft>
                      </a:pPr>
                      <a:r>
                        <a:rPr lang="ru-RU" sz="1400" dirty="0" smtClean="0">
                          <a:effectLst/>
                        </a:rPr>
                        <a:t>29   </a:t>
                      </a:r>
                      <a:r>
                        <a:rPr lang="ru-RU" sz="1400" dirty="0">
                          <a:effectLst/>
                        </a:rPr>
                        <a:t>–    </a:t>
                      </a:r>
                      <a:r>
                        <a:rPr lang="ru-RU" sz="1600" b="1" dirty="0">
                          <a:solidFill>
                            <a:srgbClr val="FF0000"/>
                          </a:solidFill>
                          <a:effectLst/>
                        </a:rPr>
                        <a:t>2,4 </a:t>
                      </a:r>
                      <a:r>
                        <a:rPr lang="ru-RU" sz="1600" b="1" dirty="0" smtClean="0">
                          <a:solidFill>
                            <a:srgbClr val="FF0000"/>
                          </a:solidFill>
                          <a:effectLst/>
                        </a:rPr>
                        <a:t>года</a:t>
                      </a:r>
                      <a:endParaRPr lang="ru-RU" sz="1600" b="1" dirty="0">
                        <a:solidFill>
                          <a:srgbClr val="FF0000"/>
                        </a:solidFill>
                        <a:effectLst/>
                      </a:endParaRPr>
                    </a:p>
                  </a:txBody>
                  <a:tcPr marL="27626" marR="27626" marT="45449" marB="45449"/>
                </a:tc>
              </a:tr>
              <a:tr h="570090">
                <a:tc>
                  <a:txBody>
                    <a:bodyPr/>
                    <a:lstStyle/>
                    <a:p>
                      <a:pPr algn="ctr">
                        <a:lnSpc>
                          <a:spcPct val="107000"/>
                        </a:lnSpc>
                        <a:spcAft>
                          <a:spcPts val="0"/>
                        </a:spcAft>
                      </a:pPr>
                      <a:r>
                        <a:rPr lang="ru-RU" sz="1400">
                          <a:effectLst/>
                        </a:rPr>
                        <a:t>3.</a:t>
                      </a:r>
                      <a:endParaRPr lang="ru-RU" sz="1400">
                        <a:effectLst/>
                        <a:latin typeface="Times New Roman" panose="02020603050405020304" pitchFamily="18" charset="0"/>
                        <a:ea typeface="Times New Roman" panose="02020603050405020304" pitchFamily="18" charset="0"/>
                      </a:endParaRPr>
                    </a:p>
                  </a:txBody>
                  <a:tcPr marL="27626" marR="27626" marT="45449" marB="45449"/>
                </a:tc>
                <a:tc>
                  <a:txBody>
                    <a:bodyPr/>
                    <a:lstStyle/>
                    <a:p>
                      <a:pPr>
                        <a:lnSpc>
                          <a:spcPct val="107000"/>
                        </a:lnSpc>
                        <a:spcAft>
                          <a:spcPts val="0"/>
                        </a:spcAft>
                      </a:pPr>
                      <a:r>
                        <a:rPr lang="ru-RU" sz="1400" dirty="0">
                          <a:effectLst/>
                        </a:rPr>
                        <a:t>Объекты площадью от </a:t>
                      </a:r>
                      <a:r>
                        <a:rPr lang="ru-RU" sz="1400" dirty="0" smtClean="0">
                          <a:effectLst/>
                        </a:rPr>
                        <a:t>5000 до 10000 </a:t>
                      </a:r>
                      <a:r>
                        <a:rPr lang="ru-RU" sz="1400" dirty="0">
                          <a:effectLst/>
                        </a:rPr>
                        <a:t>м</a:t>
                      </a:r>
                      <a:r>
                        <a:rPr lang="ru-RU" sz="1400" baseline="30000" dirty="0">
                          <a:effectLst/>
                        </a:rPr>
                        <a:t>2</a:t>
                      </a:r>
                      <a:r>
                        <a:rPr lang="ru-RU" sz="1400" dirty="0">
                          <a:effectLst/>
                        </a:rPr>
                        <a:t>:</a:t>
                      </a:r>
                      <a:endParaRPr lang="ru-RU" sz="1400" dirty="0">
                        <a:effectLst/>
                        <a:latin typeface="Times New Roman" panose="02020603050405020304" pitchFamily="18" charset="0"/>
                        <a:ea typeface="Times New Roman" panose="02020603050405020304" pitchFamily="18" charset="0"/>
                      </a:endParaRPr>
                    </a:p>
                  </a:txBody>
                  <a:tcPr marL="27626" marR="27626" marT="45449" marB="45449"/>
                </a:tc>
                <a:tc>
                  <a:txBody>
                    <a:bodyPr/>
                    <a:lstStyle/>
                    <a:p>
                      <a:pPr algn="ctr">
                        <a:lnSpc>
                          <a:spcPct val="107000"/>
                        </a:lnSpc>
                        <a:spcAft>
                          <a:spcPts val="0"/>
                        </a:spcAft>
                      </a:pPr>
                      <a:r>
                        <a:rPr lang="ru-RU" sz="1800" dirty="0">
                          <a:effectLst/>
                        </a:rPr>
                        <a:t>3 (1)</a:t>
                      </a:r>
                      <a:endParaRPr lang="ru-RU" sz="1800" dirty="0">
                        <a:effectLst/>
                        <a:latin typeface="Times New Roman" panose="02020603050405020304" pitchFamily="18" charset="0"/>
                        <a:ea typeface="Times New Roman" panose="02020603050405020304" pitchFamily="18" charset="0"/>
                      </a:endParaRPr>
                    </a:p>
                  </a:txBody>
                  <a:tcPr marL="27626" marR="27626" marT="45449" marB="45449"/>
                </a:tc>
                <a:tc>
                  <a:txBody>
                    <a:bodyPr/>
                    <a:lstStyle/>
                    <a:p>
                      <a:pPr algn="ctr">
                        <a:lnSpc>
                          <a:spcPct val="107000"/>
                        </a:lnSpc>
                        <a:spcAft>
                          <a:spcPts val="0"/>
                        </a:spcAft>
                      </a:pPr>
                      <a:r>
                        <a:rPr lang="ru-RU" sz="1800" dirty="0">
                          <a:effectLst/>
                        </a:rPr>
                        <a:t>11 (6)</a:t>
                      </a:r>
                      <a:endParaRPr lang="ru-RU" sz="1800" dirty="0">
                        <a:effectLst/>
                        <a:latin typeface="Times New Roman" panose="02020603050405020304" pitchFamily="18" charset="0"/>
                        <a:ea typeface="Times New Roman" panose="02020603050405020304" pitchFamily="18" charset="0"/>
                      </a:endParaRPr>
                    </a:p>
                  </a:txBody>
                  <a:tcPr marL="27626" marR="27626" marT="45449" marB="45449"/>
                </a:tc>
                <a:tc>
                  <a:txBody>
                    <a:bodyPr/>
                    <a:lstStyle/>
                    <a:p>
                      <a:pPr algn="ctr">
                        <a:lnSpc>
                          <a:spcPct val="107000"/>
                        </a:lnSpc>
                        <a:spcAft>
                          <a:spcPts val="0"/>
                        </a:spcAft>
                      </a:pPr>
                      <a:r>
                        <a:rPr lang="ru-RU" sz="1800" dirty="0">
                          <a:effectLst/>
                        </a:rPr>
                        <a:t>19 (12)</a:t>
                      </a:r>
                      <a:endParaRPr lang="ru-RU" sz="1800" dirty="0">
                        <a:effectLst/>
                        <a:latin typeface="Times New Roman" panose="02020603050405020304" pitchFamily="18" charset="0"/>
                        <a:ea typeface="Times New Roman" panose="02020603050405020304" pitchFamily="18" charset="0"/>
                      </a:endParaRPr>
                    </a:p>
                  </a:txBody>
                  <a:tcPr marL="27626" marR="27626" marT="45449" marB="45449"/>
                </a:tc>
                <a:tc>
                  <a:txBody>
                    <a:bodyPr/>
                    <a:lstStyle/>
                    <a:p>
                      <a:pPr algn="ctr">
                        <a:lnSpc>
                          <a:spcPct val="107000"/>
                        </a:lnSpc>
                        <a:spcAft>
                          <a:spcPts val="0"/>
                        </a:spcAft>
                      </a:pPr>
                      <a:r>
                        <a:rPr lang="ru-RU" sz="1800" dirty="0">
                          <a:effectLst/>
                        </a:rPr>
                        <a:t>33 (19)</a:t>
                      </a:r>
                      <a:endParaRPr lang="ru-RU" sz="1800" dirty="0">
                        <a:effectLst/>
                        <a:latin typeface="Times New Roman" panose="02020603050405020304" pitchFamily="18" charset="0"/>
                        <a:ea typeface="Times New Roman" panose="02020603050405020304" pitchFamily="18" charset="0"/>
                      </a:endParaRPr>
                    </a:p>
                  </a:txBody>
                  <a:tcPr marL="27626" marR="27626" marT="45449" marB="45449"/>
                </a:tc>
              </a:tr>
              <a:tr h="570090">
                <a:tc>
                  <a:txBody>
                    <a:bodyPr/>
                    <a:lstStyle/>
                    <a:p>
                      <a:pPr algn="ctr">
                        <a:lnSpc>
                          <a:spcPct val="107000"/>
                        </a:lnSpc>
                        <a:spcAft>
                          <a:spcPts val="0"/>
                        </a:spcAft>
                      </a:pPr>
                      <a:r>
                        <a:rPr lang="ru-RU" sz="1400">
                          <a:effectLst/>
                        </a:rPr>
                        <a:t>4.</a:t>
                      </a:r>
                      <a:endParaRPr lang="ru-RU" sz="1400">
                        <a:effectLst/>
                        <a:latin typeface="Times New Roman" panose="02020603050405020304" pitchFamily="18" charset="0"/>
                        <a:ea typeface="Times New Roman" panose="02020603050405020304" pitchFamily="18" charset="0"/>
                      </a:endParaRPr>
                    </a:p>
                  </a:txBody>
                  <a:tcPr marL="27626" marR="27626" marT="45449" marB="45449"/>
                </a:tc>
                <a:tc>
                  <a:txBody>
                    <a:bodyPr/>
                    <a:lstStyle/>
                    <a:p>
                      <a:pPr>
                        <a:lnSpc>
                          <a:spcPct val="107000"/>
                        </a:lnSpc>
                        <a:spcAft>
                          <a:spcPts val="0"/>
                        </a:spcAft>
                      </a:pPr>
                      <a:r>
                        <a:rPr lang="ru-RU" sz="1400" dirty="0">
                          <a:effectLst/>
                        </a:rPr>
                        <a:t>Объекты площадью от </a:t>
                      </a:r>
                      <a:r>
                        <a:rPr lang="ru-RU" sz="1400" dirty="0" smtClean="0">
                          <a:effectLst/>
                        </a:rPr>
                        <a:t>10000 до </a:t>
                      </a:r>
                      <a:r>
                        <a:rPr lang="ru-RU" sz="1400" dirty="0">
                          <a:effectLst/>
                        </a:rPr>
                        <a:t>20 000 м</a:t>
                      </a:r>
                      <a:r>
                        <a:rPr lang="ru-RU" sz="1400" baseline="30000" dirty="0">
                          <a:effectLst/>
                        </a:rPr>
                        <a:t>2</a:t>
                      </a:r>
                      <a:r>
                        <a:rPr lang="ru-RU" sz="1400" dirty="0">
                          <a:effectLst/>
                        </a:rPr>
                        <a:t>:</a:t>
                      </a:r>
                      <a:endParaRPr lang="ru-RU" sz="1400" dirty="0">
                        <a:effectLst/>
                        <a:latin typeface="Times New Roman" panose="02020603050405020304" pitchFamily="18" charset="0"/>
                        <a:ea typeface="Times New Roman" panose="02020603050405020304" pitchFamily="18" charset="0"/>
                      </a:endParaRPr>
                    </a:p>
                  </a:txBody>
                  <a:tcPr marL="27626" marR="27626" marT="45449" marB="45449"/>
                </a:tc>
                <a:tc>
                  <a:txBody>
                    <a:bodyPr/>
                    <a:lstStyle/>
                    <a:p>
                      <a:pPr algn="ctr">
                        <a:lnSpc>
                          <a:spcPct val="107000"/>
                        </a:lnSpc>
                        <a:spcAft>
                          <a:spcPts val="0"/>
                        </a:spcAft>
                      </a:pPr>
                      <a:r>
                        <a:rPr lang="ru-RU" sz="1800" dirty="0">
                          <a:effectLst/>
                        </a:rPr>
                        <a:t>5 (2)</a:t>
                      </a:r>
                      <a:endParaRPr lang="ru-RU" sz="1800" dirty="0">
                        <a:effectLst/>
                        <a:latin typeface="Times New Roman" panose="02020603050405020304" pitchFamily="18" charset="0"/>
                        <a:ea typeface="Times New Roman" panose="02020603050405020304" pitchFamily="18" charset="0"/>
                      </a:endParaRPr>
                    </a:p>
                  </a:txBody>
                  <a:tcPr marL="27626" marR="27626" marT="45449" marB="45449"/>
                </a:tc>
                <a:tc>
                  <a:txBody>
                    <a:bodyPr/>
                    <a:lstStyle/>
                    <a:p>
                      <a:pPr algn="ctr">
                        <a:lnSpc>
                          <a:spcPct val="107000"/>
                        </a:lnSpc>
                        <a:spcAft>
                          <a:spcPts val="0"/>
                        </a:spcAft>
                      </a:pPr>
                      <a:r>
                        <a:rPr lang="ru-RU" sz="1800">
                          <a:effectLst/>
                        </a:rPr>
                        <a:t>12 (7)</a:t>
                      </a:r>
                      <a:endParaRPr lang="ru-RU" sz="1800">
                        <a:effectLst/>
                        <a:latin typeface="Times New Roman" panose="02020603050405020304" pitchFamily="18" charset="0"/>
                        <a:ea typeface="Times New Roman" panose="02020603050405020304" pitchFamily="18" charset="0"/>
                      </a:endParaRPr>
                    </a:p>
                  </a:txBody>
                  <a:tcPr marL="27626" marR="27626" marT="45449" marB="45449"/>
                </a:tc>
                <a:tc>
                  <a:txBody>
                    <a:bodyPr/>
                    <a:lstStyle/>
                    <a:p>
                      <a:pPr algn="ctr">
                        <a:lnSpc>
                          <a:spcPct val="107000"/>
                        </a:lnSpc>
                        <a:spcAft>
                          <a:spcPts val="0"/>
                        </a:spcAft>
                      </a:pPr>
                      <a:r>
                        <a:rPr lang="ru-RU" sz="1800">
                          <a:effectLst/>
                        </a:rPr>
                        <a:t>27 (18)</a:t>
                      </a:r>
                      <a:endParaRPr lang="ru-RU" sz="1800">
                        <a:effectLst/>
                        <a:latin typeface="Times New Roman" panose="02020603050405020304" pitchFamily="18" charset="0"/>
                        <a:ea typeface="Times New Roman" panose="02020603050405020304" pitchFamily="18" charset="0"/>
                      </a:endParaRPr>
                    </a:p>
                  </a:txBody>
                  <a:tcPr marL="27626" marR="27626" marT="45449" marB="45449"/>
                </a:tc>
                <a:tc>
                  <a:txBody>
                    <a:bodyPr/>
                    <a:lstStyle/>
                    <a:p>
                      <a:pPr algn="ctr">
                        <a:lnSpc>
                          <a:spcPct val="107000"/>
                        </a:lnSpc>
                        <a:spcAft>
                          <a:spcPts val="0"/>
                        </a:spcAft>
                      </a:pPr>
                      <a:r>
                        <a:rPr lang="ru-RU" sz="1800">
                          <a:effectLst/>
                        </a:rPr>
                        <a:t>44 (27)</a:t>
                      </a:r>
                      <a:endParaRPr lang="ru-RU" sz="1800">
                        <a:effectLst/>
                        <a:latin typeface="Times New Roman" panose="02020603050405020304" pitchFamily="18" charset="0"/>
                        <a:ea typeface="Times New Roman" panose="02020603050405020304" pitchFamily="18" charset="0"/>
                      </a:endParaRPr>
                    </a:p>
                  </a:txBody>
                  <a:tcPr marL="27626" marR="27626" marT="45449" marB="45449"/>
                </a:tc>
              </a:tr>
              <a:tr h="570090">
                <a:tc>
                  <a:txBody>
                    <a:bodyPr/>
                    <a:lstStyle/>
                    <a:p>
                      <a:pPr algn="ctr">
                        <a:lnSpc>
                          <a:spcPct val="107000"/>
                        </a:lnSpc>
                        <a:spcAft>
                          <a:spcPts val="0"/>
                        </a:spcAft>
                      </a:pPr>
                      <a:r>
                        <a:rPr lang="ru-RU" sz="1400">
                          <a:effectLst/>
                        </a:rPr>
                        <a:t>5.</a:t>
                      </a:r>
                      <a:endParaRPr lang="ru-RU" sz="1400">
                        <a:effectLst/>
                        <a:latin typeface="Times New Roman" panose="02020603050405020304" pitchFamily="18" charset="0"/>
                        <a:ea typeface="Times New Roman" panose="02020603050405020304" pitchFamily="18" charset="0"/>
                      </a:endParaRPr>
                    </a:p>
                  </a:txBody>
                  <a:tcPr marL="27626" marR="27626" marT="45449" marB="45449"/>
                </a:tc>
                <a:tc>
                  <a:txBody>
                    <a:bodyPr/>
                    <a:lstStyle/>
                    <a:p>
                      <a:pPr>
                        <a:lnSpc>
                          <a:spcPct val="107000"/>
                        </a:lnSpc>
                        <a:spcAft>
                          <a:spcPts val="0"/>
                        </a:spcAft>
                      </a:pPr>
                      <a:r>
                        <a:rPr lang="ru-RU" sz="1400" dirty="0">
                          <a:effectLst/>
                        </a:rPr>
                        <a:t>Объекты площадью от 20 000 </a:t>
                      </a:r>
                      <a:r>
                        <a:rPr lang="ru-RU" sz="1400" dirty="0" smtClean="0">
                          <a:effectLst/>
                        </a:rPr>
                        <a:t>до 30000 </a:t>
                      </a:r>
                      <a:r>
                        <a:rPr lang="ru-RU" sz="1400" dirty="0">
                          <a:effectLst/>
                        </a:rPr>
                        <a:t>м</a:t>
                      </a:r>
                      <a:r>
                        <a:rPr lang="ru-RU" sz="1400" baseline="30000" dirty="0">
                          <a:effectLst/>
                        </a:rPr>
                        <a:t>2</a:t>
                      </a:r>
                      <a:r>
                        <a:rPr lang="ru-RU" sz="1400" dirty="0">
                          <a:effectLst/>
                        </a:rPr>
                        <a:t>:</a:t>
                      </a:r>
                      <a:endParaRPr lang="ru-RU" sz="1400" dirty="0">
                        <a:effectLst/>
                        <a:latin typeface="Times New Roman" panose="02020603050405020304" pitchFamily="18" charset="0"/>
                        <a:ea typeface="Times New Roman" panose="02020603050405020304" pitchFamily="18" charset="0"/>
                      </a:endParaRPr>
                    </a:p>
                  </a:txBody>
                  <a:tcPr marL="27626" marR="27626" marT="45449" marB="45449"/>
                </a:tc>
                <a:tc>
                  <a:txBody>
                    <a:bodyPr/>
                    <a:lstStyle/>
                    <a:p>
                      <a:pPr algn="ctr">
                        <a:lnSpc>
                          <a:spcPct val="107000"/>
                        </a:lnSpc>
                        <a:spcAft>
                          <a:spcPts val="0"/>
                        </a:spcAft>
                      </a:pPr>
                      <a:r>
                        <a:rPr lang="ru-RU" sz="1800" dirty="0">
                          <a:effectLst/>
                        </a:rPr>
                        <a:t>5 (2)</a:t>
                      </a:r>
                      <a:endParaRPr lang="ru-RU" sz="1800" dirty="0">
                        <a:effectLst/>
                        <a:latin typeface="Times New Roman" panose="02020603050405020304" pitchFamily="18" charset="0"/>
                        <a:ea typeface="Times New Roman" panose="02020603050405020304" pitchFamily="18" charset="0"/>
                      </a:endParaRPr>
                    </a:p>
                  </a:txBody>
                  <a:tcPr marL="27626" marR="27626" marT="45449" marB="45449"/>
                </a:tc>
                <a:tc>
                  <a:txBody>
                    <a:bodyPr/>
                    <a:lstStyle/>
                    <a:p>
                      <a:pPr algn="ctr">
                        <a:lnSpc>
                          <a:spcPct val="107000"/>
                        </a:lnSpc>
                        <a:spcAft>
                          <a:spcPts val="0"/>
                        </a:spcAft>
                      </a:pPr>
                      <a:r>
                        <a:rPr lang="ru-RU" sz="1800" dirty="0">
                          <a:effectLst/>
                        </a:rPr>
                        <a:t>12 (7)</a:t>
                      </a:r>
                      <a:endParaRPr lang="ru-RU" sz="1800" dirty="0">
                        <a:effectLst/>
                        <a:latin typeface="Times New Roman" panose="02020603050405020304" pitchFamily="18" charset="0"/>
                        <a:ea typeface="Times New Roman" panose="02020603050405020304" pitchFamily="18" charset="0"/>
                      </a:endParaRPr>
                    </a:p>
                  </a:txBody>
                  <a:tcPr marL="27626" marR="27626" marT="45449" marB="45449"/>
                </a:tc>
                <a:tc>
                  <a:txBody>
                    <a:bodyPr/>
                    <a:lstStyle/>
                    <a:p>
                      <a:pPr algn="ctr">
                        <a:lnSpc>
                          <a:spcPct val="107000"/>
                        </a:lnSpc>
                        <a:spcAft>
                          <a:spcPts val="0"/>
                        </a:spcAft>
                      </a:pPr>
                      <a:r>
                        <a:rPr lang="ru-RU" sz="1800">
                          <a:effectLst/>
                        </a:rPr>
                        <a:t>35 (24)</a:t>
                      </a:r>
                      <a:endParaRPr lang="ru-RU" sz="1800">
                        <a:effectLst/>
                        <a:latin typeface="Times New Roman" panose="02020603050405020304" pitchFamily="18" charset="0"/>
                        <a:ea typeface="Times New Roman" panose="02020603050405020304" pitchFamily="18" charset="0"/>
                      </a:endParaRPr>
                    </a:p>
                  </a:txBody>
                  <a:tcPr marL="27626" marR="27626" marT="45449" marB="45449"/>
                </a:tc>
                <a:tc>
                  <a:txBody>
                    <a:bodyPr/>
                    <a:lstStyle/>
                    <a:p>
                      <a:pPr algn="ctr">
                        <a:lnSpc>
                          <a:spcPct val="107000"/>
                        </a:lnSpc>
                        <a:spcAft>
                          <a:spcPts val="0"/>
                        </a:spcAft>
                      </a:pPr>
                      <a:r>
                        <a:rPr lang="ru-RU" sz="1800">
                          <a:effectLst/>
                        </a:rPr>
                        <a:t>52 (33)</a:t>
                      </a:r>
                      <a:endParaRPr lang="ru-RU" sz="1800">
                        <a:effectLst/>
                        <a:latin typeface="Times New Roman" panose="02020603050405020304" pitchFamily="18" charset="0"/>
                        <a:ea typeface="Times New Roman" panose="02020603050405020304" pitchFamily="18" charset="0"/>
                      </a:endParaRPr>
                    </a:p>
                  </a:txBody>
                  <a:tcPr marL="27626" marR="27626" marT="45449" marB="45449"/>
                </a:tc>
              </a:tr>
              <a:tr h="582038">
                <a:tc>
                  <a:txBody>
                    <a:bodyPr/>
                    <a:lstStyle/>
                    <a:p>
                      <a:pPr algn="ctr">
                        <a:lnSpc>
                          <a:spcPct val="107000"/>
                        </a:lnSpc>
                        <a:spcAft>
                          <a:spcPts val="0"/>
                        </a:spcAft>
                      </a:pPr>
                      <a:r>
                        <a:rPr lang="ru-RU" sz="1400">
                          <a:effectLst/>
                        </a:rPr>
                        <a:t>6.</a:t>
                      </a:r>
                      <a:endParaRPr lang="ru-RU" sz="1400">
                        <a:effectLst/>
                        <a:latin typeface="Times New Roman" panose="02020603050405020304" pitchFamily="18" charset="0"/>
                        <a:ea typeface="Times New Roman" panose="02020603050405020304" pitchFamily="18" charset="0"/>
                      </a:endParaRPr>
                    </a:p>
                  </a:txBody>
                  <a:tcPr marL="27626" marR="27626" marT="45449" marB="45449"/>
                </a:tc>
                <a:tc>
                  <a:txBody>
                    <a:bodyPr/>
                    <a:lstStyle/>
                    <a:p>
                      <a:pPr>
                        <a:lnSpc>
                          <a:spcPct val="107000"/>
                        </a:lnSpc>
                        <a:spcAft>
                          <a:spcPts val="0"/>
                        </a:spcAft>
                      </a:pPr>
                      <a:r>
                        <a:rPr lang="ru-RU" sz="1400">
                          <a:effectLst/>
                        </a:rPr>
                        <a:t>Объекты площадью 30 000 м</a:t>
                      </a:r>
                      <a:r>
                        <a:rPr lang="ru-RU" sz="1400" baseline="30000">
                          <a:effectLst/>
                        </a:rPr>
                        <a:t>2</a:t>
                      </a:r>
                      <a:r>
                        <a:rPr lang="ru-RU" sz="1400">
                          <a:effectLst/>
                        </a:rPr>
                        <a:t> и более:</a:t>
                      </a:r>
                      <a:endParaRPr lang="ru-RU" sz="1400">
                        <a:effectLst/>
                        <a:latin typeface="Times New Roman" panose="02020603050405020304" pitchFamily="18" charset="0"/>
                        <a:ea typeface="Times New Roman" panose="02020603050405020304" pitchFamily="18" charset="0"/>
                      </a:endParaRPr>
                    </a:p>
                  </a:txBody>
                  <a:tcPr marL="27626" marR="27626" marT="45449" marB="45449"/>
                </a:tc>
                <a:tc>
                  <a:txBody>
                    <a:bodyPr/>
                    <a:lstStyle/>
                    <a:p>
                      <a:pPr algn="ctr">
                        <a:lnSpc>
                          <a:spcPct val="107000"/>
                        </a:lnSpc>
                        <a:spcAft>
                          <a:spcPts val="0"/>
                        </a:spcAft>
                      </a:pPr>
                      <a:r>
                        <a:rPr lang="ru-RU" sz="1800">
                          <a:effectLst/>
                        </a:rPr>
                        <a:t>6 (3)</a:t>
                      </a:r>
                      <a:endParaRPr lang="ru-RU" sz="1800">
                        <a:effectLst/>
                        <a:latin typeface="Times New Roman" panose="02020603050405020304" pitchFamily="18" charset="0"/>
                        <a:ea typeface="Times New Roman" panose="02020603050405020304" pitchFamily="18" charset="0"/>
                      </a:endParaRPr>
                    </a:p>
                  </a:txBody>
                  <a:tcPr marL="27626" marR="27626" marT="45449" marB="45449"/>
                </a:tc>
                <a:tc>
                  <a:txBody>
                    <a:bodyPr/>
                    <a:lstStyle/>
                    <a:p>
                      <a:pPr algn="ctr">
                        <a:lnSpc>
                          <a:spcPct val="107000"/>
                        </a:lnSpc>
                        <a:spcAft>
                          <a:spcPts val="0"/>
                        </a:spcAft>
                      </a:pPr>
                      <a:r>
                        <a:rPr lang="ru-RU" sz="1800">
                          <a:effectLst/>
                        </a:rPr>
                        <a:t>15 (9)</a:t>
                      </a:r>
                      <a:endParaRPr lang="ru-RU" sz="1800">
                        <a:effectLst/>
                        <a:latin typeface="Times New Roman" panose="02020603050405020304" pitchFamily="18" charset="0"/>
                        <a:ea typeface="Times New Roman" panose="02020603050405020304" pitchFamily="18" charset="0"/>
                      </a:endParaRPr>
                    </a:p>
                  </a:txBody>
                  <a:tcPr marL="27626" marR="27626" marT="45449" marB="45449"/>
                </a:tc>
                <a:tc>
                  <a:txBody>
                    <a:bodyPr/>
                    <a:lstStyle/>
                    <a:p>
                      <a:pPr algn="ctr">
                        <a:lnSpc>
                          <a:spcPct val="107000"/>
                        </a:lnSpc>
                        <a:spcAft>
                          <a:spcPts val="0"/>
                        </a:spcAft>
                      </a:pPr>
                      <a:r>
                        <a:rPr lang="ru-RU" sz="1800" dirty="0">
                          <a:effectLst/>
                        </a:rPr>
                        <a:t>43 (30)</a:t>
                      </a:r>
                      <a:endParaRPr lang="ru-RU" sz="1800" dirty="0">
                        <a:effectLst/>
                        <a:latin typeface="Times New Roman" panose="02020603050405020304" pitchFamily="18" charset="0"/>
                        <a:ea typeface="Times New Roman" panose="02020603050405020304" pitchFamily="18" charset="0"/>
                      </a:endParaRPr>
                    </a:p>
                  </a:txBody>
                  <a:tcPr marL="27626" marR="27626" marT="45449" marB="45449"/>
                </a:tc>
                <a:tc>
                  <a:txBody>
                    <a:bodyPr/>
                    <a:lstStyle/>
                    <a:p>
                      <a:pPr algn="ctr">
                        <a:lnSpc>
                          <a:spcPct val="107000"/>
                        </a:lnSpc>
                        <a:spcAft>
                          <a:spcPts val="0"/>
                        </a:spcAft>
                      </a:pPr>
                      <a:r>
                        <a:rPr lang="ru-RU" sz="1800" dirty="0">
                          <a:effectLst/>
                        </a:rPr>
                        <a:t>64 (42)</a:t>
                      </a:r>
                      <a:endParaRPr lang="ru-RU" sz="1800" dirty="0">
                        <a:effectLst/>
                        <a:latin typeface="Times New Roman" panose="02020603050405020304" pitchFamily="18" charset="0"/>
                        <a:ea typeface="Times New Roman" panose="02020603050405020304" pitchFamily="18" charset="0"/>
                      </a:endParaRPr>
                    </a:p>
                  </a:txBody>
                  <a:tcPr marL="27626" marR="27626" marT="45449" marB="45449"/>
                </a:tc>
              </a:tr>
              <a:tr h="339339">
                <a:tc>
                  <a:txBody>
                    <a:bodyPr/>
                    <a:lstStyle/>
                    <a:p>
                      <a:pPr algn="ctr">
                        <a:lnSpc>
                          <a:spcPct val="107000"/>
                        </a:lnSpc>
                        <a:spcAft>
                          <a:spcPts val="0"/>
                        </a:spcAft>
                      </a:pPr>
                      <a:r>
                        <a:rPr lang="ru-RU" sz="1400">
                          <a:effectLst/>
                        </a:rPr>
                        <a:t>7.</a:t>
                      </a:r>
                      <a:endParaRPr lang="ru-RU" sz="1400">
                        <a:effectLst/>
                        <a:latin typeface="Times New Roman" panose="02020603050405020304" pitchFamily="18" charset="0"/>
                        <a:ea typeface="Times New Roman" panose="02020603050405020304" pitchFamily="18" charset="0"/>
                      </a:endParaRPr>
                    </a:p>
                  </a:txBody>
                  <a:tcPr marL="27626" marR="27626" marT="45449" marB="45449"/>
                </a:tc>
                <a:tc>
                  <a:txBody>
                    <a:bodyPr/>
                    <a:lstStyle/>
                    <a:p>
                      <a:pPr>
                        <a:lnSpc>
                          <a:spcPct val="107000"/>
                        </a:lnSpc>
                        <a:spcAft>
                          <a:spcPts val="0"/>
                        </a:spcAft>
                      </a:pPr>
                      <a:r>
                        <a:rPr lang="ru-RU" sz="1400">
                          <a:effectLst/>
                        </a:rPr>
                        <a:t>Комплекс зданий:</a:t>
                      </a:r>
                      <a:endParaRPr lang="ru-RU" sz="1400">
                        <a:effectLst/>
                        <a:latin typeface="Times New Roman" panose="02020603050405020304" pitchFamily="18" charset="0"/>
                        <a:ea typeface="Times New Roman" panose="02020603050405020304" pitchFamily="18" charset="0"/>
                      </a:endParaRPr>
                    </a:p>
                  </a:txBody>
                  <a:tcPr marL="27626" marR="27626" marT="45449" marB="45449"/>
                </a:tc>
                <a:tc>
                  <a:txBody>
                    <a:bodyPr/>
                    <a:lstStyle/>
                    <a:p>
                      <a:pPr algn="ctr">
                        <a:lnSpc>
                          <a:spcPct val="107000"/>
                        </a:lnSpc>
                        <a:spcAft>
                          <a:spcPts val="0"/>
                        </a:spcAft>
                      </a:pPr>
                      <a:r>
                        <a:rPr lang="ru-RU" sz="1800">
                          <a:effectLst/>
                        </a:rPr>
                        <a:t>6 (3)</a:t>
                      </a:r>
                      <a:endParaRPr lang="ru-RU" sz="1800">
                        <a:effectLst/>
                        <a:latin typeface="Times New Roman" panose="02020603050405020304" pitchFamily="18" charset="0"/>
                        <a:ea typeface="Times New Roman" panose="02020603050405020304" pitchFamily="18" charset="0"/>
                      </a:endParaRPr>
                    </a:p>
                  </a:txBody>
                  <a:tcPr marL="27626" marR="27626" marT="45449" marB="45449"/>
                </a:tc>
                <a:tc>
                  <a:txBody>
                    <a:bodyPr/>
                    <a:lstStyle/>
                    <a:p>
                      <a:pPr algn="ctr">
                        <a:lnSpc>
                          <a:spcPct val="107000"/>
                        </a:lnSpc>
                        <a:spcAft>
                          <a:spcPts val="0"/>
                        </a:spcAft>
                      </a:pPr>
                      <a:r>
                        <a:rPr lang="ru-RU" sz="1800">
                          <a:effectLst/>
                        </a:rPr>
                        <a:t>22 (15)</a:t>
                      </a:r>
                      <a:endParaRPr lang="ru-RU" sz="1800">
                        <a:effectLst/>
                        <a:latin typeface="Times New Roman" panose="02020603050405020304" pitchFamily="18" charset="0"/>
                        <a:ea typeface="Times New Roman" panose="02020603050405020304" pitchFamily="18" charset="0"/>
                      </a:endParaRPr>
                    </a:p>
                  </a:txBody>
                  <a:tcPr marL="27626" marR="27626" marT="45449" marB="45449"/>
                </a:tc>
                <a:tc>
                  <a:txBody>
                    <a:bodyPr/>
                    <a:lstStyle/>
                    <a:p>
                      <a:pPr algn="ctr">
                        <a:lnSpc>
                          <a:spcPct val="107000"/>
                        </a:lnSpc>
                        <a:spcAft>
                          <a:spcPts val="0"/>
                        </a:spcAft>
                      </a:pPr>
                      <a:r>
                        <a:rPr lang="ru-RU" sz="1800">
                          <a:effectLst/>
                        </a:rPr>
                        <a:t>51 (36)</a:t>
                      </a:r>
                      <a:endParaRPr lang="ru-RU" sz="1800">
                        <a:effectLst/>
                        <a:latin typeface="Times New Roman" panose="02020603050405020304" pitchFamily="18" charset="0"/>
                        <a:ea typeface="Times New Roman" panose="02020603050405020304" pitchFamily="18" charset="0"/>
                      </a:endParaRPr>
                    </a:p>
                  </a:txBody>
                  <a:tcPr marL="27626" marR="27626" marT="45449" marB="45449"/>
                </a:tc>
                <a:tc>
                  <a:txBody>
                    <a:bodyPr/>
                    <a:lstStyle/>
                    <a:p>
                      <a:pPr algn="ctr">
                        <a:lnSpc>
                          <a:spcPct val="107000"/>
                        </a:lnSpc>
                        <a:spcAft>
                          <a:spcPts val="0"/>
                        </a:spcAft>
                      </a:pPr>
                      <a:r>
                        <a:rPr lang="ru-RU" sz="1800" dirty="0">
                          <a:effectLst/>
                        </a:rPr>
                        <a:t>79 (54)</a:t>
                      </a:r>
                      <a:endParaRPr lang="ru-RU" sz="1800" dirty="0">
                        <a:effectLst/>
                        <a:latin typeface="Times New Roman" panose="02020603050405020304" pitchFamily="18" charset="0"/>
                        <a:ea typeface="Times New Roman" panose="02020603050405020304" pitchFamily="18" charset="0"/>
                      </a:endParaRPr>
                    </a:p>
                  </a:txBody>
                  <a:tcPr marL="27626" marR="27626" marT="45449" marB="45449"/>
                </a:tc>
              </a:tr>
            </a:tbl>
          </a:graphicData>
        </a:graphic>
      </p:graphicFrame>
    </p:spTree>
    <p:extLst>
      <p:ext uri="{BB962C8B-B14F-4D97-AF65-F5344CB8AC3E}">
        <p14:creationId xmlns:p14="http://schemas.microsoft.com/office/powerpoint/2010/main" val="2640334690"/>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44624"/>
            <a:ext cx="9144000" cy="792088"/>
          </a:xfrm>
        </p:spPr>
        <p:txBody>
          <a:bodyPr>
            <a:noAutofit/>
          </a:bodyPr>
          <a:lstStyle/>
          <a:p>
            <a:r>
              <a:rPr lang="ru-RU" sz="2400" b="1" dirty="0" smtClean="0">
                <a:solidFill>
                  <a:schemeClr val="tx2">
                    <a:lumMod val="60000"/>
                    <a:lumOff val="40000"/>
                  </a:schemeClr>
                </a:solidFill>
                <a:latin typeface="Comic Sans MS" panose="030F0702030302020204" pitchFamily="66" charset="0"/>
              </a:rPr>
              <a:t>О </a:t>
            </a:r>
            <a:r>
              <a:rPr lang="ru-RU" sz="2400" b="1" dirty="0" smtClean="0">
                <a:solidFill>
                  <a:srgbClr val="FF0000"/>
                </a:solidFill>
                <a:latin typeface="Comic Sans MS" panose="030F0702030302020204" pitchFamily="66" charset="0"/>
              </a:rPr>
              <a:t>продлении срока действия </a:t>
            </a:r>
            <a:r>
              <a:rPr lang="ru-RU" sz="2400" b="1" dirty="0" smtClean="0">
                <a:solidFill>
                  <a:schemeClr val="tx2">
                    <a:lumMod val="60000"/>
                    <a:lumOff val="40000"/>
                  </a:schemeClr>
                </a:solidFill>
                <a:latin typeface="Comic Sans MS" panose="030F0702030302020204" pitchFamily="66" charset="0"/>
              </a:rPr>
              <a:t>разрешения на строительство</a:t>
            </a:r>
            <a:endParaRPr lang="ru-RU" sz="2400" b="1" dirty="0">
              <a:solidFill>
                <a:srgbClr val="C00000"/>
              </a:solidFill>
              <a:latin typeface="Comic Sans MS" panose="030F0702030302020204" pitchFamily="66" charset="0"/>
            </a:endParaRPr>
          </a:p>
        </p:txBody>
      </p:sp>
      <p:sp>
        <p:nvSpPr>
          <p:cNvPr id="3" name="Объект 2"/>
          <p:cNvSpPr>
            <a:spLocks noGrp="1"/>
          </p:cNvSpPr>
          <p:nvPr>
            <p:ph idx="1"/>
          </p:nvPr>
        </p:nvSpPr>
        <p:spPr>
          <a:xfrm>
            <a:off x="0" y="692696"/>
            <a:ext cx="9144000" cy="6165304"/>
          </a:xfrm>
        </p:spPr>
        <p:txBody>
          <a:bodyPr>
            <a:normAutofit lnSpcReduction="10000"/>
          </a:bodyPr>
          <a:lstStyle/>
          <a:p>
            <a:pPr marL="0" indent="0" algn="ctr">
              <a:buNone/>
            </a:pPr>
            <a:r>
              <a:rPr lang="ru-RU" sz="2400" b="1" dirty="0" smtClean="0"/>
              <a:t>Письмо Минстроя России </a:t>
            </a:r>
            <a:r>
              <a:rPr lang="ru-RU" sz="2400" b="1" dirty="0">
                <a:solidFill>
                  <a:srgbClr val="FF0000"/>
                </a:solidFill>
              </a:rPr>
              <a:t>от 24 августа 2020 г. N 33225-ИФ/03</a:t>
            </a:r>
            <a:endParaRPr lang="ru-RU" sz="2000" b="1" dirty="0">
              <a:solidFill>
                <a:srgbClr val="FF0000"/>
              </a:solidFill>
            </a:endParaRPr>
          </a:p>
          <a:p>
            <a:pPr marL="0" indent="0" algn="ctr">
              <a:buNone/>
            </a:pPr>
            <a:r>
              <a:rPr lang="ru-RU" sz="2000" i="1" dirty="0" smtClean="0"/>
              <a:t>п. </a:t>
            </a:r>
            <a:r>
              <a:rPr lang="ru-RU" sz="2000" i="1" dirty="0"/>
              <a:t>8 Постановления Правительства </a:t>
            </a:r>
            <a:r>
              <a:rPr lang="ru-RU" sz="2000" i="1" dirty="0" smtClean="0"/>
              <a:t>РФ </a:t>
            </a:r>
            <a:r>
              <a:rPr lang="ru-RU" sz="2000" i="1" u="sng" dirty="0" smtClean="0"/>
              <a:t>от </a:t>
            </a:r>
            <a:r>
              <a:rPr lang="ru-RU" sz="2000" i="1" u="sng" dirty="0"/>
              <a:t>3 апреля 2020 г. N 440</a:t>
            </a:r>
            <a:r>
              <a:rPr lang="ru-RU" sz="2000" i="1" dirty="0"/>
              <a:t> </a:t>
            </a:r>
            <a:r>
              <a:rPr lang="ru-RU" sz="2000" i="1" dirty="0" smtClean="0"/>
              <a:t> - </a:t>
            </a:r>
            <a:r>
              <a:rPr lang="ru-RU" sz="2000" i="1" dirty="0"/>
              <a:t>особенности применения разрешительных режимов </a:t>
            </a:r>
          </a:p>
          <a:p>
            <a:pPr marL="0" indent="0" algn="ctr">
              <a:buNone/>
            </a:pPr>
            <a:endParaRPr lang="ru-RU" sz="1200" b="1" dirty="0" smtClean="0">
              <a:solidFill>
                <a:srgbClr val="FF0000"/>
              </a:solidFill>
            </a:endParaRPr>
          </a:p>
          <a:p>
            <a:pPr marL="0" indent="0" algn="ctr">
              <a:buNone/>
            </a:pPr>
            <a:r>
              <a:rPr lang="ru-RU" sz="2000" b="1" dirty="0" smtClean="0">
                <a:solidFill>
                  <a:srgbClr val="FF0000"/>
                </a:solidFill>
              </a:rPr>
              <a:t>на один </a:t>
            </a:r>
            <a:r>
              <a:rPr lang="ru-RU" sz="2000" b="1" dirty="0">
                <a:solidFill>
                  <a:srgbClr val="FF0000"/>
                </a:solidFill>
              </a:rPr>
              <a:t>год продлевается срок действия разрешений на строительство, срок действия которых истекает в период с 7 апреля 2020 года по 1 января 2021 </a:t>
            </a:r>
            <a:r>
              <a:rPr lang="ru-RU" sz="2000" b="1" dirty="0" smtClean="0">
                <a:solidFill>
                  <a:srgbClr val="FF0000"/>
                </a:solidFill>
              </a:rPr>
              <a:t>года  </a:t>
            </a:r>
            <a:r>
              <a:rPr lang="ru-RU" sz="2000" u="sng" dirty="0"/>
              <a:t>(</a:t>
            </a:r>
            <a:r>
              <a:rPr lang="ru-RU" sz="2000" b="1" i="1" u="sng" dirty="0"/>
              <a:t>не предусматривает необходимости подачи заявления </a:t>
            </a:r>
            <a:r>
              <a:rPr lang="ru-RU" sz="2000" u="sng" dirty="0"/>
              <a:t>о внесении изменений в разрешение на строительство</a:t>
            </a:r>
            <a:r>
              <a:rPr lang="ru-RU" sz="2000" dirty="0"/>
              <a:t> с целью продления срока </a:t>
            </a:r>
            <a:r>
              <a:rPr lang="ru-RU" sz="2000" dirty="0" smtClean="0"/>
              <a:t>действия)</a:t>
            </a:r>
            <a:r>
              <a:rPr lang="ru-RU" sz="2000" dirty="0"/>
              <a:t> </a:t>
            </a:r>
            <a:endParaRPr lang="ru-RU" sz="2000" dirty="0" smtClean="0"/>
          </a:p>
          <a:p>
            <a:pPr marL="0" indent="0" algn="ctr">
              <a:buNone/>
            </a:pPr>
            <a:endParaRPr lang="ru-RU" sz="800" dirty="0" smtClean="0"/>
          </a:p>
          <a:p>
            <a:pPr marL="0" indent="0" algn="r">
              <a:buNone/>
            </a:pPr>
            <a:endParaRPr lang="ru-RU" sz="400" dirty="0" smtClean="0"/>
          </a:p>
          <a:p>
            <a:pPr marL="0" indent="0" algn="r">
              <a:buNone/>
            </a:pPr>
            <a:r>
              <a:rPr lang="ru-RU" sz="2000" b="1" dirty="0" smtClean="0"/>
              <a:t>Позиция </a:t>
            </a:r>
            <a:r>
              <a:rPr lang="ru-RU" sz="2000" b="1" dirty="0"/>
              <a:t>И.Э.ФАЙЗУЛЛИНА</a:t>
            </a:r>
          </a:p>
          <a:p>
            <a:pPr marL="0" indent="0" algn="ctr">
              <a:buNone/>
            </a:pPr>
            <a:r>
              <a:rPr lang="ru-RU" sz="2400" b="1" dirty="0" smtClean="0"/>
              <a:t>«</a:t>
            </a:r>
            <a:r>
              <a:rPr lang="ru-RU" sz="2000" dirty="0" smtClean="0">
                <a:solidFill>
                  <a:srgbClr val="C00000"/>
                </a:solidFill>
              </a:rPr>
              <a:t>Несмотря </a:t>
            </a:r>
            <a:r>
              <a:rPr lang="ru-RU" sz="2000" dirty="0">
                <a:solidFill>
                  <a:srgbClr val="C00000"/>
                </a:solidFill>
              </a:rPr>
              <a:t>на отсутствие необходимости </a:t>
            </a:r>
            <a:r>
              <a:rPr lang="ru-RU" sz="2000" dirty="0"/>
              <a:t>подачи застройщиком заявления о внесении изменений в разрешение на строительство </a:t>
            </a:r>
            <a:r>
              <a:rPr lang="ru-RU" sz="2000" dirty="0">
                <a:solidFill>
                  <a:srgbClr val="C00000"/>
                </a:solidFill>
              </a:rPr>
              <a:t>с целью продления срока действия разрешения на строительство</a:t>
            </a:r>
            <a:r>
              <a:rPr lang="ru-RU" sz="2000" dirty="0"/>
              <a:t>, срок действия которого истекает в период с 7 апреля 2020 года по 1 января 2021 года, </a:t>
            </a:r>
            <a:r>
              <a:rPr lang="ru-RU" sz="2000" u="sng" dirty="0">
                <a:solidFill>
                  <a:srgbClr val="C00000"/>
                </a:solidFill>
              </a:rPr>
              <a:t>органы, уполномоченные на выдачу разрешений на строительство, принимают указанное заявление</a:t>
            </a:r>
            <a:r>
              <a:rPr lang="ru-RU" sz="2000" dirty="0">
                <a:solidFill>
                  <a:srgbClr val="C00000"/>
                </a:solidFill>
              </a:rPr>
              <a:t> </a:t>
            </a:r>
            <a:r>
              <a:rPr lang="ru-RU" sz="2000" dirty="0"/>
              <a:t>и рассматривают в порядке, предусмотренном </a:t>
            </a:r>
            <a:r>
              <a:rPr lang="ru-RU" sz="2000" dirty="0" smtClean="0"/>
              <a:t>ч. </a:t>
            </a:r>
            <a:r>
              <a:rPr lang="ru-RU" sz="2000" dirty="0"/>
              <a:t>21.14 статьи 51 Градостроительного кодекса Российской </a:t>
            </a:r>
            <a:r>
              <a:rPr lang="ru-RU" sz="2000" dirty="0" smtClean="0"/>
              <a:t>Федерации. </a:t>
            </a:r>
          </a:p>
          <a:p>
            <a:pPr marL="0" indent="0" algn="ctr">
              <a:buNone/>
            </a:pPr>
            <a:r>
              <a:rPr lang="ru-RU" sz="2000" b="1" u="sng" dirty="0" smtClean="0">
                <a:solidFill>
                  <a:srgbClr val="C00000"/>
                </a:solidFill>
              </a:rPr>
              <a:t>В </a:t>
            </a:r>
            <a:r>
              <a:rPr lang="ru-RU" sz="2000" b="1" u="sng" dirty="0">
                <a:solidFill>
                  <a:srgbClr val="C00000"/>
                </a:solidFill>
              </a:rPr>
              <a:t>случае принятия положительного решения </a:t>
            </a:r>
            <a:r>
              <a:rPr lang="ru-RU" sz="2000" u="sng" dirty="0"/>
              <a:t>по такому заявлению, органы, уполномоченные на выдачу разрешений на строительство, </a:t>
            </a:r>
            <a:r>
              <a:rPr lang="ru-RU" sz="2000" b="1" u="sng" dirty="0">
                <a:solidFill>
                  <a:srgbClr val="C00000"/>
                </a:solidFill>
              </a:rPr>
              <a:t>продлевают срок действия такого разрешения на срок</a:t>
            </a:r>
            <a:r>
              <a:rPr lang="ru-RU" sz="2000" u="sng" dirty="0"/>
              <a:t>, указанный в </a:t>
            </a:r>
            <a:r>
              <a:rPr lang="ru-RU" sz="2000" u="sng" dirty="0" smtClean="0"/>
              <a:t>заявлении</a:t>
            </a:r>
            <a:r>
              <a:rPr lang="ru-RU" sz="2400" b="1" u="sng" dirty="0" smtClean="0"/>
              <a:t>»</a:t>
            </a:r>
            <a:r>
              <a:rPr lang="ru-RU" sz="2400" b="1" dirty="0" smtClean="0"/>
              <a:t>.</a:t>
            </a:r>
            <a:endParaRPr lang="ru-RU" sz="2400" b="1" dirty="0"/>
          </a:p>
          <a:p>
            <a:pPr marL="0" indent="0" algn="ctr">
              <a:buNone/>
            </a:pPr>
            <a:endParaRPr lang="ru-RU" sz="2000" dirty="0" smtClean="0">
              <a:solidFill>
                <a:srgbClr val="FF0000"/>
              </a:solidFill>
            </a:endParaRPr>
          </a:p>
        </p:txBody>
      </p:sp>
      <p:sp>
        <p:nvSpPr>
          <p:cNvPr id="4" name="Стрелка вниз 3"/>
          <p:cNvSpPr/>
          <p:nvPr/>
        </p:nvSpPr>
        <p:spPr>
          <a:xfrm>
            <a:off x="2915816" y="1700808"/>
            <a:ext cx="2880320" cy="216024"/>
          </a:xfrm>
          <a:prstGeom prst="downArrow">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ru-RU"/>
          </a:p>
        </p:txBody>
      </p:sp>
    </p:spTree>
    <p:extLst>
      <p:ext uri="{BB962C8B-B14F-4D97-AF65-F5344CB8AC3E}">
        <p14:creationId xmlns:p14="http://schemas.microsoft.com/office/powerpoint/2010/main" val="4096801434"/>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76526" cy="332656"/>
          </a:xfrm>
        </p:spPr>
        <p:txBody>
          <a:bodyPr>
            <a:noAutofit/>
          </a:bodyPr>
          <a:lstStyle/>
          <a:p>
            <a:r>
              <a:rPr lang="ru-RU" sz="2400" b="1" dirty="0" smtClean="0"/>
              <a:t/>
            </a:r>
            <a:br>
              <a:rPr lang="ru-RU" sz="2400" b="1" dirty="0" smtClean="0"/>
            </a:br>
            <a:r>
              <a:rPr lang="ru-RU" sz="2000" b="1" dirty="0" smtClean="0"/>
              <a:t>ПИСЬМО Минстроя России </a:t>
            </a:r>
            <a:r>
              <a:rPr lang="ru-RU" sz="2000" b="1" dirty="0" smtClean="0">
                <a:solidFill>
                  <a:srgbClr val="FF0000"/>
                </a:solidFill>
              </a:rPr>
              <a:t>от </a:t>
            </a:r>
            <a:r>
              <a:rPr lang="ru-RU" sz="2000" b="1" dirty="0">
                <a:solidFill>
                  <a:srgbClr val="FF0000"/>
                </a:solidFill>
              </a:rPr>
              <a:t>21 декабря 2020 г. N </a:t>
            </a:r>
            <a:r>
              <a:rPr lang="ru-RU" sz="2000" b="1" dirty="0" smtClean="0">
                <a:solidFill>
                  <a:srgbClr val="FF0000"/>
                </a:solidFill>
              </a:rPr>
              <a:t>52346-ДВ/08</a:t>
            </a:r>
            <a:r>
              <a:rPr lang="ru-RU" sz="2400" b="1" dirty="0" smtClean="0">
                <a:solidFill>
                  <a:srgbClr val="FF0000"/>
                </a:solidFill>
              </a:rPr>
              <a:t/>
            </a:r>
            <a:br>
              <a:rPr lang="ru-RU" sz="2400" b="1" dirty="0" smtClean="0">
                <a:solidFill>
                  <a:srgbClr val="FF0000"/>
                </a:solidFill>
              </a:rPr>
            </a:br>
            <a:endParaRPr lang="ru-RU" sz="2400" b="1" dirty="0">
              <a:solidFill>
                <a:srgbClr val="FF0000"/>
              </a:solidFill>
            </a:endParaRPr>
          </a:p>
        </p:txBody>
      </p:sp>
      <p:sp>
        <p:nvSpPr>
          <p:cNvPr id="3" name="Объект 2"/>
          <p:cNvSpPr>
            <a:spLocks noGrp="1"/>
          </p:cNvSpPr>
          <p:nvPr>
            <p:ph idx="1"/>
          </p:nvPr>
        </p:nvSpPr>
        <p:spPr>
          <a:xfrm>
            <a:off x="0" y="332656"/>
            <a:ext cx="9144000" cy="6525344"/>
          </a:xfrm>
        </p:spPr>
        <p:txBody>
          <a:bodyPr>
            <a:normAutofit fontScale="77500" lnSpcReduction="20000"/>
          </a:bodyPr>
          <a:lstStyle/>
          <a:p>
            <a:pPr marL="0" indent="0" algn="ctr">
              <a:buNone/>
            </a:pPr>
            <a:r>
              <a:rPr lang="ru-RU" sz="2000" u="sng" dirty="0">
                <a:solidFill>
                  <a:srgbClr val="FF0000"/>
                </a:solidFill>
              </a:rPr>
              <a:t>Подготовка Документации </a:t>
            </a:r>
            <a:r>
              <a:rPr lang="ru-RU" sz="2000" u="sng" dirty="0" smtClean="0">
                <a:solidFill>
                  <a:srgbClr val="FF0000"/>
                </a:solidFill>
              </a:rPr>
              <a:t>по </a:t>
            </a:r>
            <a:r>
              <a:rPr lang="ru-RU" sz="2000" u="sng" dirty="0">
                <a:solidFill>
                  <a:srgbClr val="FF0000"/>
                </a:solidFill>
              </a:rPr>
              <a:t>Планировке Территории относится </a:t>
            </a:r>
            <a:r>
              <a:rPr lang="ru-RU" sz="2000" b="1" u="sng" dirty="0">
                <a:solidFill>
                  <a:srgbClr val="FF0000"/>
                </a:solidFill>
              </a:rPr>
              <a:t>к </a:t>
            </a:r>
            <a:r>
              <a:rPr lang="ru-RU" sz="2000" b="1" u="sng" dirty="0" smtClean="0">
                <a:solidFill>
                  <a:srgbClr val="FF0000"/>
                </a:solidFill>
              </a:rPr>
              <a:t>УСЛУГАМ</a:t>
            </a:r>
            <a:r>
              <a:rPr lang="ru-RU" sz="2000" dirty="0" smtClean="0">
                <a:solidFill>
                  <a:srgbClr val="FF0000"/>
                </a:solidFill>
              </a:rPr>
              <a:t>?</a:t>
            </a:r>
            <a:endParaRPr lang="ru-RU" sz="2000" b="1" u="sng" dirty="0">
              <a:solidFill>
                <a:srgbClr val="FF0000"/>
              </a:solidFill>
            </a:endParaRPr>
          </a:p>
          <a:p>
            <a:pPr marL="0" indent="0" algn="ctr">
              <a:buNone/>
            </a:pPr>
            <a:r>
              <a:rPr lang="ru-RU" sz="2800" dirty="0" smtClean="0"/>
              <a:t>2 варианта:</a:t>
            </a:r>
          </a:p>
          <a:p>
            <a:pPr marL="0" indent="0" algn="just">
              <a:buNone/>
            </a:pPr>
            <a:r>
              <a:rPr lang="ru-RU" sz="2800" b="1" dirty="0" smtClean="0">
                <a:solidFill>
                  <a:schemeClr val="tx2">
                    <a:lumMod val="60000"/>
                    <a:lumOff val="40000"/>
                  </a:schemeClr>
                </a:solidFill>
              </a:rPr>
              <a:t>1 вариант: </a:t>
            </a:r>
            <a:r>
              <a:rPr lang="ru-RU" sz="2800" dirty="0" smtClean="0"/>
              <a:t>ОМСУ </a:t>
            </a:r>
            <a:r>
              <a:rPr lang="ru-RU" sz="2800" b="1" u="sng" dirty="0"/>
              <a:t>принимают решение</a:t>
            </a:r>
            <a:r>
              <a:rPr lang="ru-RU" sz="2800" b="1" dirty="0"/>
              <a:t> о подготовке </a:t>
            </a:r>
            <a:r>
              <a:rPr lang="ru-RU" sz="2800" b="1" dirty="0" smtClean="0"/>
              <a:t>ДПТ</a:t>
            </a:r>
            <a:r>
              <a:rPr lang="ru-RU" sz="2800" dirty="0" smtClean="0"/>
              <a:t>, </a:t>
            </a:r>
            <a:r>
              <a:rPr lang="ru-RU" sz="2800" b="1" u="sng" dirty="0"/>
              <a:t>обеспечивают подготовку</a:t>
            </a:r>
            <a:r>
              <a:rPr lang="ru-RU" sz="2800" b="1" dirty="0"/>
              <a:t> </a:t>
            </a:r>
            <a:r>
              <a:rPr lang="ru-RU" sz="2800" b="1" dirty="0" smtClean="0"/>
              <a:t>ДПТ</a:t>
            </a:r>
            <a:r>
              <a:rPr lang="ru-RU" sz="2800" dirty="0" smtClean="0"/>
              <a:t>, </a:t>
            </a:r>
            <a:r>
              <a:rPr lang="ru-RU" sz="2800" dirty="0"/>
              <a:t>за исключением </a:t>
            </a:r>
            <a:r>
              <a:rPr lang="ru-RU" sz="2800" dirty="0" smtClean="0"/>
              <a:t>отдельных случаев и </a:t>
            </a:r>
            <a:r>
              <a:rPr lang="ru-RU" sz="2800" b="1" u="sng" dirty="0"/>
              <a:t>утверждают</a:t>
            </a:r>
            <a:r>
              <a:rPr lang="ru-RU" sz="2800" b="1" dirty="0"/>
              <a:t> </a:t>
            </a:r>
            <a:r>
              <a:rPr lang="ru-RU" sz="2800" b="1" dirty="0" smtClean="0"/>
              <a:t>ДПТ</a:t>
            </a:r>
          </a:p>
          <a:p>
            <a:pPr marL="0" indent="0" algn="just">
              <a:buNone/>
            </a:pPr>
            <a:r>
              <a:rPr lang="ru-RU" sz="2800" b="1" dirty="0"/>
              <a:t>Реализация данного полномочия осуществляется в порядке, предусмотренном нормами главы 5 </a:t>
            </a:r>
            <a:r>
              <a:rPr lang="ru-RU" sz="2800" b="1" dirty="0" err="1"/>
              <a:t>ГрК</a:t>
            </a:r>
            <a:r>
              <a:rPr lang="ru-RU" sz="2800" b="1" dirty="0"/>
              <a:t> РФ и </a:t>
            </a:r>
            <a:r>
              <a:rPr lang="ru-RU" sz="2800" b="1" u="sng" dirty="0">
                <a:solidFill>
                  <a:srgbClr val="FF0000"/>
                </a:solidFill>
              </a:rPr>
              <a:t>не требует</a:t>
            </a:r>
            <a:r>
              <a:rPr lang="ru-RU" sz="2800" b="1" dirty="0">
                <a:solidFill>
                  <a:srgbClr val="FF0000"/>
                </a:solidFill>
              </a:rPr>
              <a:t> утверждения административного регламента</a:t>
            </a:r>
            <a:r>
              <a:rPr lang="ru-RU" sz="2800" dirty="0"/>
              <a:t>, предусмотренного </a:t>
            </a:r>
            <a:r>
              <a:rPr lang="ru-RU" sz="2800" dirty="0" smtClean="0"/>
              <a:t>ФЗ N 210-ФЗ, </a:t>
            </a:r>
            <a:r>
              <a:rPr lang="ru-RU" sz="2800" u="sng" dirty="0"/>
              <a:t>если подготовка </a:t>
            </a:r>
            <a:r>
              <a:rPr lang="ru-RU" sz="2800" u="sng" dirty="0" smtClean="0"/>
              <a:t>ДПТ осуществляется </a:t>
            </a:r>
            <a:r>
              <a:rPr lang="ru-RU" sz="2800" u="sng" dirty="0"/>
              <a:t>уполномоченными </a:t>
            </a:r>
            <a:r>
              <a:rPr lang="ru-RU" sz="2800" u="sng" dirty="0" smtClean="0"/>
              <a:t>ОМСУ </a:t>
            </a:r>
            <a:r>
              <a:rPr lang="ru-RU" sz="2800" u="sng" dirty="0" smtClean="0">
                <a:solidFill>
                  <a:srgbClr val="FF0000"/>
                </a:solidFill>
              </a:rPr>
              <a:t>(1)</a:t>
            </a:r>
            <a:r>
              <a:rPr lang="ru-RU" sz="2800" u="sng" dirty="0" smtClean="0"/>
              <a:t> самостоятельно</a:t>
            </a:r>
            <a:r>
              <a:rPr lang="ru-RU" sz="2800" u="sng" dirty="0"/>
              <a:t>, </a:t>
            </a:r>
            <a:r>
              <a:rPr lang="ru-RU" sz="2800" u="sng" dirty="0" smtClean="0">
                <a:solidFill>
                  <a:srgbClr val="FF0000"/>
                </a:solidFill>
              </a:rPr>
              <a:t>(2) </a:t>
            </a:r>
            <a:r>
              <a:rPr lang="ru-RU" sz="2800" u="sng" dirty="0" smtClean="0"/>
              <a:t>подведомственными муниципальными </a:t>
            </a:r>
            <a:r>
              <a:rPr lang="ru-RU" sz="2800" u="sng" dirty="0"/>
              <a:t>(бюджетными или автономными) учреждениями либо </a:t>
            </a:r>
            <a:r>
              <a:rPr lang="ru-RU" sz="2800" u="sng" dirty="0" smtClean="0">
                <a:solidFill>
                  <a:srgbClr val="FF0000"/>
                </a:solidFill>
              </a:rPr>
              <a:t>(3)</a:t>
            </a:r>
            <a:r>
              <a:rPr lang="ru-RU" sz="2800" u="sng" dirty="0" smtClean="0"/>
              <a:t> привлекаемыми </a:t>
            </a:r>
            <a:r>
              <a:rPr lang="ru-RU" sz="2800" u="sng" dirty="0"/>
              <a:t>ими на основании муниципального </a:t>
            </a:r>
            <a:r>
              <a:rPr lang="ru-RU" sz="2800" u="sng" dirty="0" smtClean="0"/>
              <a:t>контракта. </a:t>
            </a:r>
          </a:p>
          <a:p>
            <a:pPr marL="0" indent="0" algn="just">
              <a:buNone/>
            </a:pPr>
            <a:endParaRPr lang="ru-RU" sz="2800" u="sng" dirty="0" smtClean="0"/>
          </a:p>
          <a:p>
            <a:pPr marL="0" indent="0" algn="just">
              <a:buNone/>
            </a:pPr>
            <a:r>
              <a:rPr lang="ru-RU" sz="2800" b="1" dirty="0">
                <a:solidFill>
                  <a:schemeClr val="tx2">
                    <a:lumMod val="60000"/>
                    <a:lumOff val="40000"/>
                  </a:schemeClr>
                </a:solidFill>
              </a:rPr>
              <a:t>2 вариант: </a:t>
            </a:r>
            <a:r>
              <a:rPr lang="ru-RU" sz="2800" dirty="0" smtClean="0"/>
              <a:t>подготовка ДПТ </a:t>
            </a:r>
            <a:r>
              <a:rPr lang="ru-RU" sz="2800" u="sng" dirty="0"/>
              <a:t>может осуществляться </a:t>
            </a:r>
            <a:r>
              <a:rPr lang="ru-RU" sz="2800" u="sng" dirty="0">
                <a:solidFill>
                  <a:srgbClr val="C00000"/>
                </a:solidFill>
              </a:rPr>
              <a:t>физическими или юридическими лицами</a:t>
            </a:r>
            <a:r>
              <a:rPr lang="ru-RU" sz="2800" dirty="0"/>
              <a:t> за счет их </a:t>
            </a:r>
            <a:r>
              <a:rPr lang="ru-RU" sz="2800" dirty="0" smtClean="0"/>
              <a:t>средств. </a:t>
            </a:r>
          </a:p>
          <a:p>
            <a:pPr marL="0" indent="0" algn="just">
              <a:buNone/>
            </a:pPr>
            <a:r>
              <a:rPr lang="ru-RU" sz="2800" dirty="0" smtClean="0"/>
              <a:t>В этом случае </a:t>
            </a:r>
            <a:r>
              <a:rPr lang="ru-RU" sz="2800" dirty="0" smtClean="0">
                <a:solidFill>
                  <a:srgbClr val="C00000"/>
                </a:solidFill>
              </a:rPr>
              <a:t>Требуется </a:t>
            </a:r>
            <a:r>
              <a:rPr lang="ru-RU" sz="2800" dirty="0">
                <a:solidFill>
                  <a:srgbClr val="C00000"/>
                </a:solidFill>
              </a:rPr>
              <a:t>регламентация порядка взаимодействия </a:t>
            </a:r>
            <a:r>
              <a:rPr lang="ru-RU" sz="2800" dirty="0" smtClean="0"/>
              <a:t>ОМСУ </a:t>
            </a:r>
            <a:r>
              <a:rPr lang="ru-RU" sz="2800" dirty="0"/>
              <a:t>и заинтересованных физических и юридических </a:t>
            </a:r>
            <a:r>
              <a:rPr lang="ru-RU" sz="2800" dirty="0" smtClean="0"/>
              <a:t>лиц. </a:t>
            </a:r>
            <a:r>
              <a:rPr lang="ru-RU" sz="2800" b="1" dirty="0"/>
              <a:t>В ходе данного взаимодействия </a:t>
            </a:r>
            <a:r>
              <a:rPr lang="ru-RU" sz="2800" b="1" dirty="0" smtClean="0">
                <a:solidFill>
                  <a:srgbClr val="FF0000"/>
                </a:solidFill>
              </a:rPr>
              <a:t>ОМСУ оказываются УСЛУГИ </a:t>
            </a:r>
            <a:r>
              <a:rPr lang="ru-RU" sz="2800" b="1" u="sng" dirty="0" smtClean="0"/>
              <a:t>По Принятию Решения</a:t>
            </a:r>
            <a:r>
              <a:rPr lang="ru-RU" sz="2800" b="1" dirty="0" smtClean="0"/>
              <a:t> о </a:t>
            </a:r>
            <a:r>
              <a:rPr lang="ru-RU" sz="2800" b="1" dirty="0"/>
              <a:t>подготовке </a:t>
            </a:r>
            <a:r>
              <a:rPr lang="ru-RU" sz="2800" b="1" dirty="0" smtClean="0"/>
              <a:t>ДПТ, </a:t>
            </a:r>
            <a:r>
              <a:rPr lang="ru-RU" sz="2800" b="1" u="sng" dirty="0"/>
              <a:t>по организации и проведению </a:t>
            </a:r>
            <a:r>
              <a:rPr lang="ru-RU" sz="2800" b="1" u="sng" dirty="0" smtClean="0"/>
              <a:t>Публичных Слушаний</a:t>
            </a:r>
            <a:r>
              <a:rPr lang="ru-RU" sz="2800" b="1" dirty="0" smtClean="0"/>
              <a:t> (</a:t>
            </a:r>
            <a:r>
              <a:rPr lang="ru-RU" sz="2800" b="1" dirty="0"/>
              <a:t>общественных обсуждений) и пр</a:t>
            </a:r>
            <a:r>
              <a:rPr lang="ru-RU" sz="2800" b="1" dirty="0" smtClean="0"/>
              <a:t>. </a:t>
            </a:r>
            <a:r>
              <a:rPr lang="ru-RU" sz="2800" b="1" dirty="0"/>
              <a:t>И, следовательно, предоставлять обозначенные услуги необходимо в соответствии </a:t>
            </a:r>
            <a:r>
              <a:rPr lang="ru-RU" sz="2800" b="1" dirty="0">
                <a:solidFill>
                  <a:srgbClr val="FF0000"/>
                </a:solidFill>
              </a:rPr>
              <a:t>с административным регламентом </a:t>
            </a:r>
          </a:p>
          <a:p>
            <a:pPr marL="0" indent="0" algn="just">
              <a:buNone/>
            </a:pPr>
            <a:endParaRPr lang="ru-RU" sz="2800" dirty="0" smtClean="0"/>
          </a:p>
          <a:p>
            <a:pPr marL="0" indent="0" algn="just">
              <a:buNone/>
            </a:pPr>
            <a:endParaRPr lang="ru-RU" sz="2800" dirty="0"/>
          </a:p>
          <a:p>
            <a:pPr marL="0" indent="0" algn="just">
              <a:buNone/>
            </a:pPr>
            <a:endParaRPr lang="ru-RU" sz="2800" dirty="0" smtClean="0"/>
          </a:p>
          <a:p>
            <a:pPr marL="0" indent="0" algn="ctr">
              <a:buNone/>
            </a:pPr>
            <a:endParaRPr lang="ru-RU" sz="2800" dirty="0"/>
          </a:p>
        </p:txBody>
      </p:sp>
    </p:spTree>
    <p:extLst>
      <p:ext uri="{BB962C8B-B14F-4D97-AF65-F5344CB8AC3E}">
        <p14:creationId xmlns:p14="http://schemas.microsoft.com/office/powerpoint/2010/main" val="2278345166"/>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76526" cy="476672"/>
          </a:xfrm>
        </p:spPr>
        <p:txBody>
          <a:bodyPr>
            <a:noAutofit/>
          </a:bodyPr>
          <a:lstStyle/>
          <a:p>
            <a:r>
              <a:rPr lang="ru-RU" sz="2400" b="1" dirty="0" smtClean="0"/>
              <a:t/>
            </a:r>
            <a:br>
              <a:rPr lang="ru-RU" sz="2400" b="1" dirty="0" smtClean="0"/>
            </a:br>
            <a:r>
              <a:rPr lang="ru-RU" sz="1800" b="1" dirty="0" smtClean="0"/>
              <a:t>ПИСЬМО Минстроя России </a:t>
            </a:r>
            <a:r>
              <a:rPr lang="ru-RU" sz="1800" b="1" dirty="0" smtClean="0">
                <a:solidFill>
                  <a:srgbClr val="FF0000"/>
                </a:solidFill>
              </a:rPr>
              <a:t>от </a:t>
            </a:r>
            <a:r>
              <a:rPr lang="ru-RU" sz="1800" b="1" dirty="0">
                <a:solidFill>
                  <a:srgbClr val="FF0000"/>
                </a:solidFill>
              </a:rPr>
              <a:t>21 декабря 2020 г. N </a:t>
            </a:r>
            <a:r>
              <a:rPr lang="ru-RU" sz="1800" b="1" dirty="0" smtClean="0">
                <a:solidFill>
                  <a:srgbClr val="FF0000"/>
                </a:solidFill>
              </a:rPr>
              <a:t>52346-ДВ/08</a:t>
            </a:r>
            <a:br>
              <a:rPr lang="ru-RU" sz="1800" b="1" dirty="0" smtClean="0">
                <a:solidFill>
                  <a:srgbClr val="FF0000"/>
                </a:solidFill>
              </a:rPr>
            </a:br>
            <a:endParaRPr lang="ru-RU" sz="2400" b="1" dirty="0">
              <a:solidFill>
                <a:srgbClr val="FF0000"/>
              </a:solidFill>
            </a:endParaRPr>
          </a:p>
        </p:txBody>
      </p:sp>
      <p:sp>
        <p:nvSpPr>
          <p:cNvPr id="3" name="Объект 2"/>
          <p:cNvSpPr>
            <a:spLocks noGrp="1"/>
          </p:cNvSpPr>
          <p:nvPr>
            <p:ph idx="1"/>
          </p:nvPr>
        </p:nvSpPr>
        <p:spPr>
          <a:xfrm>
            <a:off x="0" y="404664"/>
            <a:ext cx="9144000" cy="6453336"/>
          </a:xfrm>
        </p:spPr>
        <p:txBody>
          <a:bodyPr>
            <a:normAutofit fontScale="92500" lnSpcReduction="10000"/>
          </a:bodyPr>
          <a:lstStyle/>
          <a:p>
            <a:pPr marL="0" indent="0" algn="ctr">
              <a:buNone/>
            </a:pPr>
            <a:r>
              <a:rPr lang="ru-RU" sz="2400" b="1" dirty="0"/>
              <a:t>Возможна ли </a:t>
            </a:r>
            <a:r>
              <a:rPr lang="ru-RU" sz="2400" b="1" dirty="0" smtClean="0">
                <a:solidFill>
                  <a:srgbClr val="FF0000"/>
                </a:solidFill>
              </a:rPr>
              <a:t>ОТМЕНА </a:t>
            </a:r>
            <a:r>
              <a:rPr lang="ru-RU" sz="2400" b="1" u="sng" dirty="0" smtClean="0">
                <a:solidFill>
                  <a:srgbClr val="FF0000"/>
                </a:solidFill>
              </a:rPr>
              <a:t>РАЗРЕШЕНИЙ НА СТРОИТЕЛЬСТВО</a:t>
            </a:r>
            <a:r>
              <a:rPr lang="ru-RU" sz="2400" dirty="0" smtClean="0">
                <a:solidFill>
                  <a:srgbClr val="FF0000"/>
                </a:solidFill>
              </a:rPr>
              <a:t> </a:t>
            </a:r>
            <a:r>
              <a:rPr lang="ru-RU" sz="2400" dirty="0" smtClean="0"/>
              <a:t>и </a:t>
            </a:r>
            <a:r>
              <a:rPr lang="ru-RU" sz="2400" dirty="0">
                <a:solidFill>
                  <a:srgbClr val="FF0000"/>
                </a:solidFill>
              </a:rPr>
              <a:t>разрешений на ввод объекта </a:t>
            </a:r>
            <a:r>
              <a:rPr lang="ru-RU" sz="2400" dirty="0"/>
              <a:t>в эксплуатацию в рамках контроля</a:t>
            </a:r>
            <a:r>
              <a:rPr lang="ru-RU" sz="2400" dirty="0" smtClean="0"/>
              <a:t>? </a:t>
            </a:r>
          </a:p>
          <a:p>
            <a:pPr marL="0" indent="0" algn="ctr">
              <a:buNone/>
            </a:pPr>
            <a:endParaRPr lang="ru-RU" sz="1100" dirty="0"/>
          </a:p>
          <a:p>
            <a:pPr marL="0" indent="0" algn="ctr">
              <a:buNone/>
            </a:pPr>
            <a:r>
              <a:rPr lang="ru-RU" sz="2400" dirty="0" smtClean="0"/>
              <a:t>ОМСУ </a:t>
            </a:r>
            <a:r>
              <a:rPr lang="ru-RU" sz="2400" b="1" dirty="0" smtClean="0"/>
              <a:t>вправе Принять </a:t>
            </a:r>
            <a:r>
              <a:rPr lang="ru-RU" sz="2400" b="1" dirty="0" smtClean="0">
                <a:solidFill>
                  <a:srgbClr val="C00000"/>
                </a:solidFill>
              </a:rPr>
              <a:t>Решение О Прекращении действия</a:t>
            </a:r>
            <a:r>
              <a:rPr lang="ru-RU" sz="2400" dirty="0" smtClean="0">
                <a:solidFill>
                  <a:srgbClr val="C00000"/>
                </a:solidFill>
              </a:rPr>
              <a:t> </a:t>
            </a:r>
            <a:r>
              <a:rPr lang="ru-RU" sz="2400" dirty="0"/>
              <a:t>(аннулировании, отмене) </a:t>
            </a:r>
            <a:r>
              <a:rPr lang="ru-RU" sz="2400" dirty="0" smtClean="0"/>
              <a:t>разрешения </a:t>
            </a:r>
            <a:r>
              <a:rPr lang="ru-RU" sz="2400" dirty="0"/>
              <a:t>разрешение на строительство </a:t>
            </a:r>
            <a:r>
              <a:rPr lang="ru-RU" sz="2400" u="sng" dirty="0" smtClean="0"/>
              <a:t>только </a:t>
            </a:r>
            <a:r>
              <a:rPr lang="ru-RU" sz="2400" u="sng" dirty="0"/>
              <a:t>при наличии хотя бы одного </a:t>
            </a:r>
            <a:r>
              <a:rPr lang="ru-RU" sz="2400" u="sng" dirty="0" smtClean="0"/>
              <a:t>из оснований:</a:t>
            </a:r>
          </a:p>
          <a:p>
            <a:pPr marL="0" indent="0">
              <a:buNone/>
            </a:pPr>
            <a:r>
              <a:rPr lang="ru-RU" sz="2200" dirty="0"/>
              <a:t>1</a:t>
            </a:r>
            <a:r>
              <a:rPr lang="ru-RU" sz="2200" u="sng" dirty="0"/>
              <a:t>) принудительного </a:t>
            </a:r>
            <a:r>
              <a:rPr lang="ru-RU" sz="2200" b="1" u="sng" dirty="0"/>
              <a:t>прекращения права</a:t>
            </a:r>
            <a:r>
              <a:rPr lang="ru-RU" sz="2200" u="sng" dirty="0"/>
              <a:t> собственности и иных прав на </a:t>
            </a:r>
            <a:r>
              <a:rPr lang="ru-RU" sz="2200" u="sng" dirty="0" smtClean="0"/>
              <a:t>ЗУ, </a:t>
            </a:r>
            <a:r>
              <a:rPr lang="ru-RU" sz="2200" u="sng" dirty="0"/>
              <a:t>в том числе изъятия земельных участков для </a:t>
            </a:r>
            <a:r>
              <a:rPr lang="ru-RU" sz="2200" u="sng" dirty="0" smtClean="0"/>
              <a:t>гос. </a:t>
            </a:r>
            <a:r>
              <a:rPr lang="ru-RU" sz="2200" u="sng" dirty="0"/>
              <a:t>или муниципальных нужд;</a:t>
            </a:r>
            <a:endParaRPr lang="ru-RU" sz="2200" dirty="0"/>
          </a:p>
          <a:p>
            <a:pPr marL="0" indent="0">
              <a:buNone/>
            </a:pPr>
            <a:r>
              <a:rPr lang="ru-RU" sz="2200" u="sng" dirty="0"/>
              <a:t>2) поступления </a:t>
            </a:r>
            <a:r>
              <a:rPr lang="ru-RU" sz="2200" b="1" u="sng" dirty="0"/>
              <a:t>предписания </a:t>
            </a:r>
            <a:r>
              <a:rPr lang="ru-RU" sz="2200" b="1" u="sng" dirty="0" smtClean="0"/>
              <a:t>о </a:t>
            </a:r>
            <a:r>
              <a:rPr lang="ru-RU" sz="2200" b="1" u="sng" dirty="0"/>
              <a:t>прекращении </a:t>
            </a:r>
            <a:r>
              <a:rPr lang="ru-RU" sz="2200" u="sng" dirty="0"/>
              <a:t>действия </a:t>
            </a:r>
            <a:r>
              <a:rPr lang="ru-RU" sz="2200" u="sng" dirty="0" err="1" smtClean="0"/>
              <a:t>РнС</a:t>
            </a:r>
            <a:r>
              <a:rPr lang="ru-RU" sz="2200" u="sng" dirty="0" smtClean="0"/>
              <a:t> </a:t>
            </a:r>
            <a:r>
              <a:rPr lang="ru-RU" sz="2200" u="sng" dirty="0"/>
              <a:t>на </a:t>
            </a:r>
            <a:r>
              <a:rPr lang="ru-RU" sz="2200" u="sng" dirty="0" smtClean="0"/>
              <a:t>основании его  </a:t>
            </a:r>
            <a:r>
              <a:rPr lang="ru-RU" sz="2200" u="sng" dirty="0"/>
              <a:t>несоответствия </a:t>
            </a:r>
            <a:r>
              <a:rPr lang="ru-RU" sz="2200" u="sng" dirty="0" smtClean="0"/>
              <a:t>ограничениям </a:t>
            </a:r>
            <a:r>
              <a:rPr lang="ru-RU" sz="2200" u="sng" dirty="0"/>
              <a:t>использования объектов недвижимости, установленным </a:t>
            </a:r>
            <a:r>
              <a:rPr lang="ru-RU" sz="2200" b="1" u="sng" dirty="0" smtClean="0"/>
              <a:t>На </a:t>
            </a:r>
            <a:r>
              <a:rPr lang="ru-RU" sz="2200" b="1" u="sng" dirty="0" err="1" smtClean="0"/>
              <a:t>Приаэродромной</a:t>
            </a:r>
            <a:r>
              <a:rPr lang="ru-RU" sz="2200" b="1" u="sng" dirty="0" smtClean="0"/>
              <a:t> Территории</a:t>
            </a:r>
            <a:r>
              <a:rPr lang="ru-RU" sz="2200" u="sng" dirty="0" smtClean="0"/>
              <a:t>;</a:t>
            </a:r>
            <a:endParaRPr lang="ru-RU" sz="2200" dirty="0"/>
          </a:p>
          <a:p>
            <a:pPr marL="0" indent="0">
              <a:buNone/>
            </a:pPr>
            <a:r>
              <a:rPr lang="ru-RU" sz="2200" u="sng" dirty="0"/>
              <a:t>3) </a:t>
            </a:r>
            <a:r>
              <a:rPr lang="ru-RU" sz="2200" b="1" u="sng" dirty="0"/>
              <a:t>отказа от права собственности </a:t>
            </a:r>
            <a:r>
              <a:rPr lang="ru-RU" sz="2200" u="sng" dirty="0"/>
              <a:t>и иных прав на земельные участки;</a:t>
            </a:r>
            <a:endParaRPr lang="ru-RU" sz="2200" dirty="0"/>
          </a:p>
          <a:p>
            <a:pPr marL="0" indent="0">
              <a:buNone/>
            </a:pPr>
            <a:r>
              <a:rPr lang="ru-RU" sz="2200" u="sng" dirty="0"/>
              <a:t>4) </a:t>
            </a:r>
            <a:r>
              <a:rPr lang="ru-RU" sz="2200" b="1" u="sng" dirty="0"/>
              <a:t>расторжения договора аренды </a:t>
            </a:r>
            <a:r>
              <a:rPr lang="ru-RU" sz="2200" u="sng" dirty="0"/>
              <a:t>и иных договоров, на основании которых у граждан и юридических лиц возникли права на земельные участки</a:t>
            </a:r>
            <a:r>
              <a:rPr lang="ru-RU" sz="2200" u="sng" dirty="0" smtClean="0"/>
              <a:t>.</a:t>
            </a:r>
          </a:p>
          <a:p>
            <a:pPr marL="0" indent="0" algn="ctr">
              <a:buNone/>
            </a:pPr>
            <a:r>
              <a:rPr lang="ru-RU" sz="2000" b="1" dirty="0" smtClean="0">
                <a:solidFill>
                  <a:srgbClr val="FF0000"/>
                </a:solidFill>
              </a:rPr>
              <a:t>Выявленные</a:t>
            </a:r>
            <a:r>
              <a:rPr lang="ru-RU" sz="2000" b="1" dirty="0" smtClean="0"/>
              <a:t> </a:t>
            </a:r>
            <a:r>
              <a:rPr lang="ru-RU" sz="2000" b="1" dirty="0"/>
              <a:t>в ходе проверочных мероприятий </a:t>
            </a:r>
            <a:r>
              <a:rPr lang="ru-RU" sz="2000" b="1" dirty="0" smtClean="0">
                <a:solidFill>
                  <a:srgbClr val="FF0000"/>
                </a:solidFill>
              </a:rPr>
              <a:t>нарушения</a:t>
            </a:r>
            <a:r>
              <a:rPr lang="ru-RU" sz="2000" dirty="0">
                <a:solidFill>
                  <a:srgbClr val="FF0000"/>
                </a:solidFill>
              </a:rPr>
              <a:t> </a:t>
            </a:r>
            <a:r>
              <a:rPr lang="ru-RU" sz="2000" b="1" dirty="0" smtClean="0">
                <a:solidFill>
                  <a:srgbClr val="FF0000"/>
                </a:solidFill>
              </a:rPr>
              <a:t>НЕ МОГУТ ЯВЛЯТЬСЯ основаниями </a:t>
            </a:r>
            <a:r>
              <a:rPr lang="ru-RU" sz="2000" b="1" dirty="0">
                <a:solidFill>
                  <a:srgbClr val="FF0000"/>
                </a:solidFill>
              </a:rPr>
              <a:t>для принятия решения </a:t>
            </a:r>
            <a:r>
              <a:rPr lang="ru-RU" sz="2000" b="1" u="sng" dirty="0">
                <a:solidFill>
                  <a:srgbClr val="FF0000"/>
                </a:solidFill>
              </a:rPr>
              <a:t>о прекращении </a:t>
            </a:r>
            <a:r>
              <a:rPr lang="ru-RU" sz="2000" b="1" dirty="0">
                <a:solidFill>
                  <a:srgbClr val="FF0000"/>
                </a:solidFill>
              </a:rPr>
              <a:t>действия </a:t>
            </a:r>
            <a:r>
              <a:rPr lang="ru-RU" sz="2000" b="1" dirty="0" err="1" smtClean="0">
                <a:solidFill>
                  <a:srgbClr val="FF0000"/>
                </a:solidFill>
              </a:rPr>
              <a:t>РнС</a:t>
            </a:r>
            <a:endParaRPr lang="ru-RU" sz="2000" b="1" dirty="0" smtClean="0">
              <a:solidFill>
                <a:srgbClr val="FF0000"/>
              </a:solidFill>
            </a:endParaRPr>
          </a:p>
          <a:p>
            <a:pPr marL="0" indent="0" algn="ctr">
              <a:buNone/>
            </a:pPr>
            <a:endParaRPr lang="ru-RU" sz="2000" b="1" dirty="0">
              <a:solidFill>
                <a:srgbClr val="FF0000"/>
              </a:solidFill>
            </a:endParaRPr>
          </a:p>
          <a:p>
            <a:pPr marL="0" indent="0" algn="ctr">
              <a:buNone/>
            </a:pPr>
            <a:r>
              <a:rPr lang="ru-RU" sz="2000" dirty="0"/>
              <a:t>Возможность </a:t>
            </a:r>
            <a:r>
              <a:rPr lang="ru-RU" sz="2000" b="1" dirty="0"/>
              <a:t>принятия решения о прекращении действия </a:t>
            </a:r>
            <a:r>
              <a:rPr lang="ru-RU" sz="2000" b="1" u="sng" dirty="0" smtClean="0">
                <a:solidFill>
                  <a:srgbClr val="FF0000"/>
                </a:solidFill>
              </a:rPr>
              <a:t>РАЗРЕШЕНИЯ НА ВВОД ОБЪЕКТА</a:t>
            </a:r>
            <a:r>
              <a:rPr lang="ru-RU" sz="2000" u="sng" dirty="0" smtClean="0"/>
              <a:t> </a:t>
            </a:r>
            <a:r>
              <a:rPr lang="ru-RU" sz="2000" u="sng" dirty="0"/>
              <a:t>в эксплуатацию (аннулировании, отмене этого разрешения) </a:t>
            </a:r>
            <a:endParaRPr lang="ru-RU" sz="2000" u="sng" dirty="0" smtClean="0"/>
          </a:p>
          <a:p>
            <a:pPr marL="0" indent="0" algn="ctr">
              <a:buNone/>
            </a:pPr>
            <a:r>
              <a:rPr lang="ru-RU" sz="2600" b="1" u="sng" dirty="0" smtClean="0"/>
              <a:t>НЕ ПРЕДУСМОТРЕНА</a:t>
            </a:r>
            <a:r>
              <a:rPr lang="ru-RU" sz="2200" u="sng" dirty="0" smtClean="0"/>
              <a:t> </a:t>
            </a:r>
            <a:r>
              <a:rPr lang="ru-RU" sz="2000" dirty="0"/>
              <a:t>нормами </a:t>
            </a:r>
            <a:r>
              <a:rPr lang="ru-RU" sz="2000" dirty="0" err="1" smtClean="0"/>
              <a:t>зак-ва</a:t>
            </a:r>
            <a:r>
              <a:rPr lang="ru-RU" sz="2000" dirty="0" smtClean="0"/>
              <a:t> </a:t>
            </a:r>
            <a:r>
              <a:rPr lang="ru-RU" sz="2000" dirty="0"/>
              <a:t>о градостроительной </a:t>
            </a:r>
            <a:r>
              <a:rPr lang="ru-RU" sz="2000" dirty="0" smtClean="0"/>
              <a:t>деятельности</a:t>
            </a:r>
            <a:endParaRPr lang="ru-RU" sz="2000" b="1" dirty="0" smtClean="0">
              <a:solidFill>
                <a:srgbClr val="FF0000"/>
              </a:solidFill>
            </a:endParaRPr>
          </a:p>
          <a:p>
            <a:pPr marL="0" indent="0" algn="ctr">
              <a:buNone/>
            </a:pPr>
            <a:endParaRPr lang="ru-RU" sz="2000" b="1" dirty="0"/>
          </a:p>
          <a:p>
            <a:pPr marL="0" indent="0" algn="ctr">
              <a:buNone/>
            </a:pPr>
            <a:endParaRPr lang="ru-RU" sz="2000" dirty="0"/>
          </a:p>
          <a:p>
            <a:pPr marL="0" indent="0">
              <a:buNone/>
            </a:pPr>
            <a:endParaRPr lang="ru-RU" sz="2200" dirty="0"/>
          </a:p>
          <a:p>
            <a:pPr marL="0" indent="0" algn="ctr">
              <a:buNone/>
            </a:pPr>
            <a:endParaRPr lang="ru-RU" sz="2400" dirty="0"/>
          </a:p>
          <a:p>
            <a:pPr marL="0" indent="0" algn="just">
              <a:buNone/>
            </a:pPr>
            <a:endParaRPr lang="ru-RU" sz="2400" b="1" u="sng" dirty="0"/>
          </a:p>
          <a:p>
            <a:pPr marL="0" indent="0" algn="ctr">
              <a:buNone/>
            </a:pPr>
            <a:endParaRPr lang="ru-RU" sz="2800" dirty="0" smtClean="0"/>
          </a:p>
          <a:p>
            <a:pPr marL="0" indent="0" algn="ctr">
              <a:buNone/>
            </a:pPr>
            <a:endParaRPr lang="ru-RU" sz="2800" dirty="0"/>
          </a:p>
        </p:txBody>
      </p:sp>
    </p:spTree>
    <p:extLst>
      <p:ext uri="{BB962C8B-B14F-4D97-AF65-F5344CB8AC3E}">
        <p14:creationId xmlns:p14="http://schemas.microsoft.com/office/powerpoint/2010/main" val="2611712161"/>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76526" cy="1340768"/>
          </a:xfrm>
        </p:spPr>
        <p:txBody>
          <a:bodyPr>
            <a:noAutofit/>
          </a:bodyPr>
          <a:lstStyle/>
          <a:p>
            <a:r>
              <a:rPr lang="ru-RU" sz="2400" b="1" dirty="0" smtClean="0"/>
              <a:t/>
            </a:r>
            <a:br>
              <a:rPr lang="ru-RU" sz="2400" b="1" dirty="0" smtClean="0"/>
            </a:br>
            <a:r>
              <a:rPr lang="ru-RU" sz="2400" b="1" dirty="0"/>
              <a:t/>
            </a:r>
            <a:br>
              <a:rPr lang="ru-RU" sz="2400" b="1" dirty="0"/>
            </a:br>
            <a:r>
              <a:rPr lang="ru-RU" sz="2400" b="1" dirty="0" smtClean="0"/>
              <a:t>ПРИКАЗ Минстроя России</a:t>
            </a:r>
            <a:r>
              <a:rPr lang="ru-RU" sz="2400" b="1" dirty="0"/>
              <a:t/>
            </a:r>
            <a:br>
              <a:rPr lang="ru-RU" sz="2400" b="1" dirty="0"/>
            </a:br>
            <a:r>
              <a:rPr lang="ru-RU" sz="2400" b="1" dirty="0">
                <a:solidFill>
                  <a:srgbClr val="FF0000"/>
                </a:solidFill>
              </a:rPr>
              <a:t>от 21 декабря 2020 г. N 810/</a:t>
            </a:r>
            <a:r>
              <a:rPr lang="ru-RU" sz="2400" b="1" dirty="0" err="1">
                <a:solidFill>
                  <a:srgbClr val="FF0000"/>
                </a:solidFill>
              </a:rPr>
              <a:t>пр</a:t>
            </a:r>
            <a:r>
              <a:rPr lang="ru-RU" sz="2400" b="1" dirty="0">
                <a:solidFill>
                  <a:srgbClr val="FF0000"/>
                </a:solidFill>
              </a:rPr>
              <a:t/>
            </a:r>
            <a:br>
              <a:rPr lang="ru-RU" sz="2400" b="1" dirty="0">
                <a:solidFill>
                  <a:srgbClr val="FF0000"/>
                </a:solidFill>
              </a:rPr>
            </a:br>
            <a:r>
              <a:rPr lang="ru-RU" sz="2400" b="1" dirty="0"/>
              <a:t> </a:t>
            </a:r>
            <a:r>
              <a:rPr lang="ru-RU" sz="2400" b="1" dirty="0" smtClean="0"/>
              <a:t>ОБ </a:t>
            </a:r>
            <a:r>
              <a:rPr lang="ru-RU" sz="2400" b="1" dirty="0"/>
              <a:t>ОБЯЗАТЕЛЬНЫХ </a:t>
            </a:r>
            <a:r>
              <a:rPr lang="ru-RU" sz="2400" b="1" u="sng" dirty="0">
                <a:solidFill>
                  <a:srgbClr val="C00000"/>
                </a:solidFill>
              </a:rPr>
              <a:t>КВАЛИФИКАЦИОННЫХ ТРЕБОВАНИЯХ</a:t>
            </a:r>
            <a:r>
              <a:rPr lang="ru-RU" sz="2400" b="1" dirty="0">
                <a:solidFill>
                  <a:srgbClr val="C00000"/>
                </a:solidFill>
              </a:rPr>
              <a:t/>
            </a:r>
            <a:br>
              <a:rPr lang="ru-RU" sz="2400" b="1" dirty="0">
                <a:solidFill>
                  <a:srgbClr val="C00000"/>
                </a:solidFill>
              </a:rPr>
            </a:br>
            <a:r>
              <a:rPr lang="ru-RU" sz="2400" b="1" dirty="0">
                <a:solidFill>
                  <a:srgbClr val="C00000"/>
                </a:solidFill>
              </a:rPr>
              <a:t>К УЧАСТНИКАМ </a:t>
            </a:r>
            <a:r>
              <a:rPr lang="ru-RU" sz="2400" b="1" dirty="0" smtClean="0">
                <a:solidFill>
                  <a:srgbClr val="C00000"/>
                </a:solidFill>
              </a:rPr>
              <a:t>ЗАКУПОК</a:t>
            </a:r>
            <a:r>
              <a:rPr lang="ru-RU" sz="2400" b="1" dirty="0"/>
              <a:t> </a:t>
            </a:r>
            <a:r>
              <a:rPr lang="ru-RU" sz="2400" b="1" dirty="0" smtClean="0"/>
              <a:t>НЕОБХОДИМЫХ</a:t>
            </a:r>
            <a:r>
              <a:rPr lang="ru-RU" sz="2400" b="1" dirty="0"/>
              <a:t/>
            </a:r>
            <a:br>
              <a:rPr lang="ru-RU" sz="2400" b="1" dirty="0"/>
            </a:br>
            <a:r>
              <a:rPr lang="ru-RU" sz="2400" b="1" u="sng" dirty="0">
                <a:solidFill>
                  <a:srgbClr val="C00000"/>
                </a:solidFill>
              </a:rPr>
              <a:t>ДЛЯ ЗАВЕРШЕНИЯ СТРОИТЕЛЬСТВА </a:t>
            </a:r>
            <a:r>
              <a:rPr lang="ru-RU" sz="2400" b="1" i="1" u="sng" dirty="0">
                <a:solidFill>
                  <a:srgbClr val="C00000"/>
                </a:solidFill>
              </a:rPr>
              <a:t>ОБЪЕКТА НЕЗАВЕРШЕННОГО</a:t>
            </a:r>
            <a:r>
              <a:rPr lang="ru-RU" sz="2400" b="1" i="1" dirty="0">
                <a:solidFill>
                  <a:srgbClr val="C00000"/>
                </a:solidFill>
              </a:rPr>
              <a:t/>
            </a:r>
            <a:br>
              <a:rPr lang="ru-RU" sz="2400" b="1" i="1" dirty="0">
                <a:solidFill>
                  <a:srgbClr val="C00000"/>
                </a:solidFill>
              </a:rPr>
            </a:br>
            <a:r>
              <a:rPr lang="ru-RU" sz="2400" b="1" i="1" dirty="0">
                <a:solidFill>
                  <a:srgbClr val="C00000"/>
                </a:solidFill>
              </a:rPr>
              <a:t>СТРОИТЕЛЬСТВА</a:t>
            </a:r>
            <a:r>
              <a:rPr lang="ru-RU" sz="2400" b="1" dirty="0">
                <a:solidFill>
                  <a:srgbClr val="C00000"/>
                </a:solidFill>
              </a:rPr>
              <a:t> </a:t>
            </a:r>
            <a:r>
              <a:rPr lang="ru-RU" sz="2400" dirty="0"/>
              <a:t>или</a:t>
            </a:r>
            <a:r>
              <a:rPr lang="ru-RU" sz="2400" b="1" dirty="0" smtClean="0">
                <a:solidFill>
                  <a:srgbClr val="C00000"/>
                </a:solidFill>
              </a:rPr>
              <a:t> </a:t>
            </a:r>
            <a:r>
              <a:rPr lang="ru-RU" sz="2400" dirty="0"/>
              <a:t>в целях …"</a:t>
            </a:r>
            <a:r>
              <a:rPr lang="ru-RU" sz="2400" dirty="0" smtClean="0"/>
              <a:t>о несостоятельности (банкротстве)"</a:t>
            </a:r>
            <a:endParaRPr lang="ru-RU" sz="2400" b="1" dirty="0">
              <a:solidFill>
                <a:srgbClr val="C00000"/>
              </a:solidFill>
            </a:endParaRPr>
          </a:p>
        </p:txBody>
      </p:sp>
      <p:sp>
        <p:nvSpPr>
          <p:cNvPr id="3" name="Объект 2"/>
          <p:cNvSpPr>
            <a:spLocks noGrp="1"/>
          </p:cNvSpPr>
          <p:nvPr>
            <p:ph idx="1"/>
          </p:nvPr>
        </p:nvSpPr>
        <p:spPr>
          <a:xfrm>
            <a:off x="0" y="2132856"/>
            <a:ext cx="9144000" cy="4725144"/>
          </a:xfrm>
        </p:spPr>
        <p:txBody>
          <a:bodyPr>
            <a:normAutofit fontScale="62500" lnSpcReduction="20000"/>
          </a:bodyPr>
          <a:lstStyle/>
          <a:p>
            <a:pPr marL="0" indent="0" algn="ctr">
              <a:buNone/>
            </a:pPr>
            <a:r>
              <a:rPr lang="ru-RU" sz="2800" b="1" dirty="0"/>
              <a:t>обязательные квалификационные Требования</a:t>
            </a:r>
            <a:r>
              <a:rPr lang="ru-RU" sz="2800" dirty="0"/>
              <a:t> </a:t>
            </a:r>
            <a:r>
              <a:rPr lang="ru-RU" sz="2800" b="1" dirty="0" smtClean="0"/>
              <a:t>к </a:t>
            </a:r>
            <a:r>
              <a:rPr lang="ru-RU" sz="2800" b="1" dirty="0"/>
              <a:t>Участникам </a:t>
            </a:r>
            <a:r>
              <a:rPr lang="ru-RU" sz="2800" b="1" dirty="0" smtClean="0"/>
              <a:t>закупок</a:t>
            </a:r>
            <a:r>
              <a:rPr lang="ru-RU" sz="2800" dirty="0" smtClean="0"/>
              <a:t>:</a:t>
            </a:r>
            <a:endParaRPr lang="ru-RU" sz="2800" dirty="0"/>
          </a:p>
          <a:p>
            <a:pPr marL="0" indent="0">
              <a:buNone/>
            </a:pPr>
            <a:r>
              <a:rPr lang="ru-RU" sz="2800" dirty="0"/>
              <a:t>1) </a:t>
            </a:r>
            <a:r>
              <a:rPr lang="ru-RU" sz="2600" u="sng" dirty="0"/>
              <a:t>отсутствие сведений об участнике</a:t>
            </a:r>
            <a:r>
              <a:rPr lang="ru-RU" sz="2600" dirty="0"/>
              <a:t> закупки </a:t>
            </a:r>
            <a:r>
              <a:rPr lang="ru-RU" sz="2600" b="1" u="sng" dirty="0"/>
              <a:t>в реестре недобросовестных </a:t>
            </a:r>
            <a:r>
              <a:rPr lang="ru-RU" sz="2600" b="1" u="sng" dirty="0" smtClean="0"/>
              <a:t>поставщиков </a:t>
            </a:r>
            <a:r>
              <a:rPr lang="ru-RU" sz="2600" i="1" dirty="0" smtClean="0"/>
              <a:t>(ФЗ 223) </a:t>
            </a:r>
            <a:r>
              <a:rPr lang="ru-RU" sz="2600" b="1" dirty="0" smtClean="0"/>
              <a:t>и </a:t>
            </a:r>
            <a:r>
              <a:rPr lang="ru-RU" sz="2600" dirty="0" smtClean="0"/>
              <a:t>в </a:t>
            </a:r>
            <a:r>
              <a:rPr lang="ru-RU" sz="2600" b="1" u="sng" dirty="0"/>
              <a:t>реестре недобросовестных поставщиков</a:t>
            </a:r>
            <a:r>
              <a:rPr lang="ru-RU" sz="2600" dirty="0"/>
              <a:t> </a:t>
            </a:r>
            <a:r>
              <a:rPr lang="ru-RU" sz="2600" i="1" dirty="0" smtClean="0"/>
              <a:t>(N 44-ФЗ);</a:t>
            </a:r>
            <a:endParaRPr lang="ru-RU" sz="2600" i="1" dirty="0"/>
          </a:p>
          <a:p>
            <a:pPr marL="0" indent="0">
              <a:buNone/>
            </a:pPr>
            <a:r>
              <a:rPr lang="ru-RU" sz="2800" dirty="0"/>
              <a:t>2) </a:t>
            </a:r>
            <a:r>
              <a:rPr lang="ru-RU" sz="2500" u="sng" dirty="0"/>
              <a:t>наличие </a:t>
            </a:r>
            <a:r>
              <a:rPr lang="ru-RU" u="sng" dirty="0">
                <a:solidFill>
                  <a:srgbClr val="C00000"/>
                </a:solidFill>
              </a:rPr>
              <a:t>за последние 5 лет</a:t>
            </a:r>
            <a:r>
              <a:rPr lang="ru-RU" dirty="0">
                <a:solidFill>
                  <a:srgbClr val="C00000"/>
                </a:solidFill>
              </a:rPr>
              <a:t> </a:t>
            </a:r>
            <a:r>
              <a:rPr lang="ru-RU" b="1" dirty="0" smtClean="0">
                <a:solidFill>
                  <a:srgbClr val="C00000"/>
                </a:solidFill>
              </a:rPr>
              <a:t>ОПЫТА исполнения </a:t>
            </a:r>
            <a:r>
              <a:rPr lang="ru-RU" b="1" u="sng" dirty="0" smtClean="0">
                <a:solidFill>
                  <a:srgbClr val="C00000"/>
                </a:solidFill>
              </a:rPr>
              <a:t>хотя бы Одного Договора</a:t>
            </a:r>
            <a:r>
              <a:rPr lang="ru-RU" b="1" dirty="0" smtClean="0">
                <a:solidFill>
                  <a:srgbClr val="C00000"/>
                </a:solidFill>
              </a:rPr>
              <a:t>:</a:t>
            </a:r>
            <a:endParaRPr lang="ru-RU" dirty="0" smtClean="0">
              <a:solidFill>
                <a:srgbClr val="C00000"/>
              </a:solidFill>
            </a:endParaRPr>
          </a:p>
          <a:p>
            <a:pPr marL="0" indent="0">
              <a:buNone/>
            </a:pPr>
            <a:r>
              <a:rPr lang="ru-RU" sz="2800" dirty="0" smtClean="0"/>
              <a:t>а</a:t>
            </a:r>
            <a:r>
              <a:rPr lang="ru-RU" sz="2800" dirty="0"/>
              <a:t>) </a:t>
            </a:r>
            <a:r>
              <a:rPr lang="ru-RU" sz="2800" u="sng" dirty="0"/>
              <a:t>на выполнение работ по строительству</a:t>
            </a:r>
            <a:r>
              <a:rPr lang="ru-RU" sz="2800" dirty="0"/>
              <a:t>, реконструкции </a:t>
            </a:r>
            <a:r>
              <a:rPr lang="ru-RU" sz="2800" dirty="0" smtClean="0"/>
              <a:t>ОКС </a:t>
            </a:r>
            <a:r>
              <a:rPr lang="ru-RU" sz="2800" b="1" dirty="0" smtClean="0"/>
              <a:t>и </a:t>
            </a:r>
            <a:r>
              <a:rPr lang="ru-RU" sz="2800" b="1" dirty="0"/>
              <a:t>начальная (максимальная) цена договора</a:t>
            </a:r>
            <a:r>
              <a:rPr lang="ru-RU" sz="2800" dirty="0"/>
              <a:t> (цена лота), максимальное значение цены договора, заключаемого по результатам такой закупки, </a:t>
            </a:r>
            <a:r>
              <a:rPr lang="ru-RU" sz="2800" b="1" dirty="0">
                <a:solidFill>
                  <a:srgbClr val="C00000"/>
                </a:solidFill>
              </a:rPr>
              <a:t>превышает 10 млн. рублей</a:t>
            </a:r>
            <a:r>
              <a:rPr lang="ru-RU" sz="2800" dirty="0"/>
              <a:t>). При этом </a:t>
            </a:r>
            <a:r>
              <a:rPr lang="ru-RU" sz="2800" b="1" dirty="0"/>
              <a:t>стоимость хотя бы одного такого исполненного договора</a:t>
            </a:r>
            <a:r>
              <a:rPr lang="ru-RU" sz="2800" dirty="0"/>
              <a:t> должна </a:t>
            </a:r>
            <a:r>
              <a:rPr lang="ru-RU" sz="2800" dirty="0" smtClean="0"/>
              <a:t>составлять </a:t>
            </a:r>
            <a:r>
              <a:rPr lang="ru-RU" sz="2800" u="sng" dirty="0" smtClean="0"/>
              <a:t>не </a:t>
            </a:r>
            <a:r>
              <a:rPr lang="ru-RU" sz="2800" u="sng" dirty="0"/>
              <a:t>менее 50 </a:t>
            </a:r>
            <a:r>
              <a:rPr lang="ru-RU" sz="2800" u="sng" dirty="0" smtClean="0"/>
              <a:t>% </a:t>
            </a:r>
            <a:r>
              <a:rPr lang="ru-RU" sz="2800" u="sng" dirty="0"/>
              <a:t>начальной (максимальной) цены договора</a:t>
            </a:r>
            <a:r>
              <a:rPr lang="ru-RU" sz="2800" dirty="0"/>
              <a:t> (цены лота), максимального значения цены договора на право заключить который проводится закупка, если начальная (максимальная) цена договора (цена лота), максимальное значение цены договора превышает 10 млн. рублей,</a:t>
            </a:r>
          </a:p>
          <a:p>
            <a:pPr marL="0" indent="0">
              <a:buNone/>
            </a:pPr>
            <a:r>
              <a:rPr lang="ru-RU" sz="2800" dirty="0" smtClean="0"/>
              <a:t>б</a:t>
            </a:r>
            <a:r>
              <a:rPr lang="ru-RU" sz="2800" dirty="0"/>
              <a:t>) </a:t>
            </a:r>
            <a:r>
              <a:rPr lang="ru-RU" sz="2800" u="sng" dirty="0"/>
              <a:t>на выполнение</a:t>
            </a:r>
            <a:r>
              <a:rPr lang="ru-RU" sz="2800" dirty="0"/>
              <a:t> </a:t>
            </a:r>
            <a:r>
              <a:rPr lang="ru-RU" sz="2800" u="sng" dirty="0" smtClean="0"/>
              <a:t>работ </a:t>
            </a:r>
            <a:r>
              <a:rPr lang="ru-RU" sz="2800" u="sng" dirty="0"/>
              <a:t>по подготовке проектной документации и (или) выполнению инженерных изысканий</a:t>
            </a:r>
            <a:r>
              <a:rPr lang="ru-RU" sz="2800" dirty="0"/>
              <a:t> </a:t>
            </a:r>
            <a:r>
              <a:rPr lang="ru-RU" sz="2800" b="1" dirty="0" smtClean="0"/>
              <a:t>и </a:t>
            </a:r>
            <a:r>
              <a:rPr lang="ru-RU" sz="2800" b="1" dirty="0"/>
              <a:t>начальная (максимальная) цена договора</a:t>
            </a:r>
            <a:r>
              <a:rPr lang="ru-RU" sz="2800" dirty="0"/>
              <a:t> (цена лота), максимальное значение цены договора, заключаемого по результатам такой закупки, </a:t>
            </a:r>
            <a:r>
              <a:rPr lang="ru-RU" sz="2800" b="1" dirty="0"/>
              <a:t>превышает 5 млн. рублей</a:t>
            </a:r>
            <a:r>
              <a:rPr lang="ru-RU" sz="2800" dirty="0"/>
              <a:t>). </a:t>
            </a:r>
            <a:endParaRPr lang="ru-RU" sz="2800" dirty="0" smtClean="0"/>
          </a:p>
          <a:p>
            <a:pPr marL="0" indent="0">
              <a:buNone/>
            </a:pPr>
            <a:r>
              <a:rPr lang="ru-RU" sz="2200" dirty="0"/>
              <a:t>в) на поставку товаров, выполнение работ, оказание услуг, сопоставимых с предметом проводимой закупки и начальная (максимальная) цена договора (цена лота), максимальное значение цены договора, заключаемого по результатам такой закупки, превышает 20 млн. рублей)</a:t>
            </a:r>
            <a:endParaRPr lang="ru-RU" dirty="0"/>
          </a:p>
        </p:txBody>
      </p:sp>
    </p:spTree>
    <p:extLst>
      <p:ext uri="{BB962C8B-B14F-4D97-AF65-F5344CB8AC3E}">
        <p14:creationId xmlns:p14="http://schemas.microsoft.com/office/powerpoint/2010/main" val="1321866754"/>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76526" cy="2276872"/>
          </a:xfrm>
        </p:spPr>
        <p:txBody>
          <a:bodyPr>
            <a:noAutofit/>
          </a:bodyPr>
          <a:lstStyle/>
          <a:p>
            <a:r>
              <a:rPr lang="ru-RU" sz="2400" b="1" dirty="0" smtClean="0"/>
              <a:t/>
            </a:r>
            <a:br>
              <a:rPr lang="ru-RU" sz="2400" b="1" dirty="0" smtClean="0"/>
            </a:br>
            <a:r>
              <a:rPr lang="ru-RU" sz="2400" b="1" dirty="0" smtClean="0"/>
              <a:t>ПРИКАЗ Минстроя </a:t>
            </a:r>
            <a:r>
              <a:rPr lang="ru-RU" sz="2400" b="1" dirty="0"/>
              <a:t>Р</a:t>
            </a:r>
            <a:r>
              <a:rPr lang="ru-RU" sz="2400" b="1" dirty="0" smtClean="0"/>
              <a:t>оссии</a:t>
            </a:r>
            <a:r>
              <a:rPr lang="ru-RU" sz="2400" b="1" dirty="0"/>
              <a:t/>
            </a:r>
            <a:br>
              <a:rPr lang="ru-RU" sz="2400" b="1" dirty="0"/>
            </a:br>
            <a:r>
              <a:rPr lang="ru-RU" sz="2400" b="1" dirty="0">
                <a:solidFill>
                  <a:srgbClr val="FF0000"/>
                </a:solidFill>
              </a:rPr>
              <a:t>от 30 ноября 2020 г. N 734/</a:t>
            </a:r>
            <a:r>
              <a:rPr lang="ru-RU" sz="2400" b="1" dirty="0" err="1">
                <a:solidFill>
                  <a:srgbClr val="FF0000"/>
                </a:solidFill>
              </a:rPr>
              <a:t>пр</a:t>
            </a:r>
            <a:r>
              <a:rPr lang="ru-RU" sz="2400" b="1" dirty="0">
                <a:solidFill>
                  <a:srgbClr val="FF0000"/>
                </a:solidFill>
              </a:rPr>
              <a:t/>
            </a:r>
            <a:br>
              <a:rPr lang="ru-RU" sz="2400" b="1" dirty="0">
                <a:solidFill>
                  <a:srgbClr val="FF0000"/>
                </a:solidFill>
              </a:rPr>
            </a:br>
            <a:r>
              <a:rPr lang="ru-RU" sz="2400" b="1" dirty="0"/>
              <a:t>ОБ УТВЕРЖДЕНИИ </a:t>
            </a:r>
            <a:r>
              <a:rPr lang="ru-RU" sz="2400" b="1" dirty="0" smtClean="0"/>
              <a:t>ПОРЯДКА РАЗРАБОТКИ </a:t>
            </a:r>
            <a:r>
              <a:rPr lang="ru-RU" sz="2400" b="1" dirty="0"/>
              <a:t>И СОГЛАСОВАНИЯ </a:t>
            </a:r>
            <a:r>
              <a:rPr lang="ru-RU" sz="2400" b="1" dirty="0">
                <a:solidFill>
                  <a:srgbClr val="C00000"/>
                </a:solidFill>
              </a:rPr>
              <a:t>СПЕЦИАЛЬНЫХ ТЕХНИЧЕСКИХ </a:t>
            </a:r>
            <a:r>
              <a:rPr lang="ru-RU" sz="2400" b="1" dirty="0" smtClean="0">
                <a:solidFill>
                  <a:srgbClr val="C00000"/>
                </a:solidFill>
              </a:rPr>
              <a:t>УСЛОВИЙ </a:t>
            </a:r>
            <a:r>
              <a:rPr lang="ru-RU" sz="2400" b="1" dirty="0" smtClean="0"/>
              <a:t>ДЛЯ </a:t>
            </a:r>
            <a:r>
              <a:rPr lang="ru-RU" sz="2400" b="1" dirty="0"/>
              <a:t>РАЗРАБОТКИ ПРОЕКТНОЙ ДОКУМЕНТАЦИИ </a:t>
            </a:r>
            <a:r>
              <a:rPr lang="ru-RU" sz="2400" b="1" u="sng" dirty="0"/>
              <a:t>НА ОБЪЕКТ</a:t>
            </a:r>
            <a:br>
              <a:rPr lang="ru-RU" sz="2400" b="1" u="sng" dirty="0"/>
            </a:br>
            <a:r>
              <a:rPr lang="ru-RU" sz="2400" b="1" u="sng" dirty="0"/>
              <a:t>КАПИТАЛЬНОГО СТРОИТЕЛЬСТВА</a:t>
            </a:r>
            <a:r>
              <a:rPr lang="ru-RU" sz="2400" b="1" dirty="0"/>
              <a:t/>
            </a:r>
            <a:br>
              <a:rPr lang="ru-RU" sz="2400" b="1" dirty="0"/>
            </a:br>
            <a:endParaRPr lang="ru-RU" sz="2300" b="1" dirty="0">
              <a:solidFill>
                <a:srgbClr val="C00000"/>
              </a:solidFill>
              <a:latin typeface="Comic Sans MS" panose="030F0702030302020204" pitchFamily="66" charset="0"/>
            </a:endParaRPr>
          </a:p>
        </p:txBody>
      </p:sp>
      <p:sp>
        <p:nvSpPr>
          <p:cNvPr id="3" name="Объект 2"/>
          <p:cNvSpPr>
            <a:spLocks noGrp="1"/>
          </p:cNvSpPr>
          <p:nvPr>
            <p:ph idx="1"/>
          </p:nvPr>
        </p:nvSpPr>
        <p:spPr>
          <a:xfrm>
            <a:off x="0" y="2060848"/>
            <a:ext cx="9144000" cy="4797152"/>
          </a:xfrm>
        </p:spPr>
        <p:txBody>
          <a:bodyPr>
            <a:normAutofit/>
          </a:bodyPr>
          <a:lstStyle/>
          <a:p>
            <a:pPr marL="0" indent="0" algn="ctr">
              <a:buNone/>
            </a:pPr>
            <a:endParaRPr lang="ru-RU" sz="2000" dirty="0"/>
          </a:p>
          <a:p>
            <a:pPr marL="0" indent="0" algn="ctr">
              <a:buNone/>
            </a:pPr>
            <a:r>
              <a:rPr lang="ru-RU" sz="2000" dirty="0" smtClean="0"/>
              <a:t>Приказ </a:t>
            </a:r>
            <a:r>
              <a:rPr lang="ru-RU" sz="2000" dirty="0"/>
              <a:t>Минстроя России от 15.04.20</a:t>
            </a:r>
            <a:r>
              <a:rPr lang="ru-RU" sz="2000" b="1" dirty="0"/>
              <a:t>16</a:t>
            </a:r>
            <a:r>
              <a:rPr lang="ru-RU" sz="2000" dirty="0"/>
              <a:t> N 248/</a:t>
            </a:r>
            <a:r>
              <a:rPr lang="ru-RU" sz="2000" dirty="0" err="1"/>
              <a:t>пр</a:t>
            </a:r>
            <a:r>
              <a:rPr lang="ru-RU" sz="2000" dirty="0"/>
              <a:t> </a:t>
            </a:r>
            <a:r>
              <a:rPr lang="ru-RU" sz="2000" b="1" dirty="0"/>
              <a:t>утратил силу</a:t>
            </a:r>
            <a:r>
              <a:rPr lang="ru-RU" sz="2000" dirty="0"/>
              <a:t> с 1 января 2021 </a:t>
            </a:r>
            <a:r>
              <a:rPr lang="ru-RU" sz="2000" dirty="0" smtClean="0"/>
              <a:t>г</a:t>
            </a:r>
          </a:p>
          <a:p>
            <a:pPr marL="0" indent="0" algn="ctr">
              <a:buNone/>
            </a:pPr>
            <a:endParaRPr lang="ru-RU" sz="2000" dirty="0"/>
          </a:p>
          <a:p>
            <a:pPr marL="0" indent="0" algn="ctr">
              <a:buNone/>
            </a:pPr>
            <a:r>
              <a:rPr lang="ru-RU" sz="2000" dirty="0"/>
              <a:t>Разработка специальных технических условий </a:t>
            </a:r>
            <a:r>
              <a:rPr lang="ru-RU" sz="2000" dirty="0" smtClean="0"/>
              <a:t>(СТУ</a:t>
            </a:r>
            <a:r>
              <a:rPr lang="ru-RU" sz="2000" dirty="0"/>
              <a:t>) проводится </a:t>
            </a:r>
            <a:endParaRPr lang="ru-RU" sz="2000" dirty="0" smtClean="0"/>
          </a:p>
          <a:p>
            <a:pPr marL="0" indent="0" algn="ctr">
              <a:buNone/>
            </a:pPr>
            <a:r>
              <a:rPr lang="ru-RU" sz="2000" dirty="0" smtClean="0"/>
              <a:t>в </a:t>
            </a:r>
            <a:r>
              <a:rPr lang="ru-RU" sz="2000" dirty="0"/>
              <a:t>соответствии с техническим заданием застройщика, заказчика, заинтересованного лица </a:t>
            </a:r>
            <a:endParaRPr lang="ru-RU" sz="2000" dirty="0" smtClean="0"/>
          </a:p>
          <a:p>
            <a:pPr marL="0" indent="0" algn="ctr">
              <a:buNone/>
            </a:pPr>
            <a:r>
              <a:rPr lang="ru-RU" sz="2000" dirty="0" smtClean="0"/>
              <a:t>проектной </a:t>
            </a:r>
            <a:r>
              <a:rPr lang="ru-RU" sz="2000" dirty="0"/>
              <a:t>и (или) научно-исследовательской </a:t>
            </a:r>
            <a:r>
              <a:rPr lang="ru-RU" sz="2000" dirty="0" smtClean="0"/>
              <a:t>организацией</a:t>
            </a:r>
            <a:endParaRPr lang="ru-RU" sz="2000" dirty="0"/>
          </a:p>
          <a:p>
            <a:pPr marL="0" indent="0" algn="ctr">
              <a:buNone/>
            </a:pPr>
            <a:endParaRPr lang="ru-RU" sz="2000" dirty="0" smtClean="0"/>
          </a:p>
          <a:p>
            <a:pPr marL="0" indent="0" algn="ctr">
              <a:buNone/>
            </a:pPr>
            <a:r>
              <a:rPr lang="ru-RU" sz="2000" dirty="0" smtClean="0"/>
              <a:t>СТУ согласовываются Минстроем России</a:t>
            </a:r>
          </a:p>
          <a:p>
            <a:pPr marL="0" indent="0" algn="ctr">
              <a:buNone/>
            </a:pPr>
            <a:endParaRPr lang="ru-RU" sz="2000" dirty="0"/>
          </a:p>
          <a:p>
            <a:pPr marL="0" indent="0" algn="ctr">
              <a:buNone/>
            </a:pPr>
            <a:r>
              <a:rPr lang="ru-RU" sz="2000" b="1" dirty="0">
                <a:solidFill>
                  <a:srgbClr val="C00000"/>
                </a:solidFill>
              </a:rPr>
              <a:t>Новый раздел: </a:t>
            </a:r>
            <a:r>
              <a:rPr lang="ru-RU" sz="2000" b="1" dirty="0"/>
              <a:t>IV. Порядок работы Нормативно-технического совета</a:t>
            </a:r>
          </a:p>
          <a:p>
            <a:pPr marL="0" indent="0" algn="ctr">
              <a:buNone/>
            </a:pPr>
            <a:r>
              <a:rPr lang="ru-RU" sz="2000" b="1" dirty="0"/>
              <a:t>(коллегиального совещательного органа</a:t>
            </a:r>
            <a:r>
              <a:rPr lang="ru-RU" sz="2000" b="1" dirty="0" smtClean="0"/>
              <a:t>)</a:t>
            </a:r>
          </a:p>
          <a:p>
            <a:pPr marL="0" indent="0" algn="ctr">
              <a:buNone/>
            </a:pPr>
            <a:r>
              <a:rPr lang="ru-RU" sz="1800" i="1" dirty="0" smtClean="0"/>
              <a:t>7 членов, сроки рассмотрения и </a:t>
            </a:r>
            <a:r>
              <a:rPr lang="ru-RU" sz="1800" i="1" dirty="0" err="1" smtClean="0"/>
              <a:t>тд</a:t>
            </a:r>
            <a:endParaRPr lang="ru-RU" sz="1800" i="1" dirty="0"/>
          </a:p>
          <a:p>
            <a:pPr marL="0" indent="0" algn="ctr">
              <a:buNone/>
            </a:pPr>
            <a:endParaRPr lang="ru-RU" sz="2000" dirty="0" smtClean="0"/>
          </a:p>
          <a:p>
            <a:pPr marL="0" indent="0" algn="ctr">
              <a:buNone/>
            </a:pPr>
            <a:endParaRPr lang="ru-RU" sz="2000" dirty="0"/>
          </a:p>
          <a:p>
            <a:pPr marL="0" indent="0" algn="ctr">
              <a:buNone/>
            </a:pPr>
            <a:endParaRPr lang="ru-RU" sz="2000" dirty="0"/>
          </a:p>
        </p:txBody>
      </p:sp>
    </p:spTree>
    <p:extLst>
      <p:ext uri="{BB962C8B-B14F-4D97-AF65-F5344CB8AC3E}">
        <p14:creationId xmlns:p14="http://schemas.microsoft.com/office/powerpoint/2010/main" val="2075995624"/>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76526" cy="1772816"/>
          </a:xfrm>
        </p:spPr>
        <p:txBody>
          <a:bodyPr>
            <a:noAutofit/>
          </a:bodyPr>
          <a:lstStyle/>
          <a:p>
            <a:r>
              <a:rPr lang="ru-RU" sz="2400" b="1" dirty="0" smtClean="0"/>
              <a:t/>
            </a:r>
            <a:br>
              <a:rPr lang="ru-RU" sz="2400" b="1" dirty="0" smtClean="0"/>
            </a:br>
            <a:r>
              <a:rPr lang="ru-RU" sz="2400" b="1" dirty="0" smtClean="0"/>
              <a:t>ПРИКАЗ Минстроя России</a:t>
            </a:r>
            <a:r>
              <a:rPr lang="ru-RU" sz="2400" b="1" dirty="0"/>
              <a:t/>
            </a:r>
            <a:br>
              <a:rPr lang="ru-RU" sz="2400" b="1" dirty="0"/>
            </a:br>
            <a:r>
              <a:rPr lang="ru-RU" sz="2400" b="1" dirty="0">
                <a:solidFill>
                  <a:srgbClr val="FF0000"/>
                </a:solidFill>
              </a:rPr>
              <a:t>от 30 декабря 2020 г. N 913/</a:t>
            </a:r>
            <a:r>
              <a:rPr lang="ru-RU" sz="2400" b="1" dirty="0" err="1">
                <a:solidFill>
                  <a:srgbClr val="FF0000"/>
                </a:solidFill>
              </a:rPr>
              <a:t>пр</a:t>
            </a:r>
            <a:r>
              <a:rPr lang="ru-RU" sz="2400" b="1" dirty="0">
                <a:solidFill>
                  <a:srgbClr val="FF0000"/>
                </a:solidFill>
              </a:rPr>
              <a:t/>
            </a:r>
            <a:br>
              <a:rPr lang="ru-RU" sz="2400" b="1" dirty="0">
                <a:solidFill>
                  <a:srgbClr val="FF0000"/>
                </a:solidFill>
              </a:rPr>
            </a:br>
            <a:r>
              <a:rPr lang="ru-RU" sz="2400" b="1" dirty="0" smtClean="0"/>
              <a:t>ОБ </a:t>
            </a:r>
            <a:r>
              <a:rPr lang="ru-RU" sz="2400" b="1" dirty="0"/>
              <a:t>УТВЕРЖДЕНИИ МЕТОДИЧЕСКИХ РЕКОМЕНДАЦИЙ</a:t>
            </a:r>
            <a:br>
              <a:rPr lang="ru-RU" sz="2400" b="1" dirty="0"/>
            </a:br>
            <a:r>
              <a:rPr lang="ru-RU" sz="2400" b="1" dirty="0">
                <a:solidFill>
                  <a:srgbClr val="FF0000"/>
                </a:solidFill>
              </a:rPr>
              <a:t>ПО ВОВЛЕЧЕНИЮ ГРАЖДАН</a:t>
            </a:r>
            <a:r>
              <a:rPr lang="ru-RU" sz="2400" b="1" dirty="0"/>
              <a:t>, ИХ ОБЪЕДИНЕНИЙ И ИНЫХ ЛИЦ </a:t>
            </a:r>
            <a:r>
              <a:rPr lang="ru-RU" sz="2400" b="1" dirty="0">
                <a:solidFill>
                  <a:srgbClr val="FF0000"/>
                </a:solidFill>
              </a:rPr>
              <a:t>В </a:t>
            </a:r>
            <a:r>
              <a:rPr lang="ru-RU" sz="2400" b="1" dirty="0" smtClean="0">
                <a:solidFill>
                  <a:srgbClr val="FF0000"/>
                </a:solidFill>
              </a:rPr>
              <a:t>РЕШЕНИЕ ВОПРОСОВ </a:t>
            </a:r>
            <a:r>
              <a:rPr lang="ru-RU" sz="2400" b="1" dirty="0">
                <a:solidFill>
                  <a:srgbClr val="FF0000"/>
                </a:solidFill>
              </a:rPr>
              <a:t>РАЗВИТИЯ ГОРОДСКОЙ СРЕДЫ</a:t>
            </a:r>
          </a:p>
        </p:txBody>
      </p:sp>
      <p:sp>
        <p:nvSpPr>
          <p:cNvPr id="3" name="Объект 2"/>
          <p:cNvSpPr>
            <a:spLocks noGrp="1"/>
          </p:cNvSpPr>
          <p:nvPr>
            <p:ph idx="1"/>
          </p:nvPr>
        </p:nvSpPr>
        <p:spPr>
          <a:xfrm>
            <a:off x="0" y="1988840"/>
            <a:ext cx="9144000" cy="4869160"/>
          </a:xfrm>
        </p:spPr>
        <p:txBody>
          <a:bodyPr>
            <a:normAutofit/>
          </a:bodyPr>
          <a:lstStyle/>
          <a:p>
            <a:pPr marL="0" indent="0" algn="just">
              <a:buNone/>
            </a:pPr>
            <a:endParaRPr lang="ru-RU" sz="2800" dirty="0" smtClean="0"/>
          </a:p>
          <a:p>
            <a:pPr marL="0" indent="0" algn="just">
              <a:buNone/>
            </a:pPr>
            <a:r>
              <a:rPr lang="ru-RU" sz="2800" dirty="0" smtClean="0"/>
              <a:t>- Участники </a:t>
            </a:r>
            <a:r>
              <a:rPr lang="ru-RU" sz="2800" dirty="0"/>
              <a:t>процесса развития городской </a:t>
            </a:r>
            <a:r>
              <a:rPr lang="ru-RU" sz="2800" dirty="0" smtClean="0"/>
              <a:t>среды</a:t>
            </a:r>
          </a:p>
          <a:p>
            <a:pPr marL="0" indent="0" algn="just">
              <a:buNone/>
            </a:pPr>
            <a:r>
              <a:rPr lang="ru-RU" sz="2800" dirty="0" smtClean="0"/>
              <a:t>- Рекомендуемые </a:t>
            </a:r>
            <a:r>
              <a:rPr lang="ru-RU" sz="2800" dirty="0"/>
              <a:t>принципы вовлечения </a:t>
            </a:r>
            <a:r>
              <a:rPr lang="ru-RU" sz="2800" dirty="0" smtClean="0"/>
              <a:t>граждан</a:t>
            </a:r>
          </a:p>
          <a:p>
            <a:pPr marL="0" indent="0" algn="just">
              <a:buNone/>
            </a:pPr>
            <a:r>
              <a:rPr lang="ru-RU" sz="2800" dirty="0" smtClean="0"/>
              <a:t>- Планирование </a:t>
            </a:r>
            <a:r>
              <a:rPr lang="ru-RU" sz="2800" dirty="0"/>
              <a:t>процесса вовлечения </a:t>
            </a:r>
            <a:r>
              <a:rPr lang="ru-RU" sz="2800" dirty="0" smtClean="0"/>
              <a:t>граждан</a:t>
            </a:r>
          </a:p>
          <a:p>
            <a:pPr marL="0" indent="0" algn="just">
              <a:buNone/>
            </a:pPr>
            <a:r>
              <a:rPr lang="ru-RU" sz="2800" dirty="0" smtClean="0"/>
              <a:t>- Уровни </a:t>
            </a:r>
            <a:r>
              <a:rPr lang="ru-RU" sz="2800" dirty="0"/>
              <a:t>и форматы вовлечения </a:t>
            </a:r>
            <a:r>
              <a:rPr lang="ru-RU" sz="2800" dirty="0" smtClean="0"/>
              <a:t>граждан</a:t>
            </a:r>
          </a:p>
          <a:p>
            <a:pPr marL="0" indent="0" algn="just">
              <a:buNone/>
            </a:pPr>
            <a:r>
              <a:rPr lang="ru-RU" sz="2800" dirty="0" smtClean="0"/>
              <a:t>- Форматы </a:t>
            </a:r>
            <a:r>
              <a:rPr lang="ru-RU" sz="2800" dirty="0"/>
              <a:t>вовлечения </a:t>
            </a:r>
            <a:r>
              <a:rPr lang="ru-RU" sz="2800" dirty="0" smtClean="0"/>
              <a:t>граждан</a:t>
            </a:r>
          </a:p>
          <a:p>
            <a:pPr marL="0" indent="0" algn="just">
              <a:buNone/>
            </a:pPr>
            <a:endParaRPr lang="ru-RU" sz="2800" dirty="0"/>
          </a:p>
          <a:p>
            <a:pPr marL="0" indent="0" algn="ctr">
              <a:buNone/>
            </a:pPr>
            <a:r>
              <a:rPr lang="ru-RU" sz="2400" dirty="0"/>
              <a:t>В целях обеспечения реализации федерального </a:t>
            </a:r>
            <a:r>
              <a:rPr lang="ru-RU" sz="2400" dirty="0" smtClean="0"/>
              <a:t>проекта "</a:t>
            </a:r>
            <a:r>
              <a:rPr lang="ru-RU" sz="2400" b="1" dirty="0" smtClean="0"/>
              <a:t>Формирование </a:t>
            </a:r>
            <a:r>
              <a:rPr lang="ru-RU" sz="2400" b="1" dirty="0"/>
              <a:t>комфортной городской среды</a:t>
            </a:r>
            <a:r>
              <a:rPr lang="ru-RU" sz="2400" dirty="0"/>
              <a:t>"</a:t>
            </a:r>
          </a:p>
        </p:txBody>
      </p:sp>
    </p:spTree>
    <p:extLst>
      <p:ext uri="{BB962C8B-B14F-4D97-AF65-F5344CB8AC3E}">
        <p14:creationId xmlns:p14="http://schemas.microsoft.com/office/powerpoint/2010/main" val="620788935"/>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76526" cy="1988840"/>
          </a:xfrm>
        </p:spPr>
        <p:txBody>
          <a:bodyPr>
            <a:noAutofit/>
          </a:bodyPr>
          <a:lstStyle/>
          <a:p>
            <a:r>
              <a:rPr lang="ru-RU" sz="2400" dirty="0"/>
              <a:t>Приказ Минстроя России </a:t>
            </a:r>
            <a:r>
              <a:rPr lang="ru-RU" sz="2400" b="1" dirty="0">
                <a:solidFill>
                  <a:srgbClr val="FF0000"/>
                </a:solidFill>
              </a:rPr>
              <a:t>от 15.10.2020 </a:t>
            </a:r>
            <a:r>
              <a:rPr lang="ru-RU" sz="2800" b="1" dirty="0">
                <a:solidFill>
                  <a:srgbClr val="FF0000"/>
                </a:solidFill>
              </a:rPr>
              <a:t>N 631/</a:t>
            </a:r>
            <a:r>
              <a:rPr lang="ru-RU" sz="2800" b="1" dirty="0" err="1">
                <a:solidFill>
                  <a:srgbClr val="FF0000"/>
                </a:solidFill>
              </a:rPr>
              <a:t>пр</a:t>
            </a:r>
            <a:r>
              <a:rPr lang="ru-RU" sz="2800" b="1" dirty="0">
                <a:solidFill>
                  <a:srgbClr val="FF0000"/>
                </a:solidFill>
              </a:rPr>
              <a:t> </a:t>
            </a:r>
            <a:r>
              <a:rPr lang="ru-RU" sz="2400" dirty="0"/>
              <a:t>"О внесении изменения в Приказ </a:t>
            </a:r>
            <a:r>
              <a:rPr lang="ru-RU" sz="2400" dirty="0" smtClean="0"/>
              <a:t>Минстроя России от </a:t>
            </a:r>
            <a:r>
              <a:rPr lang="ru-RU" sz="2400" dirty="0"/>
              <a:t>20 декабря 2016 г. N 996/</a:t>
            </a:r>
            <a:r>
              <a:rPr lang="ru-RU" sz="2400" dirty="0" err="1"/>
              <a:t>пр</a:t>
            </a:r>
            <a:r>
              <a:rPr lang="ru-RU" sz="2400" dirty="0"/>
              <a:t> "Об утверждении </a:t>
            </a:r>
            <a:r>
              <a:rPr lang="ru-RU" sz="2400" b="1" dirty="0">
                <a:solidFill>
                  <a:srgbClr val="FF0000"/>
                </a:solidFill>
              </a:rPr>
              <a:t>формы проектной декларации</a:t>
            </a:r>
            <a:r>
              <a:rPr lang="ru-RU" sz="2400" dirty="0"/>
              <a:t>"</a:t>
            </a:r>
            <a:br>
              <a:rPr lang="ru-RU" sz="2400" dirty="0"/>
            </a:br>
            <a:r>
              <a:rPr lang="ru-RU" sz="2400" dirty="0"/>
              <a:t/>
            </a:r>
            <a:br>
              <a:rPr lang="ru-RU" sz="2400" dirty="0"/>
            </a:br>
            <a:endParaRPr lang="ru-RU" sz="2300" b="1" dirty="0">
              <a:solidFill>
                <a:srgbClr val="C00000"/>
              </a:solidFill>
              <a:latin typeface="Comic Sans MS" panose="030F0702030302020204" pitchFamily="66" charset="0"/>
            </a:endParaRPr>
          </a:p>
        </p:txBody>
      </p:sp>
      <p:sp>
        <p:nvSpPr>
          <p:cNvPr id="3" name="Объект 2"/>
          <p:cNvSpPr>
            <a:spLocks noGrp="1"/>
          </p:cNvSpPr>
          <p:nvPr>
            <p:ph idx="1"/>
          </p:nvPr>
        </p:nvSpPr>
        <p:spPr>
          <a:xfrm>
            <a:off x="0" y="1196752"/>
            <a:ext cx="9144000" cy="5661248"/>
          </a:xfrm>
        </p:spPr>
        <p:txBody>
          <a:bodyPr>
            <a:normAutofit/>
          </a:bodyPr>
          <a:lstStyle/>
          <a:p>
            <a:pPr marL="0" indent="0" algn="ctr">
              <a:buNone/>
            </a:pPr>
            <a:r>
              <a:rPr lang="ru-RU" sz="2800" dirty="0" smtClean="0"/>
              <a:t>Действует с 13 декабря 2020 года</a:t>
            </a:r>
          </a:p>
          <a:p>
            <a:pPr algn="just" fontAlgn="base"/>
            <a:r>
              <a:rPr lang="ru-RU" sz="2000" dirty="0" smtClean="0"/>
              <a:t>Раздел</a:t>
            </a:r>
            <a:r>
              <a:rPr lang="ru-RU" sz="2000" dirty="0"/>
              <a:t> </a:t>
            </a:r>
            <a:r>
              <a:rPr lang="ru-RU" sz="2000" b="1" dirty="0"/>
              <a:t>«О лице, исполняющем функции единоличного исполнительного органа застройщика»</a:t>
            </a:r>
            <a:r>
              <a:rPr lang="ru-RU" sz="2000" dirty="0"/>
              <a:t> теперь </a:t>
            </a:r>
            <a:r>
              <a:rPr lang="ru-RU" sz="2000" dirty="0" smtClean="0"/>
              <a:t>необходимо </a:t>
            </a:r>
            <a:r>
              <a:rPr lang="ru-RU" sz="2000" dirty="0"/>
              <a:t>дополнительно указать </a:t>
            </a:r>
            <a:r>
              <a:rPr lang="ru-RU" sz="2000" i="1" u="sng" dirty="0"/>
              <a:t>организационно-правую форму и полное наименование</a:t>
            </a:r>
            <a:r>
              <a:rPr lang="ru-RU" sz="2000" i="1" dirty="0"/>
              <a:t> </a:t>
            </a:r>
            <a:r>
              <a:rPr lang="ru-RU" sz="2000" dirty="0"/>
              <a:t>единоличного исполнительного органа и его ИНН.</a:t>
            </a:r>
          </a:p>
          <a:p>
            <a:pPr algn="just" fontAlgn="base"/>
            <a:r>
              <a:rPr lang="ru-RU" sz="2000" dirty="0" smtClean="0"/>
              <a:t>Раздел</a:t>
            </a:r>
            <a:r>
              <a:rPr lang="ru-RU" sz="2000" dirty="0"/>
              <a:t> </a:t>
            </a:r>
            <a:r>
              <a:rPr lang="ru-RU" sz="2000" b="1" dirty="0"/>
              <a:t>«Об учредителе — физическом лице»</a:t>
            </a:r>
            <a:r>
              <a:rPr lang="ru-RU" sz="2000" dirty="0"/>
              <a:t> дополнительно </a:t>
            </a:r>
            <a:r>
              <a:rPr lang="ru-RU" sz="2000" dirty="0" smtClean="0"/>
              <a:t>сведения </a:t>
            </a:r>
            <a:r>
              <a:rPr lang="ru-RU" sz="2000" dirty="0"/>
              <a:t>о </a:t>
            </a:r>
            <a:r>
              <a:rPr lang="ru-RU" sz="2000" i="1" u="sng" dirty="0"/>
              <a:t>СНИЛС и ИНН </a:t>
            </a:r>
            <a:r>
              <a:rPr lang="ru-RU" sz="2000" dirty="0"/>
              <a:t>учредителя</a:t>
            </a:r>
            <a:r>
              <a:rPr lang="ru-RU" sz="2000" dirty="0" smtClean="0"/>
              <a:t>.</a:t>
            </a:r>
          </a:p>
          <a:p>
            <a:pPr fontAlgn="base"/>
            <a:r>
              <a:rPr lang="ru-RU" sz="2000" dirty="0"/>
              <a:t>Раздел </a:t>
            </a:r>
            <a:r>
              <a:rPr lang="ru-RU" sz="2000" b="1" dirty="0"/>
              <a:t>«Информация о проекте строительства»</a:t>
            </a:r>
            <a:r>
              <a:rPr lang="ru-RU" sz="2000" dirty="0"/>
              <a:t> дополнен </a:t>
            </a:r>
            <a:r>
              <a:rPr lang="ru-RU" sz="2000" dirty="0">
                <a:solidFill>
                  <a:srgbClr val="FF0000"/>
                </a:solidFill>
              </a:rPr>
              <a:t>дополнительными характеристиками проекта строительства (количество пассажирских и грузовых лифтов и инвалидных подъемников). </a:t>
            </a:r>
            <a:r>
              <a:rPr lang="ru-RU" sz="2000" dirty="0"/>
              <a:t>Характеристики жилых помещений будут дополнены </a:t>
            </a:r>
            <a:r>
              <a:rPr lang="ru-RU" sz="2000" dirty="0">
                <a:solidFill>
                  <a:srgbClr val="FF0000"/>
                </a:solidFill>
              </a:rPr>
              <a:t>общей жилой площадью каждого помещения и высотой </a:t>
            </a:r>
            <a:r>
              <a:rPr lang="ru-RU" sz="2000" dirty="0" smtClean="0">
                <a:solidFill>
                  <a:srgbClr val="FF0000"/>
                </a:solidFill>
              </a:rPr>
              <a:t>потолков</a:t>
            </a:r>
            <a:r>
              <a:rPr lang="ru-RU" sz="2000" dirty="0"/>
              <a:t> </a:t>
            </a:r>
            <a:r>
              <a:rPr lang="ru-RU" sz="2000" dirty="0" smtClean="0"/>
              <a:t>(и </a:t>
            </a:r>
            <a:r>
              <a:rPr lang="ru-RU" sz="2000" dirty="0"/>
              <a:t>в нежилых </a:t>
            </a:r>
            <a:r>
              <a:rPr lang="ru-RU" sz="2000" dirty="0" smtClean="0"/>
              <a:t>помещениях также + </a:t>
            </a:r>
            <a:r>
              <a:rPr lang="ru-RU" sz="2000" u="sng" dirty="0" smtClean="0"/>
              <a:t>без понижающих </a:t>
            </a:r>
            <a:r>
              <a:rPr lang="ru-RU" sz="2000" u="sng" dirty="0" err="1" smtClean="0"/>
              <a:t>коэф</a:t>
            </a:r>
            <a:r>
              <a:rPr lang="ru-RU" sz="2000" dirty="0" smtClean="0"/>
              <a:t>).</a:t>
            </a:r>
            <a:endParaRPr lang="ru-RU" sz="2000" dirty="0"/>
          </a:p>
          <a:p>
            <a:pPr fontAlgn="base"/>
            <a:r>
              <a:rPr lang="ru-RU" sz="2000" dirty="0"/>
              <a:t>В декларации теперь будет нужно указать информацию (организационно-правовую форму, полное наименование, ФИО ИП, ИНН) о генеральном подрядчике.</a:t>
            </a:r>
          </a:p>
          <a:p>
            <a:pPr algn="just" fontAlgn="base"/>
            <a:endParaRPr lang="ru-RU" sz="2000" dirty="0"/>
          </a:p>
          <a:p>
            <a:pPr marL="0" indent="0" algn="just">
              <a:buNone/>
            </a:pPr>
            <a:endParaRPr lang="ru-RU" sz="2800" dirty="0" smtClean="0"/>
          </a:p>
          <a:p>
            <a:pPr marL="0" indent="0" algn="ctr">
              <a:buNone/>
            </a:pPr>
            <a:endParaRPr lang="ru-RU" sz="2800" dirty="0"/>
          </a:p>
        </p:txBody>
      </p:sp>
    </p:spTree>
    <p:extLst>
      <p:ext uri="{BB962C8B-B14F-4D97-AF65-F5344CB8AC3E}">
        <p14:creationId xmlns:p14="http://schemas.microsoft.com/office/powerpoint/2010/main" val="792360559"/>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76526" cy="404664"/>
          </a:xfrm>
        </p:spPr>
        <p:txBody>
          <a:bodyPr>
            <a:noAutofit/>
          </a:bodyPr>
          <a:lstStyle/>
          <a:p>
            <a:r>
              <a:rPr lang="ru-RU" sz="2300" b="1" dirty="0" smtClean="0">
                <a:solidFill>
                  <a:schemeClr val="tx2">
                    <a:lumMod val="60000"/>
                    <a:lumOff val="40000"/>
                  </a:schemeClr>
                </a:solidFill>
                <a:latin typeface="Comic Sans MS" panose="030F0702030302020204" pitchFamily="66" charset="0"/>
              </a:rPr>
              <a:t>631/</a:t>
            </a:r>
            <a:r>
              <a:rPr lang="ru-RU" sz="2300" b="1" dirty="0" err="1" smtClean="0">
                <a:solidFill>
                  <a:schemeClr val="tx2">
                    <a:lumMod val="60000"/>
                    <a:lumOff val="40000"/>
                  </a:schemeClr>
                </a:solidFill>
                <a:latin typeface="Comic Sans MS" panose="030F0702030302020204" pitchFamily="66" charset="0"/>
              </a:rPr>
              <a:t>пр</a:t>
            </a:r>
            <a:r>
              <a:rPr lang="ru-RU" sz="2300" b="1" dirty="0" smtClean="0">
                <a:solidFill>
                  <a:schemeClr val="tx2">
                    <a:lumMod val="60000"/>
                    <a:lumOff val="40000"/>
                  </a:schemeClr>
                </a:solidFill>
                <a:latin typeface="Comic Sans MS" panose="030F0702030302020204" pitchFamily="66" charset="0"/>
              </a:rPr>
              <a:t>  новая форма проектной декларации</a:t>
            </a:r>
            <a:endParaRPr lang="ru-RU" sz="2300" b="1" dirty="0">
              <a:solidFill>
                <a:srgbClr val="C00000"/>
              </a:solidFill>
              <a:latin typeface="Comic Sans MS" panose="030F0702030302020204" pitchFamily="66" charset="0"/>
            </a:endParaRPr>
          </a:p>
        </p:txBody>
      </p:sp>
      <p:sp>
        <p:nvSpPr>
          <p:cNvPr id="3" name="Объект 2"/>
          <p:cNvSpPr>
            <a:spLocks noGrp="1"/>
          </p:cNvSpPr>
          <p:nvPr>
            <p:ph idx="1"/>
          </p:nvPr>
        </p:nvSpPr>
        <p:spPr>
          <a:xfrm>
            <a:off x="0" y="404664"/>
            <a:ext cx="9144000" cy="6453336"/>
          </a:xfrm>
        </p:spPr>
        <p:txBody>
          <a:bodyPr>
            <a:normAutofit/>
          </a:bodyPr>
          <a:lstStyle/>
          <a:p>
            <a:pPr algn="just" fontAlgn="base"/>
            <a:endParaRPr lang="ru-RU" sz="2200" dirty="0" smtClean="0"/>
          </a:p>
          <a:p>
            <a:pPr algn="just" fontAlgn="base"/>
            <a:r>
              <a:rPr lang="ru-RU" sz="2200" dirty="0" smtClean="0"/>
              <a:t>Существенно </a:t>
            </a:r>
            <a:r>
              <a:rPr lang="ru-RU" sz="2200" dirty="0"/>
              <a:t>детализируется раздел </a:t>
            </a:r>
            <a:r>
              <a:rPr lang="ru-RU" sz="2200" b="1" dirty="0"/>
              <a:t>«О планируемых элементах благоустройства территории…»</a:t>
            </a:r>
            <a:r>
              <a:rPr lang="ru-RU" sz="2200" dirty="0"/>
              <a:t>. В нем следует указывать планируемое </a:t>
            </a:r>
            <a:r>
              <a:rPr lang="ru-RU" sz="2200" i="1" u="sng" dirty="0"/>
              <a:t>количество гостевых машино-мест</a:t>
            </a:r>
            <a:r>
              <a:rPr lang="ru-RU" sz="2200" dirty="0"/>
              <a:t> на территории и вне объекта, </a:t>
            </a:r>
            <a:r>
              <a:rPr lang="ru-RU" sz="2200" i="1" u="sng" dirty="0"/>
              <a:t>описание игрового и спортивного оборудования</a:t>
            </a:r>
            <a:r>
              <a:rPr lang="ru-RU" sz="2200" dirty="0"/>
              <a:t>, малых архитектурных форм.</a:t>
            </a:r>
          </a:p>
          <a:p>
            <a:pPr fontAlgn="base"/>
            <a:endParaRPr lang="ru-RU" sz="2400" dirty="0" smtClean="0"/>
          </a:p>
          <a:p>
            <a:pPr fontAlgn="base"/>
            <a:r>
              <a:rPr lang="ru-RU" sz="2400" dirty="0" smtClean="0"/>
              <a:t>Новая графа </a:t>
            </a:r>
            <a:r>
              <a:rPr lang="ru-RU" sz="2400" dirty="0"/>
              <a:t>«</a:t>
            </a:r>
            <a:r>
              <a:rPr lang="ru-RU" sz="2400" b="1" dirty="0"/>
              <a:t>О предельных параметрах разрешенного строительства»</a:t>
            </a:r>
            <a:r>
              <a:rPr lang="ru-RU" sz="2400" dirty="0"/>
              <a:t>, где необходимо указывать:</a:t>
            </a:r>
          </a:p>
          <a:p>
            <a:pPr marL="0" indent="0" fontAlgn="base">
              <a:buNone/>
            </a:pPr>
            <a:r>
              <a:rPr lang="ru-RU" sz="2000" b="1" dirty="0"/>
              <a:t> </a:t>
            </a:r>
            <a:r>
              <a:rPr lang="ru-RU" sz="2000" b="1" dirty="0" smtClean="0"/>
              <a:t>   •</a:t>
            </a:r>
            <a:r>
              <a:rPr lang="ru-RU" sz="2000" b="1" dirty="0"/>
              <a:t> </a:t>
            </a:r>
            <a:r>
              <a:rPr lang="ru-RU" sz="2000" u="sng" dirty="0"/>
              <a:t>площадь жилого квартала</a:t>
            </a:r>
            <a:r>
              <a:rPr lang="ru-RU" sz="2000" dirty="0"/>
              <a:t>, </a:t>
            </a:r>
            <a:r>
              <a:rPr lang="ru-RU" sz="2000" dirty="0" smtClean="0"/>
              <a:t>в </a:t>
            </a:r>
            <a:r>
              <a:rPr lang="ru-RU" sz="2000" dirty="0"/>
              <a:t>котором осуществляется застройка,</a:t>
            </a:r>
          </a:p>
          <a:p>
            <a:pPr marL="0" indent="0" fontAlgn="base">
              <a:buNone/>
            </a:pPr>
            <a:r>
              <a:rPr lang="ru-RU" sz="2000" b="1" dirty="0"/>
              <a:t> </a:t>
            </a:r>
            <a:r>
              <a:rPr lang="ru-RU" sz="2000" b="1" dirty="0" smtClean="0"/>
              <a:t>   •</a:t>
            </a:r>
            <a:r>
              <a:rPr lang="ru-RU" sz="2000" b="1" dirty="0"/>
              <a:t> </a:t>
            </a:r>
            <a:r>
              <a:rPr lang="ru-RU" sz="2000" dirty="0" smtClean="0"/>
              <a:t>общая </a:t>
            </a:r>
            <a:r>
              <a:rPr lang="ru-RU" sz="2000" dirty="0"/>
              <a:t>площадь общественно-деловой </a:t>
            </a:r>
            <a:r>
              <a:rPr lang="ru-RU" sz="2000" dirty="0" smtClean="0"/>
              <a:t>инфраструктуры </a:t>
            </a:r>
            <a:r>
              <a:rPr lang="ru-RU" sz="2000" dirty="0"/>
              <a:t>в зоне застройки;</a:t>
            </a:r>
          </a:p>
          <a:p>
            <a:pPr marL="0" indent="0" fontAlgn="base">
              <a:buNone/>
            </a:pPr>
            <a:r>
              <a:rPr lang="ru-RU" sz="2000" b="1" dirty="0"/>
              <a:t> </a:t>
            </a:r>
            <a:r>
              <a:rPr lang="ru-RU" sz="2000" b="1" dirty="0" smtClean="0"/>
              <a:t>   •</a:t>
            </a:r>
            <a:r>
              <a:rPr lang="ru-RU" sz="2000" b="1" dirty="0"/>
              <a:t> </a:t>
            </a:r>
            <a:r>
              <a:rPr lang="ru-RU" sz="2000" dirty="0"/>
              <a:t>количество </a:t>
            </a:r>
            <a:r>
              <a:rPr lang="ru-RU" sz="2000" u="sng" dirty="0"/>
              <a:t>полос улично-дорожной сети</a:t>
            </a:r>
            <a:r>
              <a:rPr lang="ru-RU" sz="2000" dirty="0"/>
              <a:t>, примыкающей к застройке;</a:t>
            </a:r>
          </a:p>
          <a:p>
            <a:pPr marL="0" indent="0" fontAlgn="base">
              <a:buNone/>
            </a:pPr>
            <a:r>
              <a:rPr lang="ru-RU" sz="2000" b="1" dirty="0"/>
              <a:t> </a:t>
            </a:r>
            <a:r>
              <a:rPr lang="ru-RU" sz="2000" b="1" dirty="0" smtClean="0"/>
              <a:t>   •</a:t>
            </a:r>
            <a:r>
              <a:rPr lang="ru-RU" sz="2000" b="1" dirty="0"/>
              <a:t> </a:t>
            </a:r>
            <a:r>
              <a:rPr lang="ru-RU" sz="2000" dirty="0"/>
              <a:t>наличие </a:t>
            </a:r>
            <a:r>
              <a:rPr lang="ru-RU" sz="2000" u="sng" dirty="0"/>
              <a:t>движения общественного транспорта </a:t>
            </a:r>
            <a:r>
              <a:rPr lang="ru-RU" sz="2000" dirty="0"/>
              <a:t>на улично-дорожной </a:t>
            </a:r>
            <a:r>
              <a:rPr lang="ru-RU" sz="2000" dirty="0" smtClean="0"/>
              <a:t> </a:t>
            </a:r>
          </a:p>
          <a:p>
            <a:pPr marL="0" indent="0" fontAlgn="base">
              <a:buNone/>
            </a:pPr>
            <a:r>
              <a:rPr lang="ru-RU" sz="2000" dirty="0"/>
              <a:t> </a:t>
            </a:r>
            <a:r>
              <a:rPr lang="ru-RU" sz="2000" dirty="0" smtClean="0"/>
              <a:t>       сети</a:t>
            </a:r>
            <a:r>
              <a:rPr lang="ru-RU" sz="2000" dirty="0"/>
              <a:t>, примыкающей к зоне застройки;</a:t>
            </a:r>
          </a:p>
          <a:p>
            <a:pPr marL="0" indent="0" fontAlgn="base">
              <a:buNone/>
            </a:pPr>
            <a:r>
              <a:rPr lang="ru-RU" sz="2000" b="1" dirty="0"/>
              <a:t> </a:t>
            </a:r>
            <a:r>
              <a:rPr lang="ru-RU" sz="2000" b="1" dirty="0" smtClean="0"/>
              <a:t>    •</a:t>
            </a:r>
            <a:r>
              <a:rPr lang="ru-RU" sz="2000" b="1" dirty="0"/>
              <a:t> </a:t>
            </a:r>
            <a:r>
              <a:rPr lang="ru-RU" sz="2000" dirty="0"/>
              <a:t>радиусы доступности </a:t>
            </a:r>
            <a:r>
              <a:rPr lang="ru-RU" sz="2000" u="sng" dirty="0"/>
              <a:t>остановок общественного транспорта</a:t>
            </a:r>
            <a:r>
              <a:rPr lang="ru-RU" sz="2000" dirty="0"/>
              <a:t>;</a:t>
            </a:r>
          </a:p>
          <a:p>
            <a:pPr marL="0" indent="0" fontAlgn="base">
              <a:buNone/>
            </a:pPr>
            <a:r>
              <a:rPr lang="ru-RU" sz="2000" b="1" dirty="0"/>
              <a:t> </a:t>
            </a:r>
            <a:r>
              <a:rPr lang="ru-RU" sz="2000" b="1" dirty="0" smtClean="0"/>
              <a:t>    •</a:t>
            </a:r>
            <a:r>
              <a:rPr lang="ru-RU" sz="2000" b="1" dirty="0"/>
              <a:t> </a:t>
            </a:r>
            <a:r>
              <a:rPr lang="ru-RU" sz="2000" dirty="0"/>
              <a:t>обеспеченность населения </a:t>
            </a:r>
            <a:r>
              <a:rPr lang="ru-RU" sz="2000" u="sng" dirty="0"/>
              <a:t>озелененными территориями</a:t>
            </a:r>
            <a:r>
              <a:rPr lang="ru-RU" sz="2000" dirty="0" smtClean="0"/>
              <a:t>.                     </a:t>
            </a:r>
            <a:endParaRPr lang="ru-RU" sz="2000" dirty="0"/>
          </a:p>
          <a:p>
            <a:pPr marL="0" indent="0" algn="ctr">
              <a:buNone/>
            </a:pPr>
            <a:endParaRPr lang="ru-RU" sz="2800" dirty="0"/>
          </a:p>
        </p:txBody>
      </p:sp>
      <p:sp>
        <p:nvSpPr>
          <p:cNvPr id="4" name="Стрелка вниз 3"/>
          <p:cNvSpPr/>
          <p:nvPr/>
        </p:nvSpPr>
        <p:spPr>
          <a:xfrm>
            <a:off x="8244408" y="5805264"/>
            <a:ext cx="648072" cy="1008112"/>
          </a:xfrm>
          <a:prstGeom prst="down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ru-RU"/>
          </a:p>
        </p:txBody>
      </p:sp>
    </p:spTree>
    <p:extLst>
      <p:ext uri="{BB962C8B-B14F-4D97-AF65-F5344CB8AC3E}">
        <p14:creationId xmlns:p14="http://schemas.microsoft.com/office/powerpoint/2010/main" val="1301886205"/>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39756"/>
            <a:ext cx="9176526" cy="1092492"/>
          </a:xfrm>
        </p:spPr>
        <p:txBody>
          <a:bodyPr>
            <a:noAutofit/>
          </a:bodyPr>
          <a:lstStyle/>
          <a:p>
            <a:r>
              <a:rPr lang="ru-RU" sz="2400" b="1" dirty="0" smtClean="0"/>
              <a:t>ПИСЬМО Минстроя России</a:t>
            </a:r>
            <a:r>
              <a:rPr lang="ru-RU" sz="2400" b="1" dirty="0"/>
              <a:t/>
            </a:r>
            <a:br>
              <a:rPr lang="ru-RU" sz="2400" b="1" dirty="0"/>
            </a:br>
            <a:r>
              <a:rPr lang="ru-RU" sz="2400" b="1" dirty="0">
                <a:solidFill>
                  <a:srgbClr val="C00000"/>
                </a:solidFill>
              </a:rPr>
              <a:t>от 25 декабря 2020 г. N </a:t>
            </a:r>
            <a:r>
              <a:rPr lang="ru-RU" sz="2400" b="1" dirty="0" smtClean="0">
                <a:solidFill>
                  <a:srgbClr val="C00000"/>
                </a:solidFill>
              </a:rPr>
              <a:t>53201-ИФ/07  </a:t>
            </a:r>
            <a:r>
              <a:rPr lang="ru-RU" sz="2400" b="1" dirty="0" smtClean="0"/>
              <a:t/>
            </a:r>
            <a:br>
              <a:rPr lang="ru-RU" sz="2400" b="1" dirty="0" smtClean="0"/>
            </a:br>
            <a:r>
              <a:rPr lang="ru-RU" sz="2400" b="1" u="sng" dirty="0">
                <a:solidFill>
                  <a:srgbClr val="0066FF"/>
                </a:solidFill>
              </a:rPr>
              <a:t>принцип подсчета общей площади жилого помещения</a:t>
            </a:r>
            <a:endParaRPr lang="ru-RU" sz="2400" b="1" dirty="0">
              <a:solidFill>
                <a:srgbClr val="0066FF"/>
              </a:solidFill>
            </a:endParaRPr>
          </a:p>
        </p:txBody>
      </p:sp>
      <p:sp>
        <p:nvSpPr>
          <p:cNvPr id="3" name="Объект 2"/>
          <p:cNvSpPr>
            <a:spLocks noGrp="1"/>
          </p:cNvSpPr>
          <p:nvPr>
            <p:ph idx="1"/>
          </p:nvPr>
        </p:nvSpPr>
        <p:spPr>
          <a:xfrm>
            <a:off x="0" y="1052736"/>
            <a:ext cx="9144000" cy="5805264"/>
          </a:xfrm>
        </p:spPr>
        <p:txBody>
          <a:bodyPr>
            <a:normAutofit fontScale="92500" lnSpcReduction="20000"/>
          </a:bodyPr>
          <a:lstStyle/>
          <a:p>
            <a:pPr marL="0" indent="0" algn="ctr">
              <a:buNone/>
            </a:pPr>
            <a:endParaRPr lang="ru-RU" sz="600" b="1" dirty="0" smtClean="0"/>
          </a:p>
          <a:p>
            <a:pPr marL="0" indent="0" algn="ctr">
              <a:buNone/>
            </a:pPr>
            <a:r>
              <a:rPr lang="ru-RU" sz="2000" dirty="0" smtClean="0">
                <a:solidFill>
                  <a:srgbClr val="C00000"/>
                </a:solidFill>
              </a:rPr>
              <a:t>(</a:t>
            </a:r>
            <a:r>
              <a:rPr lang="ru-RU" sz="2100" b="1" dirty="0" smtClean="0">
                <a:solidFill>
                  <a:srgbClr val="C00000"/>
                </a:solidFill>
              </a:rPr>
              <a:t>новая форма проектной декларации</a:t>
            </a:r>
            <a:r>
              <a:rPr lang="ru-RU" sz="2000" dirty="0" smtClean="0">
                <a:solidFill>
                  <a:srgbClr val="C00000"/>
                </a:solidFill>
              </a:rPr>
              <a:t>)</a:t>
            </a:r>
          </a:p>
          <a:p>
            <a:pPr marL="0" indent="0" algn="ctr">
              <a:buNone/>
            </a:pPr>
            <a:endParaRPr lang="ru-RU" sz="2000" dirty="0" smtClean="0">
              <a:solidFill>
                <a:srgbClr val="C00000"/>
              </a:solidFill>
            </a:endParaRPr>
          </a:p>
          <a:p>
            <a:pPr marL="0" indent="0" algn="ctr">
              <a:buNone/>
            </a:pPr>
            <a:r>
              <a:rPr lang="ru-RU" sz="2600" dirty="0" smtClean="0"/>
              <a:t>Примечанием 64: определен </a:t>
            </a:r>
            <a:r>
              <a:rPr lang="ru-RU" sz="2600" u="sng" dirty="0"/>
              <a:t>принцип подсчета общей площади жилого </a:t>
            </a:r>
            <a:r>
              <a:rPr lang="ru-RU" sz="2600" u="sng" dirty="0" smtClean="0"/>
              <a:t>помещения:  </a:t>
            </a:r>
            <a:r>
              <a:rPr lang="ru-RU" sz="2600" dirty="0" smtClean="0"/>
              <a:t>указывается </a:t>
            </a:r>
            <a:r>
              <a:rPr lang="ru-RU" sz="2600" b="1" i="1" dirty="0"/>
              <a:t>сумма площадей всех отапливаемых</a:t>
            </a:r>
            <a:r>
              <a:rPr lang="ru-RU" sz="2600" i="1" dirty="0"/>
              <a:t> </a:t>
            </a:r>
            <a:r>
              <a:rPr lang="ru-RU" sz="2600" dirty="0"/>
              <a:t>помещений (жилых комнат и помещений вспомогательного </a:t>
            </a:r>
            <a:r>
              <a:rPr lang="ru-RU" sz="2600" dirty="0" smtClean="0"/>
              <a:t>использования) </a:t>
            </a:r>
            <a:r>
              <a:rPr lang="ru-RU" sz="2600" b="1" i="1" dirty="0"/>
              <a:t>и всех помещений</a:t>
            </a:r>
            <a:r>
              <a:rPr lang="ru-RU" sz="2600" b="1" dirty="0"/>
              <a:t> </a:t>
            </a:r>
            <a:r>
              <a:rPr lang="ru-RU" sz="2600" dirty="0"/>
              <a:t>(</a:t>
            </a:r>
            <a:r>
              <a:rPr lang="ru-RU" sz="2600" u="sng" dirty="0"/>
              <a:t>лоджий, балконов, веранд, террас, холодных кладовых и тамбуров</a:t>
            </a:r>
            <a:r>
              <a:rPr lang="ru-RU" sz="2600" dirty="0"/>
              <a:t>) </a:t>
            </a:r>
            <a:endParaRPr lang="ru-RU" sz="2600" dirty="0" smtClean="0"/>
          </a:p>
          <a:p>
            <a:pPr marL="0" indent="0" algn="ctr">
              <a:buNone/>
            </a:pPr>
            <a:r>
              <a:rPr lang="ru-RU" sz="2600" b="1" dirty="0" smtClean="0">
                <a:solidFill>
                  <a:srgbClr val="FF0000"/>
                </a:solidFill>
              </a:rPr>
              <a:t>БЕЗ ПОНИЖАЮЩЕГО КОЭФФИЦИЕНТА</a:t>
            </a:r>
            <a:r>
              <a:rPr lang="ru-RU" sz="2600" dirty="0" smtClean="0">
                <a:solidFill>
                  <a:srgbClr val="FF0000"/>
                </a:solidFill>
              </a:rPr>
              <a:t>. </a:t>
            </a:r>
            <a:endParaRPr lang="ru-RU" sz="2600" dirty="0">
              <a:solidFill>
                <a:srgbClr val="FF0000"/>
              </a:solidFill>
            </a:endParaRPr>
          </a:p>
          <a:p>
            <a:pPr marL="0" indent="0" algn="ctr">
              <a:buNone/>
            </a:pPr>
            <a:endParaRPr lang="ru-RU" sz="2800" dirty="0" smtClean="0">
              <a:solidFill>
                <a:srgbClr val="C00000"/>
              </a:solidFill>
            </a:endParaRPr>
          </a:p>
          <a:p>
            <a:pPr marL="0" indent="0" algn="ctr">
              <a:buNone/>
            </a:pPr>
            <a:r>
              <a:rPr lang="ru-RU" sz="2600" u="sng" dirty="0"/>
              <a:t>распространяется на проектные декларации, по которым положительное заключение экспертизы проектной документации </a:t>
            </a:r>
            <a:r>
              <a:rPr lang="ru-RU" sz="2600" b="1" u="sng" dirty="0"/>
              <a:t>получено после вступления </a:t>
            </a:r>
            <a:r>
              <a:rPr lang="ru-RU" sz="2600" u="sng" dirty="0"/>
              <a:t>в силу </a:t>
            </a:r>
            <a:r>
              <a:rPr lang="ru-RU" sz="2600" u="sng" dirty="0" smtClean="0"/>
              <a:t>Приказа </a:t>
            </a:r>
            <a:r>
              <a:rPr lang="ru-RU" sz="2600" u="sng" dirty="0"/>
              <a:t>N 631/</a:t>
            </a:r>
            <a:r>
              <a:rPr lang="ru-RU" sz="2600" u="sng" dirty="0" err="1"/>
              <a:t>пр</a:t>
            </a:r>
            <a:r>
              <a:rPr lang="ru-RU" sz="2600" dirty="0"/>
              <a:t> (после 13 декабря 2020 г</a:t>
            </a:r>
            <a:r>
              <a:rPr lang="ru-RU" sz="2600" dirty="0" smtClean="0"/>
              <a:t>.).</a:t>
            </a:r>
          </a:p>
          <a:p>
            <a:pPr marL="0" indent="0" algn="ctr">
              <a:buNone/>
            </a:pPr>
            <a:r>
              <a:rPr lang="ru-RU" sz="2600" u="sng" dirty="0"/>
              <a:t>Внесение изменений в проектные декларации</a:t>
            </a:r>
            <a:r>
              <a:rPr lang="ru-RU" sz="2600" dirty="0"/>
              <a:t>, размещенные в единой информационной системе жилищного строительства до 13 декабря 2020 </a:t>
            </a:r>
            <a:r>
              <a:rPr lang="ru-RU" sz="2600" dirty="0" smtClean="0"/>
              <a:t>г. </a:t>
            </a:r>
            <a:r>
              <a:rPr lang="ru-RU" sz="2600" b="1" dirty="0" smtClean="0"/>
              <a:t>Не Требуется.</a:t>
            </a:r>
            <a:endParaRPr lang="ru-RU" sz="2600" dirty="0"/>
          </a:p>
          <a:p>
            <a:pPr marL="0" indent="0" algn="ctr">
              <a:buNone/>
            </a:pPr>
            <a:endParaRPr lang="ru-RU" sz="2800" dirty="0"/>
          </a:p>
          <a:p>
            <a:pPr marL="0" indent="0" algn="ctr">
              <a:buNone/>
            </a:pPr>
            <a:endParaRPr lang="ru-RU" sz="2800" dirty="0">
              <a:solidFill>
                <a:srgbClr val="C00000"/>
              </a:solidFill>
            </a:endParaRPr>
          </a:p>
        </p:txBody>
      </p:sp>
    </p:spTree>
    <p:extLst>
      <p:ext uri="{BB962C8B-B14F-4D97-AF65-F5344CB8AC3E}">
        <p14:creationId xmlns:p14="http://schemas.microsoft.com/office/powerpoint/2010/main" val="26334029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6381328"/>
          </a:xfrm>
        </p:spPr>
        <p:txBody>
          <a:bodyPr>
            <a:noAutofit/>
          </a:bodyPr>
          <a:lstStyle/>
          <a:p>
            <a:r>
              <a:rPr lang="ru-RU" sz="4000" dirty="0" smtClean="0">
                <a:solidFill>
                  <a:schemeClr val="tx2">
                    <a:lumMod val="60000"/>
                    <a:lumOff val="40000"/>
                  </a:schemeClr>
                </a:solidFill>
                <a:latin typeface="Comic Sans MS" panose="030F0702030302020204" pitchFamily="66" charset="0"/>
              </a:rPr>
              <a:t/>
            </a:r>
            <a:br>
              <a:rPr lang="ru-RU" sz="4000" dirty="0" smtClean="0">
                <a:solidFill>
                  <a:schemeClr val="tx2">
                    <a:lumMod val="60000"/>
                    <a:lumOff val="40000"/>
                  </a:schemeClr>
                </a:solidFill>
                <a:latin typeface="Comic Sans MS" panose="030F0702030302020204" pitchFamily="66" charset="0"/>
              </a:rPr>
            </a:br>
            <a:r>
              <a:rPr lang="ru-RU" sz="4000" dirty="0">
                <a:solidFill>
                  <a:schemeClr val="tx2">
                    <a:lumMod val="60000"/>
                    <a:lumOff val="40000"/>
                  </a:schemeClr>
                </a:solidFill>
                <a:latin typeface="Comic Sans MS" panose="030F0702030302020204" pitchFamily="66" charset="0"/>
              </a:rPr>
              <a:t/>
            </a:r>
            <a:br>
              <a:rPr lang="ru-RU" sz="4000" dirty="0">
                <a:solidFill>
                  <a:schemeClr val="tx2">
                    <a:lumMod val="60000"/>
                    <a:lumOff val="40000"/>
                  </a:schemeClr>
                </a:solidFill>
                <a:latin typeface="Comic Sans MS" panose="030F0702030302020204" pitchFamily="66" charset="0"/>
              </a:rPr>
            </a:br>
            <a:r>
              <a:rPr lang="ru-RU" sz="4000" dirty="0" smtClean="0">
                <a:solidFill>
                  <a:schemeClr val="tx2">
                    <a:lumMod val="60000"/>
                    <a:lumOff val="40000"/>
                  </a:schemeClr>
                </a:solidFill>
                <a:latin typeface="Comic Sans MS" panose="030F0702030302020204" pitchFamily="66" charset="0"/>
              </a:rPr>
              <a:t>Порядок </a:t>
            </a:r>
            <a:r>
              <a:rPr lang="ru-RU" sz="4000" dirty="0">
                <a:solidFill>
                  <a:schemeClr val="tx2">
                    <a:lumMod val="60000"/>
                    <a:lumOff val="40000"/>
                  </a:schemeClr>
                </a:solidFill>
                <a:latin typeface="Comic Sans MS" panose="030F0702030302020204" pitchFamily="66" charset="0"/>
              </a:rPr>
              <a:t>выявления органами местного самоуправления </a:t>
            </a:r>
            <a:r>
              <a:rPr lang="ru-RU" sz="4000" dirty="0">
                <a:solidFill>
                  <a:srgbClr val="C00000"/>
                </a:solidFill>
                <a:latin typeface="Comic Sans MS" panose="030F0702030302020204" pitchFamily="66" charset="0"/>
              </a:rPr>
              <a:t>правообладателей</a:t>
            </a:r>
            <a:r>
              <a:rPr lang="ru-RU" sz="4000" dirty="0">
                <a:solidFill>
                  <a:schemeClr val="tx2">
                    <a:lumMod val="60000"/>
                    <a:lumOff val="40000"/>
                  </a:schemeClr>
                </a:solidFill>
                <a:latin typeface="Comic Sans MS" panose="030F0702030302020204" pitchFamily="66" charset="0"/>
              </a:rPr>
              <a:t> </a:t>
            </a:r>
            <a:r>
              <a:rPr lang="ru-RU" sz="4000" dirty="0" smtClean="0">
                <a:solidFill>
                  <a:schemeClr val="tx2">
                    <a:lumMod val="60000"/>
                    <a:lumOff val="40000"/>
                  </a:schemeClr>
                </a:solidFill>
                <a:latin typeface="Comic Sans MS" panose="030F0702030302020204" pitchFamily="66" charset="0"/>
              </a:rPr>
              <a:t/>
            </a:r>
            <a:br>
              <a:rPr lang="ru-RU" sz="4000" dirty="0" smtClean="0">
                <a:solidFill>
                  <a:schemeClr val="tx2">
                    <a:lumMod val="60000"/>
                    <a:lumOff val="40000"/>
                  </a:schemeClr>
                </a:solidFill>
                <a:latin typeface="Comic Sans MS" panose="030F0702030302020204" pitchFamily="66" charset="0"/>
              </a:rPr>
            </a:br>
            <a:r>
              <a:rPr lang="ru-RU" sz="4000" b="1" dirty="0" smtClean="0">
                <a:solidFill>
                  <a:schemeClr val="tx2">
                    <a:lumMod val="60000"/>
                    <a:lumOff val="40000"/>
                  </a:schemeClr>
                </a:solidFill>
                <a:latin typeface="Comic Sans MS" panose="030F0702030302020204" pitchFamily="66" charset="0"/>
              </a:rPr>
              <a:t>ранее </a:t>
            </a:r>
            <a:r>
              <a:rPr lang="ru-RU" sz="4000" b="1" dirty="0">
                <a:solidFill>
                  <a:schemeClr val="tx2">
                    <a:lumMod val="60000"/>
                    <a:lumOff val="40000"/>
                  </a:schemeClr>
                </a:solidFill>
                <a:latin typeface="Comic Sans MS" panose="030F0702030302020204" pitchFamily="66" charset="0"/>
              </a:rPr>
              <a:t>учтенных объектов </a:t>
            </a:r>
            <a:r>
              <a:rPr lang="ru-RU" sz="4000" b="1" dirty="0" smtClean="0">
                <a:solidFill>
                  <a:schemeClr val="tx2">
                    <a:lumMod val="60000"/>
                    <a:lumOff val="40000"/>
                  </a:schemeClr>
                </a:solidFill>
                <a:latin typeface="Comic Sans MS" panose="030F0702030302020204" pitchFamily="66" charset="0"/>
              </a:rPr>
              <a:t>недвижимости</a:t>
            </a:r>
            <a:r>
              <a:rPr lang="ru-RU" sz="4000" dirty="0">
                <a:solidFill>
                  <a:schemeClr val="tx2">
                    <a:lumMod val="60000"/>
                    <a:lumOff val="40000"/>
                  </a:schemeClr>
                </a:solidFill>
                <a:latin typeface="Comic Sans MS" panose="030F0702030302020204" pitchFamily="66" charset="0"/>
              </a:rPr>
              <a:t/>
            </a:r>
            <a:br>
              <a:rPr lang="ru-RU" sz="4000" dirty="0">
                <a:solidFill>
                  <a:schemeClr val="tx2">
                    <a:lumMod val="60000"/>
                    <a:lumOff val="40000"/>
                  </a:schemeClr>
                </a:solidFill>
                <a:latin typeface="Comic Sans MS" panose="030F0702030302020204" pitchFamily="66" charset="0"/>
              </a:rPr>
            </a:br>
            <a:r>
              <a:rPr lang="ru-RU" sz="4000" dirty="0" smtClean="0">
                <a:solidFill>
                  <a:schemeClr val="tx2">
                    <a:lumMod val="60000"/>
                    <a:lumOff val="40000"/>
                  </a:schemeClr>
                </a:solidFill>
                <a:latin typeface="Comic Sans MS" panose="030F0702030302020204" pitchFamily="66" charset="0"/>
              </a:rPr>
              <a:t/>
            </a:r>
            <a:br>
              <a:rPr lang="ru-RU" sz="4000" dirty="0" smtClean="0">
                <a:solidFill>
                  <a:schemeClr val="tx2">
                    <a:lumMod val="60000"/>
                    <a:lumOff val="40000"/>
                  </a:schemeClr>
                </a:solidFill>
                <a:latin typeface="Comic Sans MS" panose="030F0702030302020204" pitchFamily="66" charset="0"/>
              </a:rPr>
            </a:br>
            <a:r>
              <a:rPr lang="ru-RU" sz="3200" i="1" dirty="0"/>
              <a:t>ФЗ от 30.12.2020 </a:t>
            </a:r>
            <a:r>
              <a:rPr lang="ru-RU" sz="3200" b="1" dirty="0">
                <a:solidFill>
                  <a:srgbClr val="FF0000"/>
                </a:solidFill>
              </a:rPr>
              <a:t>№ 518-ФЗ </a:t>
            </a:r>
            <a:r>
              <a:rPr lang="ru-RU" sz="3200" i="1" dirty="0"/>
              <a:t>«О внесении изменений в отдельные законодательные акты Российской Федерации»</a:t>
            </a:r>
            <a:br>
              <a:rPr lang="ru-RU" sz="3200" i="1" dirty="0"/>
            </a:br>
            <a:r>
              <a:rPr lang="ru-RU" sz="3200" b="1" dirty="0"/>
              <a:t>Начало действия </a:t>
            </a:r>
            <a:r>
              <a:rPr lang="ru-RU" sz="3200" b="1" dirty="0" smtClean="0"/>
              <a:t>- </a:t>
            </a:r>
            <a:r>
              <a:rPr lang="ru-RU" sz="3200" b="1" dirty="0">
                <a:solidFill>
                  <a:srgbClr val="FF0000"/>
                </a:solidFill>
              </a:rPr>
              <a:t>29.06.2021</a:t>
            </a:r>
            <a:r>
              <a:rPr lang="ru-RU" sz="3200" dirty="0"/>
              <a:t/>
            </a:r>
            <a:br>
              <a:rPr lang="ru-RU" sz="3200" dirty="0"/>
            </a:br>
            <a:r>
              <a:rPr lang="ru-RU" sz="3200" dirty="0">
                <a:solidFill>
                  <a:schemeClr val="tx2">
                    <a:lumMod val="60000"/>
                    <a:lumOff val="40000"/>
                  </a:schemeClr>
                </a:solidFill>
                <a:latin typeface="Comic Sans MS" panose="030F0702030302020204" pitchFamily="66" charset="0"/>
              </a:rPr>
              <a:t/>
            </a:r>
            <a:br>
              <a:rPr lang="ru-RU" sz="3200" dirty="0">
                <a:solidFill>
                  <a:schemeClr val="tx2">
                    <a:lumMod val="60000"/>
                    <a:lumOff val="40000"/>
                  </a:schemeClr>
                </a:solidFill>
                <a:latin typeface="Comic Sans MS" panose="030F0702030302020204" pitchFamily="66" charset="0"/>
              </a:rPr>
            </a:br>
            <a:r>
              <a:rPr lang="ru-RU" sz="1800" dirty="0">
                <a:solidFill>
                  <a:schemeClr val="tx2">
                    <a:lumMod val="60000"/>
                    <a:lumOff val="40000"/>
                  </a:schemeClr>
                </a:solidFill>
                <a:latin typeface="Comic Sans MS" panose="030F0702030302020204" pitchFamily="66" charset="0"/>
              </a:rPr>
              <a:t> </a:t>
            </a:r>
          </a:p>
        </p:txBody>
      </p:sp>
      <p:sp>
        <p:nvSpPr>
          <p:cNvPr id="3" name="Объект 2"/>
          <p:cNvSpPr>
            <a:spLocks noGrp="1"/>
          </p:cNvSpPr>
          <p:nvPr>
            <p:ph idx="1"/>
          </p:nvPr>
        </p:nvSpPr>
        <p:spPr>
          <a:xfrm>
            <a:off x="0" y="6669360"/>
            <a:ext cx="9144000" cy="188640"/>
          </a:xfrm>
        </p:spPr>
        <p:txBody>
          <a:bodyPr>
            <a:normAutofit fontScale="25000" lnSpcReduction="20000"/>
          </a:bodyPr>
          <a:lstStyle/>
          <a:p>
            <a:endParaRPr lang="ru-RU" sz="2400" b="1" dirty="0"/>
          </a:p>
        </p:txBody>
      </p:sp>
    </p:spTree>
    <p:extLst>
      <p:ext uri="{BB962C8B-B14F-4D97-AF65-F5344CB8AC3E}">
        <p14:creationId xmlns:p14="http://schemas.microsoft.com/office/powerpoint/2010/main" val="1459409018"/>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76526" cy="764704"/>
          </a:xfrm>
        </p:spPr>
        <p:txBody>
          <a:bodyPr>
            <a:noAutofit/>
          </a:bodyPr>
          <a:lstStyle/>
          <a:p>
            <a:r>
              <a:rPr lang="ru-RU" sz="2400" b="1" dirty="0" smtClean="0"/>
              <a:t/>
            </a:r>
            <a:br>
              <a:rPr lang="ru-RU" sz="2400" b="1" dirty="0" smtClean="0"/>
            </a:br>
            <a:r>
              <a:rPr lang="ru-RU" sz="2400" b="1" dirty="0"/>
              <a:t/>
            </a:r>
            <a:br>
              <a:rPr lang="ru-RU" sz="2400" b="1" dirty="0"/>
            </a:br>
            <a:r>
              <a:rPr lang="ru-RU" sz="2400" b="1" dirty="0" smtClean="0"/>
              <a:t/>
            </a:r>
            <a:br>
              <a:rPr lang="ru-RU" sz="2400" b="1" dirty="0" smtClean="0"/>
            </a:br>
            <a:r>
              <a:rPr lang="ru-RU" sz="2400" b="1" dirty="0" smtClean="0"/>
              <a:t>ПИСЬМО Минстроя России </a:t>
            </a:r>
            <a:r>
              <a:rPr lang="ru-RU" sz="2400" b="1" dirty="0" smtClean="0">
                <a:solidFill>
                  <a:srgbClr val="FF0000"/>
                </a:solidFill>
              </a:rPr>
              <a:t>от </a:t>
            </a:r>
            <a:r>
              <a:rPr lang="ru-RU" sz="2400" b="1" dirty="0">
                <a:solidFill>
                  <a:srgbClr val="FF0000"/>
                </a:solidFill>
              </a:rPr>
              <a:t>21 декабря 2020 г. N </a:t>
            </a:r>
            <a:r>
              <a:rPr lang="ru-RU" sz="2400" b="1" dirty="0" smtClean="0">
                <a:solidFill>
                  <a:srgbClr val="FF0000"/>
                </a:solidFill>
              </a:rPr>
              <a:t>52346-ДВ/08</a:t>
            </a:r>
            <a:br>
              <a:rPr lang="ru-RU" sz="2400" b="1" dirty="0" smtClean="0">
                <a:solidFill>
                  <a:srgbClr val="FF0000"/>
                </a:solidFill>
              </a:rPr>
            </a:br>
            <a:r>
              <a:rPr lang="ru-RU" sz="2400" b="1" dirty="0"/>
              <a:t>о </a:t>
            </a:r>
            <a:r>
              <a:rPr lang="ru-RU" sz="2400" b="1" u="sng" dirty="0"/>
              <a:t>выявленных типичных нарушениях</a:t>
            </a:r>
            <a:r>
              <a:rPr lang="ru-RU" sz="2400" b="1" dirty="0"/>
              <a:t> законодательства о градостроительной деятельности</a:t>
            </a:r>
            <a:r>
              <a:rPr lang="ru-RU" sz="2400" dirty="0"/>
              <a:t> </a:t>
            </a:r>
            <a:r>
              <a:rPr lang="ru-RU" sz="2400" dirty="0" smtClean="0"/>
              <a:t>органами </a:t>
            </a:r>
            <a:r>
              <a:rPr lang="ru-RU" sz="2400" dirty="0"/>
              <a:t>государственной власти субъектов </a:t>
            </a:r>
            <a:r>
              <a:rPr lang="ru-RU" sz="2400" dirty="0" smtClean="0"/>
              <a:t>РФ</a:t>
            </a:r>
            <a:endParaRPr lang="ru-RU" sz="2400" b="1" dirty="0">
              <a:solidFill>
                <a:srgbClr val="FF0000"/>
              </a:solidFill>
            </a:endParaRPr>
          </a:p>
        </p:txBody>
      </p:sp>
      <p:sp>
        <p:nvSpPr>
          <p:cNvPr id="3" name="Объект 2"/>
          <p:cNvSpPr>
            <a:spLocks noGrp="1"/>
          </p:cNvSpPr>
          <p:nvPr>
            <p:ph idx="1"/>
          </p:nvPr>
        </p:nvSpPr>
        <p:spPr>
          <a:xfrm>
            <a:off x="0" y="1628800"/>
            <a:ext cx="9144000" cy="5229200"/>
          </a:xfrm>
        </p:spPr>
        <p:txBody>
          <a:bodyPr>
            <a:normAutofit fontScale="77500" lnSpcReduction="20000"/>
          </a:bodyPr>
          <a:lstStyle/>
          <a:p>
            <a:pPr marL="0" indent="0" algn="ctr">
              <a:buNone/>
            </a:pPr>
            <a:r>
              <a:rPr lang="ru-RU" sz="2400" b="1" dirty="0" smtClean="0">
                <a:solidFill>
                  <a:srgbClr val="0066FF"/>
                </a:solidFill>
              </a:rPr>
              <a:t>Осуществление </a:t>
            </a:r>
            <a:r>
              <a:rPr lang="ru-RU" sz="2400" b="1" dirty="0">
                <a:solidFill>
                  <a:srgbClr val="0066FF"/>
                </a:solidFill>
              </a:rPr>
              <a:t>полномочий по подготовке и </a:t>
            </a:r>
            <a:r>
              <a:rPr lang="ru-RU" sz="2400" b="1" dirty="0" smtClean="0">
                <a:solidFill>
                  <a:srgbClr val="0066FF"/>
                </a:solidFill>
              </a:rPr>
              <a:t>утверждению </a:t>
            </a:r>
            <a:r>
              <a:rPr lang="ru-RU" sz="2400" b="1" u="sng" dirty="0" smtClean="0">
                <a:solidFill>
                  <a:srgbClr val="0066FF"/>
                </a:solidFill>
              </a:rPr>
              <a:t>региональных </a:t>
            </a:r>
            <a:r>
              <a:rPr lang="ru-RU" sz="2400" b="1" u="sng" dirty="0">
                <a:solidFill>
                  <a:srgbClr val="0066FF"/>
                </a:solidFill>
              </a:rPr>
              <a:t>нормативов градостроительного </a:t>
            </a:r>
            <a:r>
              <a:rPr lang="ru-RU" sz="2400" b="1" u="sng" dirty="0" smtClean="0">
                <a:solidFill>
                  <a:srgbClr val="0066FF"/>
                </a:solidFill>
              </a:rPr>
              <a:t>проектирования</a:t>
            </a:r>
          </a:p>
          <a:p>
            <a:pPr marL="0" indent="0" algn="ctr">
              <a:buNone/>
            </a:pPr>
            <a:endParaRPr lang="ru-RU" sz="900" b="1" u="sng" dirty="0" smtClean="0"/>
          </a:p>
          <a:p>
            <a:pPr marL="0" indent="0">
              <a:buNone/>
            </a:pPr>
            <a:r>
              <a:rPr lang="ru-RU" sz="2400" b="1" u="sng" dirty="0"/>
              <a:t>выявлены следующие нарушения</a:t>
            </a:r>
            <a:r>
              <a:rPr lang="ru-RU" sz="2400" dirty="0"/>
              <a:t>:</a:t>
            </a:r>
          </a:p>
          <a:p>
            <a:pPr marL="457200" indent="-457200">
              <a:buAutoNum type="arabicPeriod"/>
            </a:pPr>
            <a:r>
              <a:rPr lang="ru-RU" sz="2400" dirty="0" smtClean="0">
                <a:solidFill>
                  <a:srgbClr val="FF0000"/>
                </a:solidFill>
              </a:rPr>
              <a:t>В </a:t>
            </a:r>
            <a:r>
              <a:rPr lang="ru-RU" sz="2400" dirty="0">
                <a:solidFill>
                  <a:srgbClr val="FF0000"/>
                </a:solidFill>
              </a:rPr>
              <a:t>РНГП отдельных субъектов </a:t>
            </a:r>
            <a:r>
              <a:rPr lang="ru-RU" sz="2400" dirty="0" smtClean="0">
                <a:solidFill>
                  <a:srgbClr val="FF0000"/>
                </a:solidFill>
              </a:rPr>
              <a:t>РФ </a:t>
            </a:r>
            <a:r>
              <a:rPr lang="ru-RU" sz="2400" b="1" dirty="0" smtClean="0">
                <a:solidFill>
                  <a:srgbClr val="FF0000"/>
                </a:solidFill>
              </a:rPr>
              <a:t>содержатся </a:t>
            </a:r>
            <a:r>
              <a:rPr lang="ru-RU" sz="2400" b="1" dirty="0">
                <a:solidFill>
                  <a:srgbClr val="FF0000"/>
                </a:solidFill>
              </a:rPr>
              <a:t>требования</a:t>
            </a:r>
            <a:r>
              <a:rPr lang="ru-RU" sz="2400" dirty="0"/>
              <a:t>, </a:t>
            </a:r>
            <a:endParaRPr lang="ru-RU" sz="2400" dirty="0" smtClean="0"/>
          </a:p>
          <a:p>
            <a:pPr marL="0" indent="0">
              <a:buNone/>
            </a:pPr>
            <a:r>
              <a:rPr lang="ru-RU" sz="2400" dirty="0" smtClean="0"/>
              <a:t>-     предъявляемые </a:t>
            </a:r>
            <a:r>
              <a:rPr lang="ru-RU" sz="2400" u="sng" dirty="0"/>
              <a:t>к проектированию</a:t>
            </a:r>
            <a:r>
              <a:rPr lang="ru-RU" sz="2400" dirty="0"/>
              <a:t>, </a:t>
            </a:r>
            <a:endParaRPr lang="ru-RU" sz="2400" dirty="0" smtClean="0"/>
          </a:p>
          <a:p>
            <a:pPr>
              <a:buFontTx/>
              <a:buChar char="-"/>
            </a:pPr>
            <a:r>
              <a:rPr lang="ru-RU" sz="2400" u="sng" dirty="0" smtClean="0"/>
              <a:t>к </a:t>
            </a:r>
            <a:r>
              <a:rPr lang="ru-RU" sz="2400" u="sng" dirty="0"/>
              <a:t>выбору места размещения объектов </a:t>
            </a:r>
            <a:r>
              <a:rPr lang="ru-RU" sz="2400" dirty="0"/>
              <a:t>капитального строительства, </a:t>
            </a:r>
            <a:endParaRPr lang="ru-RU" sz="2400" dirty="0" smtClean="0"/>
          </a:p>
          <a:p>
            <a:pPr>
              <a:buFontTx/>
              <a:buChar char="-"/>
            </a:pPr>
            <a:r>
              <a:rPr lang="ru-RU" sz="2400" u="sng" dirty="0" smtClean="0"/>
              <a:t>размерам </a:t>
            </a:r>
            <a:r>
              <a:rPr lang="ru-RU" sz="2400" u="sng" dirty="0"/>
              <a:t>зон с особыми условиями </a:t>
            </a:r>
            <a:r>
              <a:rPr lang="ru-RU" sz="2400" dirty="0"/>
              <a:t>использования территорий, </a:t>
            </a:r>
            <a:endParaRPr lang="ru-RU" sz="2400" dirty="0" smtClean="0"/>
          </a:p>
          <a:p>
            <a:pPr>
              <a:buFontTx/>
              <a:buChar char="-"/>
            </a:pPr>
            <a:r>
              <a:rPr lang="ru-RU" sz="2400" dirty="0" smtClean="0"/>
              <a:t>предельным параметрам </a:t>
            </a:r>
            <a:r>
              <a:rPr lang="ru-RU" sz="2400" dirty="0"/>
              <a:t>разрешенного строительства, реконструкции объектов капитального строительства и пр.</a:t>
            </a:r>
          </a:p>
          <a:p>
            <a:pPr marL="0" indent="0">
              <a:buNone/>
            </a:pPr>
            <a:r>
              <a:rPr lang="ru-RU" sz="2400" dirty="0"/>
              <a:t>Соответствующие положения РНГП </a:t>
            </a:r>
            <a:r>
              <a:rPr lang="ru-RU" sz="2400" b="1" u="sng" dirty="0" smtClean="0">
                <a:solidFill>
                  <a:srgbClr val="FF0000"/>
                </a:solidFill>
              </a:rPr>
              <a:t>НЕ МОГУТ</a:t>
            </a:r>
            <a:r>
              <a:rPr lang="ru-RU" sz="2400" dirty="0" smtClean="0">
                <a:solidFill>
                  <a:srgbClr val="FF0000"/>
                </a:solidFill>
              </a:rPr>
              <a:t> </a:t>
            </a:r>
            <a:r>
              <a:rPr lang="ru-RU" sz="2400" dirty="0" smtClean="0"/>
              <a:t>рассматриваться </a:t>
            </a:r>
            <a:r>
              <a:rPr lang="ru-RU" sz="2400" dirty="0"/>
              <a:t>в качестве расчетных показателей</a:t>
            </a:r>
            <a:r>
              <a:rPr lang="ru-RU" sz="2400" dirty="0" smtClean="0"/>
              <a:t>.</a:t>
            </a:r>
          </a:p>
          <a:p>
            <a:pPr marL="0" indent="0">
              <a:buNone/>
            </a:pPr>
            <a:endParaRPr lang="ru-RU" sz="2400" dirty="0" smtClean="0"/>
          </a:p>
          <a:p>
            <a:pPr marL="0" indent="0">
              <a:buNone/>
            </a:pPr>
            <a:r>
              <a:rPr lang="ru-RU" sz="2400" dirty="0" smtClean="0"/>
              <a:t>Можно только РНГП: </a:t>
            </a:r>
            <a:r>
              <a:rPr lang="ru-RU" sz="2400" i="1" dirty="0"/>
              <a:t>1</a:t>
            </a:r>
            <a:r>
              <a:rPr lang="ru-RU" sz="2100" i="1" dirty="0"/>
              <a:t>) транспорт, автомобильные дороги; 2) предупреждение ЧС, стихийных бедствий; 3) образование; 4) здравоохранение; 5) физическая культура и спорт; 5.1) энергетика; 6) планируемые объекты а) электро- и газоснабжение поселений; б) автомобильные дороги местного значения; в) образование; г) здравоохранение; д) физическая культура и массовый спорт; е) обработка, утилизация, обезвреживание, размещение твердых коммунальных отходов</a:t>
            </a:r>
            <a:r>
              <a:rPr lang="ru-RU" sz="2100" i="1" dirty="0" smtClean="0"/>
              <a:t>; </a:t>
            </a:r>
          </a:p>
          <a:p>
            <a:pPr marL="0" indent="0">
              <a:buNone/>
            </a:pPr>
            <a:endParaRPr lang="ru-RU" sz="2100" i="1" dirty="0" smtClean="0"/>
          </a:p>
          <a:p>
            <a:pPr marL="0" indent="0">
              <a:buNone/>
            </a:pPr>
            <a:r>
              <a:rPr lang="ru-RU" sz="2500" dirty="0">
                <a:solidFill>
                  <a:srgbClr val="FF0000"/>
                </a:solidFill>
              </a:rPr>
              <a:t>2. Не исполняется требования </a:t>
            </a:r>
            <a:r>
              <a:rPr lang="ru-RU" sz="2500" b="1" dirty="0">
                <a:solidFill>
                  <a:srgbClr val="FF0000"/>
                </a:solidFill>
              </a:rPr>
              <a:t>о размещении РНГП </a:t>
            </a:r>
            <a:r>
              <a:rPr lang="ru-RU" sz="2500" dirty="0">
                <a:solidFill>
                  <a:srgbClr val="FF0000"/>
                </a:solidFill>
              </a:rPr>
              <a:t>(5 дней) во ФГИС </a:t>
            </a:r>
            <a:r>
              <a:rPr lang="ru-RU" sz="2500" dirty="0" smtClean="0">
                <a:solidFill>
                  <a:srgbClr val="FF0000"/>
                </a:solidFill>
              </a:rPr>
              <a:t>ТП  </a:t>
            </a:r>
            <a:r>
              <a:rPr lang="ru-RU" sz="2300" i="1" dirty="0" smtClean="0">
                <a:solidFill>
                  <a:srgbClr val="FF0000"/>
                </a:solidFill>
              </a:rPr>
              <a:t>(+ </a:t>
            </a:r>
            <a:r>
              <a:rPr lang="ru-RU" sz="2300" i="1" dirty="0" err="1" smtClean="0">
                <a:solidFill>
                  <a:srgbClr val="FF0000"/>
                </a:solidFill>
              </a:rPr>
              <a:t>недейств</a:t>
            </a:r>
            <a:r>
              <a:rPr lang="ru-RU" sz="2300" i="1" dirty="0" smtClean="0">
                <a:solidFill>
                  <a:srgbClr val="FF0000"/>
                </a:solidFill>
              </a:rPr>
              <a:t>)</a:t>
            </a:r>
            <a:endParaRPr lang="ru-RU" sz="2300" i="1" dirty="0">
              <a:solidFill>
                <a:srgbClr val="FF0000"/>
              </a:solidFill>
            </a:endParaRPr>
          </a:p>
          <a:p>
            <a:pPr marL="0" indent="0" algn="just">
              <a:buNone/>
            </a:pPr>
            <a:endParaRPr lang="ru-RU" sz="2400" b="1" u="sng" dirty="0"/>
          </a:p>
          <a:p>
            <a:pPr marL="0" indent="0" algn="ctr">
              <a:buNone/>
            </a:pPr>
            <a:endParaRPr lang="ru-RU" sz="2800" dirty="0" smtClean="0"/>
          </a:p>
          <a:p>
            <a:pPr marL="0" indent="0" algn="ctr">
              <a:buNone/>
            </a:pPr>
            <a:endParaRPr lang="ru-RU" sz="2800" dirty="0"/>
          </a:p>
        </p:txBody>
      </p:sp>
      <p:sp>
        <p:nvSpPr>
          <p:cNvPr id="4" name="Стрелка вправо 3"/>
          <p:cNvSpPr/>
          <p:nvPr/>
        </p:nvSpPr>
        <p:spPr>
          <a:xfrm>
            <a:off x="8388424" y="5805264"/>
            <a:ext cx="576064" cy="288032"/>
          </a:xfrm>
          <a:prstGeom prst="right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ru-RU"/>
          </a:p>
        </p:txBody>
      </p:sp>
    </p:spTree>
    <p:extLst>
      <p:ext uri="{BB962C8B-B14F-4D97-AF65-F5344CB8AC3E}">
        <p14:creationId xmlns:p14="http://schemas.microsoft.com/office/powerpoint/2010/main" val="357576873"/>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76526" cy="1268760"/>
          </a:xfrm>
        </p:spPr>
        <p:txBody>
          <a:bodyPr>
            <a:noAutofit/>
          </a:bodyPr>
          <a:lstStyle/>
          <a:p>
            <a:r>
              <a:rPr lang="ru-RU" sz="2400" b="1" dirty="0" smtClean="0"/>
              <a:t/>
            </a:r>
            <a:br>
              <a:rPr lang="ru-RU" sz="2400" b="1" dirty="0" smtClean="0"/>
            </a:br>
            <a:r>
              <a:rPr lang="ru-RU" sz="2400" b="1" dirty="0" smtClean="0"/>
              <a:t>ППР </a:t>
            </a:r>
            <a:r>
              <a:rPr lang="ru-RU" sz="2400" b="1" dirty="0">
                <a:solidFill>
                  <a:srgbClr val="FF0000"/>
                </a:solidFill>
              </a:rPr>
              <a:t>от 16 декабря 2020 г. N 2122</a:t>
            </a:r>
            <a:br>
              <a:rPr lang="ru-RU" sz="2400" b="1" dirty="0">
                <a:solidFill>
                  <a:srgbClr val="FF0000"/>
                </a:solidFill>
              </a:rPr>
            </a:br>
            <a:r>
              <a:rPr lang="ru-RU" sz="2400" b="1" dirty="0" smtClean="0"/>
              <a:t>О </a:t>
            </a:r>
            <a:r>
              <a:rPr lang="ru-RU" sz="2400" b="1" dirty="0"/>
              <a:t>РАСЧЕТНЫХ ПОКАЗАТЕЛЯХ,</a:t>
            </a:r>
            <a:br>
              <a:rPr lang="ru-RU" sz="2400" b="1" dirty="0"/>
            </a:br>
            <a:r>
              <a:rPr lang="ru-RU" sz="2400" b="1" u="sng" dirty="0"/>
              <a:t>ПОДЛЕЖАЩИХ УСТАНОВЛЕНИЮ </a:t>
            </a:r>
            <a:r>
              <a:rPr lang="ru-RU" sz="2400" b="1" dirty="0"/>
              <a:t>В РЕГИОНАЛЬНЫХ НОРМАТИВАХ</a:t>
            </a:r>
            <a:br>
              <a:rPr lang="ru-RU" sz="2400" b="1" dirty="0"/>
            </a:br>
            <a:r>
              <a:rPr lang="ru-RU" sz="2400" b="1" dirty="0"/>
              <a:t>ГРАДОСТРОИТЕЛЬНОГО ПРОЕКТИРОВАНИЯ</a:t>
            </a:r>
          </a:p>
        </p:txBody>
      </p:sp>
      <p:sp>
        <p:nvSpPr>
          <p:cNvPr id="3" name="Объект 2"/>
          <p:cNvSpPr>
            <a:spLocks noGrp="1"/>
          </p:cNvSpPr>
          <p:nvPr>
            <p:ph idx="1"/>
          </p:nvPr>
        </p:nvSpPr>
        <p:spPr>
          <a:xfrm>
            <a:off x="0" y="1556792"/>
            <a:ext cx="9144000" cy="5301208"/>
          </a:xfrm>
        </p:spPr>
        <p:txBody>
          <a:bodyPr>
            <a:normAutofit/>
          </a:bodyPr>
          <a:lstStyle/>
          <a:p>
            <a:pPr marL="0" indent="0" algn="ctr">
              <a:buNone/>
            </a:pPr>
            <a:r>
              <a:rPr lang="ru-RU" sz="1800" dirty="0"/>
              <a:t>В региональных нормативах градостроительного проектирования наряду с расчетными </a:t>
            </a:r>
            <a:r>
              <a:rPr lang="ru-RU" sz="1800" dirty="0" smtClean="0"/>
              <a:t>показателями, </a:t>
            </a:r>
            <a:r>
              <a:rPr lang="ru-RU" sz="1800" u="sng" dirty="0"/>
              <a:t>подлежат установлению следующие расчетные показатели</a:t>
            </a:r>
            <a:r>
              <a:rPr lang="ru-RU" sz="1800" dirty="0"/>
              <a:t>: </a:t>
            </a:r>
            <a:endParaRPr lang="ru-RU" sz="1800" dirty="0" smtClean="0"/>
          </a:p>
          <a:p>
            <a:pPr marL="0" indent="0" algn="ctr">
              <a:buNone/>
            </a:pPr>
            <a:endParaRPr lang="ru-RU" sz="1800" dirty="0"/>
          </a:p>
          <a:p>
            <a:pPr marL="0" indent="0" algn="ctr">
              <a:buNone/>
            </a:pPr>
            <a:r>
              <a:rPr lang="ru-RU" sz="1800" dirty="0" smtClean="0"/>
              <a:t>НОВЫЕ  РНГП</a:t>
            </a:r>
            <a:endParaRPr lang="ru-RU" sz="1800" dirty="0"/>
          </a:p>
          <a:p>
            <a:pPr marL="0" indent="0" algn="just">
              <a:buNone/>
            </a:pPr>
            <a:r>
              <a:rPr lang="ru-RU" sz="2000" dirty="0"/>
              <a:t>- </a:t>
            </a:r>
            <a:r>
              <a:rPr lang="ru-RU" sz="2000" u="sng" dirty="0"/>
              <a:t>минимально</a:t>
            </a:r>
            <a:r>
              <a:rPr lang="ru-RU" sz="2000" dirty="0"/>
              <a:t> допустимое </a:t>
            </a:r>
            <a:r>
              <a:rPr lang="ru-RU" sz="2000" u="sng" dirty="0">
                <a:solidFill>
                  <a:srgbClr val="FF0000"/>
                </a:solidFill>
              </a:rPr>
              <a:t>количество машино-мест</a:t>
            </a:r>
            <a:r>
              <a:rPr lang="ru-RU" sz="2000" dirty="0">
                <a:solidFill>
                  <a:srgbClr val="FF0000"/>
                </a:solidFill>
              </a:rPr>
              <a:t> </a:t>
            </a:r>
            <a:r>
              <a:rPr lang="ru-RU" sz="2000" dirty="0"/>
              <a:t>для парковки легковых автомобилей на стоянках автомобилей, размещаемых </a:t>
            </a:r>
            <a:r>
              <a:rPr lang="ru-RU" sz="2000" i="1" u="sng" dirty="0"/>
              <a:t>в непосредственной близости</a:t>
            </a:r>
            <a:r>
              <a:rPr lang="ru-RU" sz="2000" dirty="0"/>
              <a:t> от отдельно стоящих </a:t>
            </a:r>
            <a:r>
              <a:rPr lang="ru-RU" sz="2000" dirty="0" smtClean="0"/>
              <a:t>ОКС </a:t>
            </a:r>
            <a:r>
              <a:rPr lang="ru-RU" sz="2000" u="sng" dirty="0">
                <a:solidFill>
                  <a:srgbClr val="FF0000"/>
                </a:solidFill>
              </a:rPr>
              <a:t>в границах жилых и общественно-деловых зон</a:t>
            </a:r>
            <a:r>
              <a:rPr lang="ru-RU" sz="2000" dirty="0"/>
              <a:t>; </a:t>
            </a:r>
          </a:p>
          <a:p>
            <a:pPr marL="0" indent="0" algn="just">
              <a:buNone/>
            </a:pPr>
            <a:r>
              <a:rPr lang="ru-RU" sz="2000" dirty="0"/>
              <a:t>- минимально допустимое </a:t>
            </a:r>
            <a:r>
              <a:rPr lang="ru-RU" sz="2000" u="sng" dirty="0">
                <a:solidFill>
                  <a:srgbClr val="FF0000"/>
                </a:solidFill>
              </a:rPr>
              <a:t>количество машино-мест</a:t>
            </a:r>
            <a:r>
              <a:rPr lang="ru-RU" sz="2000" dirty="0">
                <a:solidFill>
                  <a:srgbClr val="FF0000"/>
                </a:solidFill>
              </a:rPr>
              <a:t> </a:t>
            </a:r>
            <a:r>
              <a:rPr lang="ru-RU" sz="2000" dirty="0"/>
              <a:t>для парковки легковых автомобилей на стоянках автомобилей, размещаемых </a:t>
            </a:r>
            <a:r>
              <a:rPr lang="ru-RU" sz="2000" i="1" u="sng" dirty="0">
                <a:solidFill>
                  <a:srgbClr val="FF0000"/>
                </a:solidFill>
              </a:rPr>
              <a:t>у границ лесопарков, зон отдыха и курортных зон</a:t>
            </a:r>
            <a:r>
              <a:rPr lang="ru-RU" sz="2000" dirty="0"/>
              <a:t>; </a:t>
            </a:r>
          </a:p>
          <a:p>
            <a:pPr marL="0" indent="0" algn="just">
              <a:buNone/>
            </a:pPr>
            <a:r>
              <a:rPr lang="ru-RU" sz="2000" dirty="0"/>
              <a:t>- </a:t>
            </a:r>
            <a:r>
              <a:rPr lang="ru-RU" sz="2000" i="1" u="sng" dirty="0"/>
              <a:t>минимально допустимая </a:t>
            </a:r>
            <a:r>
              <a:rPr lang="ru-RU" sz="2000" b="1" i="1" u="sng" dirty="0">
                <a:solidFill>
                  <a:srgbClr val="FF0000"/>
                </a:solidFill>
              </a:rPr>
              <a:t>площадь озелененных территорий </a:t>
            </a:r>
            <a:r>
              <a:rPr lang="ru-RU" sz="2000" i="1" u="sng" dirty="0"/>
              <a:t>общего пользования в границах городских округов и поселений</a:t>
            </a:r>
            <a:r>
              <a:rPr lang="ru-RU" sz="2000" dirty="0"/>
              <a:t>.</a:t>
            </a:r>
          </a:p>
          <a:p>
            <a:pPr marL="0" indent="0" algn="just">
              <a:buNone/>
            </a:pPr>
            <a:endParaRPr lang="ru-RU" sz="2400" b="1" u="sng" dirty="0"/>
          </a:p>
          <a:p>
            <a:pPr marL="0" indent="0" algn="ctr">
              <a:buNone/>
            </a:pPr>
            <a:endParaRPr lang="ru-RU" sz="2800" dirty="0" smtClean="0"/>
          </a:p>
          <a:p>
            <a:pPr marL="0" indent="0" algn="ctr">
              <a:buNone/>
            </a:pPr>
            <a:endParaRPr lang="ru-RU" sz="2800" dirty="0"/>
          </a:p>
        </p:txBody>
      </p:sp>
    </p:spTree>
    <p:extLst>
      <p:ext uri="{BB962C8B-B14F-4D97-AF65-F5344CB8AC3E}">
        <p14:creationId xmlns:p14="http://schemas.microsoft.com/office/powerpoint/2010/main" val="3984062029"/>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76526" cy="332656"/>
          </a:xfrm>
        </p:spPr>
        <p:txBody>
          <a:bodyPr>
            <a:noAutofit/>
          </a:bodyPr>
          <a:lstStyle/>
          <a:p>
            <a:r>
              <a:rPr lang="ru-RU" sz="2400" b="1" dirty="0" smtClean="0"/>
              <a:t/>
            </a:r>
            <a:br>
              <a:rPr lang="ru-RU" sz="2400" b="1" dirty="0" smtClean="0"/>
            </a:br>
            <a:r>
              <a:rPr lang="ru-RU" sz="2000" b="1" dirty="0" smtClean="0"/>
              <a:t>ПИСЬМО Минстроя России </a:t>
            </a:r>
            <a:r>
              <a:rPr lang="ru-RU" sz="2000" b="1" dirty="0" smtClean="0">
                <a:solidFill>
                  <a:srgbClr val="FF0000"/>
                </a:solidFill>
              </a:rPr>
              <a:t>от </a:t>
            </a:r>
            <a:r>
              <a:rPr lang="ru-RU" sz="2000" b="1" dirty="0">
                <a:solidFill>
                  <a:srgbClr val="FF0000"/>
                </a:solidFill>
              </a:rPr>
              <a:t>21 декабря 2020 г. N </a:t>
            </a:r>
            <a:r>
              <a:rPr lang="ru-RU" sz="2000" b="1" dirty="0" smtClean="0">
                <a:solidFill>
                  <a:srgbClr val="FF0000"/>
                </a:solidFill>
              </a:rPr>
              <a:t>52346-ДВ/08</a:t>
            </a:r>
            <a:br>
              <a:rPr lang="ru-RU" sz="2000" b="1" dirty="0" smtClean="0">
                <a:solidFill>
                  <a:srgbClr val="FF0000"/>
                </a:solidFill>
              </a:rPr>
            </a:br>
            <a:endParaRPr lang="ru-RU" sz="2000" b="1" dirty="0">
              <a:solidFill>
                <a:srgbClr val="FF0000"/>
              </a:solidFill>
            </a:endParaRPr>
          </a:p>
        </p:txBody>
      </p:sp>
      <p:sp>
        <p:nvSpPr>
          <p:cNvPr id="3" name="Объект 2"/>
          <p:cNvSpPr>
            <a:spLocks noGrp="1"/>
          </p:cNvSpPr>
          <p:nvPr>
            <p:ph idx="1"/>
          </p:nvPr>
        </p:nvSpPr>
        <p:spPr>
          <a:xfrm>
            <a:off x="0" y="332656"/>
            <a:ext cx="9144000" cy="6525344"/>
          </a:xfrm>
        </p:spPr>
        <p:txBody>
          <a:bodyPr>
            <a:normAutofit/>
          </a:bodyPr>
          <a:lstStyle/>
          <a:p>
            <a:pPr marL="0" indent="0" algn="ctr">
              <a:buNone/>
            </a:pPr>
            <a:r>
              <a:rPr lang="ru-RU" sz="2000" b="1" dirty="0" smtClean="0">
                <a:solidFill>
                  <a:srgbClr val="0066FF"/>
                </a:solidFill>
              </a:rPr>
              <a:t>Осуществление </a:t>
            </a:r>
            <a:r>
              <a:rPr lang="ru-RU" sz="2000" b="1" dirty="0">
                <a:solidFill>
                  <a:srgbClr val="0066FF"/>
                </a:solidFill>
              </a:rPr>
              <a:t>полномочий в области</a:t>
            </a:r>
          </a:p>
          <a:p>
            <a:pPr marL="0" indent="0" algn="ctr">
              <a:buNone/>
            </a:pPr>
            <a:r>
              <a:rPr lang="ru-RU" sz="2000" b="1" dirty="0">
                <a:solidFill>
                  <a:srgbClr val="0066FF"/>
                </a:solidFill>
              </a:rPr>
              <a:t>контроля </a:t>
            </a:r>
            <a:r>
              <a:rPr lang="ru-RU" sz="2000" b="1" dirty="0" smtClean="0">
                <a:solidFill>
                  <a:srgbClr val="0066FF"/>
                </a:solidFill>
              </a:rPr>
              <a:t>ЗА СОБЛЮДЕНИЕМ </a:t>
            </a:r>
            <a:r>
              <a:rPr lang="ru-RU" sz="2000" b="1" u="sng" dirty="0" smtClean="0">
                <a:solidFill>
                  <a:srgbClr val="0066FF"/>
                </a:solidFill>
              </a:rPr>
              <a:t>Органами Местного Самоуправления</a:t>
            </a:r>
            <a:endParaRPr lang="ru-RU" sz="2000" b="1" u="sng" dirty="0">
              <a:solidFill>
                <a:srgbClr val="0066FF"/>
              </a:solidFill>
            </a:endParaRPr>
          </a:p>
          <a:p>
            <a:pPr marL="0" indent="0" algn="ctr">
              <a:buNone/>
            </a:pPr>
            <a:r>
              <a:rPr lang="ru-RU" sz="2000" b="1" dirty="0">
                <a:solidFill>
                  <a:srgbClr val="0066FF"/>
                </a:solidFill>
              </a:rPr>
              <a:t>законодательства о градостроительной </a:t>
            </a:r>
            <a:r>
              <a:rPr lang="ru-RU" sz="2000" b="1" dirty="0" smtClean="0">
                <a:solidFill>
                  <a:srgbClr val="0066FF"/>
                </a:solidFill>
              </a:rPr>
              <a:t>деятельности</a:t>
            </a:r>
          </a:p>
          <a:p>
            <a:pPr marL="0" indent="0" algn="ctr">
              <a:buNone/>
            </a:pPr>
            <a:endParaRPr lang="ru-RU" sz="2000" b="1" dirty="0">
              <a:solidFill>
                <a:srgbClr val="0066FF"/>
              </a:solidFill>
            </a:endParaRPr>
          </a:p>
          <a:p>
            <a:pPr marL="0" indent="0" algn="ctr">
              <a:buNone/>
            </a:pPr>
            <a:endParaRPr lang="ru-RU" sz="1200" b="1" dirty="0">
              <a:solidFill>
                <a:srgbClr val="0066FF"/>
              </a:solidFill>
            </a:endParaRPr>
          </a:p>
          <a:p>
            <a:pPr marL="0" indent="0" algn="just">
              <a:buNone/>
            </a:pPr>
            <a:r>
              <a:rPr lang="ru-RU" sz="2000" b="1" dirty="0" smtClean="0"/>
              <a:t>1.</a:t>
            </a:r>
            <a:r>
              <a:rPr lang="ru-RU" sz="2000" dirty="0" smtClean="0"/>
              <a:t> В </a:t>
            </a:r>
            <a:r>
              <a:rPr lang="ru-RU" sz="2000" dirty="0"/>
              <a:t>отдельных субъектах </a:t>
            </a:r>
            <a:r>
              <a:rPr lang="ru-RU" sz="2000" dirty="0" smtClean="0"/>
              <a:t>РФ </a:t>
            </a:r>
            <a:r>
              <a:rPr lang="ru-RU" sz="2000" u="sng" dirty="0" smtClean="0"/>
              <a:t>контроль </a:t>
            </a:r>
            <a:r>
              <a:rPr lang="ru-RU" sz="2000" u="sng" dirty="0">
                <a:solidFill>
                  <a:srgbClr val="C00000"/>
                </a:solidFill>
              </a:rPr>
              <a:t>осуществляется в усеченном виде. </a:t>
            </a:r>
            <a:r>
              <a:rPr lang="ru-RU" sz="2000" dirty="0"/>
              <a:t>Например, </a:t>
            </a:r>
            <a:r>
              <a:rPr lang="ru-RU" sz="2000" b="1" u="sng" dirty="0" smtClean="0">
                <a:solidFill>
                  <a:srgbClr val="C00000"/>
                </a:solidFill>
              </a:rPr>
              <a:t>НЕ ОСУЩЕСТВЛЯЕТСЯ КОНТРОЛЬ</a:t>
            </a:r>
            <a:r>
              <a:rPr lang="ru-RU" sz="2000" dirty="0" smtClean="0">
                <a:solidFill>
                  <a:srgbClr val="C00000"/>
                </a:solidFill>
              </a:rPr>
              <a:t> </a:t>
            </a:r>
            <a:r>
              <a:rPr lang="ru-RU" sz="2000" dirty="0" smtClean="0"/>
              <a:t>за </a:t>
            </a:r>
            <a:r>
              <a:rPr lang="ru-RU" sz="2000" dirty="0"/>
              <a:t>соблюдением </a:t>
            </a:r>
            <a:r>
              <a:rPr lang="ru-RU" sz="2000" dirty="0" smtClean="0"/>
              <a:t>ОМСУ </a:t>
            </a:r>
            <a:r>
              <a:rPr lang="ru-RU" sz="2000" dirty="0"/>
              <a:t>законодательства о градостроительной деятельности </a:t>
            </a:r>
            <a:r>
              <a:rPr lang="ru-RU" sz="2000" b="1" dirty="0"/>
              <a:t>при направлении ими </a:t>
            </a:r>
            <a:r>
              <a:rPr lang="ru-RU" sz="2000" b="1" dirty="0" smtClean="0"/>
              <a:t>УВЕДОМЛЕНИЙ </a:t>
            </a:r>
            <a:r>
              <a:rPr lang="ru-RU" sz="2000" u="sng" dirty="0" smtClean="0"/>
              <a:t>при </a:t>
            </a:r>
            <a:r>
              <a:rPr lang="ru-RU" sz="2000" u="sng" dirty="0"/>
              <a:t>осуществлении строительства, реконструкции объектов </a:t>
            </a:r>
            <a:r>
              <a:rPr lang="ru-RU" sz="2000" b="1" u="sng" dirty="0" smtClean="0">
                <a:solidFill>
                  <a:srgbClr val="FF0000"/>
                </a:solidFill>
              </a:rPr>
              <a:t>ИЖС, </a:t>
            </a:r>
            <a:r>
              <a:rPr lang="ru-RU" sz="2000" b="1" u="sng" dirty="0">
                <a:solidFill>
                  <a:srgbClr val="FF0000"/>
                </a:solidFill>
              </a:rPr>
              <a:t>садовых </a:t>
            </a:r>
            <a:r>
              <a:rPr lang="ru-RU" sz="2000" b="1" u="sng" dirty="0" smtClean="0">
                <a:solidFill>
                  <a:srgbClr val="FF0000"/>
                </a:solidFill>
              </a:rPr>
              <a:t>домов</a:t>
            </a:r>
          </a:p>
          <a:p>
            <a:pPr marL="0" indent="0" algn="just">
              <a:buNone/>
            </a:pPr>
            <a:endParaRPr lang="ru-RU" sz="1100" u="sng" dirty="0" smtClean="0">
              <a:solidFill>
                <a:srgbClr val="FF0000"/>
              </a:solidFill>
            </a:endParaRPr>
          </a:p>
          <a:p>
            <a:pPr marL="0" indent="0" algn="just">
              <a:buNone/>
            </a:pPr>
            <a:r>
              <a:rPr lang="ru-RU" sz="2100" b="1" dirty="0"/>
              <a:t>2.</a:t>
            </a:r>
            <a:r>
              <a:rPr lang="ru-RU" sz="2000" b="1" dirty="0" smtClean="0">
                <a:solidFill>
                  <a:srgbClr val="0066FF"/>
                </a:solidFill>
              </a:rPr>
              <a:t> </a:t>
            </a:r>
            <a:r>
              <a:rPr lang="ru-RU" sz="2100" dirty="0"/>
              <a:t>В отдельных </a:t>
            </a:r>
            <a:r>
              <a:rPr lang="ru-RU" sz="2000" dirty="0"/>
              <a:t>субъектах </a:t>
            </a:r>
            <a:r>
              <a:rPr lang="ru-RU" sz="2000" dirty="0" smtClean="0"/>
              <a:t>РФ </a:t>
            </a:r>
            <a:r>
              <a:rPr lang="ru-RU" sz="2000" b="1" u="sng" dirty="0" smtClean="0"/>
              <a:t>предметом </a:t>
            </a:r>
            <a:r>
              <a:rPr lang="ru-RU" sz="2000" b="1" u="sng" dirty="0"/>
              <a:t>контроля является </a:t>
            </a:r>
            <a:r>
              <a:rPr lang="ru-RU" sz="2000" b="1" u="sng" dirty="0" smtClean="0">
                <a:solidFill>
                  <a:schemeClr val="accent6">
                    <a:lumMod val="75000"/>
                  </a:schemeClr>
                </a:solidFill>
              </a:rPr>
              <a:t>ЛИШЬ СОБЛЮДЕНИЕ ПРОЦЕДУР </a:t>
            </a:r>
            <a:r>
              <a:rPr lang="ru-RU" sz="2000" b="1" u="sng" dirty="0" smtClean="0"/>
              <a:t>(</a:t>
            </a:r>
            <a:r>
              <a:rPr lang="ru-RU" sz="2000" b="1" i="1" u="sng" dirty="0" smtClean="0"/>
              <a:t>Содержание Не Проверяется</a:t>
            </a:r>
            <a:r>
              <a:rPr lang="ru-RU" sz="2000" b="1" u="sng" dirty="0" smtClean="0"/>
              <a:t>)</a:t>
            </a:r>
            <a:r>
              <a:rPr lang="ru-RU" sz="2000" dirty="0" smtClean="0"/>
              <a:t>, </a:t>
            </a:r>
            <a:r>
              <a:rPr lang="ru-RU" sz="2200" i="1" dirty="0" smtClean="0"/>
              <a:t>например</a:t>
            </a:r>
            <a:r>
              <a:rPr lang="ru-RU" sz="2200" i="1" dirty="0"/>
              <a:t>, для подготовки и утверждения </a:t>
            </a:r>
            <a:r>
              <a:rPr lang="ru-RU" sz="2200" b="1" i="1" u="sng" dirty="0"/>
              <a:t>документов территориального планирования, правил землепользования и застройки, документации по планировке территории</a:t>
            </a:r>
            <a:r>
              <a:rPr lang="ru-RU" sz="2000" dirty="0" smtClean="0"/>
              <a:t>.  Указанные </a:t>
            </a:r>
            <a:r>
              <a:rPr lang="ru-RU" sz="2000" dirty="0"/>
              <a:t>документы </a:t>
            </a:r>
            <a:r>
              <a:rPr lang="ru-RU" sz="2000" b="1" dirty="0">
                <a:solidFill>
                  <a:srgbClr val="FF0000"/>
                </a:solidFill>
              </a:rPr>
              <a:t>являются муниципальными правовыми актами и </a:t>
            </a:r>
            <a:r>
              <a:rPr lang="ru-RU" sz="2200" b="1" u="sng" dirty="0" smtClean="0">
                <a:solidFill>
                  <a:srgbClr val="FF0000"/>
                </a:solidFill>
              </a:rPr>
              <a:t>ИХ СОДЕРЖАНИЕ НЕОБХОДИМО ПРОВЕРЯТЬ</a:t>
            </a:r>
            <a:r>
              <a:rPr lang="ru-RU" sz="2000" dirty="0" smtClean="0"/>
              <a:t> </a:t>
            </a:r>
            <a:r>
              <a:rPr lang="ru-RU" sz="2000" dirty="0"/>
              <a:t>на соответствие </a:t>
            </a:r>
            <a:r>
              <a:rPr lang="ru-RU" sz="2000" dirty="0" smtClean="0"/>
              <a:t>законодательству.</a:t>
            </a:r>
            <a:endParaRPr lang="ru-RU" sz="2000" dirty="0"/>
          </a:p>
          <a:p>
            <a:pPr marL="0" indent="0" algn="just">
              <a:buNone/>
            </a:pPr>
            <a:endParaRPr lang="ru-RU" sz="2400" b="1" u="sng" dirty="0"/>
          </a:p>
          <a:p>
            <a:pPr marL="0" indent="0" algn="ctr">
              <a:buNone/>
            </a:pPr>
            <a:endParaRPr lang="ru-RU" sz="2800" dirty="0" smtClean="0"/>
          </a:p>
          <a:p>
            <a:pPr marL="0" indent="0" algn="ctr">
              <a:buNone/>
            </a:pPr>
            <a:endParaRPr lang="ru-RU" sz="2800" dirty="0"/>
          </a:p>
        </p:txBody>
      </p:sp>
      <p:sp>
        <p:nvSpPr>
          <p:cNvPr id="4" name="Стрелка вниз 3"/>
          <p:cNvSpPr/>
          <p:nvPr/>
        </p:nvSpPr>
        <p:spPr>
          <a:xfrm>
            <a:off x="7596336" y="6525344"/>
            <a:ext cx="1296144" cy="288032"/>
          </a:xfrm>
          <a:prstGeom prst="down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ru-RU"/>
          </a:p>
        </p:txBody>
      </p:sp>
    </p:spTree>
    <p:extLst>
      <p:ext uri="{BB962C8B-B14F-4D97-AF65-F5344CB8AC3E}">
        <p14:creationId xmlns:p14="http://schemas.microsoft.com/office/powerpoint/2010/main" val="2991624739"/>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76526" cy="332656"/>
          </a:xfrm>
        </p:spPr>
        <p:txBody>
          <a:bodyPr>
            <a:noAutofit/>
          </a:bodyPr>
          <a:lstStyle/>
          <a:p>
            <a:r>
              <a:rPr lang="ru-RU" sz="2400" b="1" dirty="0" smtClean="0"/>
              <a:t/>
            </a:r>
            <a:br>
              <a:rPr lang="ru-RU" sz="2400" b="1" dirty="0" smtClean="0"/>
            </a:br>
            <a:r>
              <a:rPr lang="ru-RU" sz="2000" b="1" dirty="0" smtClean="0"/>
              <a:t>ПИСЬМО Минстроя России </a:t>
            </a:r>
            <a:r>
              <a:rPr lang="ru-RU" sz="2000" b="1" dirty="0" smtClean="0">
                <a:solidFill>
                  <a:srgbClr val="FF0000"/>
                </a:solidFill>
              </a:rPr>
              <a:t>от </a:t>
            </a:r>
            <a:r>
              <a:rPr lang="ru-RU" sz="2000" b="1" dirty="0">
                <a:solidFill>
                  <a:srgbClr val="FF0000"/>
                </a:solidFill>
              </a:rPr>
              <a:t>21 декабря 2020 г. N </a:t>
            </a:r>
            <a:r>
              <a:rPr lang="ru-RU" sz="2000" b="1" dirty="0" smtClean="0">
                <a:solidFill>
                  <a:srgbClr val="FF0000"/>
                </a:solidFill>
              </a:rPr>
              <a:t>52346-ДВ/08</a:t>
            </a:r>
            <a:r>
              <a:rPr lang="ru-RU" sz="2400" b="1" dirty="0" smtClean="0">
                <a:solidFill>
                  <a:srgbClr val="FF0000"/>
                </a:solidFill>
              </a:rPr>
              <a:t/>
            </a:r>
            <a:br>
              <a:rPr lang="ru-RU" sz="2400" b="1" dirty="0" smtClean="0">
                <a:solidFill>
                  <a:srgbClr val="FF0000"/>
                </a:solidFill>
              </a:rPr>
            </a:br>
            <a:endParaRPr lang="ru-RU" sz="2400" b="1" dirty="0">
              <a:solidFill>
                <a:srgbClr val="FF0000"/>
              </a:solidFill>
            </a:endParaRPr>
          </a:p>
        </p:txBody>
      </p:sp>
      <p:sp>
        <p:nvSpPr>
          <p:cNvPr id="3" name="Объект 2"/>
          <p:cNvSpPr>
            <a:spLocks noGrp="1"/>
          </p:cNvSpPr>
          <p:nvPr>
            <p:ph idx="1"/>
          </p:nvPr>
        </p:nvSpPr>
        <p:spPr>
          <a:xfrm>
            <a:off x="0" y="332656"/>
            <a:ext cx="9144000" cy="6525344"/>
          </a:xfrm>
        </p:spPr>
        <p:txBody>
          <a:bodyPr>
            <a:normAutofit/>
          </a:bodyPr>
          <a:lstStyle/>
          <a:p>
            <a:pPr marL="0" indent="0" algn="just">
              <a:buNone/>
            </a:pPr>
            <a:endParaRPr lang="ru-RU" sz="2400" dirty="0" smtClean="0"/>
          </a:p>
          <a:p>
            <a:pPr marL="0" indent="0" algn="just">
              <a:buNone/>
            </a:pPr>
            <a:r>
              <a:rPr lang="ru-RU" sz="2400" dirty="0" smtClean="0"/>
              <a:t>В </a:t>
            </a:r>
            <a:r>
              <a:rPr lang="ru-RU" sz="2400" dirty="0"/>
              <a:t>ходе </a:t>
            </a:r>
            <a:r>
              <a:rPr lang="ru-RU" sz="2400" b="1" dirty="0"/>
              <a:t>выборочного рассмотрения </a:t>
            </a:r>
            <a:r>
              <a:rPr lang="ru-RU" sz="2800" b="1" dirty="0">
                <a:solidFill>
                  <a:srgbClr val="FF0000"/>
                </a:solidFill>
              </a:rPr>
              <a:t>ПЗЗ</a:t>
            </a:r>
            <a:r>
              <a:rPr lang="ru-RU" sz="2800" dirty="0">
                <a:solidFill>
                  <a:srgbClr val="FF0000"/>
                </a:solidFill>
              </a:rPr>
              <a:t>,</a:t>
            </a:r>
            <a:r>
              <a:rPr lang="ru-RU" sz="2400" dirty="0"/>
              <a:t> выявлены факты </a:t>
            </a:r>
            <a:r>
              <a:rPr lang="ru-RU" sz="2400" u="sng" dirty="0"/>
              <a:t>несоответствия их положений</a:t>
            </a:r>
            <a:r>
              <a:rPr lang="ru-RU" sz="2400" dirty="0"/>
              <a:t> нормам Грк РФ. Приведенные в Правилах понятия и их определения </a:t>
            </a:r>
            <a:r>
              <a:rPr lang="ru-RU" sz="2400" dirty="0">
                <a:solidFill>
                  <a:srgbClr val="FF0000"/>
                </a:solidFill>
              </a:rPr>
              <a:t>не соответствуют терминологии. </a:t>
            </a:r>
            <a:r>
              <a:rPr lang="ru-RU" sz="2400" b="1" dirty="0"/>
              <a:t>Положения </a:t>
            </a:r>
            <a:r>
              <a:rPr lang="ru-RU" sz="2400" b="1" dirty="0">
                <a:solidFill>
                  <a:schemeClr val="accent6">
                    <a:lumMod val="75000"/>
                  </a:schemeClr>
                </a:solidFill>
              </a:rPr>
              <a:t>отдельных Правил регламентируют деятельность, которая </a:t>
            </a:r>
            <a:r>
              <a:rPr lang="ru-RU" sz="2400" b="1" dirty="0" smtClean="0">
                <a:solidFill>
                  <a:schemeClr val="accent6">
                    <a:lumMod val="75000"/>
                  </a:schemeClr>
                </a:solidFill>
              </a:rPr>
              <a:t>НЕ ПРЕДУСМОТРЕНА</a:t>
            </a:r>
            <a:r>
              <a:rPr lang="ru-RU" sz="2400" b="1" dirty="0" smtClean="0"/>
              <a:t> нормами </a:t>
            </a:r>
            <a:r>
              <a:rPr lang="ru-RU" sz="2400" b="1" dirty="0"/>
              <a:t>Грк РФ (например, </a:t>
            </a:r>
            <a:r>
              <a:rPr lang="ru-RU" sz="2400" b="1" u="sng" dirty="0"/>
              <a:t>по градостроительной подготовке территорий</a:t>
            </a:r>
            <a:r>
              <a:rPr lang="ru-RU" sz="2400" b="1" dirty="0"/>
              <a:t>).</a:t>
            </a:r>
            <a:r>
              <a:rPr lang="ru-RU" sz="2400" dirty="0"/>
              <a:t>  </a:t>
            </a:r>
            <a:endParaRPr lang="ru-RU" sz="2400" dirty="0" smtClean="0"/>
          </a:p>
          <a:p>
            <a:pPr marL="0" indent="0" algn="just">
              <a:buNone/>
            </a:pPr>
            <a:endParaRPr lang="ru-RU" sz="2400" b="1" dirty="0">
              <a:solidFill>
                <a:srgbClr val="0066FF"/>
              </a:solidFill>
            </a:endParaRPr>
          </a:p>
          <a:p>
            <a:pPr marL="0" indent="0" algn="just">
              <a:buNone/>
            </a:pPr>
            <a:r>
              <a:rPr lang="ru-RU" sz="2400" dirty="0" smtClean="0"/>
              <a:t>Минстроем </a:t>
            </a:r>
            <a:r>
              <a:rPr lang="ru-RU" sz="2400" dirty="0"/>
              <a:t>России </a:t>
            </a:r>
            <a:r>
              <a:rPr lang="ru-RU" sz="2400" dirty="0" smtClean="0"/>
              <a:t>также выявлены </a:t>
            </a:r>
            <a:r>
              <a:rPr lang="ru-RU" sz="2400" b="1" dirty="0"/>
              <a:t>факты</a:t>
            </a:r>
            <a:r>
              <a:rPr lang="ru-RU" sz="2400" dirty="0"/>
              <a:t> предоставления </a:t>
            </a:r>
            <a:r>
              <a:rPr lang="ru-RU" sz="2400" dirty="0">
                <a:solidFill>
                  <a:srgbClr val="FF0000"/>
                </a:solidFill>
              </a:rPr>
              <a:t>разрешения на отклонение </a:t>
            </a:r>
            <a:r>
              <a:rPr lang="ru-RU" sz="2400" b="1" u="sng" dirty="0">
                <a:solidFill>
                  <a:srgbClr val="FF0000"/>
                </a:solidFill>
              </a:rPr>
              <a:t>от предельных размеров земельного участка</a:t>
            </a:r>
            <a:r>
              <a:rPr lang="ru-RU" sz="2400" dirty="0" smtClean="0"/>
              <a:t>. </a:t>
            </a:r>
            <a:r>
              <a:rPr lang="ru-RU" sz="2000" i="1" dirty="0" smtClean="0"/>
              <a:t>(нельзя)</a:t>
            </a:r>
            <a:endParaRPr lang="ru-RU" sz="2000" i="1" dirty="0"/>
          </a:p>
          <a:p>
            <a:pPr marL="0" indent="0" algn="just">
              <a:buNone/>
            </a:pPr>
            <a:r>
              <a:rPr lang="ru-RU" sz="2400" dirty="0"/>
              <a:t>Положениями </a:t>
            </a:r>
            <a:r>
              <a:rPr lang="ru-RU" sz="2400" dirty="0" smtClean="0"/>
              <a:t>статьи 40 </a:t>
            </a:r>
            <a:r>
              <a:rPr lang="ru-RU" sz="2400" dirty="0" err="1" smtClean="0"/>
              <a:t>ГрК</a:t>
            </a:r>
            <a:r>
              <a:rPr lang="ru-RU" sz="2400" dirty="0" smtClean="0"/>
              <a:t> </a:t>
            </a:r>
            <a:r>
              <a:rPr lang="ru-RU" sz="2400" dirty="0"/>
              <a:t>РФ </a:t>
            </a:r>
            <a:r>
              <a:rPr lang="ru-RU" sz="2400" b="1" dirty="0"/>
              <a:t>не предусмотрена возможность </a:t>
            </a:r>
            <a:r>
              <a:rPr lang="ru-RU" sz="2400" dirty="0"/>
              <a:t>предоставления разрешения на отклонение от предельных размеров земельного </a:t>
            </a:r>
            <a:r>
              <a:rPr lang="ru-RU" sz="2400" dirty="0" smtClean="0"/>
              <a:t>участка </a:t>
            </a:r>
            <a:r>
              <a:rPr lang="ru-RU" sz="2400" i="1" dirty="0" smtClean="0"/>
              <a:t>(только отклонение от предельных параметров строительства).</a:t>
            </a:r>
            <a:endParaRPr lang="ru-RU" sz="2400" i="1" dirty="0"/>
          </a:p>
          <a:p>
            <a:pPr marL="0" indent="0" algn="just">
              <a:buNone/>
            </a:pPr>
            <a:endParaRPr lang="ru-RU" sz="2400" b="1" dirty="0">
              <a:solidFill>
                <a:srgbClr val="0066FF"/>
              </a:solidFill>
            </a:endParaRPr>
          </a:p>
          <a:p>
            <a:pPr marL="0" indent="0" algn="just">
              <a:buNone/>
            </a:pPr>
            <a:endParaRPr lang="ru-RU" sz="2400" b="1" u="sng" dirty="0"/>
          </a:p>
          <a:p>
            <a:pPr marL="0" indent="0" algn="ctr">
              <a:buNone/>
            </a:pPr>
            <a:endParaRPr lang="ru-RU" sz="2800" dirty="0" smtClean="0"/>
          </a:p>
          <a:p>
            <a:pPr marL="0" indent="0" algn="ctr">
              <a:buNone/>
            </a:pPr>
            <a:endParaRPr lang="ru-RU" sz="2800" dirty="0"/>
          </a:p>
        </p:txBody>
      </p:sp>
    </p:spTree>
    <p:extLst>
      <p:ext uri="{BB962C8B-B14F-4D97-AF65-F5344CB8AC3E}">
        <p14:creationId xmlns:p14="http://schemas.microsoft.com/office/powerpoint/2010/main" val="3843439785"/>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76526" cy="548680"/>
          </a:xfrm>
        </p:spPr>
        <p:txBody>
          <a:bodyPr>
            <a:noAutofit/>
          </a:bodyPr>
          <a:lstStyle/>
          <a:p>
            <a:r>
              <a:rPr lang="ru-RU" sz="2400" b="1" dirty="0" smtClean="0"/>
              <a:t/>
            </a:r>
            <a:br>
              <a:rPr lang="ru-RU" sz="2400" b="1" dirty="0" smtClean="0"/>
            </a:br>
            <a:r>
              <a:rPr lang="ru-RU" sz="2400" b="1" dirty="0" smtClean="0"/>
              <a:t/>
            </a:r>
            <a:br>
              <a:rPr lang="ru-RU" sz="2400" b="1" dirty="0" smtClean="0"/>
            </a:br>
            <a:r>
              <a:rPr lang="ru-RU" sz="2000" b="1" dirty="0" smtClean="0"/>
              <a:t>ПИСЬМО Минстроя России </a:t>
            </a:r>
            <a:r>
              <a:rPr lang="ru-RU" sz="2000" b="1" dirty="0" smtClean="0">
                <a:solidFill>
                  <a:srgbClr val="FF0000"/>
                </a:solidFill>
              </a:rPr>
              <a:t>от </a:t>
            </a:r>
            <a:r>
              <a:rPr lang="ru-RU" sz="2000" b="1" dirty="0">
                <a:solidFill>
                  <a:srgbClr val="FF0000"/>
                </a:solidFill>
              </a:rPr>
              <a:t>21 декабря 2020 г. N </a:t>
            </a:r>
            <a:r>
              <a:rPr lang="ru-RU" sz="2000" b="1" dirty="0" smtClean="0">
                <a:solidFill>
                  <a:srgbClr val="FF0000"/>
                </a:solidFill>
              </a:rPr>
              <a:t>52346-ДВ/08</a:t>
            </a:r>
            <a:r>
              <a:rPr lang="ru-RU" sz="2400" b="1" dirty="0" smtClean="0">
                <a:solidFill>
                  <a:srgbClr val="FF0000"/>
                </a:solidFill>
              </a:rPr>
              <a:t/>
            </a:r>
            <a:br>
              <a:rPr lang="ru-RU" sz="2400" b="1" dirty="0" smtClean="0">
                <a:solidFill>
                  <a:srgbClr val="FF0000"/>
                </a:solidFill>
              </a:rPr>
            </a:br>
            <a:r>
              <a:rPr lang="ru-RU" sz="2400" b="1" dirty="0" smtClean="0">
                <a:solidFill>
                  <a:srgbClr val="FF0000"/>
                </a:solidFill>
              </a:rPr>
              <a:t/>
            </a:r>
            <a:br>
              <a:rPr lang="ru-RU" sz="2400" b="1" dirty="0" smtClean="0">
                <a:solidFill>
                  <a:srgbClr val="FF0000"/>
                </a:solidFill>
              </a:rPr>
            </a:br>
            <a:endParaRPr lang="ru-RU" sz="2400" b="1" dirty="0">
              <a:solidFill>
                <a:srgbClr val="FF0000"/>
              </a:solidFill>
            </a:endParaRPr>
          </a:p>
        </p:txBody>
      </p:sp>
      <p:sp>
        <p:nvSpPr>
          <p:cNvPr id="3" name="Объект 2"/>
          <p:cNvSpPr>
            <a:spLocks noGrp="1"/>
          </p:cNvSpPr>
          <p:nvPr>
            <p:ph idx="1"/>
          </p:nvPr>
        </p:nvSpPr>
        <p:spPr>
          <a:xfrm>
            <a:off x="0" y="476672"/>
            <a:ext cx="9144000" cy="6381328"/>
          </a:xfrm>
        </p:spPr>
        <p:txBody>
          <a:bodyPr>
            <a:normAutofit lnSpcReduction="10000"/>
          </a:bodyPr>
          <a:lstStyle/>
          <a:p>
            <a:pPr marL="0" indent="0" algn="ctr">
              <a:buNone/>
            </a:pPr>
            <a:r>
              <a:rPr lang="ru-RU" sz="2400" b="1" dirty="0" smtClean="0">
                <a:solidFill>
                  <a:srgbClr val="0066FF"/>
                </a:solidFill>
              </a:rPr>
              <a:t>Выдача </a:t>
            </a:r>
            <a:r>
              <a:rPr lang="ru-RU" sz="2400" b="1" u="sng" dirty="0" smtClean="0">
                <a:solidFill>
                  <a:srgbClr val="0066FF"/>
                </a:solidFill>
              </a:rPr>
              <a:t>ОГВ субъектов </a:t>
            </a:r>
            <a:r>
              <a:rPr lang="ru-RU" sz="2400" b="1" dirty="0" smtClean="0">
                <a:solidFill>
                  <a:srgbClr val="0066FF"/>
                </a:solidFill>
              </a:rPr>
              <a:t>РФ РАЗРЕШЕНИЙ НА СТРОИТЕЛЬСТВО и разрешений На Ввод Объектов в эксплуатацию  </a:t>
            </a:r>
          </a:p>
          <a:p>
            <a:pPr marL="0" indent="0" algn="ctr">
              <a:buNone/>
            </a:pPr>
            <a:r>
              <a:rPr lang="ru-RU" sz="2400" dirty="0"/>
              <a:t>выявлены следующие недостатки и нарушения</a:t>
            </a:r>
            <a:r>
              <a:rPr lang="ru-RU" sz="2400" dirty="0" smtClean="0"/>
              <a:t>:</a:t>
            </a:r>
          </a:p>
          <a:p>
            <a:pPr marL="0" indent="0" algn="just">
              <a:buNone/>
            </a:pPr>
            <a:r>
              <a:rPr lang="ru-RU" sz="2000" dirty="0" smtClean="0"/>
              <a:t>(1) органы </a:t>
            </a:r>
            <a:r>
              <a:rPr lang="ru-RU" sz="2000" dirty="0"/>
              <a:t>исполнительной власти </a:t>
            </a:r>
            <a:r>
              <a:rPr lang="ru-RU" sz="2400" dirty="0">
                <a:solidFill>
                  <a:srgbClr val="FF0000"/>
                </a:solidFill>
              </a:rPr>
              <a:t>субъектов </a:t>
            </a:r>
            <a:r>
              <a:rPr lang="ru-RU" sz="2400" dirty="0" smtClean="0">
                <a:solidFill>
                  <a:srgbClr val="FF0000"/>
                </a:solidFill>
              </a:rPr>
              <a:t>РФ </a:t>
            </a:r>
            <a:r>
              <a:rPr lang="ru-RU" sz="2400" b="1" dirty="0" smtClean="0">
                <a:solidFill>
                  <a:srgbClr val="FF0000"/>
                </a:solidFill>
              </a:rPr>
              <a:t>НЕПРАВОМЕРНО</a:t>
            </a:r>
            <a:r>
              <a:rPr lang="ru-RU" sz="2400" dirty="0" smtClean="0">
                <a:solidFill>
                  <a:srgbClr val="FF0000"/>
                </a:solidFill>
              </a:rPr>
              <a:t> </a:t>
            </a:r>
            <a:r>
              <a:rPr lang="ru-RU" sz="2400" u="sng" dirty="0"/>
              <a:t>выдают разрешения на реконструкцию </a:t>
            </a:r>
            <a:r>
              <a:rPr lang="ru-RU" sz="2400" b="1" u="sng" dirty="0" smtClean="0"/>
              <a:t>Магистральных Нефтепроводов</a:t>
            </a:r>
            <a:r>
              <a:rPr lang="ru-RU" sz="2400" b="1" dirty="0" smtClean="0"/>
              <a:t>, </a:t>
            </a:r>
            <a:r>
              <a:rPr lang="ru-RU" sz="2400" b="1" dirty="0"/>
              <a:t>нефтепродуктопроводов</a:t>
            </a:r>
            <a:r>
              <a:rPr lang="ru-RU" sz="2400" dirty="0"/>
              <a:t>, являющихся объектами трубопроводного транспорта </a:t>
            </a:r>
            <a:r>
              <a:rPr lang="ru-RU" sz="2400" u="sng" dirty="0">
                <a:solidFill>
                  <a:srgbClr val="FF0000"/>
                </a:solidFill>
              </a:rPr>
              <a:t>федерального </a:t>
            </a:r>
            <a:r>
              <a:rPr lang="ru-RU" sz="2400" u="sng" dirty="0" smtClean="0">
                <a:solidFill>
                  <a:srgbClr val="FF0000"/>
                </a:solidFill>
              </a:rPr>
              <a:t>значения</a:t>
            </a:r>
            <a:r>
              <a:rPr lang="ru-RU" sz="2400" dirty="0" smtClean="0"/>
              <a:t>:  </a:t>
            </a:r>
          </a:p>
          <a:p>
            <a:pPr marL="0" indent="0" algn="just">
              <a:buNone/>
            </a:pPr>
            <a:r>
              <a:rPr lang="ru-RU" sz="2400" dirty="0"/>
              <a:t> </a:t>
            </a:r>
            <a:r>
              <a:rPr lang="ru-RU" sz="2400" dirty="0" smtClean="0"/>
              <a:t>         </a:t>
            </a:r>
            <a:r>
              <a:rPr lang="ru-RU" sz="2000" i="1" u="sng" dirty="0"/>
              <a:t>При определении правомочности выдачи разрешения на строительство</a:t>
            </a:r>
            <a:r>
              <a:rPr lang="ru-RU" sz="2000" i="1" dirty="0"/>
              <a:t>, в </a:t>
            </a:r>
            <a:r>
              <a:rPr lang="ru-RU" sz="2000" i="1" dirty="0" err="1" smtClean="0"/>
              <a:t>тч</a:t>
            </a:r>
            <a:r>
              <a:rPr lang="ru-RU" sz="2000" i="1" dirty="0" smtClean="0"/>
              <a:t> при </a:t>
            </a:r>
            <a:r>
              <a:rPr lang="ru-RU" sz="2000" i="1" dirty="0"/>
              <a:t>реконструкции, </a:t>
            </a:r>
            <a:r>
              <a:rPr lang="ru-RU" sz="2000" b="1" i="1" u="sng" dirty="0"/>
              <a:t>необходимо рассматривать </a:t>
            </a:r>
            <a:r>
              <a:rPr lang="ru-RU" sz="2000" b="1" i="1" u="sng" dirty="0" smtClean="0"/>
              <a:t>ОКС</a:t>
            </a:r>
            <a:r>
              <a:rPr lang="ru-RU" sz="2000" i="1" u="sng" dirty="0" smtClean="0"/>
              <a:t>, </a:t>
            </a:r>
            <a:r>
              <a:rPr lang="ru-RU" sz="2000" i="1" u="sng" dirty="0"/>
              <a:t>в </a:t>
            </a:r>
            <a:r>
              <a:rPr lang="ru-RU" sz="2000" i="1" u="sng" dirty="0" err="1" smtClean="0"/>
              <a:t>тч</a:t>
            </a:r>
            <a:r>
              <a:rPr lang="ru-RU" sz="2000" i="1" u="sng" dirty="0" smtClean="0"/>
              <a:t> линейный </a:t>
            </a:r>
            <a:r>
              <a:rPr lang="ru-RU" sz="2000" i="1" u="sng" dirty="0"/>
              <a:t>объект, </a:t>
            </a:r>
            <a:r>
              <a:rPr lang="ru-RU" sz="2400" b="1" i="1" u="sng" dirty="0" smtClean="0"/>
              <a:t>В ЦЕЛОМ</a:t>
            </a:r>
            <a:r>
              <a:rPr lang="ru-RU" sz="2000" i="1" u="sng" dirty="0" smtClean="0"/>
              <a:t>, </a:t>
            </a:r>
            <a:r>
              <a:rPr lang="ru-RU" sz="2000" b="1" i="1" u="sng" dirty="0"/>
              <a:t>а не исходить из того</a:t>
            </a:r>
            <a:r>
              <a:rPr lang="ru-RU" sz="2000" i="1" u="sng" dirty="0"/>
              <a:t>, что </a:t>
            </a:r>
            <a:r>
              <a:rPr lang="ru-RU" sz="2400" b="1" i="1" u="sng" dirty="0" smtClean="0"/>
              <a:t>Его Участок </a:t>
            </a:r>
            <a:r>
              <a:rPr lang="ru-RU" sz="2000" i="1" u="sng" dirty="0" smtClean="0"/>
              <a:t>(</a:t>
            </a:r>
            <a:r>
              <a:rPr lang="ru-RU" sz="2000" i="1" u="sng" dirty="0"/>
              <a:t>планируемый к </a:t>
            </a:r>
            <a:r>
              <a:rPr lang="ru-RU" sz="2000" i="1" u="sng" dirty="0" err="1" smtClean="0"/>
              <a:t>стр-ву</a:t>
            </a:r>
            <a:r>
              <a:rPr lang="ru-RU" sz="2000" i="1" u="sng" dirty="0"/>
              <a:t>, реконструируемый) </a:t>
            </a:r>
            <a:r>
              <a:rPr lang="ru-RU" sz="2000" b="1" i="1" u="sng" dirty="0"/>
              <a:t>расположен на </a:t>
            </a:r>
            <a:r>
              <a:rPr lang="ru-RU" sz="2000" b="1" i="1" u="sng" dirty="0" smtClean="0"/>
              <a:t>территории субъекта РФ</a:t>
            </a:r>
            <a:r>
              <a:rPr lang="ru-RU" sz="2000" i="1" dirty="0" smtClean="0"/>
              <a:t>.</a:t>
            </a:r>
            <a:endParaRPr lang="ru-RU" sz="2000" i="1" dirty="0"/>
          </a:p>
          <a:p>
            <a:pPr marL="0" indent="0" algn="just">
              <a:buNone/>
            </a:pPr>
            <a:endParaRPr lang="ru-RU" sz="2400" dirty="0"/>
          </a:p>
          <a:p>
            <a:pPr marL="0" indent="0" algn="just">
              <a:buNone/>
            </a:pPr>
            <a:r>
              <a:rPr lang="ru-RU" sz="2400" dirty="0" smtClean="0"/>
              <a:t>(2)</a:t>
            </a:r>
            <a:r>
              <a:rPr lang="ru-RU" sz="2400" b="1" dirty="0" smtClean="0"/>
              <a:t> Тоже </a:t>
            </a:r>
            <a:r>
              <a:rPr lang="ru-RU" sz="2400" b="1" dirty="0"/>
              <a:t>нарушение </a:t>
            </a:r>
            <a:r>
              <a:rPr lang="ru-RU" sz="2400" dirty="0"/>
              <a:t>и в части выдачи субъектами РФ разрешений на строительство линейных объектов, являющихся </a:t>
            </a:r>
            <a:r>
              <a:rPr lang="ru-RU" sz="2400" b="1" dirty="0">
                <a:solidFill>
                  <a:srgbClr val="FF0000"/>
                </a:solidFill>
              </a:rPr>
              <a:t>объектами инфраструктуры </a:t>
            </a:r>
            <a:r>
              <a:rPr lang="ru-RU" sz="2400" b="1" dirty="0" smtClean="0">
                <a:solidFill>
                  <a:srgbClr val="FF0000"/>
                </a:solidFill>
              </a:rPr>
              <a:t>Ж/Д  </a:t>
            </a:r>
            <a:r>
              <a:rPr lang="ru-RU" sz="2400" b="1" dirty="0">
                <a:solidFill>
                  <a:srgbClr val="FF0000"/>
                </a:solidFill>
              </a:rPr>
              <a:t>транспорта общего </a:t>
            </a:r>
            <a:r>
              <a:rPr lang="ru-RU" sz="2400" b="1" dirty="0" smtClean="0">
                <a:solidFill>
                  <a:srgbClr val="FF0000"/>
                </a:solidFill>
              </a:rPr>
              <a:t>пользования </a:t>
            </a:r>
            <a:r>
              <a:rPr lang="ru-RU" sz="1800" i="1" dirty="0"/>
              <a:t>(железнодорожные станции, устройства электроснабжения, сети связи, системы сигнализации, централизации и блокировки, информационные комплексы, систему управления движением</a:t>
            </a:r>
            <a:endParaRPr lang="ru-RU" sz="1800" b="1" i="1" dirty="0">
              <a:solidFill>
                <a:srgbClr val="FF0000"/>
              </a:solidFill>
            </a:endParaRPr>
          </a:p>
        </p:txBody>
      </p:sp>
      <p:sp>
        <p:nvSpPr>
          <p:cNvPr id="4" name="Стрелка вниз 3"/>
          <p:cNvSpPr/>
          <p:nvPr/>
        </p:nvSpPr>
        <p:spPr>
          <a:xfrm>
            <a:off x="5004048" y="2708920"/>
            <a:ext cx="1008112" cy="288032"/>
          </a:xfrm>
          <a:prstGeom prst="downArrow">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 name="Стрелка вниз 4"/>
          <p:cNvSpPr/>
          <p:nvPr/>
        </p:nvSpPr>
        <p:spPr>
          <a:xfrm>
            <a:off x="3995936" y="4365104"/>
            <a:ext cx="1008112" cy="288032"/>
          </a:xfrm>
          <a:prstGeom prst="downArrow">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Стрелка вниз 5"/>
          <p:cNvSpPr/>
          <p:nvPr/>
        </p:nvSpPr>
        <p:spPr>
          <a:xfrm>
            <a:off x="4139952" y="6453336"/>
            <a:ext cx="1008112" cy="288032"/>
          </a:xfrm>
          <a:prstGeom prst="downArrow">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444466774"/>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76526" cy="476672"/>
          </a:xfrm>
        </p:spPr>
        <p:txBody>
          <a:bodyPr>
            <a:noAutofit/>
          </a:bodyPr>
          <a:lstStyle/>
          <a:p>
            <a:r>
              <a:rPr lang="ru-RU" sz="2400" b="1" dirty="0" smtClean="0"/>
              <a:t/>
            </a:r>
            <a:br>
              <a:rPr lang="ru-RU" sz="2400" b="1" dirty="0" smtClean="0"/>
            </a:br>
            <a:r>
              <a:rPr lang="ru-RU" sz="2000" b="1" dirty="0" smtClean="0"/>
              <a:t>ПИСЬМО Минстроя России </a:t>
            </a:r>
            <a:r>
              <a:rPr lang="ru-RU" sz="2000" b="1" dirty="0" smtClean="0">
                <a:solidFill>
                  <a:srgbClr val="FF0000"/>
                </a:solidFill>
              </a:rPr>
              <a:t>от </a:t>
            </a:r>
            <a:r>
              <a:rPr lang="ru-RU" sz="2000" b="1" dirty="0">
                <a:solidFill>
                  <a:srgbClr val="FF0000"/>
                </a:solidFill>
              </a:rPr>
              <a:t>21 декабря 2020 г. N </a:t>
            </a:r>
            <a:r>
              <a:rPr lang="ru-RU" sz="2000" b="1" dirty="0" smtClean="0">
                <a:solidFill>
                  <a:srgbClr val="FF0000"/>
                </a:solidFill>
              </a:rPr>
              <a:t>52346-ДВ/08</a:t>
            </a:r>
            <a:r>
              <a:rPr lang="ru-RU" sz="2400" b="1" dirty="0" smtClean="0">
                <a:solidFill>
                  <a:srgbClr val="FF0000"/>
                </a:solidFill>
              </a:rPr>
              <a:t/>
            </a:r>
            <a:br>
              <a:rPr lang="ru-RU" sz="2400" b="1" dirty="0" smtClean="0">
                <a:solidFill>
                  <a:srgbClr val="FF0000"/>
                </a:solidFill>
              </a:rPr>
            </a:br>
            <a:endParaRPr lang="ru-RU" sz="2400" b="1" dirty="0">
              <a:solidFill>
                <a:srgbClr val="FF0000"/>
              </a:solidFill>
            </a:endParaRPr>
          </a:p>
        </p:txBody>
      </p:sp>
      <p:sp>
        <p:nvSpPr>
          <p:cNvPr id="3" name="Объект 2"/>
          <p:cNvSpPr>
            <a:spLocks noGrp="1"/>
          </p:cNvSpPr>
          <p:nvPr>
            <p:ph idx="1"/>
          </p:nvPr>
        </p:nvSpPr>
        <p:spPr>
          <a:xfrm>
            <a:off x="0" y="404664"/>
            <a:ext cx="9144000" cy="6453336"/>
          </a:xfrm>
        </p:spPr>
        <p:txBody>
          <a:bodyPr>
            <a:normAutofit lnSpcReduction="10000"/>
          </a:bodyPr>
          <a:lstStyle/>
          <a:p>
            <a:pPr marL="0" indent="0" algn="just">
              <a:buNone/>
            </a:pPr>
            <a:r>
              <a:rPr lang="ru-RU" sz="2400" dirty="0" smtClean="0"/>
              <a:t>(3) </a:t>
            </a:r>
            <a:r>
              <a:rPr lang="ru-RU" sz="2400" b="1" u="sng" dirty="0">
                <a:solidFill>
                  <a:srgbClr val="FF0000"/>
                </a:solidFill>
              </a:rPr>
              <a:t>Сроки предоставления</a:t>
            </a:r>
            <a:r>
              <a:rPr lang="ru-RU" sz="2400" dirty="0">
                <a:solidFill>
                  <a:srgbClr val="FF0000"/>
                </a:solidFill>
              </a:rPr>
              <a:t> </a:t>
            </a:r>
            <a:r>
              <a:rPr lang="ru-RU" sz="2000" dirty="0" smtClean="0"/>
              <a:t>гос. услуги </a:t>
            </a:r>
            <a:r>
              <a:rPr lang="ru-RU" sz="2000" dirty="0"/>
              <a:t>по выдаче разрешений на строительство, разрешений на ввод объектов в эксплуатацию, указанные в административных регламентах в отдельных субъектах </a:t>
            </a:r>
            <a:r>
              <a:rPr lang="ru-RU" sz="2400" dirty="0" smtClean="0"/>
              <a:t>РФ </a:t>
            </a:r>
            <a:r>
              <a:rPr lang="ru-RU" sz="2400" b="1" dirty="0" smtClean="0">
                <a:solidFill>
                  <a:srgbClr val="FF0000"/>
                </a:solidFill>
              </a:rPr>
              <a:t>Не Приведены </a:t>
            </a:r>
            <a:r>
              <a:rPr lang="ru-RU" sz="2400" b="1" dirty="0">
                <a:solidFill>
                  <a:srgbClr val="FF0000"/>
                </a:solidFill>
              </a:rPr>
              <a:t>в соответствие срокам</a:t>
            </a:r>
            <a:r>
              <a:rPr lang="ru-RU" sz="2400" b="1" dirty="0"/>
              <a:t>, установленным </a:t>
            </a:r>
            <a:r>
              <a:rPr lang="ru-RU" sz="2400" b="1" dirty="0" err="1" smtClean="0"/>
              <a:t>ГрК</a:t>
            </a:r>
            <a:r>
              <a:rPr lang="ru-RU" sz="2400" b="1" dirty="0" smtClean="0"/>
              <a:t> </a:t>
            </a:r>
            <a:r>
              <a:rPr lang="ru-RU" sz="2400" b="1" dirty="0"/>
              <a:t>РФ </a:t>
            </a:r>
            <a:r>
              <a:rPr lang="ru-RU" sz="2400" b="1" i="1" dirty="0" smtClean="0"/>
              <a:t>(</a:t>
            </a:r>
            <a:r>
              <a:rPr lang="ru-RU" sz="2800" b="1" i="1" dirty="0">
                <a:solidFill>
                  <a:srgbClr val="FF0000"/>
                </a:solidFill>
              </a:rPr>
              <a:t>5 </a:t>
            </a:r>
            <a:r>
              <a:rPr lang="ru-RU" sz="2800" b="1" i="1" dirty="0" err="1">
                <a:solidFill>
                  <a:srgbClr val="FF0000"/>
                </a:solidFill>
              </a:rPr>
              <a:t>р.д</a:t>
            </a:r>
            <a:r>
              <a:rPr lang="ru-RU" sz="2400" b="1" i="1" dirty="0"/>
              <a:t>. </a:t>
            </a:r>
            <a:r>
              <a:rPr lang="ru-RU" sz="2400" b="1" i="1" dirty="0" smtClean="0"/>
              <a:t>ст.51 </a:t>
            </a:r>
            <a:r>
              <a:rPr lang="ru-RU" sz="2400" b="1" i="1" dirty="0"/>
              <a:t>и ст.55</a:t>
            </a:r>
            <a:r>
              <a:rPr lang="ru-RU" sz="2400" b="1" i="1" dirty="0" smtClean="0"/>
              <a:t>)</a:t>
            </a:r>
          </a:p>
          <a:p>
            <a:pPr marL="0" indent="0" algn="just">
              <a:buNone/>
            </a:pPr>
            <a:endParaRPr lang="ru-RU" sz="1050" b="1" i="1" dirty="0" smtClean="0"/>
          </a:p>
          <a:p>
            <a:pPr marL="0" indent="0" algn="just">
              <a:buNone/>
            </a:pPr>
            <a:r>
              <a:rPr lang="ru-RU" sz="2400" dirty="0" smtClean="0"/>
              <a:t>(4)</a:t>
            </a:r>
            <a:r>
              <a:rPr lang="ru-RU" sz="2400" b="1" i="1" dirty="0" smtClean="0"/>
              <a:t> </a:t>
            </a:r>
            <a:r>
              <a:rPr lang="ru-RU" sz="2400" dirty="0" smtClean="0"/>
              <a:t>В </a:t>
            </a:r>
            <a:r>
              <a:rPr lang="ru-RU" sz="2400" dirty="0"/>
              <a:t>отдельных субъектах </a:t>
            </a:r>
            <a:r>
              <a:rPr lang="ru-RU" sz="2400" dirty="0" smtClean="0"/>
              <a:t>РФ </a:t>
            </a:r>
            <a:r>
              <a:rPr lang="ru-RU" sz="2400" u="sng" dirty="0" smtClean="0"/>
              <a:t>предусмотрена</a:t>
            </a:r>
            <a:r>
              <a:rPr lang="ru-RU" sz="2400" dirty="0" smtClean="0"/>
              <a:t> </a:t>
            </a:r>
            <a:r>
              <a:rPr lang="ru-RU" sz="2400" b="1" dirty="0" smtClean="0">
                <a:solidFill>
                  <a:srgbClr val="C00000"/>
                </a:solidFill>
              </a:rPr>
              <a:t>НЕОБХОДИМОСТЬ ПРЕДСТАВЛЕНИЯ КОПИИ РЕШЕНИЯ</a:t>
            </a:r>
            <a:r>
              <a:rPr lang="ru-RU" sz="2400" b="1" dirty="0" smtClean="0"/>
              <a:t> </a:t>
            </a:r>
            <a:r>
              <a:rPr lang="ru-RU" sz="2400" b="1" dirty="0"/>
              <a:t>об установлении </a:t>
            </a:r>
            <a:r>
              <a:rPr lang="ru-RU" sz="2400" b="1" u="sng" dirty="0" smtClean="0">
                <a:solidFill>
                  <a:srgbClr val="C00000"/>
                </a:solidFill>
              </a:rPr>
              <a:t>ЗОУИТ</a:t>
            </a:r>
            <a:r>
              <a:rPr lang="ru-RU" sz="2400" b="1" dirty="0" smtClean="0">
                <a:solidFill>
                  <a:srgbClr val="C00000"/>
                </a:solidFill>
              </a:rPr>
              <a:t>. </a:t>
            </a:r>
          </a:p>
          <a:p>
            <a:pPr marL="0" indent="0" algn="just">
              <a:buNone/>
            </a:pPr>
            <a:r>
              <a:rPr lang="ru-RU" sz="2400" dirty="0"/>
              <a:t>Однако, эти требования будут введены только </a:t>
            </a:r>
            <a:r>
              <a:rPr lang="ru-RU" sz="2400" b="1" u="sng" dirty="0">
                <a:solidFill>
                  <a:srgbClr val="C00000"/>
                </a:solidFill>
              </a:rPr>
              <a:t>с </a:t>
            </a:r>
            <a:r>
              <a:rPr lang="ru-RU" sz="2400" b="1" u="sng" dirty="0" smtClean="0">
                <a:solidFill>
                  <a:srgbClr val="C00000"/>
                </a:solidFill>
              </a:rPr>
              <a:t>1 </a:t>
            </a:r>
            <a:r>
              <a:rPr lang="ru-RU" sz="2400" b="1" u="sng" dirty="0">
                <a:solidFill>
                  <a:srgbClr val="C00000"/>
                </a:solidFill>
              </a:rPr>
              <a:t>января 2022 </a:t>
            </a:r>
            <a:r>
              <a:rPr lang="ru-RU" sz="2400" b="1" u="sng" dirty="0" smtClean="0">
                <a:solidFill>
                  <a:srgbClr val="C00000"/>
                </a:solidFill>
              </a:rPr>
              <a:t>года </a:t>
            </a:r>
          </a:p>
          <a:p>
            <a:pPr marL="0" indent="0" algn="just">
              <a:buNone/>
            </a:pPr>
            <a:r>
              <a:rPr lang="ru-RU" sz="2400" dirty="0"/>
              <a:t>(п.59 ст. 26 </a:t>
            </a:r>
            <a:r>
              <a:rPr lang="ru-RU" sz="2400" dirty="0" smtClean="0"/>
              <a:t>Федерального </a:t>
            </a:r>
            <a:r>
              <a:rPr lang="ru-RU" sz="2400" dirty="0"/>
              <a:t>закона от 3 августа 2018 г. N </a:t>
            </a:r>
            <a:r>
              <a:rPr lang="ru-RU" sz="2400" dirty="0" smtClean="0"/>
              <a:t>342-ФЗ)</a:t>
            </a:r>
          </a:p>
          <a:p>
            <a:pPr marL="0" indent="0" algn="just">
              <a:buNone/>
            </a:pPr>
            <a:endParaRPr lang="ru-RU" sz="1400" dirty="0" smtClean="0"/>
          </a:p>
          <a:p>
            <a:pPr marL="0" indent="0" algn="just">
              <a:buNone/>
            </a:pPr>
            <a:r>
              <a:rPr lang="ru-RU" sz="2400" dirty="0"/>
              <a:t>(5) Выявляются факты указания в административных регламентах </a:t>
            </a:r>
            <a:r>
              <a:rPr lang="ru-RU" sz="2400" b="1" u="sng" dirty="0"/>
              <a:t>необходимости </a:t>
            </a:r>
            <a:r>
              <a:rPr lang="ru-RU" sz="2400" b="1" u="sng" dirty="0" smtClean="0"/>
              <a:t>Предоставления Документов</a:t>
            </a:r>
            <a:r>
              <a:rPr lang="ru-RU" sz="2400" u="sng" dirty="0" smtClean="0"/>
              <a:t>, </a:t>
            </a:r>
            <a:r>
              <a:rPr lang="ru-RU" sz="2400" u="sng" dirty="0"/>
              <a:t>которые </a:t>
            </a:r>
            <a:r>
              <a:rPr lang="ru-RU" sz="2400" u="sng" dirty="0">
                <a:solidFill>
                  <a:srgbClr val="C00000"/>
                </a:solidFill>
              </a:rPr>
              <a:t>исключены</a:t>
            </a:r>
            <a:r>
              <a:rPr lang="ru-RU" sz="2400" u="sng" dirty="0"/>
              <a:t> из положений </a:t>
            </a:r>
            <a:r>
              <a:rPr lang="ru-RU" sz="2400" u="sng" dirty="0" smtClean="0"/>
              <a:t>предусмотренных ч. 7 статьи 51 и ч. 3 статьи 55  </a:t>
            </a:r>
            <a:r>
              <a:rPr lang="ru-RU" sz="2400" dirty="0" err="1" smtClean="0"/>
              <a:t>ГрК</a:t>
            </a:r>
            <a:r>
              <a:rPr lang="ru-RU" sz="2400" dirty="0" smtClean="0"/>
              <a:t> </a:t>
            </a:r>
            <a:r>
              <a:rPr lang="ru-RU" sz="2400" dirty="0"/>
              <a:t>РФ </a:t>
            </a:r>
            <a:r>
              <a:rPr lang="ru-RU" sz="2400" dirty="0" smtClean="0"/>
              <a:t>соответственно </a:t>
            </a:r>
          </a:p>
          <a:p>
            <a:pPr marL="0" indent="0" algn="just">
              <a:buNone/>
            </a:pPr>
            <a:endParaRPr lang="ru-RU" sz="1300" dirty="0" smtClean="0"/>
          </a:p>
          <a:p>
            <a:pPr marL="0" indent="0" algn="just">
              <a:buNone/>
            </a:pPr>
            <a:r>
              <a:rPr lang="ru-RU" sz="2400" dirty="0"/>
              <a:t>(6) Информация по вопросам предоставления государственных услуг по выдаче разрешений на строительство, разрешений на ввод объектов в эксплуатацию в отдельных субъектах Российской Федерации </a:t>
            </a:r>
            <a:r>
              <a:rPr lang="ru-RU" sz="2400" b="1" dirty="0" smtClean="0"/>
              <a:t>НЕ РАЗМЕЩЕНА на </a:t>
            </a:r>
            <a:r>
              <a:rPr lang="ru-RU" sz="2400" b="1" dirty="0"/>
              <a:t>портале "</a:t>
            </a:r>
            <a:r>
              <a:rPr lang="ru-RU" sz="2400" b="1" dirty="0" err="1"/>
              <a:t>Госуслуги</a:t>
            </a:r>
            <a:r>
              <a:rPr lang="ru-RU" sz="2400" b="1" dirty="0" smtClean="0"/>
              <a:t>".</a:t>
            </a:r>
            <a:endParaRPr lang="ru-RU" sz="2400" b="1" dirty="0"/>
          </a:p>
          <a:p>
            <a:pPr marL="0" indent="0" algn="just">
              <a:buNone/>
            </a:pPr>
            <a:endParaRPr lang="ru-RU" sz="2400" b="1" u="sng" dirty="0" smtClean="0">
              <a:solidFill>
                <a:srgbClr val="C00000"/>
              </a:solidFill>
            </a:endParaRPr>
          </a:p>
          <a:p>
            <a:pPr marL="0" indent="0" algn="just">
              <a:buNone/>
            </a:pPr>
            <a:endParaRPr lang="ru-RU" sz="2400" dirty="0"/>
          </a:p>
          <a:p>
            <a:pPr marL="0" indent="0" algn="just">
              <a:buNone/>
            </a:pPr>
            <a:endParaRPr lang="ru-RU" sz="2400" b="1" u="sng" dirty="0"/>
          </a:p>
          <a:p>
            <a:pPr marL="0" indent="0" algn="ctr">
              <a:buNone/>
            </a:pPr>
            <a:endParaRPr lang="ru-RU" sz="2800" dirty="0" smtClean="0"/>
          </a:p>
          <a:p>
            <a:pPr marL="0" indent="0" algn="ctr">
              <a:buNone/>
            </a:pPr>
            <a:endParaRPr lang="ru-RU" sz="2800" dirty="0"/>
          </a:p>
        </p:txBody>
      </p:sp>
      <p:sp>
        <p:nvSpPr>
          <p:cNvPr id="4" name="Стрелка вниз 3"/>
          <p:cNvSpPr/>
          <p:nvPr/>
        </p:nvSpPr>
        <p:spPr>
          <a:xfrm>
            <a:off x="8028384" y="6525344"/>
            <a:ext cx="936104" cy="216024"/>
          </a:xfrm>
          <a:prstGeom prst="down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ru-RU"/>
          </a:p>
        </p:txBody>
      </p:sp>
    </p:spTree>
    <p:extLst>
      <p:ext uri="{BB962C8B-B14F-4D97-AF65-F5344CB8AC3E}">
        <p14:creationId xmlns:p14="http://schemas.microsoft.com/office/powerpoint/2010/main" val="2904058468"/>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6597352"/>
          </a:xfrm>
        </p:spPr>
        <p:txBody>
          <a:bodyPr>
            <a:noAutofit/>
          </a:bodyPr>
          <a:lstStyle/>
          <a:p>
            <a:r>
              <a:rPr lang="ru-RU" sz="2800" b="1" dirty="0" smtClean="0">
                <a:solidFill>
                  <a:schemeClr val="tx2">
                    <a:lumMod val="60000"/>
                    <a:lumOff val="40000"/>
                  </a:schemeClr>
                </a:solidFill>
                <a:latin typeface="Comic Sans MS" panose="030F0702030302020204" pitchFamily="66" charset="0"/>
              </a:rPr>
              <a:t>ФЕДЕРАЛЬНЫЙ </a:t>
            </a:r>
            <a:r>
              <a:rPr lang="ru-RU" sz="2800" b="1" dirty="0">
                <a:solidFill>
                  <a:schemeClr val="tx2">
                    <a:lumMod val="60000"/>
                    <a:lumOff val="40000"/>
                  </a:schemeClr>
                </a:solidFill>
                <a:latin typeface="Comic Sans MS" panose="030F0702030302020204" pitchFamily="66" charset="0"/>
              </a:rPr>
              <a:t>ЗАКОН </a:t>
            </a:r>
            <a:r>
              <a:rPr lang="ru-RU" sz="2800" b="1" dirty="0" smtClean="0">
                <a:solidFill>
                  <a:schemeClr val="tx2">
                    <a:lumMod val="60000"/>
                    <a:lumOff val="40000"/>
                  </a:schemeClr>
                </a:solidFill>
                <a:latin typeface="Comic Sans MS" panose="030F0702030302020204" pitchFamily="66" charset="0"/>
              </a:rPr>
              <a:t/>
            </a:r>
            <a:br>
              <a:rPr lang="ru-RU" sz="2800" b="1" dirty="0" smtClean="0">
                <a:solidFill>
                  <a:schemeClr val="tx2">
                    <a:lumMod val="60000"/>
                    <a:lumOff val="40000"/>
                  </a:schemeClr>
                </a:solidFill>
                <a:latin typeface="Comic Sans MS" panose="030F0702030302020204" pitchFamily="66" charset="0"/>
              </a:rPr>
            </a:br>
            <a:r>
              <a:rPr lang="ru-RU" sz="2800" b="1" dirty="0" smtClean="0">
                <a:solidFill>
                  <a:schemeClr val="tx2">
                    <a:lumMod val="60000"/>
                    <a:lumOff val="40000"/>
                  </a:schemeClr>
                </a:solidFill>
                <a:latin typeface="Comic Sans MS" panose="030F0702030302020204" pitchFamily="66" charset="0"/>
              </a:rPr>
              <a:t>31 </a:t>
            </a:r>
            <a:r>
              <a:rPr lang="ru-RU" sz="2800" b="1" dirty="0">
                <a:solidFill>
                  <a:schemeClr val="tx2">
                    <a:lumMod val="60000"/>
                    <a:lumOff val="40000"/>
                  </a:schemeClr>
                </a:solidFill>
                <a:latin typeface="Comic Sans MS" panose="030F0702030302020204" pitchFamily="66" charset="0"/>
              </a:rPr>
              <a:t>июля 2020 года  </a:t>
            </a:r>
            <a:r>
              <a:rPr lang="ru-RU" sz="2800" b="1" dirty="0">
                <a:solidFill>
                  <a:srgbClr val="FF0000"/>
                </a:solidFill>
                <a:latin typeface="Comic Sans MS" panose="030F0702030302020204" pitchFamily="66" charset="0"/>
              </a:rPr>
              <a:t>N 264-ФЗ  </a:t>
            </a:r>
            <a:r>
              <a:rPr lang="ru-RU" sz="2800" dirty="0">
                <a:solidFill>
                  <a:srgbClr val="FF0000"/>
                </a:solidFill>
              </a:rPr>
              <a:t/>
            </a:r>
            <a:br>
              <a:rPr lang="ru-RU" sz="2800" dirty="0">
                <a:solidFill>
                  <a:srgbClr val="FF0000"/>
                </a:solidFill>
              </a:rPr>
            </a:br>
            <a:r>
              <a:rPr lang="ru-RU" sz="2800" b="1" dirty="0" smtClean="0">
                <a:solidFill>
                  <a:schemeClr val="tx2">
                    <a:lumMod val="60000"/>
                    <a:lumOff val="40000"/>
                  </a:schemeClr>
                </a:solidFill>
                <a:latin typeface="Comic Sans MS" panose="030F0702030302020204" pitchFamily="66" charset="0"/>
              </a:rPr>
              <a:t/>
            </a:r>
            <a:br>
              <a:rPr lang="ru-RU" sz="2800" b="1" dirty="0" smtClean="0">
                <a:solidFill>
                  <a:schemeClr val="tx2">
                    <a:lumMod val="60000"/>
                    <a:lumOff val="40000"/>
                  </a:schemeClr>
                </a:solidFill>
                <a:latin typeface="Comic Sans MS" panose="030F0702030302020204" pitchFamily="66" charset="0"/>
              </a:rPr>
            </a:br>
            <a:r>
              <a:rPr lang="ru-RU" sz="2800" b="1" dirty="0" smtClean="0">
                <a:solidFill>
                  <a:schemeClr val="tx2">
                    <a:lumMod val="60000"/>
                    <a:lumOff val="40000"/>
                  </a:schemeClr>
                </a:solidFill>
                <a:latin typeface="Comic Sans MS" panose="030F0702030302020204" pitchFamily="66" charset="0"/>
              </a:rPr>
              <a:t>  </a:t>
            </a:r>
            <a:r>
              <a:rPr lang="ru-RU" sz="2800" b="1" dirty="0">
                <a:solidFill>
                  <a:schemeClr val="tx2">
                    <a:lumMod val="60000"/>
                    <a:lumOff val="40000"/>
                  </a:schemeClr>
                </a:solidFill>
                <a:latin typeface="Comic Sans MS" panose="030F0702030302020204" pitchFamily="66" charset="0"/>
              </a:rPr>
              <a:t>О ВНЕСЕНИИ ИЗМЕНЕНИЙ В </a:t>
            </a:r>
            <a:r>
              <a:rPr lang="ru-RU" sz="2800" b="1" u="sng" dirty="0">
                <a:solidFill>
                  <a:schemeClr val="tx2">
                    <a:lumMod val="60000"/>
                    <a:lumOff val="40000"/>
                  </a:schemeClr>
                </a:solidFill>
                <a:latin typeface="Comic Sans MS" panose="030F0702030302020204" pitchFamily="66" charset="0"/>
              </a:rPr>
              <a:t>ГРАДОСТРОИТЕЛЬНЫЙ КОДЕКС </a:t>
            </a:r>
            <a:r>
              <a:rPr lang="ru-RU" sz="2800" b="1" dirty="0">
                <a:solidFill>
                  <a:schemeClr val="tx2">
                    <a:lumMod val="60000"/>
                    <a:lumOff val="40000"/>
                  </a:schemeClr>
                </a:solidFill>
                <a:latin typeface="Comic Sans MS" panose="030F0702030302020204" pitchFamily="66" charset="0"/>
              </a:rPr>
              <a:t>РОССИЙСКОЙ ФЕДЕРАЦИИ И ОТДЕЛЬНЫЕ ЗАКОНОДАТЕЛЬНЫЕ АКТЫ РОССИЙСКОЙ </a:t>
            </a:r>
            <a:r>
              <a:rPr lang="ru-RU" sz="2800" b="1" dirty="0" smtClean="0">
                <a:solidFill>
                  <a:schemeClr val="tx2">
                    <a:lumMod val="60000"/>
                    <a:lumOff val="40000"/>
                  </a:schemeClr>
                </a:solidFill>
                <a:latin typeface="Comic Sans MS" panose="030F0702030302020204" pitchFamily="66" charset="0"/>
              </a:rPr>
              <a:t>ФЕДЕРАЦИИ</a:t>
            </a:r>
            <a:br>
              <a:rPr lang="ru-RU" sz="2800" b="1" dirty="0" smtClean="0">
                <a:solidFill>
                  <a:schemeClr val="tx2">
                    <a:lumMod val="60000"/>
                    <a:lumOff val="40000"/>
                  </a:schemeClr>
                </a:solidFill>
                <a:latin typeface="Comic Sans MS" panose="030F0702030302020204" pitchFamily="66" charset="0"/>
              </a:rPr>
            </a:br>
            <a:r>
              <a:rPr lang="ru-RU" sz="2800" b="1" dirty="0">
                <a:solidFill>
                  <a:schemeClr val="tx2">
                    <a:lumMod val="60000"/>
                    <a:lumOff val="40000"/>
                  </a:schemeClr>
                </a:solidFill>
                <a:latin typeface="Comic Sans MS" panose="030F0702030302020204" pitchFamily="66" charset="0"/>
              </a:rPr>
              <a:t/>
            </a:r>
            <a:br>
              <a:rPr lang="ru-RU" sz="2800" b="1" dirty="0">
                <a:solidFill>
                  <a:schemeClr val="tx2">
                    <a:lumMod val="60000"/>
                    <a:lumOff val="40000"/>
                  </a:schemeClr>
                </a:solidFill>
                <a:latin typeface="Comic Sans MS" panose="030F0702030302020204" pitchFamily="66" charset="0"/>
              </a:rPr>
            </a:br>
            <a:r>
              <a:rPr lang="ru-RU" sz="2800" b="1" dirty="0" smtClean="0">
                <a:solidFill>
                  <a:schemeClr val="tx2">
                    <a:lumMod val="60000"/>
                    <a:lumOff val="40000"/>
                  </a:schemeClr>
                </a:solidFill>
                <a:latin typeface="Comic Sans MS" panose="030F0702030302020204" pitchFamily="66" charset="0"/>
              </a:rPr>
              <a:t>(стратегическое планирование)</a:t>
            </a:r>
            <a:br>
              <a:rPr lang="ru-RU" sz="2800" b="1" dirty="0" smtClean="0">
                <a:solidFill>
                  <a:schemeClr val="tx2">
                    <a:lumMod val="60000"/>
                    <a:lumOff val="40000"/>
                  </a:schemeClr>
                </a:solidFill>
                <a:latin typeface="Comic Sans MS" panose="030F0702030302020204" pitchFamily="66" charset="0"/>
              </a:rPr>
            </a:br>
            <a:r>
              <a:rPr lang="ru-RU" sz="2800" dirty="0"/>
              <a:t>Начало действия документа - </a:t>
            </a:r>
            <a:r>
              <a:rPr lang="ru-RU" sz="2800" dirty="0" smtClean="0"/>
              <a:t>31.07.2020</a:t>
            </a:r>
            <a:r>
              <a:rPr lang="ru-RU" sz="2800" dirty="0"/>
              <a:t/>
            </a:r>
            <a:br>
              <a:rPr lang="ru-RU" sz="2800" dirty="0"/>
            </a:br>
            <a:endParaRPr lang="ru-RU" sz="2800" b="1" dirty="0">
              <a:solidFill>
                <a:schemeClr val="tx2">
                  <a:lumMod val="60000"/>
                  <a:lumOff val="40000"/>
                </a:schemeClr>
              </a:solidFill>
              <a:latin typeface="Comic Sans MS" panose="030F0702030302020204" pitchFamily="66" charset="0"/>
            </a:endParaRPr>
          </a:p>
        </p:txBody>
      </p:sp>
      <p:sp>
        <p:nvSpPr>
          <p:cNvPr id="3" name="Объект 2"/>
          <p:cNvSpPr>
            <a:spLocks noGrp="1"/>
          </p:cNvSpPr>
          <p:nvPr>
            <p:ph idx="1"/>
          </p:nvPr>
        </p:nvSpPr>
        <p:spPr>
          <a:xfrm>
            <a:off x="0" y="6525344"/>
            <a:ext cx="9144000" cy="332656"/>
          </a:xfrm>
        </p:spPr>
        <p:txBody>
          <a:bodyPr>
            <a:normAutofit lnSpcReduction="10000"/>
          </a:bodyPr>
          <a:lstStyle/>
          <a:p>
            <a:pPr marL="0" indent="0" algn="just" fontAlgn="base">
              <a:buNone/>
            </a:pPr>
            <a:endParaRPr lang="ru-RU" sz="1600" i="1" dirty="0"/>
          </a:p>
          <a:p>
            <a:pPr algn="just" fontAlgn="base"/>
            <a:endParaRPr lang="ru-RU" sz="1600" i="1" dirty="0"/>
          </a:p>
          <a:p>
            <a:pPr algn="just"/>
            <a:endParaRPr lang="ru-RU" sz="1400" i="1" dirty="0" smtClean="0"/>
          </a:p>
          <a:p>
            <a:pPr marL="0" lvl="0" indent="0">
              <a:buNone/>
            </a:pPr>
            <a:endParaRPr lang="ru-RU" sz="6400" dirty="0"/>
          </a:p>
          <a:p>
            <a:pPr marL="0" lvl="0" indent="0" algn="just">
              <a:buNone/>
            </a:pPr>
            <a:endParaRPr lang="ru-RU" sz="4000" dirty="0"/>
          </a:p>
          <a:p>
            <a:pPr lvl="0" algn="just"/>
            <a:endParaRPr lang="ru-RU" sz="6400" dirty="0"/>
          </a:p>
        </p:txBody>
      </p:sp>
    </p:spTree>
    <p:extLst>
      <p:ext uri="{BB962C8B-B14F-4D97-AF65-F5344CB8AC3E}">
        <p14:creationId xmlns:p14="http://schemas.microsoft.com/office/powerpoint/2010/main" val="4227168271"/>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260648"/>
          </a:xfrm>
        </p:spPr>
        <p:txBody>
          <a:bodyPr>
            <a:noAutofit/>
          </a:bodyPr>
          <a:lstStyle/>
          <a:p>
            <a:r>
              <a:rPr lang="ru-RU" sz="2400" b="1" dirty="0" smtClean="0">
                <a:solidFill>
                  <a:schemeClr val="tx2">
                    <a:lumMod val="60000"/>
                    <a:lumOff val="40000"/>
                  </a:schemeClr>
                </a:solidFill>
                <a:latin typeface="Comic Sans MS" panose="030F0702030302020204" pitchFamily="66" charset="0"/>
              </a:rPr>
              <a:t>Создали иерархию ДТП – статья 9 Грк</a:t>
            </a:r>
            <a:endParaRPr lang="ru-RU" sz="1800" b="1" dirty="0">
              <a:solidFill>
                <a:schemeClr val="tx2">
                  <a:lumMod val="60000"/>
                  <a:lumOff val="40000"/>
                </a:schemeClr>
              </a:solidFill>
              <a:latin typeface="Comic Sans MS" panose="030F0702030302020204" pitchFamily="66" charset="0"/>
            </a:endParaRPr>
          </a:p>
        </p:txBody>
      </p:sp>
      <p:graphicFrame>
        <p:nvGraphicFramePr>
          <p:cNvPr id="4" name="Объект 3"/>
          <p:cNvGraphicFramePr>
            <a:graphicFrameLocks noGrp="1"/>
          </p:cNvGraphicFramePr>
          <p:nvPr>
            <p:ph idx="1"/>
            <p:extLst/>
          </p:nvPr>
        </p:nvGraphicFramePr>
        <p:xfrm>
          <a:off x="0" y="335706"/>
          <a:ext cx="9143999" cy="4402455"/>
        </p:xfrm>
        <a:graphic>
          <a:graphicData uri="http://schemas.openxmlformats.org/drawingml/2006/table">
            <a:tbl>
              <a:tblPr firstRow="1" firstCol="1" bandRow="1">
                <a:tableStyleId>{5C22544A-7EE6-4342-B048-85BDC9FD1C3A}</a:tableStyleId>
              </a:tblPr>
              <a:tblGrid>
                <a:gridCol w="4283968"/>
                <a:gridCol w="4860031"/>
              </a:tblGrid>
              <a:tr h="4248472">
                <a:tc>
                  <a:txBody>
                    <a:bodyPr/>
                    <a:lstStyle/>
                    <a:p>
                      <a:pPr indent="342900" algn="just">
                        <a:lnSpc>
                          <a:spcPct val="107000"/>
                        </a:lnSpc>
                        <a:spcAft>
                          <a:spcPts val="0"/>
                        </a:spcAft>
                      </a:pPr>
                      <a:r>
                        <a:rPr lang="ru-RU" sz="1800" b="0" kern="1200" dirty="0">
                          <a:solidFill>
                            <a:schemeClr val="tx1"/>
                          </a:solidFill>
                          <a:effectLst/>
                          <a:latin typeface="+mn-lt"/>
                          <a:ea typeface="+mn-ea"/>
                          <a:cs typeface="+mn-cs"/>
                        </a:rPr>
                        <a:t>БЫЛО: 5. </a:t>
                      </a:r>
                      <a:r>
                        <a:rPr lang="ru-RU" sz="1800" b="1" kern="1200" dirty="0">
                          <a:solidFill>
                            <a:schemeClr val="tx1"/>
                          </a:solidFill>
                          <a:effectLst/>
                          <a:latin typeface="+mn-lt"/>
                          <a:ea typeface="+mn-ea"/>
                          <a:cs typeface="+mn-cs"/>
                        </a:rPr>
                        <a:t>Подготовка ДТП </a:t>
                      </a:r>
                      <a:r>
                        <a:rPr lang="ru-RU" sz="1800" b="0" kern="1200" dirty="0">
                          <a:solidFill>
                            <a:srgbClr val="FF0000"/>
                          </a:solidFill>
                          <a:effectLst/>
                          <a:latin typeface="+mn-lt"/>
                          <a:ea typeface="+mn-ea"/>
                          <a:cs typeface="+mn-cs"/>
                        </a:rPr>
                        <a:t>(всех) </a:t>
                      </a:r>
                      <a:r>
                        <a:rPr lang="ru-RU" sz="1800" b="0" kern="1200" dirty="0">
                          <a:solidFill>
                            <a:schemeClr val="tx1"/>
                          </a:solidFill>
                          <a:effectLst/>
                          <a:latin typeface="+mn-lt"/>
                          <a:ea typeface="+mn-ea"/>
                          <a:cs typeface="+mn-cs"/>
                        </a:rPr>
                        <a:t>осуществляется на основании</a:t>
                      </a:r>
                      <a:r>
                        <a:rPr lang="ru-RU" sz="1800" b="0" kern="1200" dirty="0" smtClean="0">
                          <a:solidFill>
                            <a:schemeClr val="tx1"/>
                          </a:solidFill>
                          <a:effectLst/>
                          <a:latin typeface="+mn-lt"/>
                          <a:ea typeface="+mn-ea"/>
                          <a:cs typeface="+mn-cs"/>
                        </a:rPr>
                        <a:t>:</a:t>
                      </a:r>
                    </a:p>
                    <a:p>
                      <a:pPr indent="342900" algn="just">
                        <a:lnSpc>
                          <a:spcPct val="107000"/>
                        </a:lnSpc>
                        <a:spcAft>
                          <a:spcPts val="0"/>
                        </a:spcAft>
                      </a:pPr>
                      <a:r>
                        <a:rPr lang="ru-RU" sz="1800" b="0" kern="1200" dirty="0" smtClean="0">
                          <a:solidFill>
                            <a:schemeClr val="tx1"/>
                          </a:solidFill>
                          <a:effectLst/>
                          <a:latin typeface="+mn-lt"/>
                          <a:ea typeface="+mn-ea"/>
                          <a:cs typeface="+mn-cs"/>
                        </a:rPr>
                        <a:t>- </a:t>
                      </a:r>
                      <a:r>
                        <a:rPr lang="ru-RU" sz="1800" b="0" kern="1200" dirty="0">
                          <a:solidFill>
                            <a:schemeClr val="tx1"/>
                          </a:solidFill>
                          <a:effectLst/>
                          <a:latin typeface="+mn-lt"/>
                          <a:ea typeface="+mn-ea"/>
                          <a:cs typeface="+mn-cs"/>
                        </a:rPr>
                        <a:t>стратегий (программ) развития отдельных отраслей экономики, </a:t>
                      </a:r>
                    </a:p>
                    <a:p>
                      <a:pPr indent="342900" algn="just">
                        <a:lnSpc>
                          <a:spcPct val="107000"/>
                        </a:lnSpc>
                        <a:spcAft>
                          <a:spcPts val="0"/>
                        </a:spcAft>
                      </a:pPr>
                      <a:r>
                        <a:rPr lang="ru-RU" sz="1800" b="0" kern="1200" dirty="0">
                          <a:solidFill>
                            <a:schemeClr val="tx1"/>
                          </a:solidFill>
                          <a:effectLst/>
                          <a:latin typeface="+mn-lt"/>
                          <a:ea typeface="+mn-ea"/>
                          <a:cs typeface="+mn-cs"/>
                        </a:rPr>
                        <a:t>- приоритетных национальных проектов,</a:t>
                      </a:r>
                    </a:p>
                    <a:p>
                      <a:pPr indent="342900" algn="just">
                        <a:lnSpc>
                          <a:spcPct val="107000"/>
                        </a:lnSpc>
                        <a:spcAft>
                          <a:spcPts val="0"/>
                        </a:spcAft>
                      </a:pPr>
                      <a:r>
                        <a:rPr lang="ru-RU" sz="1800" b="0" kern="1200" dirty="0">
                          <a:solidFill>
                            <a:schemeClr val="tx1"/>
                          </a:solidFill>
                          <a:effectLst/>
                          <a:latin typeface="+mn-lt"/>
                          <a:ea typeface="+mn-ea"/>
                          <a:cs typeface="+mn-cs"/>
                        </a:rPr>
                        <a:t>- межгосударственных программ, </a:t>
                      </a:r>
                    </a:p>
                    <a:p>
                      <a:pPr indent="342900" algn="just">
                        <a:lnSpc>
                          <a:spcPct val="107000"/>
                        </a:lnSpc>
                        <a:spcAft>
                          <a:spcPts val="0"/>
                        </a:spcAft>
                      </a:pPr>
                      <a:r>
                        <a:rPr lang="ru-RU" sz="1800" b="0" kern="1200" dirty="0">
                          <a:solidFill>
                            <a:schemeClr val="tx1"/>
                          </a:solidFill>
                          <a:effectLst/>
                          <a:latin typeface="+mn-lt"/>
                          <a:ea typeface="+mn-ea"/>
                          <a:cs typeface="+mn-cs"/>
                        </a:rPr>
                        <a:t>-программ социально-экономического развития субъектов Российской Федерации,</a:t>
                      </a:r>
                    </a:p>
                    <a:p>
                      <a:pPr indent="342900" algn="just">
                        <a:lnSpc>
                          <a:spcPct val="107000"/>
                        </a:lnSpc>
                        <a:spcAft>
                          <a:spcPts val="0"/>
                        </a:spcAft>
                      </a:pPr>
                      <a:r>
                        <a:rPr lang="ru-RU" sz="1800" b="0" kern="1200" dirty="0">
                          <a:solidFill>
                            <a:schemeClr val="tx1"/>
                          </a:solidFill>
                          <a:effectLst/>
                          <a:latin typeface="+mn-lt"/>
                          <a:ea typeface="+mn-ea"/>
                          <a:cs typeface="+mn-cs"/>
                        </a:rPr>
                        <a:t>- планов и программ комплексного социально-экономического развития муниципальных образований (при их наличии) </a:t>
                      </a:r>
                      <a:r>
                        <a:rPr lang="ru-RU" sz="1800" b="0" kern="1200" dirty="0" smtClean="0">
                          <a:solidFill>
                            <a:schemeClr val="tx1"/>
                          </a:solidFill>
                          <a:effectLst/>
                          <a:latin typeface="+mn-lt"/>
                          <a:ea typeface="+mn-ea"/>
                          <a:cs typeface="+mn-cs"/>
                        </a:rPr>
                        <a:t>…, </a:t>
                      </a:r>
                      <a:endParaRPr lang="ru-RU" sz="1800" b="0" kern="1200" dirty="0">
                        <a:solidFill>
                          <a:schemeClr val="tx1"/>
                        </a:solidFill>
                        <a:effectLst/>
                        <a:latin typeface="+mn-lt"/>
                        <a:ea typeface="+mn-ea"/>
                        <a:cs typeface="+mn-cs"/>
                      </a:endParaRPr>
                    </a:p>
                  </a:txBody>
                  <a:tcPr marL="68580" marR="68580" marT="0" marB="0">
                    <a:solidFill>
                      <a:schemeClr val="tx2">
                        <a:lumMod val="20000"/>
                        <a:lumOff val="80000"/>
                      </a:schemeClr>
                    </a:solidFill>
                  </a:tcPr>
                </a:tc>
                <a:tc>
                  <a:txBody>
                    <a:bodyPr/>
                    <a:lstStyle/>
                    <a:p>
                      <a:pPr indent="342900" algn="just">
                        <a:lnSpc>
                          <a:spcPct val="107000"/>
                        </a:lnSpc>
                        <a:spcAft>
                          <a:spcPts val="0"/>
                        </a:spcAft>
                      </a:pPr>
                      <a:r>
                        <a:rPr lang="ru-RU" sz="1800" b="0" kern="1200" dirty="0">
                          <a:solidFill>
                            <a:schemeClr val="tx1"/>
                          </a:solidFill>
                          <a:effectLst/>
                          <a:latin typeface="+mn-lt"/>
                          <a:ea typeface="+mn-ea"/>
                          <a:cs typeface="+mn-cs"/>
                        </a:rPr>
                        <a:t>СТАЛО: 5. Подготовка </a:t>
                      </a:r>
                      <a:r>
                        <a:rPr lang="ru-RU" sz="1800" b="1" kern="1200" dirty="0">
                          <a:solidFill>
                            <a:srgbClr val="FF0000"/>
                          </a:solidFill>
                          <a:effectLst/>
                          <a:latin typeface="+mn-lt"/>
                          <a:ea typeface="+mn-ea"/>
                          <a:cs typeface="+mn-cs"/>
                        </a:rPr>
                        <a:t>ДТП РФ </a:t>
                      </a:r>
                      <a:r>
                        <a:rPr lang="ru-RU" sz="1800" b="0" kern="1200" dirty="0">
                          <a:solidFill>
                            <a:schemeClr val="tx1"/>
                          </a:solidFill>
                          <a:effectLst/>
                          <a:latin typeface="+mn-lt"/>
                          <a:ea typeface="+mn-ea"/>
                          <a:cs typeface="+mn-cs"/>
                        </a:rPr>
                        <a:t>осуществляется на основании:</a:t>
                      </a:r>
                    </a:p>
                    <a:p>
                      <a:pPr algn="just">
                        <a:lnSpc>
                          <a:spcPct val="107000"/>
                        </a:lnSpc>
                        <a:spcAft>
                          <a:spcPts val="0"/>
                        </a:spcAft>
                      </a:pPr>
                      <a:r>
                        <a:rPr lang="ru-RU" sz="1800" b="0" kern="1200" dirty="0">
                          <a:solidFill>
                            <a:schemeClr val="tx1"/>
                          </a:solidFill>
                          <a:effectLst/>
                          <a:latin typeface="+mn-lt"/>
                          <a:ea typeface="+mn-ea"/>
                          <a:cs typeface="+mn-cs"/>
                        </a:rPr>
                        <a:t>- отраслевых </a:t>
                      </a:r>
                      <a:r>
                        <a:rPr lang="ru-RU" sz="1800" b="1" kern="1200" dirty="0">
                          <a:solidFill>
                            <a:schemeClr val="tx1"/>
                          </a:solidFill>
                          <a:effectLst/>
                          <a:latin typeface="+mn-lt"/>
                          <a:ea typeface="+mn-ea"/>
                          <a:cs typeface="+mn-cs"/>
                        </a:rPr>
                        <a:t>документов стратегического планирования</a:t>
                      </a:r>
                      <a:r>
                        <a:rPr lang="ru-RU" sz="1800" b="0" kern="1200" dirty="0">
                          <a:solidFill>
                            <a:schemeClr val="tx1"/>
                          </a:solidFill>
                          <a:effectLst/>
                          <a:latin typeface="+mn-lt"/>
                          <a:ea typeface="+mn-ea"/>
                          <a:cs typeface="+mn-cs"/>
                        </a:rPr>
                        <a:t> Российской Федерации, в </a:t>
                      </a:r>
                      <a:r>
                        <a:rPr lang="ru-RU" sz="1800" b="0" kern="1200" dirty="0" err="1">
                          <a:solidFill>
                            <a:schemeClr val="tx1"/>
                          </a:solidFill>
                          <a:effectLst/>
                          <a:latin typeface="+mn-lt"/>
                          <a:ea typeface="+mn-ea"/>
                          <a:cs typeface="+mn-cs"/>
                        </a:rPr>
                        <a:t>тч</a:t>
                      </a:r>
                      <a:endParaRPr lang="ru-RU" sz="1800" b="0" kern="1200" dirty="0">
                        <a:solidFill>
                          <a:schemeClr val="tx1"/>
                        </a:solidFill>
                        <a:effectLst/>
                        <a:latin typeface="+mn-lt"/>
                        <a:ea typeface="+mn-ea"/>
                        <a:cs typeface="+mn-cs"/>
                      </a:endParaRPr>
                    </a:p>
                    <a:p>
                      <a:pPr algn="just">
                        <a:lnSpc>
                          <a:spcPct val="107000"/>
                        </a:lnSpc>
                        <a:spcAft>
                          <a:spcPts val="0"/>
                        </a:spcAft>
                      </a:pPr>
                      <a:r>
                        <a:rPr lang="ru-RU" sz="1800" b="0" kern="1200" dirty="0">
                          <a:solidFill>
                            <a:schemeClr val="tx1"/>
                          </a:solidFill>
                          <a:effectLst/>
                          <a:latin typeface="+mn-lt"/>
                          <a:ea typeface="+mn-ea"/>
                          <a:cs typeface="+mn-cs"/>
                        </a:rPr>
                        <a:t>- </a:t>
                      </a:r>
                      <a:r>
                        <a:rPr lang="ru-RU" sz="1800" b="1" u="sng" kern="1200" dirty="0">
                          <a:solidFill>
                            <a:schemeClr val="tx1"/>
                          </a:solidFill>
                          <a:effectLst/>
                          <a:latin typeface="+mn-lt"/>
                          <a:ea typeface="+mn-ea"/>
                          <a:cs typeface="+mn-cs"/>
                        </a:rPr>
                        <a:t>генеральных схем в топливно-энергетических и транспортных отраслях</a:t>
                      </a:r>
                      <a:r>
                        <a:rPr lang="ru-RU" sz="1800" b="0" kern="1200" dirty="0">
                          <a:solidFill>
                            <a:schemeClr val="tx1"/>
                          </a:solidFill>
                          <a:effectLst/>
                          <a:latin typeface="+mn-lt"/>
                          <a:ea typeface="+mn-ea"/>
                          <a:cs typeface="+mn-cs"/>
                        </a:rPr>
                        <a:t>, </a:t>
                      </a:r>
                    </a:p>
                    <a:p>
                      <a:pPr algn="just">
                        <a:lnSpc>
                          <a:spcPct val="107000"/>
                        </a:lnSpc>
                        <a:spcAft>
                          <a:spcPts val="0"/>
                        </a:spcAft>
                      </a:pPr>
                      <a:r>
                        <a:rPr lang="ru-RU" sz="1800" b="0" kern="1200" dirty="0">
                          <a:solidFill>
                            <a:schemeClr val="tx1"/>
                          </a:solidFill>
                          <a:effectLst/>
                          <a:latin typeface="+mn-lt"/>
                          <a:ea typeface="+mn-ea"/>
                          <a:cs typeface="+mn-cs"/>
                        </a:rPr>
                        <a:t>-стратегии </a:t>
                      </a:r>
                      <a:r>
                        <a:rPr lang="ru-RU" sz="1800" b="1" kern="1200" dirty="0">
                          <a:solidFill>
                            <a:schemeClr val="tx1"/>
                          </a:solidFill>
                          <a:effectLst/>
                          <a:latin typeface="+mn-lt"/>
                          <a:ea typeface="+mn-ea"/>
                          <a:cs typeface="+mn-cs"/>
                        </a:rPr>
                        <a:t>национальной безопасности </a:t>
                      </a:r>
                      <a:r>
                        <a:rPr lang="ru-RU" sz="1800" b="0" kern="1200" dirty="0">
                          <a:solidFill>
                            <a:schemeClr val="tx1"/>
                          </a:solidFill>
                          <a:effectLst/>
                          <a:latin typeface="+mn-lt"/>
                          <a:ea typeface="+mn-ea"/>
                          <a:cs typeface="+mn-cs"/>
                        </a:rPr>
                        <a:t>РФ, </a:t>
                      </a:r>
                    </a:p>
                    <a:p>
                      <a:pPr algn="just">
                        <a:lnSpc>
                          <a:spcPct val="107000"/>
                        </a:lnSpc>
                        <a:spcAft>
                          <a:spcPts val="0"/>
                        </a:spcAft>
                      </a:pPr>
                      <a:r>
                        <a:rPr lang="ru-RU" sz="1800" b="0" kern="1200" dirty="0">
                          <a:solidFill>
                            <a:schemeClr val="tx1"/>
                          </a:solidFill>
                          <a:effectLst/>
                          <a:latin typeface="+mn-lt"/>
                          <a:ea typeface="+mn-ea"/>
                          <a:cs typeface="+mn-cs"/>
                        </a:rPr>
                        <a:t>-иных концептуальных и доктринальных документов </a:t>
                      </a:r>
                      <a:r>
                        <a:rPr lang="ru-RU" sz="1800" b="1" kern="1200" dirty="0">
                          <a:solidFill>
                            <a:schemeClr val="tx1"/>
                          </a:solidFill>
                          <a:effectLst/>
                          <a:latin typeface="+mn-lt"/>
                          <a:ea typeface="+mn-ea"/>
                          <a:cs typeface="+mn-cs"/>
                        </a:rPr>
                        <a:t>в области обеспечения безопасности</a:t>
                      </a:r>
                      <a:r>
                        <a:rPr lang="ru-RU" sz="1800" b="0" kern="1200" dirty="0">
                          <a:solidFill>
                            <a:schemeClr val="tx1"/>
                          </a:solidFill>
                          <a:effectLst/>
                          <a:latin typeface="+mn-lt"/>
                          <a:ea typeface="+mn-ea"/>
                          <a:cs typeface="+mn-cs"/>
                        </a:rPr>
                        <a:t>, </a:t>
                      </a:r>
                    </a:p>
                    <a:p>
                      <a:pPr algn="just">
                        <a:lnSpc>
                          <a:spcPct val="107000"/>
                        </a:lnSpc>
                        <a:spcAft>
                          <a:spcPts val="0"/>
                        </a:spcAft>
                      </a:pPr>
                      <a:r>
                        <a:rPr lang="ru-RU" sz="1800" b="0" kern="1200" dirty="0">
                          <a:solidFill>
                            <a:schemeClr val="tx1"/>
                          </a:solidFill>
                          <a:effectLst/>
                          <a:latin typeface="+mn-lt"/>
                          <a:ea typeface="+mn-ea"/>
                          <a:cs typeface="+mn-cs"/>
                        </a:rPr>
                        <a:t>-стратегии </a:t>
                      </a:r>
                      <a:r>
                        <a:rPr lang="ru-RU" sz="1800" b="1" u="sng" kern="1200" dirty="0">
                          <a:solidFill>
                            <a:schemeClr val="tx1"/>
                          </a:solidFill>
                          <a:effectLst/>
                          <a:latin typeface="+mn-lt"/>
                          <a:ea typeface="+mn-ea"/>
                          <a:cs typeface="+mn-cs"/>
                        </a:rPr>
                        <a:t>пространственного развития </a:t>
                      </a:r>
                      <a:r>
                        <a:rPr lang="ru-RU" sz="1800" b="0" kern="1200" dirty="0">
                          <a:solidFill>
                            <a:schemeClr val="tx1"/>
                          </a:solidFill>
                          <a:effectLst/>
                          <a:latin typeface="+mn-lt"/>
                          <a:ea typeface="+mn-ea"/>
                          <a:cs typeface="+mn-cs"/>
                        </a:rPr>
                        <a:t>РФ,</a:t>
                      </a:r>
                    </a:p>
                    <a:p>
                      <a:pPr marL="0" marR="0" lvl="0" indent="0" algn="just" defTabSz="914400" rtl="0" eaLnBrk="1" fontAlgn="auto" latinLnBrk="0" hangingPunct="1">
                        <a:lnSpc>
                          <a:spcPct val="107000"/>
                        </a:lnSpc>
                        <a:spcBef>
                          <a:spcPts val="0"/>
                        </a:spcBef>
                        <a:spcAft>
                          <a:spcPts val="0"/>
                        </a:spcAft>
                        <a:buClrTx/>
                        <a:buSzTx/>
                        <a:buFontTx/>
                        <a:buNone/>
                        <a:tabLst/>
                        <a:defRPr/>
                      </a:pPr>
                      <a:r>
                        <a:rPr lang="ru-RU" sz="1800" b="0" kern="1200" dirty="0">
                          <a:solidFill>
                            <a:schemeClr val="tx1"/>
                          </a:solidFill>
                          <a:effectLst/>
                          <a:latin typeface="+mn-lt"/>
                          <a:ea typeface="+mn-ea"/>
                          <a:cs typeface="+mn-cs"/>
                        </a:rPr>
                        <a:t>- </a:t>
                      </a:r>
                      <a:r>
                        <a:rPr lang="ru-RU" sz="1800" b="1" u="sng" kern="1200" dirty="0">
                          <a:solidFill>
                            <a:schemeClr val="tx1"/>
                          </a:solidFill>
                          <a:effectLst/>
                          <a:latin typeface="+mn-lt"/>
                          <a:ea typeface="+mn-ea"/>
                          <a:cs typeface="+mn-cs"/>
                        </a:rPr>
                        <a:t>национальных проектов</a:t>
                      </a:r>
                      <a:r>
                        <a:rPr lang="ru-RU" sz="1800" b="0" kern="1200" dirty="0">
                          <a:solidFill>
                            <a:schemeClr val="tx1"/>
                          </a:solidFill>
                          <a:effectLst/>
                          <a:latin typeface="+mn-lt"/>
                          <a:ea typeface="+mn-ea"/>
                          <a:cs typeface="+mn-cs"/>
                        </a:rPr>
                        <a:t>, межгосударственных программ, государственных программ РФ, </a:t>
                      </a:r>
                      <a:r>
                        <a:rPr lang="ru-RU" sz="1800" b="0" kern="1200" dirty="0" smtClean="0">
                          <a:solidFill>
                            <a:schemeClr val="tx1"/>
                          </a:solidFill>
                          <a:effectLst/>
                          <a:latin typeface="+mn-lt"/>
                          <a:ea typeface="+mn-ea"/>
                          <a:cs typeface="+mn-cs"/>
                        </a:rPr>
                        <a:t>………, (</a:t>
                      </a:r>
                      <a:r>
                        <a:rPr lang="ru-RU" sz="1800" b="0" i="1" kern="1200" dirty="0" smtClean="0">
                          <a:solidFill>
                            <a:schemeClr val="tx1"/>
                          </a:solidFill>
                          <a:effectLst/>
                          <a:latin typeface="+mn-lt"/>
                          <a:ea typeface="+mn-ea"/>
                          <a:cs typeface="+mn-cs"/>
                        </a:rPr>
                        <a:t>повтор того что было)</a:t>
                      </a:r>
                      <a:endParaRPr lang="ru-RU" sz="1800" b="0" i="1" kern="1200" dirty="0">
                        <a:solidFill>
                          <a:schemeClr val="tx1"/>
                        </a:solidFill>
                        <a:effectLst/>
                        <a:latin typeface="+mn-lt"/>
                        <a:ea typeface="+mn-ea"/>
                        <a:cs typeface="+mn-cs"/>
                      </a:endParaRPr>
                    </a:p>
                  </a:txBody>
                  <a:tcPr marL="68580" marR="68580" marT="0" marB="0">
                    <a:solidFill>
                      <a:schemeClr val="tx2">
                        <a:lumMod val="20000"/>
                        <a:lumOff val="80000"/>
                      </a:schemeClr>
                    </a:solidFill>
                  </a:tcPr>
                </a:tc>
              </a:tr>
            </a:tbl>
          </a:graphicData>
        </a:graphic>
      </p:graphicFrame>
      <p:sp>
        <p:nvSpPr>
          <p:cNvPr id="5" name="TextBox 4"/>
          <p:cNvSpPr txBox="1"/>
          <p:nvPr/>
        </p:nvSpPr>
        <p:spPr>
          <a:xfrm>
            <a:off x="-36512" y="4869160"/>
            <a:ext cx="9180512" cy="2308324"/>
          </a:xfrm>
          <a:prstGeom prst="rect">
            <a:avLst/>
          </a:prstGeom>
          <a:noFill/>
        </p:spPr>
        <p:txBody>
          <a:bodyPr wrap="square" rtlCol="0">
            <a:spAutoFit/>
          </a:bodyPr>
          <a:lstStyle/>
          <a:p>
            <a:pPr algn="ctr"/>
            <a:r>
              <a:rPr lang="ru-RU" dirty="0" smtClean="0">
                <a:solidFill>
                  <a:srgbClr val="FF0000"/>
                </a:solidFill>
              </a:rPr>
              <a:t>++  Новые части </a:t>
            </a:r>
            <a:r>
              <a:rPr lang="ru-RU" b="1" dirty="0" smtClean="0">
                <a:solidFill>
                  <a:srgbClr val="FF0000"/>
                </a:solidFill>
              </a:rPr>
              <a:t>5.1</a:t>
            </a:r>
            <a:r>
              <a:rPr lang="ru-RU" dirty="0" smtClean="0">
                <a:solidFill>
                  <a:srgbClr val="FF0000"/>
                </a:solidFill>
              </a:rPr>
              <a:t> </a:t>
            </a:r>
            <a:r>
              <a:rPr lang="ru-RU" dirty="0" smtClean="0"/>
              <a:t>(ДТП субъекта РФ)    и </a:t>
            </a:r>
            <a:r>
              <a:rPr lang="ru-RU" b="1" dirty="0" smtClean="0">
                <a:solidFill>
                  <a:srgbClr val="FF0000"/>
                </a:solidFill>
              </a:rPr>
              <a:t>5.2   </a:t>
            </a:r>
            <a:r>
              <a:rPr lang="ru-RU" dirty="0" smtClean="0"/>
              <a:t>(ДТП муниципального образования)</a:t>
            </a:r>
          </a:p>
          <a:p>
            <a:pPr algn="ctr"/>
            <a:r>
              <a:rPr lang="ru-RU" b="1" dirty="0" smtClean="0"/>
              <a:t>ДТП Субъектов РФ</a:t>
            </a:r>
            <a:r>
              <a:rPr lang="ru-RU" dirty="0" smtClean="0"/>
              <a:t>: </a:t>
            </a:r>
            <a:r>
              <a:rPr lang="ru-RU" u="sng" dirty="0" smtClean="0"/>
              <a:t>стратегии</a:t>
            </a:r>
            <a:r>
              <a:rPr lang="ru-RU" dirty="0" smtClean="0"/>
              <a:t> </a:t>
            </a:r>
            <a:r>
              <a:rPr lang="ru-RU" dirty="0"/>
              <a:t>социально-экономического развития субъектов </a:t>
            </a:r>
            <a:r>
              <a:rPr lang="ru-RU" dirty="0" smtClean="0"/>
              <a:t>РФ </a:t>
            </a:r>
            <a:r>
              <a:rPr lang="ru-RU" u="sng" dirty="0">
                <a:solidFill>
                  <a:srgbClr val="FF0000"/>
                </a:solidFill>
              </a:rPr>
              <a:t>с учетом положений стратегии пространственного развития </a:t>
            </a:r>
            <a:r>
              <a:rPr lang="ru-RU" u="sng" dirty="0" smtClean="0">
                <a:solidFill>
                  <a:srgbClr val="FF0000"/>
                </a:solidFill>
              </a:rPr>
              <a:t>РФ</a:t>
            </a:r>
            <a:r>
              <a:rPr lang="ru-RU" dirty="0" smtClean="0"/>
              <a:t>, </a:t>
            </a:r>
            <a:r>
              <a:rPr lang="ru-RU" dirty="0"/>
              <a:t>стратегий социально-экономического развития </a:t>
            </a:r>
            <a:r>
              <a:rPr lang="ru-RU" u="sng" dirty="0">
                <a:solidFill>
                  <a:srgbClr val="FF0000"/>
                </a:solidFill>
              </a:rPr>
              <a:t>макрорегионов</a:t>
            </a:r>
            <a:r>
              <a:rPr lang="ru-RU" dirty="0"/>
              <a:t>, </a:t>
            </a:r>
            <a:r>
              <a:rPr lang="ru-RU" u="sng" dirty="0">
                <a:solidFill>
                  <a:srgbClr val="FF0000"/>
                </a:solidFill>
              </a:rPr>
              <a:t>отраслевых документов стратегического планирования </a:t>
            </a:r>
            <a:r>
              <a:rPr lang="ru-RU" u="sng" dirty="0" smtClean="0">
                <a:solidFill>
                  <a:srgbClr val="FF0000"/>
                </a:solidFill>
              </a:rPr>
              <a:t>РФ</a:t>
            </a:r>
            <a:r>
              <a:rPr lang="ru-RU" dirty="0" smtClean="0"/>
              <a:t>, </a:t>
            </a:r>
            <a:r>
              <a:rPr lang="ru-RU" dirty="0"/>
              <a:t>межгосударственных программ, государственных программ </a:t>
            </a:r>
            <a:r>
              <a:rPr lang="ru-RU" dirty="0" smtClean="0"/>
              <a:t>РФ, </a:t>
            </a:r>
            <a:r>
              <a:rPr lang="ru-RU" dirty="0"/>
              <a:t>национальных проектов, государственных программ субъектов Российской Федерации</a:t>
            </a:r>
          </a:p>
          <a:p>
            <a:pPr algn="ctr"/>
            <a:endParaRPr lang="ru-RU" dirty="0" smtClean="0"/>
          </a:p>
          <a:p>
            <a:pPr algn="ctr"/>
            <a:endParaRPr lang="ru-RU" dirty="0"/>
          </a:p>
        </p:txBody>
      </p:sp>
      <p:sp>
        <p:nvSpPr>
          <p:cNvPr id="6" name="Стрелка вниз 5"/>
          <p:cNvSpPr/>
          <p:nvPr/>
        </p:nvSpPr>
        <p:spPr>
          <a:xfrm>
            <a:off x="3563888" y="6597352"/>
            <a:ext cx="2016224"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2904489694"/>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260648"/>
          </a:xfrm>
        </p:spPr>
        <p:txBody>
          <a:bodyPr>
            <a:noAutofit/>
          </a:bodyPr>
          <a:lstStyle/>
          <a:p>
            <a:r>
              <a:rPr lang="ru-RU" sz="2400" b="1" dirty="0">
                <a:solidFill>
                  <a:schemeClr val="tx2">
                    <a:lumMod val="60000"/>
                    <a:lumOff val="40000"/>
                  </a:schemeClr>
                </a:solidFill>
                <a:latin typeface="Comic Sans MS" panose="030F0702030302020204" pitchFamily="66" charset="0"/>
              </a:rPr>
              <a:t>Создали иерархию ДТП – статья 9 Грк</a:t>
            </a:r>
            <a:endParaRPr lang="ru-RU" sz="1800" b="1" dirty="0">
              <a:solidFill>
                <a:schemeClr val="tx2">
                  <a:lumMod val="60000"/>
                  <a:lumOff val="40000"/>
                </a:schemeClr>
              </a:solidFill>
              <a:latin typeface="Comic Sans MS" panose="030F0702030302020204" pitchFamily="66" charset="0"/>
            </a:endParaRPr>
          </a:p>
        </p:txBody>
      </p:sp>
      <p:sp>
        <p:nvSpPr>
          <p:cNvPr id="3" name="Объект 2"/>
          <p:cNvSpPr>
            <a:spLocks noGrp="1"/>
          </p:cNvSpPr>
          <p:nvPr>
            <p:ph idx="1"/>
          </p:nvPr>
        </p:nvSpPr>
        <p:spPr>
          <a:xfrm>
            <a:off x="26388" y="332656"/>
            <a:ext cx="9144000" cy="6597352"/>
          </a:xfrm>
        </p:spPr>
        <p:txBody>
          <a:bodyPr>
            <a:normAutofit fontScale="92500" lnSpcReduction="10000"/>
          </a:bodyPr>
          <a:lstStyle/>
          <a:p>
            <a:pPr marL="0" indent="0" algn="ctr">
              <a:buNone/>
            </a:pPr>
            <a:endParaRPr lang="ru-RU" sz="2000" dirty="0" smtClean="0"/>
          </a:p>
          <a:p>
            <a:pPr marL="0" indent="0" algn="ctr">
              <a:buNone/>
            </a:pPr>
            <a:r>
              <a:rPr lang="ru-RU" sz="2000" dirty="0" smtClean="0"/>
              <a:t>5.2</a:t>
            </a:r>
            <a:r>
              <a:rPr lang="ru-RU" sz="2000" dirty="0"/>
              <a:t>. Подготовка </a:t>
            </a:r>
            <a:r>
              <a:rPr lang="ru-RU" sz="2000" dirty="0" smtClean="0">
                <a:solidFill>
                  <a:srgbClr val="FF0000"/>
                </a:solidFill>
              </a:rPr>
              <a:t>документов </a:t>
            </a:r>
            <a:r>
              <a:rPr lang="ru-RU" sz="2000" dirty="0">
                <a:solidFill>
                  <a:srgbClr val="FF0000"/>
                </a:solidFill>
              </a:rPr>
              <a:t>территориального планирования </a:t>
            </a:r>
            <a:r>
              <a:rPr lang="ru-RU" sz="2000" b="1" dirty="0">
                <a:solidFill>
                  <a:srgbClr val="FF0000"/>
                </a:solidFill>
              </a:rPr>
              <a:t>муниципальных образований</a:t>
            </a:r>
            <a:r>
              <a:rPr lang="ru-RU" sz="2000" dirty="0">
                <a:solidFill>
                  <a:srgbClr val="FF0000"/>
                </a:solidFill>
              </a:rPr>
              <a:t> </a:t>
            </a:r>
            <a:r>
              <a:rPr lang="ru-RU" sz="2000" dirty="0"/>
              <a:t>осуществляется с учетом </a:t>
            </a:r>
            <a:r>
              <a:rPr lang="ru-RU" sz="2000" dirty="0" smtClean="0"/>
              <a:t>положений:</a:t>
            </a:r>
          </a:p>
          <a:p>
            <a:pPr algn="just"/>
            <a:r>
              <a:rPr lang="ru-RU" sz="2000" dirty="0" smtClean="0"/>
              <a:t> 	</a:t>
            </a:r>
            <a:r>
              <a:rPr lang="ru-RU" sz="2000" b="1" dirty="0" smtClean="0"/>
              <a:t>стратегий</a:t>
            </a:r>
            <a:r>
              <a:rPr lang="ru-RU" sz="2000" dirty="0" smtClean="0"/>
              <a:t> </a:t>
            </a:r>
            <a:r>
              <a:rPr lang="ru-RU" sz="2000" dirty="0"/>
              <a:t>социально-экономического развития </a:t>
            </a:r>
            <a:r>
              <a:rPr lang="ru-RU" sz="2000" u="sng" dirty="0"/>
              <a:t>муниципальных образований</a:t>
            </a:r>
            <a:r>
              <a:rPr lang="ru-RU" sz="2000" dirty="0"/>
              <a:t> </a:t>
            </a:r>
            <a:r>
              <a:rPr lang="ru-RU" sz="2000" dirty="0" smtClean="0"/>
              <a:t>   </a:t>
            </a:r>
          </a:p>
          <a:p>
            <a:pPr marL="0" indent="0" algn="just">
              <a:buNone/>
            </a:pPr>
            <a:r>
              <a:rPr lang="ru-RU" sz="2000" dirty="0"/>
              <a:t> </a:t>
            </a:r>
            <a:r>
              <a:rPr lang="ru-RU" sz="2000" dirty="0" smtClean="0"/>
              <a:t>                и </a:t>
            </a:r>
            <a:r>
              <a:rPr lang="ru-RU" sz="2000" dirty="0"/>
              <a:t>планов мероприятий по их реализации (при наличии), </a:t>
            </a:r>
            <a:endParaRPr lang="ru-RU" sz="2000" dirty="0" smtClean="0"/>
          </a:p>
          <a:p>
            <a:pPr algn="just"/>
            <a:r>
              <a:rPr lang="ru-RU" sz="2000" dirty="0" smtClean="0"/>
              <a:t>	</a:t>
            </a:r>
            <a:r>
              <a:rPr lang="ru-RU" sz="2000" b="1" dirty="0" smtClean="0"/>
              <a:t>бюджетного </a:t>
            </a:r>
            <a:r>
              <a:rPr lang="ru-RU" sz="2000" b="1" dirty="0"/>
              <a:t>прогноза муниципального образования</a:t>
            </a:r>
            <a:r>
              <a:rPr lang="ru-RU" sz="2000" dirty="0"/>
              <a:t> на долгосрочный </a:t>
            </a:r>
            <a:endParaRPr lang="ru-RU" sz="2000" dirty="0" smtClean="0"/>
          </a:p>
          <a:p>
            <a:pPr marL="0" indent="0" algn="just">
              <a:buNone/>
            </a:pPr>
            <a:r>
              <a:rPr lang="ru-RU" sz="2000" dirty="0" smtClean="0"/>
              <a:t>                 период </a:t>
            </a:r>
            <a:r>
              <a:rPr lang="ru-RU" sz="2000" dirty="0"/>
              <a:t>(при наличии), </a:t>
            </a:r>
          </a:p>
          <a:p>
            <a:pPr algn="just"/>
            <a:r>
              <a:rPr lang="ru-RU" sz="2000" b="1" dirty="0" smtClean="0"/>
              <a:t>           муниципальных </a:t>
            </a:r>
            <a:r>
              <a:rPr lang="ru-RU" sz="2000" b="1" dirty="0"/>
              <a:t>программ, </a:t>
            </a:r>
            <a:endParaRPr lang="ru-RU" sz="2000" b="1" dirty="0" smtClean="0"/>
          </a:p>
          <a:p>
            <a:pPr marL="0" indent="0" algn="just">
              <a:buNone/>
            </a:pPr>
            <a:endParaRPr lang="ru-RU" sz="2000" b="1" dirty="0"/>
          </a:p>
          <a:p>
            <a:pPr algn="just"/>
            <a:r>
              <a:rPr lang="ru-RU" sz="2000" dirty="0" smtClean="0"/>
              <a:t>	положений </a:t>
            </a:r>
            <a:r>
              <a:rPr lang="ru-RU" sz="2000" b="1" dirty="0"/>
              <a:t>стратегии пространственного развития Российской Федерации</a:t>
            </a:r>
            <a:r>
              <a:rPr lang="ru-RU" sz="2000" dirty="0"/>
              <a:t>, </a:t>
            </a:r>
            <a:endParaRPr lang="ru-RU" sz="2000" dirty="0" smtClean="0"/>
          </a:p>
          <a:p>
            <a:pPr algn="just"/>
            <a:r>
              <a:rPr lang="ru-RU" sz="2000" dirty="0" smtClean="0"/>
              <a:t>	</a:t>
            </a:r>
            <a:r>
              <a:rPr lang="ru-RU" sz="2000" b="1" dirty="0" smtClean="0"/>
              <a:t>государственных </a:t>
            </a:r>
            <a:r>
              <a:rPr lang="ru-RU" sz="2000" b="1" dirty="0"/>
              <a:t>программ </a:t>
            </a:r>
            <a:r>
              <a:rPr lang="ru-RU" sz="2000" b="1" dirty="0" smtClean="0"/>
              <a:t>РФ</a:t>
            </a:r>
            <a:r>
              <a:rPr lang="ru-RU" sz="2000" dirty="0" smtClean="0"/>
              <a:t>, национальных </a:t>
            </a:r>
            <a:r>
              <a:rPr lang="ru-RU" sz="2000" dirty="0"/>
              <a:t>проектов, </a:t>
            </a:r>
            <a:endParaRPr lang="ru-RU" sz="2000" dirty="0" smtClean="0"/>
          </a:p>
          <a:p>
            <a:pPr marL="0" indent="0" algn="just">
              <a:buNone/>
            </a:pPr>
            <a:endParaRPr lang="ru-RU" sz="2000" dirty="0" smtClean="0"/>
          </a:p>
          <a:p>
            <a:pPr algn="just"/>
            <a:r>
              <a:rPr lang="ru-RU" sz="2000" dirty="0" smtClean="0">
                <a:solidFill>
                  <a:srgbClr val="FF0000"/>
                </a:solidFill>
              </a:rPr>
              <a:t>         государственных </a:t>
            </a:r>
            <a:r>
              <a:rPr lang="ru-RU" sz="2000" dirty="0">
                <a:solidFill>
                  <a:srgbClr val="FF0000"/>
                </a:solidFill>
              </a:rPr>
              <a:t>программ субъектов Российской </a:t>
            </a:r>
            <a:r>
              <a:rPr lang="ru-RU" sz="2000" dirty="0" smtClean="0">
                <a:solidFill>
                  <a:srgbClr val="FF0000"/>
                </a:solidFill>
              </a:rPr>
              <a:t>Федерации   </a:t>
            </a:r>
            <a:r>
              <a:rPr lang="ru-RU" sz="1200" i="1" dirty="0" smtClean="0">
                <a:solidFill>
                  <a:srgbClr val="FF0000"/>
                </a:solidFill>
              </a:rPr>
              <a:t>(нет ДТП субъекта РФ)</a:t>
            </a:r>
            <a:r>
              <a:rPr lang="ru-RU" sz="1200" i="1" dirty="0" smtClean="0"/>
              <a:t>, </a:t>
            </a:r>
          </a:p>
          <a:p>
            <a:pPr marL="0" indent="0" algn="just">
              <a:buNone/>
            </a:pPr>
            <a:endParaRPr lang="ru-RU" sz="2000" i="1" dirty="0" smtClean="0"/>
          </a:p>
          <a:p>
            <a:pPr algn="just"/>
            <a:r>
              <a:rPr lang="ru-RU" sz="2000" dirty="0" smtClean="0"/>
              <a:t>	инвестиционных </a:t>
            </a:r>
            <a:r>
              <a:rPr lang="ru-RU" sz="2000" dirty="0"/>
              <a:t>программ субъектов естественных монополий, </a:t>
            </a:r>
            <a:r>
              <a:rPr lang="ru-RU" sz="2000" dirty="0" smtClean="0"/>
              <a:t>организаций </a:t>
            </a:r>
            <a:r>
              <a:rPr lang="ru-RU" sz="2000" dirty="0"/>
              <a:t>коммунального комплекса, </a:t>
            </a:r>
            <a:endParaRPr lang="ru-RU" sz="2000" dirty="0" smtClean="0"/>
          </a:p>
          <a:p>
            <a:pPr algn="just"/>
            <a:r>
              <a:rPr lang="ru-RU" sz="2000" dirty="0" smtClean="0"/>
              <a:t>	решений </a:t>
            </a:r>
            <a:r>
              <a:rPr lang="ru-RU" sz="2000" dirty="0"/>
              <a:t>органов местного самоуправления, иных главных распорядителей средств соответствующих бюджетов, предусматривающих создание объектов местного значения, а также сведений, содержащихся в информационной системе территориального планирования</a:t>
            </a:r>
            <a:endParaRPr lang="ru-RU" sz="1900" b="1" dirty="0" smtClean="0">
              <a:solidFill>
                <a:srgbClr val="FF0000"/>
              </a:solidFill>
            </a:endParaRPr>
          </a:p>
        </p:txBody>
      </p:sp>
      <p:sp>
        <p:nvSpPr>
          <p:cNvPr id="4" name="Стрелка вниз 3"/>
          <p:cNvSpPr/>
          <p:nvPr/>
        </p:nvSpPr>
        <p:spPr>
          <a:xfrm>
            <a:off x="3275856" y="404664"/>
            <a:ext cx="2016224"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 name="Левая фигурная скобка 4"/>
          <p:cNvSpPr/>
          <p:nvPr/>
        </p:nvSpPr>
        <p:spPr>
          <a:xfrm>
            <a:off x="251520" y="1340768"/>
            <a:ext cx="576064" cy="1368152"/>
          </a:xfrm>
          <a:prstGeom prst="leftBrace">
            <a:avLst/>
          </a:prstGeom>
        </p:spPr>
        <p:style>
          <a:lnRef idx="3">
            <a:schemeClr val="accent1"/>
          </a:lnRef>
          <a:fillRef idx="0">
            <a:schemeClr val="accent1"/>
          </a:fillRef>
          <a:effectRef idx="2">
            <a:schemeClr val="accent1"/>
          </a:effectRef>
          <a:fontRef idx="minor">
            <a:schemeClr val="tx1"/>
          </a:fontRef>
        </p:style>
        <p:txBody>
          <a:bodyPr rtlCol="0" anchor="ctr"/>
          <a:lstStyle/>
          <a:p>
            <a:pPr algn="ctr"/>
            <a:endParaRPr lang="ru-RU"/>
          </a:p>
        </p:txBody>
      </p:sp>
      <p:sp>
        <p:nvSpPr>
          <p:cNvPr id="6" name="Левая фигурная скобка 5"/>
          <p:cNvSpPr/>
          <p:nvPr/>
        </p:nvSpPr>
        <p:spPr>
          <a:xfrm>
            <a:off x="611560" y="3284984"/>
            <a:ext cx="360040" cy="288032"/>
          </a:xfrm>
          <a:prstGeom prst="leftBrace">
            <a:avLst/>
          </a:prstGeom>
        </p:spPr>
        <p:style>
          <a:lnRef idx="3">
            <a:schemeClr val="accent5"/>
          </a:lnRef>
          <a:fillRef idx="0">
            <a:schemeClr val="accent5"/>
          </a:fillRef>
          <a:effectRef idx="2">
            <a:schemeClr val="accent5"/>
          </a:effectRef>
          <a:fontRef idx="minor">
            <a:schemeClr val="tx1"/>
          </a:fontRef>
        </p:style>
        <p:txBody>
          <a:bodyPr rtlCol="0" anchor="ctr"/>
          <a:lstStyle/>
          <a:p>
            <a:pPr algn="ctr"/>
            <a:endParaRPr lang="ru-RU"/>
          </a:p>
        </p:txBody>
      </p:sp>
    </p:spTree>
    <p:extLst>
      <p:ext uri="{BB962C8B-B14F-4D97-AF65-F5344CB8AC3E}">
        <p14:creationId xmlns:p14="http://schemas.microsoft.com/office/powerpoint/2010/main" val="3075824859"/>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260648"/>
          </a:xfrm>
        </p:spPr>
        <p:txBody>
          <a:bodyPr>
            <a:noAutofit/>
          </a:bodyPr>
          <a:lstStyle/>
          <a:p>
            <a:r>
              <a:rPr lang="ru-RU" sz="2400" b="1" dirty="0" smtClean="0">
                <a:solidFill>
                  <a:schemeClr val="tx2">
                    <a:lumMod val="60000"/>
                    <a:lumOff val="40000"/>
                  </a:schemeClr>
                </a:solidFill>
                <a:latin typeface="Comic Sans MS" panose="030F0702030302020204" pitchFamily="66" charset="0"/>
              </a:rPr>
              <a:t>ГЕНЕРАЛЬЫЕ ПЛАНЫ – СТ. 23  и 24 </a:t>
            </a:r>
            <a:r>
              <a:rPr lang="ru-RU" sz="2000" b="1" i="1" dirty="0" smtClean="0">
                <a:solidFill>
                  <a:schemeClr val="tx2">
                    <a:lumMod val="60000"/>
                    <a:lumOff val="40000"/>
                  </a:schemeClr>
                </a:solidFill>
                <a:latin typeface="Comic Sans MS" panose="030F0702030302020204" pitchFamily="66" charset="0"/>
              </a:rPr>
              <a:t>(вступило в силу)</a:t>
            </a:r>
            <a:endParaRPr lang="ru-RU" sz="1800" b="1" i="1" dirty="0">
              <a:solidFill>
                <a:schemeClr val="tx2">
                  <a:lumMod val="60000"/>
                  <a:lumOff val="40000"/>
                </a:schemeClr>
              </a:solidFill>
              <a:latin typeface="Comic Sans MS" panose="030F0702030302020204" pitchFamily="66" charset="0"/>
            </a:endParaRPr>
          </a:p>
        </p:txBody>
      </p:sp>
      <p:sp>
        <p:nvSpPr>
          <p:cNvPr id="3" name="Объект 2"/>
          <p:cNvSpPr>
            <a:spLocks noGrp="1"/>
          </p:cNvSpPr>
          <p:nvPr>
            <p:ph idx="1"/>
          </p:nvPr>
        </p:nvSpPr>
        <p:spPr>
          <a:xfrm>
            <a:off x="26388" y="332656"/>
            <a:ext cx="9144000" cy="6597352"/>
          </a:xfrm>
        </p:spPr>
        <p:txBody>
          <a:bodyPr>
            <a:normAutofit fontScale="92500" lnSpcReduction="20000"/>
          </a:bodyPr>
          <a:lstStyle/>
          <a:p>
            <a:pPr marL="0" indent="0" algn="ctr">
              <a:buNone/>
            </a:pPr>
            <a:r>
              <a:rPr lang="ru-RU" sz="2100" dirty="0" smtClean="0">
                <a:solidFill>
                  <a:srgbClr val="FF0000"/>
                </a:solidFill>
              </a:rPr>
              <a:t>(часть 9 </a:t>
            </a:r>
            <a:r>
              <a:rPr lang="ru-RU" sz="2100" b="1" dirty="0" smtClean="0">
                <a:solidFill>
                  <a:srgbClr val="FF0000"/>
                </a:solidFill>
              </a:rPr>
              <a:t>ст.23</a:t>
            </a:r>
            <a:r>
              <a:rPr lang="ru-RU" sz="2100" dirty="0" smtClean="0">
                <a:solidFill>
                  <a:srgbClr val="FF0000"/>
                </a:solidFill>
              </a:rPr>
              <a:t>) Законодательством </a:t>
            </a:r>
            <a:r>
              <a:rPr lang="ru-RU" sz="2100" b="1" dirty="0">
                <a:solidFill>
                  <a:srgbClr val="FF0000"/>
                </a:solidFill>
              </a:rPr>
              <a:t>субъектов </a:t>
            </a:r>
            <a:r>
              <a:rPr lang="ru-RU" sz="2100" dirty="0" smtClean="0"/>
              <a:t>РФ </a:t>
            </a:r>
            <a:r>
              <a:rPr lang="ru-RU" sz="2100" b="1" dirty="0" smtClean="0">
                <a:solidFill>
                  <a:srgbClr val="FF0000"/>
                </a:solidFill>
              </a:rPr>
              <a:t>могут </a:t>
            </a:r>
            <a:r>
              <a:rPr lang="ru-RU" sz="2100" b="1" dirty="0">
                <a:solidFill>
                  <a:srgbClr val="FF0000"/>
                </a:solidFill>
              </a:rPr>
              <a:t>быть установлены </a:t>
            </a:r>
            <a:r>
              <a:rPr lang="ru-RU" sz="2100" b="1" dirty="0"/>
              <a:t>следующие </a:t>
            </a:r>
            <a:r>
              <a:rPr lang="ru-RU" sz="2100" b="1" dirty="0" smtClean="0">
                <a:solidFill>
                  <a:srgbClr val="FF0000"/>
                </a:solidFill>
              </a:rPr>
              <a:t>ОСОБЕННОСТИ</a:t>
            </a:r>
            <a:r>
              <a:rPr lang="ru-RU" sz="2100" b="1" dirty="0" smtClean="0"/>
              <a:t> </a:t>
            </a:r>
            <a:r>
              <a:rPr lang="ru-RU" sz="2100" b="1" dirty="0"/>
              <a:t>содержания генеральных планов</a:t>
            </a:r>
            <a:r>
              <a:rPr lang="ru-RU" sz="2100" dirty="0"/>
              <a:t> </a:t>
            </a:r>
            <a:r>
              <a:rPr lang="ru-RU" sz="2100" dirty="0" smtClean="0"/>
              <a:t>поселений, городских </a:t>
            </a:r>
            <a:r>
              <a:rPr lang="ru-RU" sz="2100" dirty="0"/>
              <a:t>округов</a:t>
            </a:r>
            <a:r>
              <a:rPr lang="ru-RU" sz="2100" dirty="0" smtClean="0"/>
              <a:t>:</a:t>
            </a:r>
          </a:p>
          <a:p>
            <a:pPr marL="0" indent="0" algn="ctr">
              <a:buNone/>
            </a:pPr>
            <a:endParaRPr lang="ru-RU" sz="1300" dirty="0"/>
          </a:p>
          <a:p>
            <a:pPr marL="0" indent="0" algn="just">
              <a:buNone/>
            </a:pPr>
            <a:r>
              <a:rPr lang="ru-RU" sz="2000" dirty="0"/>
              <a:t>1) генеральный план поселения, </a:t>
            </a:r>
            <a:r>
              <a:rPr lang="ru-RU" sz="2000" dirty="0" err="1" smtClean="0"/>
              <a:t>го</a:t>
            </a:r>
            <a:r>
              <a:rPr lang="ru-RU" sz="2000" dirty="0" smtClean="0"/>
              <a:t> </a:t>
            </a:r>
            <a:r>
              <a:rPr lang="ru-RU" sz="2000" b="1" u="sng" dirty="0" smtClean="0"/>
              <a:t>могут </a:t>
            </a:r>
            <a:r>
              <a:rPr lang="ru-RU" sz="2000" b="1" u="sng" dirty="0" smtClean="0">
                <a:solidFill>
                  <a:srgbClr val="FF0000"/>
                </a:solidFill>
              </a:rPr>
              <a:t>НЕ СОДЕРЖАТЬ КАРТУ </a:t>
            </a:r>
            <a:r>
              <a:rPr lang="ru-RU" sz="2000" b="1" u="sng" dirty="0" smtClean="0"/>
              <a:t>планируемого </a:t>
            </a:r>
            <a:r>
              <a:rPr lang="ru-RU" sz="2000" b="1" u="sng" dirty="0"/>
              <a:t>размещения объектов местного </a:t>
            </a:r>
            <a:r>
              <a:rPr lang="ru-RU" sz="2000" b="1" u="sng" dirty="0" smtClean="0"/>
              <a:t>значения</a:t>
            </a:r>
            <a:r>
              <a:rPr lang="ru-RU" sz="2000" dirty="0" smtClean="0"/>
              <a:t>.     В </a:t>
            </a:r>
            <a:r>
              <a:rPr lang="ru-RU" sz="2000" dirty="0"/>
              <a:t>этом случае </a:t>
            </a:r>
            <a:r>
              <a:rPr lang="ru-RU" sz="2000" dirty="0">
                <a:solidFill>
                  <a:srgbClr val="FF0000"/>
                </a:solidFill>
              </a:rPr>
              <a:t>такая </a:t>
            </a:r>
            <a:r>
              <a:rPr lang="ru-RU" sz="2000" i="1" dirty="0">
                <a:solidFill>
                  <a:srgbClr val="FF0000"/>
                </a:solidFill>
              </a:rPr>
              <a:t>карта подлежит утверждению </a:t>
            </a:r>
            <a:r>
              <a:rPr lang="ru-RU" sz="2000" b="1" i="1" dirty="0" smtClean="0">
                <a:solidFill>
                  <a:srgbClr val="FF0000"/>
                </a:solidFill>
              </a:rPr>
              <a:t>МЕСТНОЙ АДМИНИСТРАЦИЕЙ</a:t>
            </a:r>
            <a:r>
              <a:rPr lang="ru-RU" sz="2000" b="1" dirty="0" smtClean="0"/>
              <a:t> </a:t>
            </a:r>
            <a:r>
              <a:rPr lang="ru-RU" sz="2000" dirty="0" smtClean="0"/>
              <a:t>в </a:t>
            </a:r>
            <a:r>
              <a:rPr lang="ru-RU" sz="2000" dirty="0"/>
              <a:t>порядке, установленном </a:t>
            </a:r>
            <a:r>
              <a:rPr lang="ru-RU" sz="2000" dirty="0" smtClean="0"/>
              <a:t>субъектом РФ;</a:t>
            </a:r>
            <a:endParaRPr lang="ru-RU" sz="2000" dirty="0"/>
          </a:p>
          <a:p>
            <a:pPr marL="0" indent="0" algn="just">
              <a:buNone/>
            </a:pPr>
            <a:r>
              <a:rPr lang="ru-RU" sz="2000" dirty="0"/>
              <a:t>2) генеральным планом поселения, </a:t>
            </a:r>
            <a:r>
              <a:rPr lang="ru-RU" sz="2000" dirty="0" err="1"/>
              <a:t>го</a:t>
            </a:r>
            <a:r>
              <a:rPr lang="ru-RU" sz="2000" dirty="0"/>
              <a:t> </a:t>
            </a:r>
            <a:r>
              <a:rPr lang="ru-RU" sz="2000" dirty="0" smtClean="0"/>
              <a:t> </a:t>
            </a:r>
            <a:r>
              <a:rPr lang="ru-RU" sz="2000" b="1" dirty="0" smtClean="0"/>
              <a:t>могут </a:t>
            </a:r>
            <a:r>
              <a:rPr lang="ru-RU" sz="2000" b="1" dirty="0"/>
              <a:t>предусматриваться </a:t>
            </a:r>
            <a:r>
              <a:rPr lang="ru-RU" sz="2000" b="1" dirty="0">
                <a:solidFill>
                  <a:srgbClr val="FF0000"/>
                </a:solidFill>
              </a:rPr>
              <a:t>территории, в отношении которых </a:t>
            </a:r>
            <a:r>
              <a:rPr lang="ru-RU" sz="2200" b="1" u="sng" dirty="0" smtClean="0">
                <a:solidFill>
                  <a:srgbClr val="FF0000"/>
                </a:solidFill>
              </a:rPr>
              <a:t>ФУНКЦИОНАЛЬНЫЕ ЗОНЫ</a:t>
            </a:r>
            <a:r>
              <a:rPr lang="ru-RU" sz="2200" b="1" dirty="0" smtClean="0">
                <a:solidFill>
                  <a:srgbClr val="FF0000"/>
                </a:solidFill>
              </a:rPr>
              <a:t> </a:t>
            </a:r>
            <a:r>
              <a:rPr lang="ru-RU" sz="2000" b="1" dirty="0" smtClean="0">
                <a:solidFill>
                  <a:srgbClr val="FF0000"/>
                </a:solidFill>
              </a:rPr>
              <a:t>не устанавливаются</a:t>
            </a:r>
            <a:r>
              <a:rPr lang="ru-RU" sz="2000" dirty="0" smtClean="0"/>
              <a:t>;</a:t>
            </a:r>
            <a:endParaRPr lang="ru-RU" sz="2000" dirty="0"/>
          </a:p>
          <a:p>
            <a:pPr marL="0" indent="0" algn="just">
              <a:buNone/>
            </a:pPr>
            <a:r>
              <a:rPr lang="ru-RU" sz="2000" dirty="0"/>
              <a:t>3) положение о территориальном планировании </a:t>
            </a:r>
            <a:r>
              <a:rPr lang="ru-RU" sz="2200" b="1" i="1" u="sng" dirty="0"/>
              <a:t>вместо сведений </a:t>
            </a:r>
            <a:r>
              <a:rPr lang="ru-RU" sz="2000" b="1" u="sng" dirty="0"/>
              <a:t>о видах, назначении и наименованиях планируемых для размещения объектов</a:t>
            </a:r>
            <a:r>
              <a:rPr lang="ru-RU" sz="2000" b="1" dirty="0"/>
              <a:t> </a:t>
            </a:r>
            <a:r>
              <a:rPr lang="ru-RU" sz="2000" dirty="0"/>
              <a:t>местного значения поселения, городского округа, об их основных характеристиках, местоположении </a:t>
            </a:r>
            <a:r>
              <a:rPr lang="ru-RU" sz="2000" b="1" dirty="0"/>
              <a:t>может содержать </a:t>
            </a:r>
            <a:r>
              <a:rPr lang="ru-RU" sz="2000" b="1" dirty="0" smtClean="0">
                <a:solidFill>
                  <a:srgbClr val="FF0000"/>
                </a:solidFill>
              </a:rPr>
              <a:t>Сведения О Потребности </a:t>
            </a:r>
            <a:r>
              <a:rPr lang="ru-RU" sz="2000" b="1" dirty="0" smtClean="0"/>
              <a:t>в </a:t>
            </a:r>
            <a:r>
              <a:rPr lang="ru-RU" sz="2000" b="1" dirty="0"/>
              <a:t>указанных объектах местного значения </a:t>
            </a:r>
            <a:r>
              <a:rPr lang="ru-RU" sz="2000" b="1" u="sng" dirty="0">
                <a:solidFill>
                  <a:srgbClr val="FF0000"/>
                </a:solidFill>
              </a:rPr>
              <a:t>без указания их основных характеристик</a:t>
            </a:r>
            <a:r>
              <a:rPr lang="ru-RU" sz="2000" b="1" dirty="0">
                <a:solidFill>
                  <a:srgbClr val="FF0000"/>
                </a:solidFill>
              </a:rPr>
              <a:t> и </a:t>
            </a:r>
            <a:r>
              <a:rPr lang="ru-RU" sz="2000" b="1" u="sng" dirty="0">
                <a:solidFill>
                  <a:srgbClr val="FF0000"/>
                </a:solidFill>
              </a:rPr>
              <a:t>местоположения</a:t>
            </a:r>
            <a:r>
              <a:rPr lang="ru-RU" sz="2000" dirty="0"/>
              <a:t>;</a:t>
            </a:r>
          </a:p>
          <a:p>
            <a:pPr marL="0" indent="0" algn="just">
              <a:buNone/>
            </a:pPr>
            <a:r>
              <a:rPr lang="ru-RU" sz="2000" dirty="0"/>
              <a:t>4) подготовка генерального плана поселения, </a:t>
            </a:r>
            <a:r>
              <a:rPr lang="ru-RU" sz="2000" dirty="0" smtClean="0"/>
              <a:t>городского </a:t>
            </a:r>
            <a:r>
              <a:rPr lang="ru-RU" sz="2000" dirty="0"/>
              <a:t>округа </a:t>
            </a:r>
            <a:r>
              <a:rPr lang="ru-RU" sz="2000" b="1" dirty="0"/>
              <a:t>может осуществляться применительно к </a:t>
            </a:r>
            <a:r>
              <a:rPr lang="ru-RU" sz="2100" b="1" dirty="0" smtClean="0">
                <a:solidFill>
                  <a:srgbClr val="FF0000"/>
                </a:solidFill>
              </a:rPr>
              <a:t>ОТДЕЛЬНЫМ НАСЕЛЕННЫМ ПУНКТАМ</a:t>
            </a:r>
            <a:r>
              <a:rPr lang="ru-RU" sz="2000" b="1" dirty="0" smtClean="0"/>
              <a:t>,</a:t>
            </a:r>
            <a:r>
              <a:rPr lang="ru-RU" sz="2000" dirty="0" smtClean="0"/>
              <a:t> </a:t>
            </a:r>
            <a:r>
              <a:rPr lang="ru-RU" sz="2000" dirty="0"/>
              <a:t>входящим в состав поселения, городского округа, территориям </a:t>
            </a:r>
            <a:r>
              <a:rPr lang="ru-RU" sz="2000" dirty="0" smtClean="0"/>
              <a:t>за </a:t>
            </a:r>
            <a:r>
              <a:rPr lang="ru-RU" sz="2000" dirty="0"/>
              <a:t>границами населенных пунктов </a:t>
            </a:r>
            <a:r>
              <a:rPr lang="ru-RU" sz="2000" dirty="0" smtClean="0"/>
              <a:t>(!!!) </a:t>
            </a:r>
            <a:r>
              <a:rPr lang="ru-RU" sz="2000" dirty="0" smtClean="0">
                <a:solidFill>
                  <a:srgbClr val="FF0000"/>
                </a:solidFill>
              </a:rPr>
              <a:t>БЕЗ ПОСЛЕДУЮЩЕГО ВНЕСЕНИЯ В ГЕНЕРАЛЬНЫЙ ПЛАН ИЗМЕНЕНИЙ</a:t>
            </a:r>
            <a:r>
              <a:rPr lang="ru-RU" sz="2000" dirty="0" smtClean="0"/>
              <a:t>, </a:t>
            </a:r>
            <a:r>
              <a:rPr lang="ru-RU" sz="2000" dirty="0"/>
              <a:t>относящихся </a:t>
            </a:r>
            <a:r>
              <a:rPr lang="ru-RU" sz="2000" u="sng" dirty="0"/>
              <a:t>к другим частям </a:t>
            </a:r>
            <a:r>
              <a:rPr lang="ru-RU" sz="2000" dirty="0"/>
              <a:t>территорий поселения, городского округа</a:t>
            </a:r>
            <a:r>
              <a:rPr lang="ru-RU" sz="2000" dirty="0" smtClean="0"/>
              <a:t>.   </a:t>
            </a:r>
          </a:p>
          <a:p>
            <a:pPr marL="0" indent="0" algn="just">
              <a:buNone/>
            </a:pPr>
            <a:r>
              <a:rPr lang="ru-RU" sz="2000" dirty="0" smtClean="0"/>
              <a:t>        </a:t>
            </a:r>
            <a:endParaRPr lang="ru-RU" sz="2000" b="1" dirty="0" smtClean="0"/>
          </a:p>
          <a:p>
            <a:pPr marL="0" indent="0" algn="just">
              <a:buNone/>
            </a:pPr>
            <a:r>
              <a:rPr lang="ru-RU" sz="2000" b="1" dirty="0" smtClean="0"/>
              <a:t>Ч. 3.1 статьи </a:t>
            </a:r>
            <a:r>
              <a:rPr lang="ru-RU" sz="2000" b="1" dirty="0"/>
              <a:t>24</a:t>
            </a:r>
            <a:r>
              <a:rPr lang="ru-RU" sz="2000" dirty="0"/>
              <a:t> (подготовка и утверждение генплана) </a:t>
            </a:r>
            <a:r>
              <a:rPr lang="ru-RU" sz="2000" dirty="0" smtClean="0"/>
              <a:t>: </a:t>
            </a:r>
            <a:r>
              <a:rPr lang="ru-RU" sz="2000" u="sng" dirty="0" smtClean="0"/>
              <a:t>В </a:t>
            </a:r>
            <a:r>
              <a:rPr lang="ru-RU" sz="2000" u="sng" dirty="0"/>
              <a:t>границах поселения, городского округа </a:t>
            </a:r>
            <a:r>
              <a:rPr lang="ru-RU" sz="2100" b="1" u="sng" dirty="0">
                <a:solidFill>
                  <a:srgbClr val="FF0000"/>
                </a:solidFill>
              </a:rPr>
              <a:t>могут быть определены территории </a:t>
            </a:r>
            <a:r>
              <a:rPr lang="ru-RU" sz="2400" b="1" u="sng" dirty="0" smtClean="0">
                <a:solidFill>
                  <a:srgbClr val="FF0000"/>
                </a:solidFill>
              </a:rPr>
              <a:t>ВНЕ ГРАНИЦ </a:t>
            </a:r>
            <a:r>
              <a:rPr lang="ru-RU" sz="2000" u="sng" dirty="0" smtClean="0">
                <a:solidFill>
                  <a:srgbClr val="FF0000"/>
                </a:solidFill>
              </a:rPr>
              <a:t>населенных </a:t>
            </a:r>
            <a:r>
              <a:rPr lang="ru-RU" sz="2000" u="sng" dirty="0">
                <a:solidFill>
                  <a:srgbClr val="FF0000"/>
                </a:solidFill>
              </a:rPr>
              <a:t>пунктов</a:t>
            </a:r>
            <a:r>
              <a:rPr lang="ru-RU" sz="2000" u="sng" dirty="0"/>
              <a:t>, применительно к которым не предполагается изменение их существующего использования </a:t>
            </a:r>
            <a:r>
              <a:rPr lang="ru-RU" sz="2000" b="1" u="sng" dirty="0">
                <a:solidFill>
                  <a:srgbClr val="FF0000"/>
                </a:solidFill>
              </a:rPr>
              <a:t>и в отношении которых </a:t>
            </a:r>
            <a:r>
              <a:rPr lang="ru-RU" sz="2100" b="1" i="1" u="sng" dirty="0" smtClean="0">
                <a:solidFill>
                  <a:srgbClr val="FF0000"/>
                </a:solidFill>
              </a:rPr>
              <a:t>ОТСУТСТВУЕТ  НЕОБХОДИМОСТЬ  </a:t>
            </a:r>
            <a:r>
              <a:rPr lang="ru-RU" sz="2100" b="1" u="sng" dirty="0" smtClean="0">
                <a:solidFill>
                  <a:srgbClr val="FF0000"/>
                </a:solidFill>
              </a:rPr>
              <a:t>ПОДГОТОВКИ   ГЕНЕРАЛЬНОГО ПЛАНА</a:t>
            </a:r>
            <a:r>
              <a:rPr lang="ru-RU" sz="2000" dirty="0" smtClean="0"/>
              <a:t>.</a:t>
            </a:r>
            <a:endParaRPr lang="ru-RU" sz="2000" dirty="0"/>
          </a:p>
          <a:p>
            <a:pPr marL="0" indent="0" algn="ctr">
              <a:buNone/>
            </a:pPr>
            <a:endParaRPr lang="ru-RU" sz="1900" b="1" dirty="0" smtClean="0">
              <a:solidFill>
                <a:srgbClr val="FF0000"/>
              </a:solidFill>
            </a:endParaRPr>
          </a:p>
        </p:txBody>
      </p:sp>
      <p:sp>
        <p:nvSpPr>
          <p:cNvPr id="4" name="Стрелка вниз 3"/>
          <p:cNvSpPr/>
          <p:nvPr/>
        </p:nvSpPr>
        <p:spPr>
          <a:xfrm>
            <a:off x="2987824" y="5013176"/>
            <a:ext cx="2232248" cy="288032"/>
          </a:xfrm>
          <a:prstGeom prst="down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ru-RU"/>
          </a:p>
        </p:txBody>
      </p:sp>
    </p:spTree>
    <p:extLst>
      <p:ext uri="{BB962C8B-B14F-4D97-AF65-F5344CB8AC3E}">
        <p14:creationId xmlns:p14="http://schemas.microsoft.com/office/powerpoint/2010/main" val="931594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620688"/>
          </a:xfrm>
        </p:spPr>
        <p:txBody>
          <a:bodyPr>
            <a:noAutofit/>
          </a:bodyPr>
          <a:lstStyle/>
          <a:p>
            <a:r>
              <a:rPr lang="ru-RU" sz="2000" b="1" dirty="0" smtClean="0">
                <a:solidFill>
                  <a:schemeClr val="tx2">
                    <a:lumMod val="60000"/>
                    <a:lumOff val="40000"/>
                  </a:schemeClr>
                </a:solidFill>
                <a:latin typeface="Comic Sans MS" panose="030F0702030302020204" pitchFamily="66" charset="0"/>
              </a:rPr>
              <a:t/>
            </a:r>
            <a:br>
              <a:rPr lang="ru-RU" sz="2000" b="1" dirty="0" smtClean="0">
                <a:solidFill>
                  <a:schemeClr val="tx2">
                    <a:lumMod val="60000"/>
                    <a:lumOff val="40000"/>
                  </a:schemeClr>
                </a:solidFill>
                <a:latin typeface="Comic Sans MS" panose="030F0702030302020204" pitchFamily="66" charset="0"/>
              </a:rPr>
            </a:br>
            <a:r>
              <a:rPr lang="ru-RU" sz="2000" b="1" dirty="0" smtClean="0">
                <a:solidFill>
                  <a:schemeClr val="tx2">
                    <a:lumMod val="60000"/>
                    <a:lumOff val="40000"/>
                  </a:schemeClr>
                </a:solidFill>
                <a:latin typeface="Comic Sans MS" panose="030F0702030302020204" pitchFamily="66" charset="0"/>
              </a:rPr>
              <a:t>Требуемые подзаконные акты, до 29 июня 2021 </a:t>
            </a:r>
            <a:endParaRPr lang="ru-RU" sz="2800" b="1" dirty="0">
              <a:solidFill>
                <a:srgbClr val="C00000"/>
              </a:solidFill>
              <a:latin typeface="Comic Sans MS" panose="030F0702030302020204" pitchFamily="66" charset="0"/>
            </a:endParaRPr>
          </a:p>
        </p:txBody>
      </p:sp>
      <p:sp>
        <p:nvSpPr>
          <p:cNvPr id="3" name="Объект 2"/>
          <p:cNvSpPr>
            <a:spLocks noGrp="1"/>
          </p:cNvSpPr>
          <p:nvPr>
            <p:ph idx="1"/>
          </p:nvPr>
        </p:nvSpPr>
        <p:spPr>
          <a:xfrm>
            <a:off x="0" y="836712"/>
            <a:ext cx="9144000" cy="6021288"/>
          </a:xfrm>
        </p:spPr>
        <p:txBody>
          <a:bodyPr>
            <a:normAutofit/>
          </a:bodyPr>
          <a:lstStyle/>
          <a:p>
            <a:pPr algn="just"/>
            <a:r>
              <a:rPr lang="ru-RU" sz="2000" dirty="0"/>
              <a:t>Порядок проведения осмотра здания, сооружения или объекта незавершенного </a:t>
            </a:r>
            <a:r>
              <a:rPr lang="ru-RU" sz="2000" dirty="0" smtClean="0"/>
              <a:t>строительства + </a:t>
            </a:r>
            <a:r>
              <a:rPr lang="ru-RU" sz="2000" dirty="0"/>
              <a:t>форма акта осмотра </a:t>
            </a:r>
            <a:r>
              <a:rPr lang="ru-RU" sz="2000" dirty="0" smtClean="0"/>
              <a:t>(в </a:t>
            </a:r>
            <a:r>
              <a:rPr lang="ru-RU" sz="2000" dirty="0" err="1" smtClean="0"/>
              <a:t>мун</a:t>
            </a:r>
            <a:r>
              <a:rPr lang="ru-RU" sz="2000" dirty="0" smtClean="0"/>
              <a:t> образованиях уже есть: Порядок </a:t>
            </a:r>
            <a:r>
              <a:rPr lang="ru-RU" sz="2000" dirty="0"/>
              <a:t>проведения осмотров зданий, сооружений, расположенных на территории муниципального образования </a:t>
            </a:r>
            <a:r>
              <a:rPr lang="ru-RU" sz="2000" dirty="0" smtClean="0"/>
              <a:t>…, </a:t>
            </a:r>
            <a:r>
              <a:rPr lang="ru-RU" sz="2000" i="1" dirty="0"/>
              <a:t>на предмет их технического состояния и надлежащего технического обслуживания в соответствии с требованиями технических регламентов</a:t>
            </a:r>
            <a:r>
              <a:rPr lang="ru-RU" sz="2000" dirty="0"/>
              <a:t>, предъявляемыми к конструктивным и другим характеристикам надежности и безопасности объектов, требованиями проектной документации указанных </a:t>
            </a:r>
            <a:r>
              <a:rPr lang="ru-RU" sz="2000" dirty="0" smtClean="0"/>
              <a:t>объектов)</a:t>
            </a:r>
          </a:p>
          <a:p>
            <a:pPr algn="just"/>
            <a:endParaRPr lang="ru-RU" sz="2000" dirty="0" smtClean="0"/>
          </a:p>
          <a:p>
            <a:pPr algn="just"/>
            <a:r>
              <a:rPr lang="ru-RU" sz="2400" b="1" dirty="0"/>
              <a:t>Приказ МВД России </a:t>
            </a:r>
            <a:r>
              <a:rPr lang="ru-RU" sz="2000" dirty="0"/>
              <a:t>– Порядок и требования к содержанию запроса в отношении </a:t>
            </a:r>
            <a:r>
              <a:rPr lang="ru-RU" sz="2000" dirty="0" smtClean="0"/>
              <a:t>документов (паспорт), </a:t>
            </a:r>
            <a:r>
              <a:rPr lang="ru-RU" sz="2000" dirty="0"/>
              <a:t>адресов регистрации правообладателя ранее учтенного объекта недвижимости по месту жительства и (или) по месту пребывания и основания для отказа в предоставлении соответствующей информации</a:t>
            </a:r>
          </a:p>
        </p:txBody>
      </p:sp>
    </p:spTree>
    <p:extLst>
      <p:ext uri="{BB962C8B-B14F-4D97-AF65-F5344CB8AC3E}">
        <p14:creationId xmlns:p14="http://schemas.microsoft.com/office/powerpoint/2010/main" val="956118928"/>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260648"/>
          </a:xfrm>
        </p:spPr>
        <p:txBody>
          <a:bodyPr>
            <a:noAutofit/>
          </a:bodyPr>
          <a:lstStyle/>
          <a:p>
            <a:r>
              <a:rPr lang="ru-RU" sz="2400" b="1" dirty="0" smtClean="0">
                <a:solidFill>
                  <a:schemeClr val="tx2">
                    <a:lumMod val="60000"/>
                    <a:lumOff val="40000"/>
                  </a:schemeClr>
                </a:solidFill>
                <a:latin typeface="Comic Sans MS" panose="030F0702030302020204" pitchFamily="66" charset="0"/>
              </a:rPr>
              <a:t>Сроки приведения ГЕНЕРАЛЬЫХ ПЛАНОВ – ст.4 </a:t>
            </a:r>
            <a:r>
              <a:rPr lang="ru-RU" sz="2400" b="1" dirty="0" err="1" smtClean="0">
                <a:solidFill>
                  <a:schemeClr val="tx2">
                    <a:lumMod val="60000"/>
                    <a:lumOff val="40000"/>
                  </a:schemeClr>
                </a:solidFill>
                <a:latin typeface="Comic Sans MS" panose="030F0702030302020204" pitchFamily="66" charset="0"/>
              </a:rPr>
              <a:t>фз</a:t>
            </a:r>
            <a:r>
              <a:rPr lang="ru-RU" sz="2400" b="1" dirty="0" smtClean="0">
                <a:solidFill>
                  <a:schemeClr val="tx2">
                    <a:lumMod val="60000"/>
                    <a:lumOff val="40000"/>
                  </a:schemeClr>
                </a:solidFill>
                <a:latin typeface="Comic Sans MS" panose="030F0702030302020204" pitchFamily="66" charset="0"/>
              </a:rPr>
              <a:t> 264 </a:t>
            </a:r>
            <a:endParaRPr lang="ru-RU" sz="1800" b="1" dirty="0">
              <a:solidFill>
                <a:schemeClr val="tx2">
                  <a:lumMod val="60000"/>
                  <a:lumOff val="40000"/>
                </a:schemeClr>
              </a:solidFill>
              <a:latin typeface="Comic Sans MS" panose="030F0702030302020204" pitchFamily="66" charset="0"/>
            </a:endParaRPr>
          </a:p>
        </p:txBody>
      </p:sp>
      <p:sp>
        <p:nvSpPr>
          <p:cNvPr id="3" name="Объект 2"/>
          <p:cNvSpPr>
            <a:spLocks noGrp="1"/>
          </p:cNvSpPr>
          <p:nvPr>
            <p:ph idx="1"/>
          </p:nvPr>
        </p:nvSpPr>
        <p:spPr>
          <a:xfrm>
            <a:off x="26388" y="332656"/>
            <a:ext cx="9144000" cy="6597352"/>
          </a:xfrm>
        </p:spPr>
        <p:txBody>
          <a:bodyPr>
            <a:normAutofit lnSpcReduction="10000"/>
          </a:bodyPr>
          <a:lstStyle/>
          <a:p>
            <a:pPr marL="0" indent="0" algn="ctr">
              <a:buNone/>
            </a:pPr>
            <a:r>
              <a:rPr lang="ru-RU" sz="1800" dirty="0"/>
              <a:t>В случае, </a:t>
            </a:r>
            <a:r>
              <a:rPr lang="ru-RU" sz="2000" b="1" dirty="0">
                <a:solidFill>
                  <a:srgbClr val="FF0000"/>
                </a:solidFill>
              </a:rPr>
              <a:t>если</a:t>
            </a:r>
            <a:r>
              <a:rPr lang="ru-RU" sz="1800" dirty="0"/>
              <a:t> в соответствии с частью 9 статьи 23 Градостроительного кодекса Российской Федерации </a:t>
            </a:r>
            <a:r>
              <a:rPr lang="ru-RU" sz="1800" dirty="0" smtClean="0"/>
              <a:t>законодательством </a:t>
            </a:r>
            <a:r>
              <a:rPr lang="ru-RU" sz="1800" dirty="0"/>
              <a:t>субъектов </a:t>
            </a:r>
            <a:r>
              <a:rPr lang="ru-RU" sz="1800" dirty="0" smtClean="0"/>
              <a:t>РФ о </a:t>
            </a:r>
            <a:r>
              <a:rPr lang="ru-RU" sz="1800" dirty="0"/>
              <a:t>градостроительной деятельности </a:t>
            </a:r>
            <a:r>
              <a:rPr lang="ru-RU" sz="2000" b="1" dirty="0">
                <a:solidFill>
                  <a:srgbClr val="FF0000"/>
                </a:solidFill>
              </a:rPr>
              <a:t>установлены особенности содержания генеральных планов поселений</a:t>
            </a:r>
            <a:r>
              <a:rPr lang="ru-RU" sz="1800" dirty="0"/>
              <a:t>, </a:t>
            </a:r>
            <a:r>
              <a:rPr lang="ru-RU" sz="1800" dirty="0" smtClean="0"/>
              <a:t>городских </a:t>
            </a:r>
            <a:r>
              <a:rPr lang="ru-RU" sz="1800" dirty="0"/>
              <a:t>округов, расположенных в границах таких субъектов Российской Федерации, </a:t>
            </a:r>
            <a:endParaRPr lang="ru-RU" sz="1800" dirty="0" smtClean="0"/>
          </a:p>
          <a:p>
            <a:pPr marL="0" indent="0" algn="ctr">
              <a:buNone/>
            </a:pPr>
            <a:r>
              <a:rPr lang="ru-RU" sz="2000" b="1" u="sng" dirty="0" smtClean="0">
                <a:solidFill>
                  <a:srgbClr val="FF0000"/>
                </a:solidFill>
              </a:rPr>
              <a:t>приведение </a:t>
            </a:r>
            <a:r>
              <a:rPr lang="ru-RU" sz="2000" b="1" u="sng" dirty="0">
                <a:solidFill>
                  <a:srgbClr val="FF0000"/>
                </a:solidFill>
              </a:rPr>
              <a:t>этих генеральных планов в соответствие с указанными особенностями осуществляется </a:t>
            </a:r>
            <a:r>
              <a:rPr lang="ru-RU" sz="2000" b="1" u="sng" dirty="0" smtClean="0">
                <a:solidFill>
                  <a:srgbClr val="FF0000"/>
                </a:solidFill>
              </a:rPr>
              <a:t>В СРОКИ И ПОРЯДКЕ</a:t>
            </a:r>
            <a:r>
              <a:rPr lang="ru-RU" sz="1800" dirty="0" smtClean="0"/>
              <a:t>, </a:t>
            </a:r>
            <a:r>
              <a:rPr lang="ru-RU" sz="1800" dirty="0"/>
              <a:t>которые определены законодательством </a:t>
            </a:r>
            <a:r>
              <a:rPr lang="ru-RU" sz="1800" b="1" dirty="0"/>
              <a:t>субъектов</a:t>
            </a:r>
            <a:r>
              <a:rPr lang="ru-RU" sz="1800" dirty="0"/>
              <a:t> Российской </a:t>
            </a:r>
            <a:r>
              <a:rPr lang="ru-RU" sz="1800" dirty="0" smtClean="0"/>
              <a:t>Федерации</a:t>
            </a:r>
            <a:endParaRPr lang="ru-RU" sz="1800" dirty="0"/>
          </a:p>
          <a:p>
            <a:pPr marL="0" indent="0" algn="ctr">
              <a:buNone/>
            </a:pPr>
            <a:r>
              <a:rPr lang="ru-RU" sz="1900" b="1" dirty="0" smtClean="0">
                <a:solidFill>
                  <a:srgbClr val="FF0000"/>
                </a:solidFill>
              </a:rPr>
              <a:t>++++++++++++++++++++++</a:t>
            </a:r>
          </a:p>
          <a:p>
            <a:pPr marL="0" indent="0" algn="ctr">
              <a:buNone/>
            </a:pPr>
            <a:r>
              <a:rPr lang="ru-RU" sz="2800" b="1" dirty="0" smtClean="0">
                <a:solidFill>
                  <a:schemeClr val="tx2">
                    <a:lumMod val="60000"/>
                    <a:lumOff val="40000"/>
                  </a:schemeClr>
                </a:solidFill>
                <a:latin typeface="Comic Sans MS" panose="030F0702030302020204" pitchFamily="66" charset="0"/>
                <a:ea typeface="+mj-ea"/>
                <a:cs typeface="+mj-cs"/>
              </a:rPr>
              <a:t>ПЗЗ </a:t>
            </a:r>
            <a:r>
              <a:rPr lang="ru-RU" sz="1800" i="1" dirty="0"/>
              <a:t>(исключили все особенности с </a:t>
            </a:r>
            <a:r>
              <a:rPr lang="ru-RU" sz="1800" b="1" i="1" dirty="0" err="1"/>
              <a:t>приаэродромной</a:t>
            </a:r>
            <a:r>
              <a:rPr lang="ru-RU" sz="1800" i="1" dirty="0"/>
              <a:t> территорией)</a:t>
            </a:r>
          </a:p>
          <a:p>
            <a:pPr marL="0" indent="0" algn="just">
              <a:buNone/>
            </a:pPr>
            <a:r>
              <a:rPr lang="ru-RU" sz="1800" b="1" dirty="0" smtClean="0"/>
              <a:t>Ч. 1 Ст.32 </a:t>
            </a:r>
            <a:r>
              <a:rPr lang="ru-RU" sz="1800" dirty="0" smtClean="0"/>
              <a:t>!!! </a:t>
            </a:r>
            <a:r>
              <a:rPr lang="ru-RU" sz="2000" b="1" dirty="0"/>
              <a:t>Правила землепользования и застройки утверждаются </a:t>
            </a:r>
            <a:r>
              <a:rPr lang="ru-RU" sz="1800" dirty="0"/>
              <a:t>представительным органом местного самоуправления </a:t>
            </a:r>
            <a:r>
              <a:rPr lang="ru-RU" sz="2000" b="1" dirty="0" smtClean="0">
                <a:solidFill>
                  <a:srgbClr val="FF0000"/>
                </a:solidFill>
              </a:rPr>
              <a:t>ИЛИ,</a:t>
            </a:r>
            <a:r>
              <a:rPr lang="ru-RU" sz="1800" b="1" dirty="0" smtClean="0">
                <a:solidFill>
                  <a:srgbClr val="FF0000"/>
                </a:solidFill>
              </a:rPr>
              <a:t> </a:t>
            </a:r>
            <a:r>
              <a:rPr lang="ru-RU" sz="1800" b="1" dirty="0">
                <a:solidFill>
                  <a:srgbClr val="FF0000"/>
                </a:solidFill>
              </a:rPr>
              <a:t>если это предусмотрено законодательством субъекта Российской </a:t>
            </a:r>
            <a:r>
              <a:rPr lang="ru-RU" sz="1800" b="1" dirty="0" smtClean="0">
                <a:solidFill>
                  <a:srgbClr val="FF0000"/>
                </a:solidFill>
              </a:rPr>
              <a:t>Федерации, </a:t>
            </a:r>
            <a:r>
              <a:rPr lang="ru-RU" sz="2000" b="1" u="sng" dirty="0" smtClean="0">
                <a:solidFill>
                  <a:srgbClr val="FF0000"/>
                </a:solidFill>
              </a:rPr>
              <a:t>МЕСТНОЙ АДМИНИСТРАЦИЕЙ</a:t>
            </a:r>
            <a:r>
              <a:rPr lang="ru-RU" sz="1800" dirty="0" smtClean="0"/>
              <a:t>, </a:t>
            </a:r>
            <a:r>
              <a:rPr lang="ru-RU" sz="1800" dirty="0"/>
              <a:t>за исключением случаев, предусмотренных статьей 63 </a:t>
            </a:r>
            <a:r>
              <a:rPr lang="ru-RU" sz="1800" dirty="0" smtClean="0"/>
              <a:t>(Москва, Питер, Севастополь).</a:t>
            </a:r>
          </a:p>
          <a:p>
            <a:pPr marL="0" indent="0" algn="just">
              <a:buNone/>
            </a:pPr>
            <a:endParaRPr lang="ru-RU" sz="1800" dirty="0" smtClean="0"/>
          </a:p>
          <a:p>
            <a:pPr algn="just"/>
            <a:r>
              <a:rPr lang="ru-RU" sz="1800" dirty="0" smtClean="0"/>
              <a:t>Ст.4 фз264:  В сроки, определенные законом субъекта РФ: </a:t>
            </a:r>
            <a:r>
              <a:rPr lang="ru-RU" sz="1800" b="1" dirty="0" smtClean="0"/>
              <a:t>Утверждение ПЗЗ местной </a:t>
            </a:r>
            <a:r>
              <a:rPr lang="ru-RU" sz="1800" b="1" dirty="0"/>
              <a:t>администрацией </a:t>
            </a:r>
            <a:r>
              <a:rPr lang="ru-RU" sz="1800" u="sng" dirty="0"/>
              <a:t>осуществляется </a:t>
            </a:r>
            <a:r>
              <a:rPr lang="ru-RU" sz="1800" b="1" u="sng" dirty="0" smtClean="0">
                <a:solidFill>
                  <a:srgbClr val="FF0000"/>
                </a:solidFill>
              </a:rPr>
              <a:t>Без Проведения Публичных Слушаний</a:t>
            </a:r>
            <a:r>
              <a:rPr lang="ru-RU" sz="1800" b="1" u="sng" dirty="0" smtClean="0"/>
              <a:t> и </a:t>
            </a:r>
            <a:r>
              <a:rPr lang="ru-RU" sz="1800" b="1" u="sng" dirty="0"/>
              <a:t>(или) общественных обсуждений</a:t>
            </a:r>
            <a:r>
              <a:rPr lang="ru-RU" sz="1800" u="sng" dirty="0"/>
              <a:t>, а также без заключения </a:t>
            </a:r>
            <a:r>
              <a:rPr lang="ru-RU" sz="1800" u="sng" dirty="0" smtClean="0"/>
              <a:t>Комиссии </a:t>
            </a:r>
            <a:r>
              <a:rPr lang="ru-RU" sz="1800" u="sng" dirty="0"/>
              <a:t>по подготовке проекта </a:t>
            </a:r>
            <a:r>
              <a:rPr lang="ru-RU" sz="1800" u="sng" dirty="0" smtClean="0"/>
              <a:t>ПЗЗ </a:t>
            </a:r>
            <a:r>
              <a:rPr lang="ru-RU" sz="1800" b="1" u="sng" dirty="0" smtClean="0">
                <a:solidFill>
                  <a:srgbClr val="FF0000"/>
                </a:solidFill>
              </a:rPr>
              <a:t>ПРИ УСЛОВИИ</a:t>
            </a:r>
            <a:r>
              <a:rPr lang="ru-RU" sz="1800" u="sng" dirty="0" smtClean="0"/>
              <a:t>, </a:t>
            </a:r>
            <a:r>
              <a:rPr lang="ru-RU" sz="1800" u="sng" dirty="0"/>
              <a:t>что утверждаемая местной администрацией редакция </a:t>
            </a:r>
            <a:r>
              <a:rPr lang="ru-RU" sz="1800" u="sng" dirty="0" smtClean="0"/>
              <a:t>ПЗЗ </a:t>
            </a:r>
            <a:r>
              <a:rPr lang="ru-RU" sz="1800" b="1" u="sng" dirty="0" smtClean="0">
                <a:solidFill>
                  <a:srgbClr val="FF0000"/>
                </a:solidFill>
              </a:rPr>
              <a:t>в </a:t>
            </a:r>
            <a:r>
              <a:rPr lang="ru-RU" sz="1800" b="1" u="sng" dirty="0">
                <a:solidFill>
                  <a:srgbClr val="FF0000"/>
                </a:solidFill>
              </a:rPr>
              <a:t>полном объеме соответствует редакции </a:t>
            </a:r>
            <a:r>
              <a:rPr lang="ru-RU" sz="1800" u="sng" dirty="0"/>
              <a:t>утвержденных представительным органом местного самоуправления </a:t>
            </a:r>
            <a:r>
              <a:rPr lang="ru-RU" sz="1800" u="sng" dirty="0" smtClean="0"/>
              <a:t>ПЗЗ, </a:t>
            </a:r>
            <a:r>
              <a:rPr lang="ru-RU" sz="1800" u="sng" dirty="0"/>
              <a:t>действующей на дату утверждения </a:t>
            </a:r>
            <a:r>
              <a:rPr lang="ru-RU" sz="1800" u="sng" dirty="0" smtClean="0"/>
              <a:t>ПЗЗ местной </a:t>
            </a:r>
            <a:r>
              <a:rPr lang="ru-RU" sz="1800" u="sng" dirty="0"/>
              <a:t>администрацией.</a:t>
            </a:r>
            <a:endParaRPr lang="ru-RU" sz="1800" dirty="0"/>
          </a:p>
          <a:p>
            <a:pPr algn="just"/>
            <a:r>
              <a:rPr lang="ru-RU" sz="1800" dirty="0" smtClean="0"/>
              <a:t>Внесение </a:t>
            </a:r>
            <a:r>
              <a:rPr lang="ru-RU" sz="1800" b="1" dirty="0"/>
              <a:t>изменений в утвержденные местной администрацией </a:t>
            </a:r>
            <a:r>
              <a:rPr lang="ru-RU" sz="1800" dirty="0" smtClean="0"/>
              <a:t>ПЗЗ осуществляется </a:t>
            </a:r>
            <a:r>
              <a:rPr lang="ru-RU" sz="1800" dirty="0"/>
              <a:t>местной администрацией </a:t>
            </a:r>
            <a:r>
              <a:rPr lang="ru-RU" sz="1800" u="sng" dirty="0"/>
              <a:t>в соответствии с Градостроительным кодексом </a:t>
            </a:r>
            <a:r>
              <a:rPr lang="ru-RU" sz="1800" dirty="0" smtClean="0"/>
              <a:t>РФ.</a:t>
            </a:r>
            <a:endParaRPr lang="ru-RU" sz="1800" dirty="0"/>
          </a:p>
          <a:p>
            <a:pPr marL="0" indent="0" algn="just">
              <a:buNone/>
            </a:pPr>
            <a:endParaRPr lang="ru-RU" sz="1800" dirty="0" smtClean="0"/>
          </a:p>
          <a:p>
            <a:pPr marL="0" indent="0" algn="just">
              <a:buNone/>
            </a:pPr>
            <a:endParaRPr lang="ru-RU" sz="1800" dirty="0"/>
          </a:p>
        </p:txBody>
      </p:sp>
    </p:spTree>
    <p:extLst>
      <p:ext uri="{BB962C8B-B14F-4D97-AF65-F5344CB8AC3E}">
        <p14:creationId xmlns:p14="http://schemas.microsoft.com/office/powerpoint/2010/main" val="544329644"/>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424" y="0"/>
            <a:ext cx="9144000" cy="5085184"/>
          </a:xfrm>
          <a:ln>
            <a:solidFill>
              <a:schemeClr val="accent1">
                <a:lumMod val="40000"/>
                <a:lumOff val="60000"/>
              </a:schemeClr>
            </a:solidFill>
          </a:ln>
        </p:spPr>
        <p:txBody>
          <a:bodyPr>
            <a:noAutofit/>
          </a:bodyPr>
          <a:lstStyle/>
          <a:p>
            <a:r>
              <a:rPr lang="ru-RU" sz="3600" b="1" dirty="0" smtClean="0">
                <a:solidFill>
                  <a:schemeClr val="accent5">
                    <a:lumMod val="75000"/>
                  </a:schemeClr>
                </a:solidFill>
                <a:latin typeface="Comic Sans MS" pitchFamily="66" charset="0"/>
                <a:ea typeface="+mn-ea"/>
                <a:cs typeface="+mn-cs"/>
              </a:rPr>
              <a:t/>
            </a:r>
            <a:br>
              <a:rPr lang="ru-RU" sz="3600" b="1" dirty="0" smtClean="0">
                <a:solidFill>
                  <a:schemeClr val="accent5">
                    <a:lumMod val="75000"/>
                  </a:schemeClr>
                </a:solidFill>
                <a:latin typeface="Comic Sans MS" pitchFamily="66" charset="0"/>
                <a:ea typeface="+mn-ea"/>
                <a:cs typeface="+mn-cs"/>
              </a:rPr>
            </a:br>
            <a:r>
              <a:rPr lang="ru-RU" sz="3600" b="1" dirty="0">
                <a:solidFill>
                  <a:schemeClr val="accent5">
                    <a:lumMod val="75000"/>
                  </a:schemeClr>
                </a:solidFill>
                <a:latin typeface="Comic Sans MS" pitchFamily="66" charset="0"/>
                <a:ea typeface="+mn-ea"/>
                <a:cs typeface="+mn-cs"/>
              </a:rPr>
              <a:t/>
            </a:r>
            <a:br>
              <a:rPr lang="ru-RU" sz="3600" b="1" dirty="0">
                <a:solidFill>
                  <a:schemeClr val="accent5">
                    <a:lumMod val="75000"/>
                  </a:schemeClr>
                </a:solidFill>
                <a:latin typeface="Comic Sans MS" pitchFamily="66" charset="0"/>
                <a:ea typeface="+mn-ea"/>
                <a:cs typeface="+mn-cs"/>
              </a:rPr>
            </a:br>
            <a:r>
              <a:rPr lang="ru-RU" sz="3600" b="1" dirty="0" smtClean="0">
                <a:solidFill>
                  <a:schemeClr val="tx2">
                    <a:lumMod val="60000"/>
                    <a:lumOff val="40000"/>
                  </a:schemeClr>
                </a:solidFill>
                <a:latin typeface="Comic Sans MS" panose="030F0702030302020204" pitchFamily="66" charset="0"/>
              </a:rPr>
              <a:t>ПОСЛЕДНИЕ ИЗМЕНЕНИЯ </a:t>
            </a:r>
            <a:br>
              <a:rPr lang="ru-RU" sz="3600" b="1" dirty="0" smtClean="0">
                <a:solidFill>
                  <a:schemeClr val="tx2">
                    <a:lumMod val="60000"/>
                    <a:lumOff val="40000"/>
                  </a:schemeClr>
                </a:solidFill>
                <a:latin typeface="Comic Sans MS" panose="030F0702030302020204" pitchFamily="66" charset="0"/>
              </a:rPr>
            </a:br>
            <a:r>
              <a:rPr lang="ru-RU" sz="3600" b="1" dirty="0" smtClean="0">
                <a:solidFill>
                  <a:schemeClr val="tx2">
                    <a:lumMod val="60000"/>
                    <a:lumOff val="40000"/>
                  </a:schemeClr>
                </a:solidFill>
                <a:latin typeface="Comic Sans MS" panose="030F0702030302020204" pitchFamily="66" charset="0"/>
              </a:rPr>
              <a:t>ГРАДОСТРОИТЕЛЬНОГО ПРАВА</a:t>
            </a:r>
            <a:br>
              <a:rPr lang="ru-RU" sz="3600" b="1" dirty="0" smtClean="0">
                <a:solidFill>
                  <a:schemeClr val="tx2">
                    <a:lumMod val="60000"/>
                    <a:lumOff val="40000"/>
                  </a:schemeClr>
                </a:solidFill>
                <a:latin typeface="Comic Sans MS" panose="030F0702030302020204" pitchFamily="66" charset="0"/>
              </a:rPr>
            </a:br>
            <a:r>
              <a:rPr lang="ru-RU" sz="3600" b="1" dirty="0">
                <a:solidFill>
                  <a:schemeClr val="tx2">
                    <a:lumMod val="60000"/>
                    <a:lumOff val="40000"/>
                  </a:schemeClr>
                </a:solidFill>
                <a:latin typeface="Comic Sans MS" panose="030F0702030302020204" pitchFamily="66" charset="0"/>
              </a:rPr>
              <a:t/>
            </a:r>
            <a:br>
              <a:rPr lang="ru-RU" sz="3600" b="1" dirty="0">
                <a:solidFill>
                  <a:schemeClr val="tx2">
                    <a:lumMod val="60000"/>
                    <a:lumOff val="40000"/>
                  </a:schemeClr>
                </a:solidFill>
                <a:latin typeface="Comic Sans MS" panose="030F0702030302020204" pitchFamily="66" charset="0"/>
              </a:rPr>
            </a:br>
            <a:r>
              <a:rPr lang="ru-RU" sz="2800" b="1" dirty="0"/>
              <a:t>ФЕДЕРАЛЬНЫЙ ЗАКОН</a:t>
            </a:r>
            <a:br>
              <a:rPr lang="ru-RU" sz="2800" b="1" dirty="0"/>
            </a:br>
            <a:r>
              <a:rPr lang="ru-RU" sz="2800" b="1" dirty="0"/>
              <a:t>О ВНЕСЕНИИ ИЗМЕНЕНИЙ</a:t>
            </a:r>
            <a:br>
              <a:rPr lang="ru-RU" sz="2800" b="1" dirty="0"/>
            </a:br>
            <a:r>
              <a:rPr lang="ru-RU" sz="2800" b="1" dirty="0"/>
              <a:t>В ГРАДОСТРОИТЕЛЬНЫЙ КОДЕКС </a:t>
            </a:r>
            <a:r>
              <a:rPr lang="ru-RU" sz="2800" b="1" dirty="0" smtClean="0"/>
              <a:t>РФ </a:t>
            </a:r>
            <a:r>
              <a:rPr lang="ru-RU" sz="2800" b="1" dirty="0"/>
              <a:t>И ОТДЕЛЬНЫЕ</a:t>
            </a:r>
            <a:br>
              <a:rPr lang="ru-RU" sz="2800" b="1" dirty="0"/>
            </a:br>
            <a:r>
              <a:rPr lang="ru-RU" sz="2800" b="1" dirty="0"/>
              <a:t>ЗАКОНОДАТЕЛЬНЫЕ АКТЫ РОССИЙСКОЙ </a:t>
            </a:r>
            <a:r>
              <a:rPr lang="ru-RU" sz="2800" b="1" dirty="0" smtClean="0"/>
              <a:t>ФЕДЕРАЦИИ</a:t>
            </a:r>
            <a:br>
              <a:rPr lang="ru-RU" sz="2800" b="1" dirty="0" smtClean="0"/>
            </a:br>
            <a:r>
              <a:rPr lang="ru-RU" sz="2800" b="1" dirty="0" smtClean="0">
                <a:solidFill>
                  <a:srgbClr val="FF0000"/>
                </a:solidFill>
              </a:rPr>
              <a:t>от 29.12.2020  № 468-ФЗ</a:t>
            </a:r>
            <a:br>
              <a:rPr lang="ru-RU" sz="2800" b="1" dirty="0" smtClean="0">
                <a:solidFill>
                  <a:srgbClr val="FF0000"/>
                </a:solidFill>
              </a:rPr>
            </a:br>
            <a:r>
              <a:rPr lang="ru-RU" sz="2800" b="1" dirty="0">
                <a:solidFill>
                  <a:srgbClr val="FF0000"/>
                </a:solidFill>
              </a:rPr>
              <a:t/>
            </a:r>
            <a:br>
              <a:rPr lang="ru-RU" sz="2800" b="1" dirty="0">
                <a:solidFill>
                  <a:srgbClr val="FF0000"/>
                </a:solidFill>
              </a:rPr>
            </a:br>
            <a:r>
              <a:rPr lang="ru-RU" sz="2800" b="1" dirty="0" smtClean="0">
                <a:solidFill>
                  <a:schemeClr val="tx2">
                    <a:lumMod val="60000"/>
                    <a:lumOff val="40000"/>
                  </a:schemeClr>
                </a:solidFill>
              </a:rPr>
              <a:t>(сокращение сроков подготовки ПЗЗ и упрощение для получивших ранее  </a:t>
            </a:r>
            <a:r>
              <a:rPr lang="ru-RU" sz="2800" b="1" dirty="0" err="1" smtClean="0">
                <a:solidFill>
                  <a:schemeClr val="tx2">
                    <a:lumMod val="60000"/>
                    <a:lumOff val="40000"/>
                  </a:schemeClr>
                </a:solidFill>
              </a:rPr>
              <a:t>РнС</a:t>
            </a:r>
            <a:r>
              <a:rPr lang="ru-RU" sz="2800" b="1" dirty="0" smtClean="0">
                <a:solidFill>
                  <a:schemeClr val="tx2">
                    <a:lumMod val="60000"/>
                    <a:lumOff val="40000"/>
                  </a:schemeClr>
                </a:solidFill>
              </a:rPr>
              <a:t>)</a:t>
            </a:r>
            <a:r>
              <a:rPr lang="ru-RU" sz="2800" b="1" dirty="0">
                <a:solidFill>
                  <a:schemeClr val="tx2">
                    <a:lumMod val="60000"/>
                    <a:lumOff val="40000"/>
                  </a:schemeClr>
                </a:solidFill>
              </a:rPr>
              <a:t/>
            </a:r>
            <a:br>
              <a:rPr lang="ru-RU" sz="2800" b="1" dirty="0">
                <a:solidFill>
                  <a:schemeClr val="tx2">
                    <a:lumMod val="60000"/>
                    <a:lumOff val="40000"/>
                  </a:schemeClr>
                </a:solidFill>
              </a:rPr>
            </a:br>
            <a:endParaRPr lang="ru-RU" sz="2800" dirty="0">
              <a:solidFill>
                <a:schemeClr val="tx2">
                  <a:lumMod val="60000"/>
                  <a:lumOff val="40000"/>
                </a:schemeClr>
              </a:solidFill>
              <a:latin typeface="Comic Sans MS" panose="030F0702030302020204" pitchFamily="66" charset="0"/>
            </a:endParaRPr>
          </a:p>
        </p:txBody>
      </p:sp>
      <p:sp>
        <p:nvSpPr>
          <p:cNvPr id="3" name="Содержимое 2"/>
          <p:cNvSpPr>
            <a:spLocks noGrp="1"/>
          </p:cNvSpPr>
          <p:nvPr>
            <p:ph idx="1"/>
          </p:nvPr>
        </p:nvSpPr>
        <p:spPr>
          <a:xfrm>
            <a:off x="0" y="5733256"/>
            <a:ext cx="9144000" cy="1124744"/>
          </a:xfrm>
        </p:spPr>
        <p:txBody>
          <a:bodyPr>
            <a:normAutofit/>
          </a:bodyPr>
          <a:lstStyle/>
          <a:p>
            <a:pPr marL="0" indent="0" algn="ctr">
              <a:buNone/>
            </a:pPr>
            <a:endParaRPr lang="ru-RU" sz="2000" b="1" i="1" dirty="0"/>
          </a:p>
          <a:p>
            <a:pPr marL="0" indent="0" algn="just">
              <a:buNone/>
            </a:pPr>
            <a:endParaRPr lang="ru-RU" sz="2000" dirty="0" smtClean="0"/>
          </a:p>
          <a:p>
            <a:pPr marL="0" indent="0" algn="just">
              <a:buNone/>
            </a:pPr>
            <a:endParaRPr lang="ru-RU" sz="2000" b="1" i="1" dirty="0"/>
          </a:p>
        </p:txBody>
      </p:sp>
    </p:spTree>
    <p:extLst>
      <p:ext uri="{BB962C8B-B14F-4D97-AF65-F5344CB8AC3E}">
        <p14:creationId xmlns:p14="http://schemas.microsoft.com/office/powerpoint/2010/main" val="1126364128"/>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76526" cy="404664"/>
          </a:xfrm>
        </p:spPr>
        <p:txBody>
          <a:bodyPr>
            <a:noAutofit/>
          </a:bodyPr>
          <a:lstStyle/>
          <a:p>
            <a:r>
              <a:rPr lang="ru-RU" sz="2300" b="1" dirty="0" smtClean="0">
                <a:solidFill>
                  <a:schemeClr val="tx2">
                    <a:lumMod val="60000"/>
                    <a:lumOff val="40000"/>
                  </a:schemeClr>
                </a:solidFill>
                <a:latin typeface="Comic Sans MS" panose="030F0702030302020204" pitchFamily="66" charset="0"/>
              </a:rPr>
              <a:t>Подготовка изменений</a:t>
            </a:r>
            <a:endParaRPr lang="ru-RU" sz="2300" b="1" dirty="0">
              <a:solidFill>
                <a:srgbClr val="C00000"/>
              </a:solidFill>
              <a:latin typeface="Comic Sans MS" panose="030F0702030302020204" pitchFamily="66" charset="0"/>
            </a:endParaRPr>
          </a:p>
        </p:txBody>
      </p:sp>
      <p:sp>
        <p:nvSpPr>
          <p:cNvPr id="3" name="Объект 2"/>
          <p:cNvSpPr>
            <a:spLocks noGrp="1"/>
          </p:cNvSpPr>
          <p:nvPr>
            <p:ph idx="1"/>
          </p:nvPr>
        </p:nvSpPr>
        <p:spPr>
          <a:xfrm>
            <a:off x="0" y="384315"/>
            <a:ext cx="9144000" cy="6453336"/>
          </a:xfrm>
        </p:spPr>
        <p:txBody>
          <a:bodyPr>
            <a:normAutofit/>
          </a:bodyPr>
          <a:lstStyle/>
          <a:p>
            <a:pPr marL="0" indent="0" algn="just">
              <a:buNone/>
            </a:pPr>
            <a:r>
              <a:rPr lang="ru-RU" sz="2000" dirty="0" smtClean="0"/>
              <a:t>Ст.33 дополнена НОВОЙ </a:t>
            </a:r>
            <a:r>
              <a:rPr lang="ru-RU" sz="2000" dirty="0"/>
              <a:t>частью 5.1 </a:t>
            </a:r>
            <a:r>
              <a:rPr lang="ru-RU" sz="2000" dirty="0" smtClean="0"/>
              <a:t>:</a:t>
            </a:r>
            <a:endParaRPr lang="ru-RU" sz="2000" dirty="0"/>
          </a:p>
          <a:p>
            <a:pPr marL="0" indent="0" algn="just">
              <a:buNone/>
            </a:pPr>
            <a:r>
              <a:rPr lang="ru-RU" sz="2000" dirty="0"/>
              <a:t>"5.1. В случае, </a:t>
            </a:r>
            <a:r>
              <a:rPr lang="ru-RU" sz="2000" b="1" dirty="0"/>
              <a:t>если</a:t>
            </a:r>
            <a:r>
              <a:rPr lang="ru-RU" sz="2000" dirty="0"/>
              <a:t> утверждение изменений в ПЗЗ осуществляется </a:t>
            </a:r>
            <a:r>
              <a:rPr lang="ru-RU" sz="2000" b="1" u="sng" dirty="0"/>
              <a:t>представительным органом местного самоуправления</a:t>
            </a:r>
            <a:r>
              <a:rPr lang="ru-RU" sz="2000" dirty="0"/>
              <a:t>, проект о внесении изменений в ПЗЗ, направленный в представительный орган местного самоуправления, </a:t>
            </a:r>
            <a:r>
              <a:rPr lang="ru-RU" sz="2000" dirty="0" smtClean="0"/>
              <a:t>  </a:t>
            </a:r>
            <a:r>
              <a:rPr lang="ru-RU" sz="2000" dirty="0" smtClean="0">
                <a:solidFill>
                  <a:srgbClr val="FF0000"/>
                </a:solidFill>
              </a:rPr>
              <a:t>подлежит   рассмотрению   на   заседании </a:t>
            </a:r>
            <a:r>
              <a:rPr lang="ru-RU" sz="2000" dirty="0">
                <a:solidFill>
                  <a:srgbClr val="FF0000"/>
                </a:solidFill>
              </a:rPr>
              <a:t>указанного органа </a:t>
            </a:r>
            <a:r>
              <a:rPr lang="ru-RU" sz="2800" b="1" u="sng" dirty="0">
                <a:solidFill>
                  <a:srgbClr val="FF0000"/>
                </a:solidFill>
              </a:rPr>
              <a:t>не позднее дня проведения заседания, следующего за </a:t>
            </a:r>
            <a:r>
              <a:rPr lang="ru-RU" sz="2800" b="1" u="sng" dirty="0" smtClean="0">
                <a:solidFill>
                  <a:srgbClr val="FF0000"/>
                </a:solidFill>
              </a:rPr>
              <a:t>ближайшим заседанием  </a:t>
            </a:r>
          </a:p>
          <a:p>
            <a:pPr marL="0" indent="0" algn="ctr">
              <a:buNone/>
            </a:pPr>
            <a:r>
              <a:rPr lang="ru-RU" sz="2000" b="1" dirty="0" smtClean="0">
                <a:solidFill>
                  <a:srgbClr val="FF0000"/>
                </a:solidFill>
              </a:rPr>
              <a:t>+++++++++++++++++++++++++++++</a:t>
            </a:r>
          </a:p>
          <a:p>
            <a:pPr marL="0" indent="0" algn="just">
              <a:buNone/>
            </a:pPr>
            <a:r>
              <a:rPr lang="ru-RU" sz="2000" dirty="0"/>
              <a:t>Ст. 40: Отклонение от предельных параметров разрешенного строительства</a:t>
            </a:r>
          </a:p>
          <a:p>
            <a:pPr marL="0" indent="0" algn="just">
              <a:buNone/>
            </a:pPr>
            <a:r>
              <a:rPr lang="ru-RU" sz="2400" dirty="0"/>
              <a:t>Проект </a:t>
            </a:r>
            <a:r>
              <a:rPr lang="ru-RU" sz="2400" b="1" dirty="0"/>
              <a:t>решения о предоставлении </a:t>
            </a:r>
            <a:r>
              <a:rPr lang="ru-RU" sz="2400" b="1" dirty="0" smtClean="0"/>
              <a:t>Разрешения На Отклонение От Предельных Параметров </a:t>
            </a:r>
            <a:r>
              <a:rPr lang="ru-RU" sz="2400" b="1" dirty="0"/>
              <a:t>разрешенного строительства</a:t>
            </a:r>
            <a:r>
              <a:rPr lang="ru-RU" sz="2400" dirty="0"/>
              <a:t>, реконструкции объектов капитального строительства </a:t>
            </a:r>
            <a:r>
              <a:rPr lang="ru-RU" sz="1600" i="1" dirty="0" smtClean="0">
                <a:solidFill>
                  <a:srgbClr val="FF0000"/>
                </a:solidFill>
              </a:rPr>
              <a:t>(ранее срока не было </a:t>
            </a:r>
            <a:r>
              <a:rPr lang="ru-RU" sz="2400" b="1" i="1" dirty="0" smtClean="0">
                <a:solidFill>
                  <a:srgbClr val="FF0000"/>
                </a:solidFill>
              </a:rPr>
              <a:t>- </a:t>
            </a:r>
            <a:r>
              <a:rPr lang="en-US" sz="2400" b="1" i="1" dirty="0" smtClean="0">
                <a:solidFill>
                  <a:srgbClr val="FF0000"/>
                </a:solidFill>
              </a:rPr>
              <a:t>NEW) </a:t>
            </a:r>
            <a:r>
              <a:rPr lang="ru-RU" sz="2400" i="1" u="sng" dirty="0" smtClean="0">
                <a:solidFill>
                  <a:srgbClr val="FF0000"/>
                </a:solidFill>
              </a:rPr>
              <a:t>подготавливается </a:t>
            </a:r>
            <a:r>
              <a:rPr lang="ru-RU" sz="2400" i="1" u="sng" dirty="0">
                <a:solidFill>
                  <a:srgbClr val="FF0000"/>
                </a:solidFill>
              </a:rPr>
              <a:t>в течение 15 </a:t>
            </a:r>
            <a:r>
              <a:rPr lang="ru-RU" sz="2400" i="1" u="sng" dirty="0" err="1">
                <a:solidFill>
                  <a:srgbClr val="FF0000"/>
                </a:solidFill>
              </a:rPr>
              <a:t>рд</a:t>
            </a:r>
            <a:r>
              <a:rPr lang="ru-RU" sz="2400" i="1" u="sng" dirty="0">
                <a:solidFill>
                  <a:srgbClr val="FF0000"/>
                </a:solidFill>
              </a:rPr>
              <a:t> со дня поступления заявления </a:t>
            </a:r>
            <a:r>
              <a:rPr lang="ru-RU" sz="2400" dirty="0"/>
              <a:t>о предоставлении такого </a:t>
            </a:r>
            <a:r>
              <a:rPr lang="ru-RU" sz="2400" dirty="0" smtClean="0"/>
              <a:t>разрешения </a:t>
            </a:r>
          </a:p>
          <a:p>
            <a:pPr marL="0" indent="0" algn="ctr">
              <a:buNone/>
            </a:pPr>
            <a:r>
              <a:rPr lang="ru-RU" sz="2000" b="1" dirty="0">
                <a:solidFill>
                  <a:srgbClr val="FF0000"/>
                </a:solidFill>
              </a:rPr>
              <a:t>+++++++++++++++++++++ </a:t>
            </a:r>
            <a:endParaRPr lang="ru-RU" sz="2000" b="1" dirty="0" smtClean="0">
              <a:solidFill>
                <a:srgbClr val="FF0000"/>
              </a:solidFill>
            </a:endParaRPr>
          </a:p>
          <a:p>
            <a:pPr marL="0" indent="0" algn="ctr">
              <a:buNone/>
            </a:pPr>
            <a:r>
              <a:rPr lang="ru-RU" sz="2000" b="1" dirty="0" smtClean="0">
                <a:solidFill>
                  <a:srgbClr val="FF0000"/>
                </a:solidFill>
              </a:rPr>
              <a:t>Сроки подготовки изменений ПЗЗ сокращены </a:t>
            </a:r>
            <a:r>
              <a:rPr lang="ru-RU" sz="2000" b="1" dirty="0" smtClean="0"/>
              <a:t>с 30 до 25 </a:t>
            </a:r>
            <a:r>
              <a:rPr lang="ru-RU" sz="2000" b="1" dirty="0" smtClean="0">
                <a:solidFill>
                  <a:srgbClr val="FF0000"/>
                </a:solidFill>
              </a:rPr>
              <a:t>дней</a:t>
            </a:r>
          </a:p>
          <a:p>
            <a:pPr marL="0" indent="0" algn="ctr">
              <a:buNone/>
            </a:pPr>
            <a:r>
              <a:rPr lang="ru-RU" sz="2000" b="1" dirty="0" smtClean="0">
                <a:solidFill>
                  <a:srgbClr val="FF0000"/>
                </a:solidFill>
              </a:rPr>
              <a:t>Все сроки в процессе подготовки ДПТ сокращены </a:t>
            </a:r>
            <a:r>
              <a:rPr lang="ru-RU" sz="2000" b="1" dirty="0"/>
              <a:t>с 20 до 15 </a:t>
            </a:r>
            <a:r>
              <a:rPr lang="ru-RU" sz="2000" b="1" dirty="0" smtClean="0">
                <a:solidFill>
                  <a:srgbClr val="FF0000"/>
                </a:solidFill>
              </a:rPr>
              <a:t>рабочих дней</a:t>
            </a:r>
            <a:endParaRPr lang="ru-RU" sz="2000" b="1" dirty="0">
              <a:solidFill>
                <a:srgbClr val="FF0000"/>
              </a:solidFill>
            </a:endParaRPr>
          </a:p>
          <a:p>
            <a:pPr marL="0" indent="0" algn="ctr">
              <a:buNone/>
            </a:pPr>
            <a:endParaRPr lang="ru-RU" sz="2000" b="1" dirty="0">
              <a:solidFill>
                <a:srgbClr val="FF0000"/>
              </a:solidFill>
            </a:endParaRPr>
          </a:p>
        </p:txBody>
      </p:sp>
    </p:spTree>
    <p:extLst>
      <p:ext uri="{BB962C8B-B14F-4D97-AF65-F5344CB8AC3E}">
        <p14:creationId xmlns:p14="http://schemas.microsoft.com/office/powerpoint/2010/main" val="2568604085"/>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76526" cy="404664"/>
          </a:xfrm>
        </p:spPr>
        <p:txBody>
          <a:bodyPr>
            <a:noAutofit/>
          </a:bodyPr>
          <a:lstStyle/>
          <a:p>
            <a:r>
              <a:rPr lang="ru-RU" sz="2300" b="1" dirty="0" smtClean="0">
                <a:solidFill>
                  <a:schemeClr val="tx2">
                    <a:lumMod val="60000"/>
                    <a:lumOff val="40000"/>
                  </a:schemeClr>
                </a:solidFill>
                <a:latin typeface="Comic Sans MS" panose="030F0702030302020204" pitchFamily="66" charset="0"/>
              </a:rPr>
              <a:t>Послабления в отношении строящихся ОКС </a:t>
            </a:r>
            <a:endParaRPr lang="ru-RU" sz="2300" b="1" dirty="0">
              <a:solidFill>
                <a:srgbClr val="C00000"/>
              </a:solidFill>
              <a:latin typeface="Comic Sans MS" panose="030F0702030302020204" pitchFamily="66" charset="0"/>
            </a:endParaRPr>
          </a:p>
        </p:txBody>
      </p:sp>
      <p:sp>
        <p:nvSpPr>
          <p:cNvPr id="3" name="Объект 2"/>
          <p:cNvSpPr>
            <a:spLocks noGrp="1"/>
          </p:cNvSpPr>
          <p:nvPr>
            <p:ph idx="1"/>
          </p:nvPr>
        </p:nvSpPr>
        <p:spPr>
          <a:xfrm>
            <a:off x="0" y="404664"/>
            <a:ext cx="9144000" cy="6453336"/>
          </a:xfrm>
        </p:spPr>
        <p:txBody>
          <a:bodyPr>
            <a:normAutofit fontScale="92500" lnSpcReduction="20000"/>
          </a:bodyPr>
          <a:lstStyle/>
          <a:p>
            <a:pPr marL="0" indent="0" algn="ctr">
              <a:buNone/>
            </a:pPr>
            <a:r>
              <a:rPr lang="ru-RU" sz="2000" b="1" dirty="0" smtClean="0"/>
              <a:t>Новая  ч.10 Ст.4</a:t>
            </a:r>
            <a:r>
              <a:rPr lang="ru-RU" sz="2000" dirty="0" smtClean="0"/>
              <a:t>   ФЗ «О введении в действие Градостроительного кодекса РФ»</a:t>
            </a:r>
          </a:p>
          <a:p>
            <a:pPr marL="0" indent="0" algn="ctr">
              <a:buNone/>
            </a:pPr>
            <a:r>
              <a:rPr lang="ru-RU" sz="2400" dirty="0" smtClean="0"/>
              <a:t>в </a:t>
            </a:r>
            <a:r>
              <a:rPr lang="ru-RU" sz="2400" dirty="0"/>
              <a:t>отношении </a:t>
            </a:r>
            <a:r>
              <a:rPr lang="ru-RU" sz="2400" b="1" dirty="0">
                <a:solidFill>
                  <a:srgbClr val="FF0000"/>
                </a:solidFill>
              </a:rPr>
              <a:t>ОКС, </a:t>
            </a:r>
            <a:r>
              <a:rPr lang="ru-RU" sz="2000" b="1" dirty="0">
                <a:solidFill>
                  <a:srgbClr val="FF0000"/>
                </a:solidFill>
              </a:rPr>
              <a:t>разрешения на строительство которых </a:t>
            </a:r>
            <a:r>
              <a:rPr lang="ru-RU" sz="2400" b="1" dirty="0" smtClean="0">
                <a:solidFill>
                  <a:srgbClr val="FF0000"/>
                </a:solidFill>
              </a:rPr>
              <a:t>ВЫДАНЫ </a:t>
            </a:r>
          </a:p>
          <a:p>
            <a:pPr marL="0" indent="0" algn="ctr">
              <a:buNone/>
            </a:pPr>
            <a:r>
              <a:rPr lang="ru-RU" sz="2400" b="1" u="sng" dirty="0" smtClean="0">
                <a:solidFill>
                  <a:srgbClr val="FF0000"/>
                </a:solidFill>
              </a:rPr>
              <a:t>до </a:t>
            </a:r>
            <a:r>
              <a:rPr lang="ru-RU" sz="2400" b="1" u="sng" dirty="0">
                <a:solidFill>
                  <a:srgbClr val="FF0000"/>
                </a:solidFill>
              </a:rPr>
              <a:t>1 января 2020 </a:t>
            </a:r>
            <a:r>
              <a:rPr lang="ru-RU" sz="2400" b="1" dirty="0" smtClean="0">
                <a:solidFill>
                  <a:srgbClr val="FF0000"/>
                </a:solidFill>
              </a:rPr>
              <a:t>года и которые </a:t>
            </a:r>
            <a:r>
              <a:rPr lang="ru-RU" sz="2400" b="1" i="1" dirty="0" smtClean="0">
                <a:solidFill>
                  <a:srgbClr val="FF0000"/>
                </a:solidFill>
              </a:rPr>
              <a:t>не введены </a:t>
            </a:r>
            <a:r>
              <a:rPr lang="ru-RU" sz="2400" b="1" dirty="0" smtClean="0">
                <a:solidFill>
                  <a:srgbClr val="FF0000"/>
                </a:solidFill>
              </a:rPr>
              <a:t>в эксплуатацию</a:t>
            </a:r>
            <a:r>
              <a:rPr lang="ru-RU" sz="2400" b="1" dirty="0" smtClean="0"/>
              <a:t>:</a:t>
            </a:r>
          </a:p>
          <a:p>
            <a:pPr marL="0" indent="0" algn="ctr">
              <a:buNone/>
            </a:pPr>
            <a:r>
              <a:rPr lang="ru-RU" sz="2600" b="1" dirty="0" smtClean="0"/>
              <a:t>До 1 января 2024:</a:t>
            </a:r>
          </a:p>
          <a:p>
            <a:pPr marL="0" indent="0" algn="just">
              <a:buNone/>
            </a:pPr>
            <a:r>
              <a:rPr lang="ru-RU" sz="2400" b="1" dirty="0" smtClean="0"/>
              <a:t>1) </a:t>
            </a:r>
            <a:r>
              <a:rPr lang="ru-RU" sz="1900" i="1" u="sng" dirty="0" smtClean="0">
                <a:solidFill>
                  <a:srgbClr val="FF0000"/>
                </a:solidFill>
              </a:rPr>
              <a:t>заявление </a:t>
            </a:r>
            <a:r>
              <a:rPr lang="ru-RU" sz="1900" i="1" u="sng" dirty="0">
                <a:solidFill>
                  <a:srgbClr val="FF0000"/>
                </a:solidFill>
              </a:rPr>
              <a:t>о внесении изменений можно подать и </a:t>
            </a:r>
            <a:r>
              <a:rPr lang="ru-RU" sz="1900" i="1" u="sng" dirty="0" smtClean="0">
                <a:solidFill>
                  <a:srgbClr val="FF0000"/>
                </a:solidFill>
              </a:rPr>
              <a:t>позже:</a:t>
            </a:r>
            <a:r>
              <a:rPr lang="ru-RU" sz="1900" i="1" dirty="0" smtClean="0">
                <a:solidFill>
                  <a:srgbClr val="FF0000"/>
                </a:solidFill>
              </a:rPr>
              <a:t>       </a:t>
            </a:r>
            <a:r>
              <a:rPr lang="ru-RU" sz="2400" b="1" u="sng" dirty="0" smtClean="0"/>
              <a:t>Не применяется </a:t>
            </a:r>
            <a:r>
              <a:rPr lang="ru-RU" sz="2400" dirty="0" smtClean="0"/>
              <a:t>норма</a:t>
            </a:r>
            <a:r>
              <a:rPr lang="ru-RU" sz="2400" b="1" dirty="0" smtClean="0"/>
              <a:t> </a:t>
            </a:r>
            <a:r>
              <a:rPr lang="ru-RU" sz="2000" b="1" dirty="0" smtClean="0"/>
              <a:t>«</a:t>
            </a:r>
            <a:r>
              <a:rPr lang="ru-RU" sz="2000" i="1" dirty="0" smtClean="0"/>
              <a:t>8</a:t>
            </a:r>
            <a:r>
              <a:rPr lang="ru-RU" sz="2000" i="1" dirty="0"/>
              <a:t>) подача заявления о </a:t>
            </a:r>
            <a:r>
              <a:rPr lang="ru-RU" sz="2000" b="1" i="1" dirty="0"/>
              <a:t>внесении изменений в разрешение</a:t>
            </a:r>
            <a:r>
              <a:rPr lang="ru-RU" sz="2000" i="1" dirty="0"/>
              <a:t> на строительство </a:t>
            </a:r>
            <a:r>
              <a:rPr lang="ru-RU" sz="2000" b="1" i="1" u="sng" dirty="0"/>
              <a:t>менее чем за 10 </a:t>
            </a:r>
            <a:r>
              <a:rPr lang="ru-RU" sz="2000" b="1" i="1" u="sng" dirty="0" err="1"/>
              <a:t>рд</a:t>
            </a:r>
            <a:r>
              <a:rPr lang="ru-RU" sz="2000" b="1" i="1" u="sng" dirty="0"/>
              <a:t> до истечения </a:t>
            </a:r>
            <a:r>
              <a:rPr lang="ru-RU" sz="2000" i="1" dirty="0"/>
              <a:t>срока действия </a:t>
            </a:r>
            <a:r>
              <a:rPr lang="ru-RU" sz="2000" i="1" dirty="0" err="1" smtClean="0"/>
              <a:t>РнС</a:t>
            </a:r>
            <a:r>
              <a:rPr lang="ru-RU" sz="2000" i="1" dirty="0" smtClean="0"/>
              <a:t>»</a:t>
            </a:r>
          </a:p>
          <a:p>
            <a:pPr marL="0" indent="0" algn="just">
              <a:buNone/>
            </a:pPr>
            <a:endParaRPr lang="ru-RU" sz="900" i="1" u="sng" dirty="0" smtClean="0">
              <a:solidFill>
                <a:srgbClr val="FF0000"/>
              </a:solidFill>
            </a:endParaRPr>
          </a:p>
          <a:p>
            <a:pPr marL="0" indent="0" algn="just">
              <a:buNone/>
            </a:pPr>
            <a:r>
              <a:rPr lang="ru-RU" sz="2400" b="1" dirty="0" smtClean="0"/>
              <a:t>2</a:t>
            </a:r>
            <a:r>
              <a:rPr lang="ru-RU" sz="2400" b="1" dirty="0"/>
              <a:t>)</a:t>
            </a:r>
            <a:r>
              <a:rPr lang="ru-RU" sz="2000" b="1" dirty="0" smtClean="0">
                <a:solidFill>
                  <a:srgbClr val="FF0000"/>
                </a:solidFill>
              </a:rPr>
              <a:t> </a:t>
            </a:r>
            <a:r>
              <a:rPr lang="ru-RU" sz="1800" i="1" u="sng" dirty="0">
                <a:solidFill>
                  <a:srgbClr val="FF0000"/>
                </a:solidFill>
              </a:rPr>
              <a:t>экспертиза на старые </a:t>
            </a:r>
            <a:r>
              <a:rPr lang="ru-RU" sz="1800" i="1" u="sng" dirty="0" smtClean="0">
                <a:solidFill>
                  <a:srgbClr val="FF0000"/>
                </a:solidFill>
              </a:rPr>
              <a:t>требования</a:t>
            </a:r>
            <a:r>
              <a:rPr lang="ru-RU" sz="1800" i="1" dirty="0" smtClean="0">
                <a:solidFill>
                  <a:srgbClr val="FF0000"/>
                </a:solidFill>
              </a:rPr>
              <a:t>:  </a:t>
            </a:r>
            <a:r>
              <a:rPr lang="ru-RU" sz="2000" dirty="0" smtClean="0"/>
              <a:t>в </a:t>
            </a:r>
            <a:r>
              <a:rPr lang="ru-RU" sz="2000" dirty="0"/>
              <a:t>случае, если </a:t>
            </a:r>
            <a:r>
              <a:rPr lang="ru-RU" sz="2000" b="1" dirty="0"/>
              <a:t>со дня выдачи </a:t>
            </a:r>
            <a:r>
              <a:rPr lang="ru-RU" sz="2000" b="1" dirty="0" smtClean="0"/>
              <a:t>ГПЗУ</a:t>
            </a:r>
            <a:r>
              <a:rPr lang="ru-RU" sz="2000" dirty="0" smtClean="0"/>
              <a:t> </a:t>
            </a:r>
            <a:r>
              <a:rPr lang="ru-RU" sz="2000" b="1" u="sng" dirty="0"/>
              <a:t>прошло более </a:t>
            </a:r>
            <a:r>
              <a:rPr lang="ru-RU" sz="2000" b="1" u="sng" dirty="0" smtClean="0"/>
              <a:t>полутора </a:t>
            </a:r>
            <a:r>
              <a:rPr lang="ru-RU" sz="2000" b="1" u="sng" dirty="0"/>
              <a:t>лет</a:t>
            </a:r>
            <a:r>
              <a:rPr lang="ru-RU" sz="2000" dirty="0"/>
              <a:t>, </a:t>
            </a:r>
            <a:r>
              <a:rPr lang="ru-RU" sz="2000" u="sng" dirty="0" smtClean="0"/>
              <a:t>Экспертиза </a:t>
            </a:r>
            <a:r>
              <a:rPr lang="ru-RU" sz="2000" u="sng" dirty="0"/>
              <a:t>проектной документации таких</a:t>
            </a:r>
            <a:r>
              <a:rPr lang="ru-RU" sz="2000" dirty="0"/>
              <a:t> ОКС осуществляется</a:t>
            </a:r>
            <a:r>
              <a:rPr lang="ru-RU" sz="2000" b="1" dirty="0"/>
              <a:t> </a:t>
            </a:r>
            <a:r>
              <a:rPr lang="ru-RU" sz="2000" b="1" dirty="0">
                <a:solidFill>
                  <a:srgbClr val="FF0000"/>
                </a:solidFill>
              </a:rPr>
              <a:t>на соответствие </a:t>
            </a:r>
            <a:r>
              <a:rPr lang="ru-RU" sz="2000" b="1" dirty="0" smtClean="0">
                <a:solidFill>
                  <a:srgbClr val="FF0000"/>
                </a:solidFill>
              </a:rPr>
              <a:t>действовавшим </a:t>
            </a:r>
            <a:r>
              <a:rPr lang="ru-RU" sz="2000" b="1" dirty="0">
                <a:solidFill>
                  <a:srgbClr val="FF0000"/>
                </a:solidFill>
              </a:rPr>
              <a:t>на дату выдачи разрешения</a:t>
            </a:r>
            <a:r>
              <a:rPr lang="ru-RU" sz="2000" dirty="0"/>
              <a:t> на строительство </a:t>
            </a:r>
            <a:r>
              <a:rPr lang="ru-RU" sz="2000" dirty="0" smtClean="0"/>
              <a:t>требованиям, </a:t>
            </a:r>
            <a:r>
              <a:rPr lang="ru-RU" sz="2000" dirty="0" err="1" smtClean="0"/>
              <a:t>Санпинам</a:t>
            </a:r>
            <a:r>
              <a:rPr lang="ru-RU" sz="2000" dirty="0" smtClean="0"/>
              <a:t> и др. </a:t>
            </a:r>
          </a:p>
          <a:p>
            <a:pPr marL="0" indent="0" algn="just">
              <a:buNone/>
            </a:pPr>
            <a:endParaRPr lang="ru-RU" sz="900" i="1" u="sng" dirty="0">
              <a:solidFill>
                <a:srgbClr val="FF0000"/>
              </a:solidFill>
            </a:endParaRPr>
          </a:p>
          <a:p>
            <a:pPr marL="0" indent="0" algn="just">
              <a:buNone/>
            </a:pPr>
            <a:r>
              <a:rPr lang="ru-RU" sz="2400" b="1" dirty="0"/>
              <a:t>3) </a:t>
            </a:r>
            <a:r>
              <a:rPr lang="ru-RU" sz="1900" i="1" u="sng" dirty="0">
                <a:solidFill>
                  <a:srgbClr val="FF0000"/>
                </a:solidFill>
              </a:rPr>
              <a:t>Не выдается разрешение на ввод только если несоответствие на ВРИ и ограничения </a:t>
            </a:r>
            <a:r>
              <a:rPr lang="ru-RU" sz="1900" i="1" u="sng" dirty="0" smtClean="0">
                <a:solidFill>
                  <a:srgbClr val="FF0000"/>
                </a:solidFill>
              </a:rPr>
              <a:t>НА </a:t>
            </a:r>
            <a:r>
              <a:rPr lang="ru-RU" sz="1900" i="1" u="sng" dirty="0">
                <a:solidFill>
                  <a:srgbClr val="FF0000"/>
                </a:solidFill>
              </a:rPr>
              <a:t>ДАТУ </a:t>
            </a:r>
            <a:r>
              <a:rPr lang="ru-RU" sz="1900" i="1" u="sng" dirty="0" err="1">
                <a:solidFill>
                  <a:srgbClr val="FF0000"/>
                </a:solidFill>
              </a:rPr>
              <a:t>РнС</a:t>
            </a:r>
            <a:r>
              <a:rPr lang="ru-RU" sz="1900" i="1" dirty="0">
                <a:solidFill>
                  <a:srgbClr val="FF0000"/>
                </a:solidFill>
              </a:rPr>
              <a:t>: </a:t>
            </a:r>
            <a:r>
              <a:rPr lang="ru-RU" sz="2000" b="1" dirty="0" smtClean="0"/>
              <a:t>Отказ </a:t>
            </a:r>
            <a:r>
              <a:rPr lang="ru-RU" sz="2000" b="1" dirty="0"/>
              <a:t>в выдаче разрешения на ввод </a:t>
            </a:r>
            <a:r>
              <a:rPr lang="ru-RU" sz="2000" dirty="0"/>
              <a:t>ОКС </a:t>
            </a:r>
            <a:r>
              <a:rPr lang="ru-RU" sz="2000" dirty="0" smtClean="0"/>
              <a:t>осуществляется </a:t>
            </a:r>
            <a:r>
              <a:rPr lang="ru-RU" sz="2000" dirty="0"/>
              <a:t>в случае </a:t>
            </a:r>
            <a:r>
              <a:rPr lang="ru-RU" sz="2000" b="1" dirty="0"/>
              <a:t>несоответствия</a:t>
            </a:r>
            <a:r>
              <a:rPr lang="ru-RU" sz="2000" dirty="0"/>
              <a:t> </a:t>
            </a:r>
            <a:r>
              <a:rPr lang="ru-RU" sz="2000" dirty="0" smtClean="0"/>
              <a:t>ОКС ВРИ ЗУ и </a:t>
            </a:r>
            <a:r>
              <a:rPr lang="ru-RU" sz="2000" dirty="0"/>
              <a:t>(или) </a:t>
            </a:r>
            <a:r>
              <a:rPr lang="ru-RU" sz="2000" dirty="0" smtClean="0"/>
              <a:t>установленным ограничениям НА </a:t>
            </a:r>
            <a:r>
              <a:rPr lang="ru-RU" sz="2000" dirty="0"/>
              <a:t>ДАТУ ВЫДАЧИ РАЗРЕШЕНИЯ НА СТРОИТЕЛЬСТВО </a:t>
            </a:r>
            <a:endParaRPr lang="ru-RU" sz="2000" dirty="0" smtClean="0"/>
          </a:p>
          <a:p>
            <a:pPr marL="0" indent="0" algn="just">
              <a:buNone/>
            </a:pPr>
            <a:endParaRPr lang="ru-RU" sz="900" dirty="0"/>
          </a:p>
          <a:p>
            <a:pPr marL="0" indent="0" algn="just">
              <a:buNone/>
            </a:pPr>
            <a:r>
              <a:rPr lang="ru-RU" sz="2400" b="1" dirty="0" smtClean="0"/>
              <a:t>4) </a:t>
            </a:r>
            <a:r>
              <a:rPr lang="ru-RU" sz="1900" i="1" u="sng" dirty="0">
                <a:solidFill>
                  <a:srgbClr val="FF0000"/>
                </a:solidFill>
              </a:rPr>
              <a:t>Материалы из систем ГИСТП и др. бесплатно: </a:t>
            </a:r>
            <a:r>
              <a:rPr lang="ru-RU" sz="2200" u="sng" dirty="0" smtClean="0"/>
              <a:t>проектная </a:t>
            </a:r>
            <a:r>
              <a:rPr lang="ru-RU" sz="2200" u="sng" dirty="0"/>
              <a:t>документация, иные документы и материалы</a:t>
            </a:r>
            <a:r>
              <a:rPr lang="ru-RU" sz="2200" dirty="0"/>
              <a:t>, подготовленные в отношении таких ОКС, в </a:t>
            </a:r>
            <a:r>
              <a:rPr lang="ru-RU" sz="2200" dirty="0" err="1" smtClean="0"/>
              <a:t>тч</a:t>
            </a:r>
            <a:r>
              <a:rPr lang="ru-RU" sz="2200" dirty="0" smtClean="0"/>
              <a:t> содержащиеся </a:t>
            </a:r>
            <a:r>
              <a:rPr lang="ru-RU" sz="2200" dirty="0"/>
              <a:t>в </a:t>
            </a:r>
            <a:r>
              <a:rPr lang="ru-RU" sz="2200" dirty="0" smtClean="0"/>
              <a:t>реестре </a:t>
            </a:r>
            <a:r>
              <a:rPr lang="ru-RU" sz="2200" dirty="0"/>
              <a:t>заключений экспертизы проектной документации ОКС, в </a:t>
            </a:r>
            <a:r>
              <a:rPr lang="ru-RU" sz="2200" dirty="0" smtClean="0"/>
              <a:t>ГИСОГД, </a:t>
            </a:r>
            <a:r>
              <a:rPr lang="ru-RU" sz="2200" b="1" u="sng" dirty="0"/>
              <a:t>подлежат передаче застройщику, осуществляющему завершение строительства таких </a:t>
            </a:r>
            <a:r>
              <a:rPr lang="ru-RU" sz="2200" b="1" u="sng" dirty="0" smtClean="0"/>
              <a:t>ОКС, </a:t>
            </a:r>
            <a:r>
              <a:rPr lang="ru-RU" sz="2200" b="1" u="sng" dirty="0"/>
              <a:t>без взимания платы</a:t>
            </a:r>
            <a:endParaRPr lang="ru-RU" sz="2200" b="1" dirty="0"/>
          </a:p>
          <a:p>
            <a:pPr marL="0" indent="0" algn="ctr">
              <a:buNone/>
            </a:pPr>
            <a:endParaRPr lang="ru-RU" sz="2400" dirty="0"/>
          </a:p>
        </p:txBody>
      </p:sp>
    </p:spTree>
    <p:extLst>
      <p:ext uri="{BB962C8B-B14F-4D97-AF65-F5344CB8AC3E}">
        <p14:creationId xmlns:p14="http://schemas.microsoft.com/office/powerpoint/2010/main" val="558143100"/>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404664"/>
          </a:xfrm>
        </p:spPr>
        <p:txBody>
          <a:bodyPr>
            <a:noAutofit/>
          </a:bodyPr>
          <a:lstStyle/>
          <a:p>
            <a:r>
              <a:rPr lang="ru-RU" sz="2400" b="1" dirty="0" smtClean="0">
                <a:solidFill>
                  <a:schemeClr val="tx2">
                    <a:lumMod val="60000"/>
                    <a:lumOff val="40000"/>
                  </a:schemeClr>
                </a:solidFill>
                <a:latin typeface="Comic Sans MS" panose="030F0702030302020204" pitchFamily="66" charset="0"/>
              </a:rPr>
              <a:t>ТИПОВЫЕ УСЛОВИЯ КОНТРАКТА ДЛЯ СТРОИТЕЛЬСТВА</a:t>
            </a:r>
            <a:endParaRPr lang="ru-RU" sz="2400" b="1" dirty="0">
              <a:solidFill>
                <a:schemeClr val="tx2">
                  <a:lumMod val="60000"/>
                  <a:lumOff val="40000"/>
                </a:schemeClr>
              </a:solidFill>
              <a:latin typeface="Comic Sans MS" panose="030F0702030302020204" pitchFamily="66" charset="0"/>
            </a:endParaRPr>
          </a:p>
        </p:txBody>
      </p:sp>
      <p:sp>
        <p:nvSpPr>
          <p:cNvPr id="3" name="Содержимое 2"/>
          <p:cNvSpPr>
            <a:spLocks noGrp="1"/>
          </p:cNvSpPr>
          <p:nvPr>
            <p:ph idx="1"/>
          </p:nvPr>
        </p:nvSpPr>
        <p:spPr>
          <a:xfrm>
            <a:off x="0" y="404664"/>
            <a:ext cx="9144000" cy="6381328"/>
          </a:xfrm>
        </p:spPr>
        <p:txBody>
          <a:bodyPr>
            <a:normAutofit fontScale="92500" lnSpcReduction="10000"/>
          </a:bodyPr>
          <a:lstStyle/>
          <a:p>
            <a:pPr marL="0" indent="0" algn="ctr">
              <a:buNone/>
            </a:pPr>
            <a:r>
              <a:rPr lang="ru-RU" sz="2000" dirty="0" smtClean="0"/>
              <a:t>Приказ </a:t>
            </a:r>
            <a:r>
              <a:rPr lang="ru-RU" sz="2000" dirty="0"/>
              <a:t>Минстроя России </a:t>
            </a:r>
            <a:r>
              <a:rPr lang="ru-RU" sz="2800" b="1" dirty="0">
                <a:solidFill>
                  <a:srgbClr val="FF0000"/>
                </a:solidFill>
              </a:rPr>
              <a:t>от 14.01.2020 N </a:t>
            </a:r>
            <a:r>
              <a:rPr lang="ru-RU" sz="2800" b="1" dirty="0" smtClean="0">
                <a:solidFill>
                  <a:srgbClr val="FF0000"/>
                </a:solidFill>
              </a:rPr>
              <a:t>9/</a:t>
            </a:r>
            <a:r>
              <a:rPr lang="ru-RU" sz="2800" b="1" dirty="0" err="1" smtClean="0">
                <a:solidFill>
                  <a:srgbClr val="FF0000"/>
                </a:solidFill>
              </a:rPr>
              <a:t>пр</a:t>
            </a:r>
            <a:r>
              <a:rPr lang="ru-RU" sz="2800" b="1" dirty="0" smtClean="0">
                <a:solidFill>
                  <a:srgbClr val="FF0000"/>
                </a:solidFill>
              </a:rPr>
              <a:t> </a:t>
            </a:r>
            <a:r>
              <a:rPr lang="ru-RU" sz="2000" i="1" dirty="0" smtClean="0">
                <a:solidFill>
                  <a:srgbClr val="FF0000"/>
                </a:solidFill>
              </a:rPr>
              <a:t>(с 26.03.2020)</a:t>
            </a:r>
            <a:endParaRPr lang="ru-RU" sz="2000" i="1" dirty="0">
              <a:solidFill>
                <a:srgbClr val="FF0000"/>
              </a:solidFill>
            </a:endParaRPr>
          </a:p>
          <a:p>
            <a:pPr marL="0" indent="0" algn="ctr">
              <a:buNone/>
            </a:pPr>
            <a:r>
              <a:rPr lang="ru-RU" sz="2000" dirty="0"/>
              <a:t>"Об утверждении </a:t>
            </a:r>
            <a:r>
              <a:rPr lang="ru-RU" sz="2400" b="1" u="sng" dirty="0">
                <a:solidFill>
                  <a:srgbClr val="FF0000"/>
                </a:solidFill>
              </a:rPr>
              <a:t>Типовых условий контрактов</a:t>
            </a:r>
            <a:r>
              <a:rPr lang="ru-RU" sz="2400" b="1" dirty="0">
                <a:solidFill>
                  <a:srgbClr val="FF0000"/>
                </a:solidFill>
              </a:rPr>
              <a:t> на выполнение работ по строительству (реконструкции) объекта капитального строительства </a:t>
            </a:r>
            <a:r>
              <a:rPr lang="ru-RU" sz="2000" dirty="0"/>
              <a:t>и информационной карты типовых условий контракта"</a:t>
            </a:r>
          </a:p>
          <a:p>
            <a:pPr marL="0" indent="0" algn="ctr">
              <a:buNone/>
            </a:pPr>
            <a:endParaRPr lang="ru-RU" sz="800" i="1" dirty="0" smtClean="0"/>
          </a:p>
          <a:p>
            <a:pPr marL="0" indent="0" algn="ctr">
              <a:buNone/>
            </a:pPr>
            <a:r>
              <a:rPr lang="ru-RU" sz="2000" i="1" dirty="0" smtClean="0"/>
              <a:t>В </a:t>
            </a:r>
            <a:r>
              <a:rPr lang="ru-RU" sz="2000" i="1" dirty="0"/>
              <a:t>соответствии с </a:t>
            </a:r>
            <a:r>
              <a:rPr lang="ru-RU" sz="2000" i="1" dirty="0" smtClean="0"/>
              <a:t>ч. </a:t>
            </a:r>
            <a:r>
              <a:rPr lang="ru-RU" sz="2000" i="1" dirty="0"/>
              <a:t>11 </a:t>
            </a:r>
            <a:r>
              <a:rPr lang="ru-RU" sz="2000" i="1" dirty="0" smtClean="0"/>
              <a:t>ст. </a:t>
            </a:r>
            <a:r>
              <a:rPr lang="ru-RU" sz="2000" i="1" dirty="0"/>
              <a:t>34 </a:t>
            </a:r>
            <a:r>
              <a:rPr lang="ru-RU" sz="2000" i="1" dirty="0" smtClean="0"/>
              <a:t>ФЗ от </a:t>
            </a:r>
            <a:r>
              <a:rPr lang="ru-RU" sz="2000" i="1" dirty="0"/>
              <a:t>5 апреля 2013 г. N 44-ФЗ</a:t>
            </a:r>
          </a:p>
          <a:p>
            <a:pPr marL="0" indent="0" algn="ctr">
              <a:buNone/>
            </a:pPr>
            <a:endParaRPr lang="ru-RU" sz="2000" b="1" dirty="0" smtClean="0"/>
          </a:p>
          <a:p>
            <a:pPr marL="0" indent="0" algn="ctr">
              <a:buNone/>
            </a:pPr>
            <a:r>
              <a:rPr lang="ru-RU" sz="2000" b="1" dirty="0" smtClean="0"/>
              <a:t>ТИПОВЫЕ УСЛОВИЯ </a:t>
            </a:r>
            <a:r>
              <a:rPr lang="ru-RU" sz="2000" b="1" u="sng" dirty="0" smtClean="0">
                <a:solidFill>
                  <a:srgbClr val="C00000"/>
                </a:solidFill>
              </a:rPr>
              <a:t>НЕ ПРИМЕНЯЮТСЯ</a:t>
            </a:r>
            <a:r>
              <a:rPr lang="ru-RU" sz="2000" b="1" dirty="0" smtClean="0">
                <a:solidFill>
                  <a:srgbClr val="C00000"/>
                </a:solidFill>
              </a:rPr>
              <a:t> </a:t>
            </a:r>
            <a:r>
              <a:rPr lang="ru-RU" sz="2000" dirty="0" smtClean="0"/>
              <a:t>при строительстве </a:t>
            </a:r>
            <a:r>
              <a:rPr lang="ru-RU" sz="2000" dirty="0"/>
              <a:t>и реконструкции:</a:t>
            </a:r>
          </a:p>
          <a:p>
            <a:pPr marL="0" indent="0">
              <a:buNone/>
            </a:pPr>
            <a:r>
              <a:rPr lang="ru-RU" sz="2000" dirty="0" smtClean="0"/>
              <a:t>	- объектов </a:t>
            </a:r>
            <a:r>
              <a:rPr lang="ru-RU" sz="2000" dirty="0"/>
              <a:t>капитального строительства, расположенных на земельном </a:t>
            </a:r>
            <a:r>
              <a:rPr lang="ru-RU" sz="2000" dirty="0" smtClean="0"/>
              <a:t>участке</a:t>
            </a:r>
            <a:r>
              <a:rPr lang="ru-RU" sz="2000" dirty="0"/>
              <a:t>, находящемся </a:t>
            </a:r>
            <a:r>
              <a:rPr lang="ru-RU" sz="2000" b="1" u="sng" dirty="0"/>
              <a:t>за пределами </a:t>
            </a:r>
            <a:r>
              <a:rPr lang="ru-RU" sz="2000" u="sng" dirty="0"/>
              <a:t>территории Российской </a:t>
            </a:r>
            <a:r>
              <a:rPr lang="ru-RU" sz="2000" u="sng" dirty="0" smtClean="0"/>
              <a:t>Федерации</a:t>
            </a:r>
            <a:r>
              <a:rPr lang="ru-RU" sz="2000" dirty="0" smtClean="0"/>
              <a:t>;</a:t>
            </a:r>
            <a:endParaRPr lang="ru-RU" sz="2000" dirty="0"/>
          </a:p>
          <a:p>
            <a:pPr marL="0" indent="0">
              <a:buNone/>
            </a:pPr>
            <a:r>
              <a:rPr lang="ru-RU" sz="2000" dirty="0" smtClean="0"/>
              <a:t>	- объектов </a:t>
            </a:r>
            <a:r>
              <a:rPr lang="ru-RU" sz="2000" dirty="0"/>
              <a:t>капитального строительства, </a:t>
            </a:r>
            <a:r>
              <a:rPr lang="ru-RU" sz="2000" b="1" u="sng" dirty="0"/>
              <a:t>в отношении которых </a:t>
            </a:r>
            <a:r>
              <a:rPr lang="ru-RU" sz="2000" b="1" u="sng" dirty="0" smtClean="0"/>
              <a:t>осуществляются работы </a:t>
            </a:r>
            <a:r>
              <a:rPr lang="ru-RU" sz="2000" b="1" u="sng" dirty="0"/>
              <a:t>по сохранению объекта культурного наследия</a:t>
            </a:r>
          </a:p>
          <a:p>
            <a:pPr marL="0" indent="0" algn="ctr">
              <a:buNone/>
            </a:pPr>
            <a:endParaRPr lang="ru-RU" sz="2000" b="1" dirty="0" smtClean="0">
              <a:solidFill>
                <a:srgbClr val="FF0000"/>
              </a:solidFill>
            </a:endParaRPr>
          </a:p>
          <a:p>
            <a:pPr marL="0" indent="0" algn="ctr">
              <a:buNone/>
            </a:pPr>
            <a:r>
              <a:rPr lang="ru-RU" sz="2000" dirty="0"/>
              <a:t>Условия </a:t>
            </a:r>
            <a:r>
              <a:rPr lang="ru-RU" sz="2000" b="1" dirty="0"/>
              <a:t>об обязанностях подрядчика</a:t>
            </a:r>
            <a:r>
              <a:rPr lang="ru-RU" sz="2000" dirty="0"/>
              <a:t>:</a:t>
            </a:r>
          </a:p>
          <a:p>
            <a:pPr marL="0" indent="0" algn="ctr">
              <a:buNone/>
            </a:pPr>
            <a:r>
              <a:rPr lang="ru-RU" sz="2000" dirty="0"/>
              <a:t>Обеспечить </a:t>
            </a:r>
            <a:r>
              <a:rPr lang="ru-RU" sz="2000" i="1" u="sng" dirty="0"/>
              <a:t>наличие на строительной площадке проектной документации</a:t>
            </a:r>
            <a:r>
              <a:rPr lang="ru-RU" sz="2000" dirty="0"/>
              <a:t>, рабочей документации, а также иной технической и разрешительной документации, необходимой для выполнения работ, в том числе общего и специальных журналов работ, </a:t>
            </a:r>
            <a:r>
              <a:rPr lang="ru-RU" sz="2000" i="1" u="sng" dirty="0"/>
              <a:t>а также обеспечить свободный доступ к такой документации представителям </a:t>
            </a:r>
            <a:r>
              <a:rPr lang="ru-RU" sz="2000" i="1" u="sng" dirty="0" smtClean="0"/>
              <a:t>заказчика;</a:t>
            </a:r>
          </a:p>
          <a:p>
            <a:pPr marL="0" indent="0" algn="ctr">
              <a:buNone/>
            </a:pPr>
            <a:r>
              <a:rPr lang="ru-RU" sz="2000" dirty="0"/>
              <a:t>Обеспечить представителям заказчика </a:t>
            </a:r>
            <a:r>
              <a:rPr lang="ru-RU" sz="2000" i="1" u="sng" dirty="0"/>
              <a:t>возможность осуществлять контроль за ходом выполнения работ</a:t>
            </a:r>
            <a:endParaRPr lang="ru-RU" sz="2000" b="1" i="1" u="sng" dirty="0">
              <a:solidFill>
                <a:srgbClr val="FF0000"/>
              </a:solidFill>
            </a:endParaRPr>
          </a:p>
        </p:txBody>
      </p:sp>
    </p:spTree>
    <p:extLst>
      <p:ext uri="{BB962C8B-B14F-4D97-AF65-F5344CB8AC3E}">
        <p14:creationId xmlns:p14="http://schemas.microsoft.com/office/powerpoint/2010/main" val="265000588"/>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404664"/>
          </a:xfrm>
        </p:spPr>
        <p:txBody>
          <a:bodyPr>
            <a:noAutofit/>
          </a:bodyPr>
          <a:lstStyle/>
          <a:p>
            <a:r>
              <a:rPr lang="ru-RU" sz="2400" b="1" dirty="0" smtClean="0">
                <a:solidFill>
                  <a:schemeClr val="tx2">
                    <a:lumMod val="60000"/>
                    <a:lumOff val="40000"/>
                  </a:schemeClr>
                </a:solidFill>
                <a:latin typeface="Comic Sans MS" panose="030F0702030302020204" pitchFamily="66" charset="0"/>
              </a:rPr>
              <a:t>ТИПОВЫЕ УСЛОВИЯ </a:t>
            </a:r>
            <a:r>
              <a:rPr lang="ru-RU" sz="2000" b="1" dirty="0" smtClean="0">
                <a:solidFill>
                  <a:schemeClr val="tx2">
                    <a:lumMod val="60000"/>
                    <a:lumOff val="40000"/>
                  </a:schemeClr>
                </a:solidFill>
                <a:latin typeface="Comic Sans MS" panose="030F0702030302020204" pitchFamily="66" charset="0"/>
              </a:rPr>
              <a:t>КОНТРАКТА ПРОЕКТНЫХ РАБОТ</a:t>
            </a:r>
            <a:endParaRPr lang="ru-RU" sz="2400" b="1" dirty="0">
              <a:solidFill>
                <a:schemeClr val="tx2">
                  <a:lumMod val="60000"/>
                  <a:lumOff val="40000"/>
                </a:schemeClr>
              </a:solidFill>
              <a:latin typeface="Comic Sans MS" panose="030F0702030302020204" pitchFamily="66" charset="0"/>
            </a:endParaRPr>
          </a:p>
        </p:txBody>
      </p:sp>
      <p:sp>
        <p:nvSpPr>
          <p:cNvPr id="3" name="Содержимое 2"/>
          <p:cNvSpPr>
            <a:spLocks noGrp="1"/>
          </p:cNvSpPr>
          <p:nvPr>
            <p:ph idx="1"/>
          </p:nvPr>
        </p:nvSpPr>
        <p:spPr>
          <a:xfrm>
            <a:off x="0" y="404664"/>
            <a:ext cx="9144000" cy="6381328"/>
          </a:xfrm>
        </p:spPr>
        <p:txBody>
          <a:bodyPr>
            <a:normAutofit lnSpcReduction="10000"/>
          </a:bodyPr>
          <a:lstStyle/>
          <a:p>
            <a:pPr marL="0" indent="0" algn="ctr">
              <a:buNone/>
            </a:pPr>
            <a:r>
              <a:rPr lang="ru-RU" sz="2000" dirty="0"/>
              <a:t>Приказ Минстроя России </a:t>
            </a:r>
            <a:r>
              <a:rPr lang="ru-RU" sz="2600" b="1" dirty="0">
                <a:solidFill>
                  <a:srgbClr val="FF0000"/>
                </a:solidFill>
              </a:rPr>
              <a:t>от 14.01.2020 N </a:t>
            </a:r>
            <a:r>
              <a:rPr lang="ru-RU" sz="2600" b="1" dirty="0" smtClean="0">
                <a:solidFill>
                  <a:srgbClr val="FF0000"/>
                </a:solidFill>
              </a:rPr>
              <a:t>10/</a:t>
            </a:r>
            <a:r>
              <a:rPr lang="ru-RU" sz="2600" b="1" dirty="0" err="1" smtClean="0">
                <a:solidFill>
                  <a:srgbClr val="FF0000"/>
                </a:solidFill>
              </a:rPr>
              <a:t>пр</a:t>
            </a:r>
            <a:r>
              <a:rPr lang="ru-RU" sz="2600" b="1" dirty="0" smtClean="0">
                <a:solidFill>
                  <a:srgbClr val="FF0000"/>
                </a:solidFill>
              </a:rPr>
              <a:t> </a:t>
            </a:r>
            <a:r>
              <a:rPr lang="ru-RU" sz="1900" i="1" dirty="0">
                <a:solidFill>
                  <a:srgbClr val="FF0000"/>
                </a:solidFill>
              </a:rPr>
              <a:t>(с 01.01.21)</a:t>
            </a:r>
          </a:p>
          <a:p>
            <a:pPr marL="0" indent="0" algn="ctr">
              <a:buNone/>
            </a:pPr>
            <a:r>
              <a:rPr lang="ru-RU" sz="2000" dirty="0"/>
              <a:t>"Об утверждении </a:t>
            </a:r>
            <a:r>
              <a:rPr lang="ru-RU" sz="2200" b="1" u="sng" dirty="0">
                <a:solidFill>
                  <a:srgbClr val="FF0000"/>
                </a:solidFill>
              </a:rPr>
              <a:t>Типовых условий контрактов на выполнение проектных и (или) изыскательских работ</a:t>
            </a:r>
            <a:r>
              <a:rPr lang="ru-RU" sz="2000" dirty="0"/>
              <a:t> </a:t>
            </a:r>
            <a:r>
              <a:rPr lang="ru-RU" sz="1600" dirty="0"/>
              <a:t>и информационной карты типовых условий контракта</a:t>
            </a:r>
            <a:r>
              <a:rPr lang="ru-RU" sz="2000" dirty="0"/>
              <a:t>"</a:t>
            </a:r>
          </a:p>
          <a:p>
            <a:pPr marL="0" indent="0" algn="ctr">
              <a:buNone/>
            </a:pPr>
            <a:endParaRPr lang="ru-RU" sz="2000" dirty="0" smtClean="0"/>
          </a:p>
          <a:p>
            <a:pPr marL="0" indent="0" algn="ctr">
              <a:buNone/>
            </a:pPr>
            <a:r>
              <a:rPr lang="ru-RU" sz="2000" dirty="0" smtClean="0"/>
              <a:t>Типовые </a:t>
            </a:r>
            <a:r>
              <a:rPr lang="ru-RU" sz="2000" dirty="0"/>
              <a:t>условия контракта на выполнение проектных и (или) изыскательских работ </a:t>
            </a:r>
            <a:r>
              <a:rPr lang="ru-RU" sz="2000" b="1" u="sng" dirty="0"/>
              <a:t>не применяются при выполнении работ по сохранению объектов культурного наследия</a:t>
            </a:r>
            <a:r>
              <a:rPr lang="ru-RU" sz="2000" dirty="0"/>
              <a:t>.</a:t>
            </a:r>
          </a:p>
          <a:p>
            <a:pPr marL="0" indent="0" algn="ctr">
              <a:buNone/>
            </a:pPr>
            <a:endParaRPr lang="ru-RU" sz="2000" b="1" dirty="0" smtClean="0">
              <a:solidFill>
                <a:srgbClr val="FF0000"/>
              </a:solidFill>
            </a:endParaRPr>
          </a:p>
          <a:p>
            <a:pPr marL="0" indent="0" algn="just">
              <a:buNone/>
            </a:pPr>
            <a:r>
              <a:rPr lang="ru-RU" sz="2000" dirty="0"/>
              <a:t>вариант 1: осуществить подготовку </a:t>
            </a:r>
            <a:r>
              <a:rPr lang="ru-RU" sz="2000" b="1" dirty="0"/>
              <a:t>проектной документации в целях строительства </a:t>
            </a:r>
            <a:r>
              <a:rPr lang="ru-RU" sz="2000" dirty="0"/>
              <a:t>(реконструкции) объекта капитального </a:t>
            </a:r>
            <a:r>
              <a:rPr lang="ru-RU" sz="2000" dirty="0" smtClean="0"/>
              <a:t>строительства;</a:t>
            </a:r>
            <a:endParaRPr lang="ru-RU" sz="2000" dirty="0"/>
          </a:p>
          <a:p>
            <a:pPr marL="0" indent="0" algn="just">
              <a:buNone/>
            </a:pPr>
            <a:r>
              <a:rPr lang="ru-RU" sz="2000" dirty="0"/>
              <a:t>вариант 2: выполнить </a:t>
            </a:r>
            <a:r>
              <a:rPr lang="ru-RU" sz="2000" b="1" dirty="0"/>
              <a:t>инженерные изыскания и осуществить подготовку проектной документации</a:t>
            </a:r>
            <a:r>
              <a:rPr lang="ru-RU" sz="2000" dirty="0"/>
              <a:t> в целях строительства (реконструкции) </a:t>
            </a:r>
            <a:r>
              <a:rPr lang="ru-RU" sz="2000" dirty="0" smtClean="0"/>
              <a:t>ОКС;</a:t>
            </a:r>
            <a:endParaRPr lang="ru-RU" sz="2000" dirty="0"/>
          </a:p>
          <a:p>
            <a:pPr marL="0" indent="0" algn="just">
              <a:buNone/>
            </a:pPr>
            <a:r>
              <a:rPr lang="ru-RU" sz="2000" dirty="0"/>
              <a:t>вариант 3: выполнить </a:t>
            </a:r>
            <a:r>
              <a:rPr lang="ru-RU" sz="2000" b="1" dirty="0"/>
              <a:t>инженерные изыскания, осуществить подготовку проектной и рабочей документации </a:t>
            </a:r>
            <a:r>
              <a:rPr lang="ru-RU" sz="2000" dirty="0"/>
              <a:t>в целях строительства (реконструкции) </a:t>
            </a:r>
            <a:r>
              <a:rPr lang="ru-RU" sz="2000" dirty="0" smtClean="0"/>
              <a:t>ОКС;</a:t>
            </a:r>
            <a:endParaRPr lang="ru-RU" sz="2000" dirty="0"/>
          </a:p>
          <a:p>
            <a:pPr marL="0" indent="0" algn="just">
              <a:buNone/>
            </a:pPr>
            <a:r>
              <a:rPr lang="ru-RU" sz="2000" dirty="0"/>
              <a:t>вариант 4: выполнить </a:t>
            </a:r>
            <a:r>
              <a:rPr lang="ru-RU" sz="2000" b="1" dirty="0"/>
              <a:t>инженерные изыскания в целях подготовки проектной документации</a:t>
            </a:r>
            <a:r>
              <a:rPr lang="ru-RU" sz="2000" dirty="0"/>
              <a:t> для строительства (реконструкции) </a:t>
            </a:r>
            <a:r>
              <a:rPr lang="ru-RU" sz="2000" dirty="0" smtClean="0"/>
              <a:t>ОКС;</a:t>
            </a:r>
            <a:endParaRPr lang="ru-RU" sz="2000" dirty="0"/>
          </a:p>
          <a:p>
            <a:pPr marL="0" indent="0" algn="just">
              <a:buNone/>
            </a:pPr>
            <a:r>
              <a:rPr lang="ru-RU" sz="2000" dirty="0"/>
              <a:t>вариант 5: подготовка </a:t>
            </a:r>
            <a:r>
              <a:rPr lang="ru-RU" sz="2000" b="1" dirty="0"/>
              <a:t>рабочей документации</a:t>
            </a:r>
            <a:r>
              <a:rPr lang="ru-RU" sz="2000" dirty="0"/>
              <a:t>;</a:t>
            </a:r>
          </a:p>
          <a:p>
            <a:pPr marL="0" indent="0" algn="just">
              <a:buNone/>
            </a:pPr>
            <a:r>
              <a:rPr lang="ru-RU" sz="2000" dirty="0"/>
              <a:t>вариант 6: </a:t>
            </a:r>
            <a:r>
              <a:rPr lang="ru-RU" sz="2000" b="1" dirty="0"/>
              <a:t>корректировка проектной документации </a:t>
            </a:r>
            <a:r>
              <a:rPr lang="ru-RU" sz="2000" dirty="0"/>
              <a:t>(внесение изменений);</a:t>
            </a:r>
          </a:p>
          <a:p>
            <a:pPr marL="0" indent="0" algn="just">
              <a:buNone/>
            </a:pPr>
            <a:r>
              <a:rPr lang="ru-RU" sz="2000" dirty="0"/>
              <a:t>вариант 7: </a:t>
            </a:r>
            <a:r>
              <a:rPr lang="ru-RU" sz="2000" b="1" dirty="0"/>
              <a:t>корректировка проектной и рабочей документации </a:t>
            </a:r>
            <a:r>
              <a:rPr lang="ru-RU" sz="1400" dirty="0"/>
              <a:t>(внесение изменений).</a:t>
            </a:r>
          </a:p>
          <a:p>
            <a:pPr marL="0" indent="0" algn="ctr">
              <a:buNone/>
            </a:pPr>
            <a:endParaRPr lang="ru-RU" sz="2000" b="1" dirty="0">
              <a:solidFill>
                <a:srgbClr val="FF0000"/>
              </a:solidFill>
            </a:endParaRPr>
          </a:p>
        </p:txBody>
      </p:sp>
    </p:spTree>
    <p:extLst>
      <p:ext uri="{BB962C8B-B14F-4D97-AF65-F5344CB8AC3E}">
        <p14:creationId xmlns:p14="http://schemas.microsoft.com/office/powerpoint/2010/main" val="3367757536"/>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6381328"/>
          </a:xfrm>
        </p:spPr>
        <p:txBody>
          <a:bodyPr>
            <a:noAutofit/>
          </a:bodyPr>
          <a:lstStyle/>
          <a:p>
            <a:r>
              <a:rPr lang="ru-RU" sz="3200" b="1" dirty="0" smtClean="0">
                <a:solidFill>
                  <a:schemeClr val="tx2">
                    <a:lumMod val="60000"/>
                    <a:lumOff val="40000"/>
                  </a:schemeClr>
                </a:solidFill>
                <a:latin typeface="Comic Sans MS" panose="030F0702030302020204" pitchFamily="66" charset="0"/>
              </a:rPr>
              <a:t>Линейные </a:t>
            </a:r>
            <a:r>
              <a:rPr lang="ru-RU" sz="3200" b="1" dirty="0">
                <a:solidFill>
                  <a:schemeClr val="tx2">
                    <a:lumMod val="60000"/>
                    <a:lumOff val="40000"/>
                  </a:schemeClr>
                </a:solidFill>
                <a:latin typeface="Comic Sans MS" panose="030F0702030302020204" pitchFamily="66" charset="0"/>
              </a:rPr>
              <a:t>объекты</a:t>
            </a:r>
            <a:r>
              <a:rPr lang="ru-RU" sz="3200" dirty="0">
                <a:solidFill>
                  <a:schemeClr val="tx2">
                    <a:lumMod val="60000"/>
                    <a:lumOff val="40000"/>
                  </a:schemeClr>
                </a:solidFill>
                <a:latin typeface="Comic Sans MS" panose="030F0702030302020204" pitchFamily="66" charset="0"/>
              </a:rPr>
              <a:t>: </a:t>
            </a:r>
            <a:r>
              <a:rPr lang="ru-RU" sz="3200" dirty="0" smtClean="0">
                <a:solidFill>
                  <a:schemeClr val="tx2">
                    <a:lumMod val="60000"/>
                    <a:lumOff val="40000"/>
                  </a:schemeClr>
                </a:solidFill>
                <a:latin typeface="Comic Sans MS" panose="030F0702030302020204" pitchFamily="66" charset="0"/>
              </a:rPr>
              <a:t/>
            </a:r>
            <a:br>
              <a:rPr lang="ru-RU" sz="3200" dirty="0" smtClean="0">
                <a:solidFill>
                  <a:schemeClr val="tx2">
                    <a:lumMod val="60000"/>
                    <a:lumOff val="40000"/>
                  </a:schemeClr>
                </a:solidFill>
                <a:latin typeface="Comic Sans MS" panose="030F0702030302020204" pitchFamily="66" charset="0"/>
              </a:rPr>
            </a:br>
            <a:r>
              <a:rPr lang="ru-RU" sz="3200" dirty="0" smtClean="0">
                <a:solidFill>
                  <a:schemeClr val="tx2">
                    <a:lumMod val="60000"/>
                    <a:lumOff val="40000"/>
                  </a:schemeClr>
                </a:solidFill>
                <a:latin typeface="Comic Sans MS" panose="030F0702030302020204" pitchFamily="66" charset="0"/>
              </a:rPr>
              <a:t>новый </a:t>
            </a:r>
            <a:r>
              <a:rPr lang="ru-RU" sz="3200" dirty="0">
                <a:solidFill>
                  <a:schemeClr val="tx2">
                    <a:lumMod val="60000"/>
                    <a:lumOff val="40000"/>
                  </a:schemeClr>
                </a:solidFill>
                <a:latin typeface="Comic Sans MS" panose="030F0702030302020204" pitchFamily="66" charset="0"/>
              </a:rPr>
              <a:t>перечень случаев, при которых </a:t>
            </a:r>
            <a:r>
              <a:rPr lang="ru-RU" sz="3200" dirty="0" smtClean="0">
                <a:solidFill>
                  <a:schemeClr val="tx2">
                    <a:lumMod val="60000"/>
                    <a:lumOff val="40000"/>
                  </a:schemeClr>
                </a:solidFill>
                <a:latin typeface="Comic Sans MS" panose="030F0702030302020204" pitchFamily="66" charset="0"/>
              </a:rPr>
              <a:t/>
            </a:r>
            <a:br>
              <a:rPr lang="ru-RU" sz="3200" dirty="0" smtClean="0">
                <a:solidFill>
                  <a:schemeClr val="tx2">
                    <a:lumMod val="60000"/>
                    <a:lumOff val="40000"/>
                  </a:schemeClr>
                </a:solidFill>
                <a:latin typeface="Comic Sans MS" panose="030F0702030302020204" pitchFamily="66" charset="0"/>
              </a:rPr>
            </a:br>
            <a:r>
              <a:rPr lang="ru-RU" sz="3200" b="1" u="sng" dirty="0" smtClean="0">
                <a:solidFill>
                  <a:schemeClr val="tx2">
                    <a:lumMod val="60000"/>
                    <a:lumOff val="40000"/>
                  </a:schemeClr>
                </a:solidFill>
                <a:latin typeface="Comic Sans MS" panose="030F0702030302020204" pitchFamily="66" charset="0"/>
              </a:rPr>
              <a:t>НЕ ТРЕБУЕТСЯ ПОДГОТОВКА ДОКУМЕНТАЦИИ ПО ПЛАНИРОВКЕ ТЕРРИТОРИИ</a:t>
            </a:r>
            <a:r>
              <a:rPr lang="ru-RU" sz="3200" dirty="0" smtClean="0">
                <a:solidFill>
                  <a:schemeClr val="tx2">
                    <a:lumMod val="60000"/>
                    <a:lumOff val="40000"/>
                  </a:schemeClr>
                </a:solidFill>
                <a:latin typeface="Comic Sans MS" panose="030F0702030302020204" pitchFamily="66" charset="0"/>
              </a:rPr>
              <a:t/>
            </a:r>
            <a:br>
              <a:rPr lang="ru-RU" sz="3200" dirty="0" smtClean="0">
                <a:solidFill>
                  <a:schemeClr val="tx2">
                    <a:lumMod val="60000"/>
                    <a:lumOff val="40000"/>
                  </a:schemeClr>
                </a:solidFill>
                <a:latin typeface="Comic Sans MS" panose="030F0702030302020204" pitchFamily="66" charset="0"/>
              </a:rPr>
            </a:br>
            <a:r>
              <a:rPr lang="ru-RU" sz="1000" dirty="0" smtClean="0">
                <a:solidFill>
                  <a:schemeClr val="tx2">
                    <a:lumMod val="60000"/>
                    <a:lumOff val="40000"/>
                  </a:schemeClr>
                </a:solidFill>
                <a:latin typeface="Comic Sans MS" panose="030F0702030302020204" pitchFamily="66" charset="0"/>
              </a:rPr>
              <a:t>.</a:t>
            </a:r>
            <a:r>
              <a:rPr lang="ru-RU" sz="3200" dirty="0" smtClean="0">
                <a:solidFill>
                  <a:schemeClr val="tx2">
                    <a:lumMod val="60000"/>
                    <a:lumOff val="40000"/>
                  </a:schemeClr>
                </a:solidFill>
                <a:latin typeface="Comic Sans MS" panose="030F0702030302020204" pitchFamily="66" charset="0"/>
              </a:rPr>
              <a:t/>
            </a:r>
            <a:br>
              <a:rPr lang="ru-RU" sz="3200" dirty="0" smtClean="0">
                <a:solidFill>
                  <a:schemeClr val="tx2">
                    <a:lumMod val="60000"/>
                    <a:lumOff val="40000"/>
                  </a:schemeClr>
                </a:solidFill>
                <a:latin typeface="Comic Sans MS" panose="030F0702030302020204" pitchFamily="66" charset="0"/>
              </a:rPr>
            </a:br>
            <a:r>
              <a:rPr lang="ru-RU" sz="2800" b="1" dirty="0" smtClean="0"/>
              <a:t>постановление Правительства РФ</a:t>
            </a:r>
            <a:r>
              <a:rPr lang="ru-RU" sz="4000" b="1" dirty="0" smtClean="0"/>
              <a:t/>
            </a:r>
            <a:br>
              <a:rPr lang="ru-RU" sz="4000" b="1" dirty="0" smtClean="0"/>
            </a:br>
            <a:r>
              <a:rPr lang="ru-RU" sz="2800" b="1" dirty="0">
                <a:solidFill>
                  <a:srgbClr val="FF0000"/>
                </a:solidFill>
              </a:rPr>
              <a:t>от 12 ноября 2020 г. N 1816</a:t>
            </a:r>
            <a:br>
              <a:rPr lang="ru-RU" sz="2800" b="1" dirty="0">
                <a:solidFill>
                  <a:srgbClr val="FF0000"/>
                </a:solidFill>
              </a:rPr>
            </a:br>
            <a:r>
              <a:rPr lang="ru-RU" sz="2800" b="1" dirty="0" smtClean="0">
                <a:solidFill>
                  <a:srgbClr val="FF0000"/>
                </a:solidFill>
              </a:rPr>
              <a:t/>
            </a:r>
            <a:br>
              <a:rPr lang="ru-RU" sz="2800" b="1" dirty="0" smtClean="0">
                <a:solidFill>
                  <a:srgbClr val="FF0000"/>
                </a:solidFill>
              </a:rPr>
            </a:br>
            <a:r>
              <a:rPr lang="ru-RU" sz="1800" dirty="0" smtClean="0"/>
              <a:t>ППР от </a:t>
            </a:r>
            <a:r>
              <a:rPr lang="ru-RU" sz="1800" dirty="0"/>
              <a:t>7 марта 2017 г. N 269 </a:t>
            </a:r>
            <a:r>
              <a:rPr lang="ru-RU" sz="1800" dirty="0" smtClean="0"/>
              <a:t>«Об </a:t>
            </a:r>
            <a:r>
              <a:rPr lang="ru-RU" sz="1800" dirty="0"/>
              <a:t>утверждении перечня случаев, при которых для строительства, реконструкции линейного объекта не требуется подготовка документации по планировке </a:t>
            </a:r>
            <a:r>
              <a:rPr lang="ru-RU" sz="1800" dirty="0" smtClean="0"/>
              <a:t>территории» – </a:t>
            </a:r>
            <a:r>
              <a:rPr lang="ru-RU" sz="1800" b="1" u="sng" dirty="0" smtClean="0"/>
              <a:t>утратило силу</a:t>
            </a:r>
            <a:endParaRPr lang="ru-RU" sz="1800" b="1" u="sng" dirty="0">
              <a:solidFill>
                <a:srgbClr val="FF0000"/>
              </a:solidFill>
              <a:latin typeface="Comic Sans MS" panose="030F0702030302020204" pitchFamily="66" charset="0"/>
            </a:endParaRPr>
          </a:p>
        </p:txBody>
      </p:sp>
      <p:sp>
        <p:nvSpPr>
          <p:cNvPr id="3" name="Объект 2"/>
          <p:cNvSpPr>
            <a:spLocks noGrp="1"/>
          </p:cNvSpPr>
          <p:nvPr>
            <p:ph idx="1"/>
          </p:nvPr>
        </p:nvSpPr>
        <p:spPr>
          <a:xfrm>
            <a:off x="0" y="6669360"/>
            <a:ext cx="9144000" cy="188640"/>
          </a:xfrm>
        </p:spPr>
        <p:txBody>
          <a:bodyPr>
            <a:normAutofit fontScale="25000" lnSpcReduction="20000"/>
          </a:bodyPr>
          <a:lstStyle/>
          <a:p>
            <a:endParaRPr lang="ru-RU" sz="2400" b="1" dirty="0"/>
          </a:p>
        </p:txBody>
      </p:sp>
    </p:spTree>
    <p:extLst>
      <p:ext uri="{BB962C8B-B14F-4D97-AF65-F5344CB8AC3E}">
        <p14:creationId xmlns:p14="http://schemas.microsoft.com/office/powerpoint/2010/main" val="1683622767"/>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116632"/>
          </a:xfrm>
        </p:spPr>
        <p:txBody>
          <a:bodyPr>
            <a:noAutofit/>
          </a:bodyPr>
          <a:lstStyle/>
          <a:p>
            <a:r>
              <a:rPr lang="ru-RU" sz="2000" b="1" dirty="0" smtClean="0">
                <a:solidFill>
                  <a:schemeClr val="tx2">
                    <a:lumMod val="60000"/>
                    <a:lumOff val="40000"/>
                  </a:schemeClr>
                </a:solidFill>
                <a:latin typeface="Comic Sans MS" panose="030F0702030302020204" pitchFamily="66" charset="0"/>
              </a:rPr>
              <a:t/>
            </a:r>
            <a:br>
              <a:rPr lang="ru-RU" sz="2000" b="1" dirty="0" smtClean="0">
                <a:solidFill>
                  <a:schemeClr val="tx2">
                    <a:lumMod val="60000"/>
                    <a:lumOff val="40000"/>
                  </a:schemeClr>
                </a:solidFill>
                <a:latin typeface="Comic Sans MS" panose="030F0702030302020204" pitchFamily="66" charset="0"/>
              </a:rPr>
            </a:br>
            <a:endParaRPr lang="ru-RU" sz="2800" b="1" dirty="0">
              <a:solidFill>
                <a:srgbClr val="C00000"/>
              </a:solidFill>
              <a:latin typeface="Comic Sans MS" panose="030F0702030302020204" pitchFamily="66" charset="0"/>
            </a:endParaRPr>
          </a:p>
        </p:txBody>
      </p:sp>
      <p:graphicFrame>
        <p:nvGraphicFramePr>
          <p:cNvPr id="4" name="Объект 3"/>
          <p:cNvGraphicFramePr>
            <a:graphicFrameLocks noGrp="1"/>
          </p:cNvGraphicFramePr>
          <p:nvPr>
            <p:ph idx="1"/>
            <p:extLst/>
          </p:nvPr>
        </p:nvGraphicFramePr>
        <p:xfrm>
          <a:off x="0" y="0"/>
          <a:ext cx="9144000" cy="6179249"/>
        </p:xfrm>
        <a:graphic>
          <a:graphicData uri="http://schemas.openxmlformats.org/drawingml/2006/table">
            <a:tbl>
              <a:tblPr firstRow="1" bandRow="1">
                <a:tableStyleId>{5C22544A-7EE6-4342-B048-85BDC9FD1C3A}</a:tableStyleId>
              </a:tblPr>
              <a:tblGrid>
                <a:gridCol w="5436096"/>
                <a:gridCol w="3707904"/>
              </a:tblGrid>
              <a:tr h="370840">
                <a:tc>
                  <a:txBody>
                    <a:bodyPr/>
                    <a:lstStyle/>
                    <a:p>
                      <a:pPr algn="ctr"/>
                      <a:r>
                        <a:rPr lang="ru-RU" dirty="0" smtClean="0"/>
                        <a:t>Прежняя редакция ППР 269</a:t>
                      </a:r>
                      <a:endParaRPr lang="ru-RU" dirty="0"/>
                    </a:p>
                  </a:txBody>
                  <a:tcPr/>
                </a:tc>
                <a:tc>
                  <a:txBody>
                    <a:bodyPr/>
                    <a:lstStyle/>
                    <a:p>
                      <a:pPr algn="ctr"/>
                      <a:r>
                        <a:rPr lang="ru-RU" dirty="0" smtClean="0"/>
                        <a:t>Новая редакция  ППР 1816</a:t>
                      </a:r>
                      <a:endParaRPr lang="ru-RU" dirty="0"/>
                    </a:p>
                  </a:txBody>
                  <a:tcPr/>
                </a:tc>
              </a:tr>
              <a:tr h="370840">
                <a:tc>
                  <a:txBody>
                    <a:bodyPr/>
                    <a:lstStyle/>
                    <a:p>
                      <a:pPr indent="342900" algn="just">
                        <a:lnSpc>
                          <a:spcPct val="107000"/>
                        </a:lnSpc>
                        <a:spcAft>
                          <a:spcPts val="0"/>
                        </a:spcAft>
                      </a:pPr>
                      <a:r>
                        <a:rPr lang="ru-RU" sz="1700" dirty="0">
                          <a:effectLst/>
                          <a:latin typeface="Times New Roman" panose="02020603050405020304" pitchFamily="18" charset="0"/>
                          <a:ea typeface="Times New Roman" panose="02020603050405020304" pitchFamily="18" charset="0"/>
                          <a:cs typeface="Times New Roman" panose="02020603050405020304" pitchFamily="18" charset="0"/>
                        </a:rPr>
                        <a:t>а) линии электропередачи классом напряжения до 35 </a:t>
                      </a:r>
                      <a:r>
                        <a:rPr lang="ru-RU" sz="1700" dirty="0" err="1">
                          <a:effectLst/>
                          <a:latin typeface="Times New Roman" panose="02020603050405020304" pitchFamily="18" charset="0"/>
                          <a:ea typeface="Times New Roman" panose="02020603050405020304" pitchFamily="18" charset="0"/>
                          <a:cs typeface="Times New Roman" panose="02020603050405020304" pitchFamily="18" charset="0"/>
                        </a:rPr>
                        <a:t>кВ</a:t>
                      </a:r>
                      <a:r>
                        <a:rPr lang="ru-RU" sz="1700" dirty="0">
                          <a:effectLst/>
                          <a:latin typeface="Times New Roman" panose="02020603050405020304" pitchFamily="18" charset="0"/>
                          <a:ea typeface="Times New Roman" panose="02020603050405020304" pitchFamily="18" charset="0"/>
                          <a:cs typeface="Times New Roman" panose="02020603050405020304" pitchFamily="18" charset="0"/>
                        </a:rPr>
                        <a:t> включительно, </a:t>
                      </a:r>
                      <a:r>
                        <a:rPr lang="ru-RU" sz="1700" b="1" strike="sngStrike" dirty="0">
                          <a:effectLst/>
                          <a:latin typeface="Times New Roman" panose="02020603050405020304" pitchFamily="18" charset="0"/>
                          <a:ea typeface="Times New Roman" panose="02020603050405020304" pitchFamily="18" charset="0"/>
                          <a:cs typeface="Times New Roman" panose="02020603050405020304" pitchFamily="18" charset="0"/>
                        </a:rPr>
                        <a:t>когда расстояние от существующих электрических сетей до границ участка, на котором расположены присоединяемые </a:t>
                      </a:r>
                      <a:r>
                        <a:rPr lang="ru-RU" sz="1700" b="1" strike="sngStrike" dirty="0" err="1">
                          <a:effectLst/>
                          <a:latin typeface="Times New Roman" panose="02020603050405020304" pitchFamily="18" charset="0"/>
                          <a:ea typeface="Times New Roman" panose="02020603050405020304" pitchFamily="18" charset="0"/>
                          <a:cs typeface="Times New Roman" panose="02020603050405020304" pitchFamily="18" charset="0"/>
                        </a:rPr>
                        <a:t>энергопринимающие</a:t>
                      </a:r>
                      <a:r>
                        <a:rPr lang="ru-RU" sz="1700" b="1" strike="sngStrike" dirty="0">
                          <a:effectLst/>
                          <a:latin typeface="Times New Roman" panose="02020603050405020304" pitchFamily="18" charset="0"/>
                          <a:ea typeface="Times New Roman" panose="02020603050405020304" pitchFamily="18" charset="0"/>
                          <a:cs typeface="Times New Roman" panose="02020603050405020304" pitchFamily="18" charset="0"/>
                        </a:rPr>
                        <a:t> устройства, составляет не более </a:t>
                      </a:r>
                      <a:r>
                        <a:rPr lang="ru-RU" sz="1700" b="1" strike="sngStrike"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300 метров </a:t>
                      </a:r>
                      <a:r>
                        <a:rPr lang="ru-RU" sz="1700" b="1" strike="sngStrike" dirty="0">
                          <a:effectLst/>
                          <a:latin typeface="Times New Roman" panose="02020603050405020304" pitchFamily="18" charset="0"/>
                          <a:ea typeface="Times New Roman" panose="02020603050405020304" pitchFamily="18" charset="0"/>
                          <a:cs typeface="Times New Roman" panose="02020603050405020304" pitchFamily="18" charset="0"/>
                        </a:rPr>
                        <a:t>в городах и </a:t>
                      </a:r>
                      <a:r>
                        <a:rPr lang="ru-RU" sz="1700" b="1" strike="sngStrike" dirty="0" smtClean="0">
                          <a:effectLst/>
                          <a:latin typeface="Times New Roman" panose="02020603050405020304" pitchFamily="18" charset="0"/>
                          <a:ea typeface="Times New Roman" panose="02020603050405020304" pitchFamily="18" charset="0"/>
                          <a:cs typeface="Times New Roman" panose="02020603050405020304" pitchFamily="18" charset="0"/>
                        </a:rPr>
                        <a:t>ПГТ и </a:t>
                      </a:r>
                      <a:r>
                        <a:rPr lang="ru-RU" sz="1700" b="1" strike="sngStrike" dirty="0">
                          <a:effectLst/>
                          <a:latin typeface="Times New Roman" panose="02020603050405020304" pitchFamily="18" charset="0"/>
                          <a:ea typeface="Times New Roman" panose="02020603050405020304" pitchFamily="18" charset="0"/>
                          <a:cs typeface="Times New Roman" panose="02020603050405020304" pitchFamily="18" charset="0"/>
                        </a:rPr>
                        <a:t>не более </a:t>
                      </a:r>
                      <a:r>
                        <a:rPr lang="ru-RU" sz="1700" b="1" strike="sngStrike"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500 метров </a:t>
                      </a:r>
                      <a:r>
                        <a:rPr lang="ru-RU" sz="1700" b="1" strike="sngStrike" dirty="0">
                          <a:effectLst/>
                          <a:latin typeface="Times New Roman" panose="02020603050405020304" pitchFamily="18" charset="0"/>
                          <a:ea typeface="Times New Roman" panose="02020603050405020304" pitchFamily="18" charset="0"/>
                          <a:cs typeface="Times New Roman" panose="02020603050405020304" pitchFamily="18" charset="0"/>
                        </a:rPr>
                        <a:t>в сельской местности</a:t>
                      </a:r>
                      <a:r>
                        <a:rPr lang="ru-RU" sz="1700" b="1"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7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indent="342900" algn="just">
                        <a:lnSpc>
                          <a:spcPct val="107000"/>
                        </a:lnSpc>
                        <a:spcAft>
                          <a:spcPts val="0"/>
                        </a:spcAft>
                      </a:pPr>
                      <a:r>
                        <a:rPr lang="ru-RU" sz="1700" dirty="0">
                          <a:effectLst/>
                          <a:latin typeface="Times New Roman" panose="02020603050405020304" pitchFamily="18" charset="0"/>
                          <a:ea typeface="Times New Roman" panose="02020603050405020304" pitchFamily="18" charset="0"/>
                          <a:cs typeface="Times New Roman" panose="02020603050405020304" pitchFamily="18" charset="0"/>
                        </a:rPr>
                        <a:t>- линий электропередачи классом напряжения до 35 </a:t>
                      </a:r>
                      <a:r>
                        <a:rPr lang="ru-RU" sz="1700" dirty="0" err="1">
                          <a:effectLst/>
                          <a:latin typeface="Times New Roman" panose="02020603050405020304" pitchFamily="18" charset="0"/>
                          <a:ea typeface="Times New Roman" panose="02020603050405020304" pitchFamily="18" charset="0"/>
                          <a:cs typeface="Times New Roman" panose="02020603050405020304" pitchFamily="18" charset="0"/>
                        </a:rPr>
                        <a:t>кВ</a:t>
                      </a:r>
                      <a:r>
                        <a:rPr lang="ru-RU" sz="1700" dirty="0">
                          <a:effectLst/>
                          <a:latin typeface="Times New Roman" panose="02020603050405020304" pitchFamily="18" charset="0"/>
                          <a:ea typeface="Times New Roman" panose="02020603050405020304" pitchFamily="18" charset="0"/>
                          <a:cs typeface="Times New Roman" panose="02020603050405020304" pitchFamily="18" charset="0"/>
                        </a:rPr>
                        <a:t> включительно, а также связанных с ними трансформаторных подстанций, распределительных пунктов;</a:t>
                      </a:r>
                      <a:endParaRPr lang="ru-RU" sz="1700" dirty="0">
                        <a:effectLst/>
                        <a:latin typeface="Calibri" panose="020F0502020204030204" pitchFamily="34" charset="0"/>
                        <a:ea typeface="Times New Roman" panose="02020603050405020304" pitchFamily="18" charset="0"/>
                        <a:cs typeface="Times New Roman" panose="02020603050405020304" pitchFamily="18" charset="0"/>
                      </a:endParaRPr>
                    </a:p>
                    <a:p>
                      <a:pPr indent="342900" algn="just">
                        <a:lnSpc>
                          <a:spcPct val="107000"/>
                        </a:lnSpc>
                        <a:spcAft>
                          <a:spcPts val="0"/>
                        </a:spcAft>
                      </a:pPr>
                      <a:r>
                        <a:rPr lang="ru-RU" sz="17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7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370840">
                <a:tc>
                  <a:txBody>
                    <a:bodyPr/>
                    <a:lstStyle/>
                    <a:p>
                      <a:pPr indent="342900" algn="just">
                        <a:lnSpc>
                          <a:spcPct val="107000"/>
                        </a:lnSpc>
                        <a:spcAft>
                          <a:spcPts val="0"/>
                        </a:spcAft>
                      </a:pPr>
                      <a:r>
                        <a:rPr lang="ru-RU" sz="1700">
                          <a:effectLst/>
                          <a:latin typeface="Times New Roman" panose="02020603050405020304" pitchFamily="18" charset="0"/>
                          <a:ea typeface="Times New Roman" panose="02020603050405020304" pitchFamily="18" charset="0"/>
                          <a:cs typeface="Times New Roman" panose="02020603050405020304" pitchFamily="18" charset="0"/>
                        </a:rPr>
                        <a:t>б) тепловые сети, транспортирующие водяной пар с рабочим давлением до 1,6 МПа включительно или горячую воду с температурой до 150 °C включительно;</a:t>
                      </a:r>
                      <a:endParaRPr lang="ru-RU" sz="1700">
                        <a:effectLst/>
                        <a:latin typeface="Calibri" panose="020F0502020204030204" pitchFamily="34" charset="0"/>
                        <a:ea typeface="Times New Roman" panose="02020603050405020304" pitchFamily="18" charset="0"/>
                        <a:cs typeface="Times New Roman" panose="02020603050405020304" pitchFamily="18" charset="0"/>
                      </a:endParaRPr>
                    </a:p>
                    <a:p>
                      <a:pPr indent="342900" algn="just">
                        <a:lnSpc>
                          <a:spcPct val="107000"/>
                        </a:lnSpc>
                        <a:spcAft>
                          <a:spcPts val="0"/>
                        </a:spcAft>
                      </a:pPr>
                      <a:r>
                        <a:rPr lang="ru-RU" sz="17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7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indent="342900" algn="just">
                        <a:lnSpc>
                          <a:spcPct val="107000"/>
                        </a:lnSpc>
                        <a:spcAft>
                          <a:spcPts val="0"/>
                        </a:spcAft>
                      </a:pPr>
                      <a:r>
                        <a:rPr lang="ru-RU" sz="1700" dirty="0">
                          <a:effectLst/>
                          <a:latin typeface="Times New Roman" panose="02020603050405020304" pitchFamily="18" charset="0"/>
                          <a:ea typeface="Times New Roman" panose="02020603050405020304" pitchFamily="18" charset="0"/>
                          <a:cs typeface="Times New Roman" panose="02020603050405020304" pitchFamily="18" charset="0"/>
                        </a:rPr>
                        <a:t>- тепловых сетей, транспортирующих водяной пар с рабочим давлением до 1,6 </a:t>
                      </a:r>
                      <a:r>
                        <a:rPr lang="ru-RU" sz="1700" dirty="0" smtClean="0">
                          <a:effectLst/>
                          <a:latin typeface="Times New Roman" panose="02020603050405020304" pitchFamily="18" charset="0"/>
                          <a:ea typeface="Times New Roman" panose="02020603050405020304" pitchFamily="18" charset="0"/>
                          <a:cs typeface="Times New Roman" panose="02020603050405020304" pitchFamily="18" charset="0"/>
                        </a:rPr>
                        <a:t>МПа </a:t>
                      </a:r>
                      <a:r>
                        <a:rPr lang="ru-RU" sz="1700" dirty="0">
                          <a:effectLst/>
                          <a:latin typeface="Times New Roman" panose="02020603050405020304" pitchFamily="18" charset="0"/>
                          <a:ea typeface="Times New Roman" panose="02020603050405020304" pitchFamily="18" charset="0"/>
                          <a:cs typeface="Times New Roman" panose="02020603050405020304" pitchFamily="18" charset="0"/>
                        </a:rPr>
                        <a:t>включительно или горячую воду с </a:t>
                      </a:r>
                      <a:r>
                        <a:rPr lang="en-US" sz="1700" dirty="0" smtClean="0">
                          <a:effectLst/>
                          <a:latin typeface="Times New Roman" panose="02020603050405020304" pitchFamily="18" charset="0"/>
                          <a:ea typeface="Times New Roman" panose="02020603050405020304" pitchFamily="18" charset="0"/>
                          <a:cs typeface="Times New Roman" panose="02020603050405020304" pitchFamily="18" charset="0"/>
                        </a:rPr>
                        <a:t>t</a:t>
                      </a:r>
                      <a:r>
                        <a:rPr lang="ru-RU" sz="17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700" dirty="0">
                          <a:effectLst/>
                          <a:latin typeface="Times New Roman" panose="02020603050405020304" pitchFamily="18" charset="0"/>
                          <a:ea typeface="Times New Roman" panose="02020603050405020304" pitchFamily="18" charset="0"/>
                          <a:cs typeface="Times New Roman" panose="02020603050405020304" pitchFamily="18" charset="0"/>
                        </a:rPr>
                        <a:t>до 150 °C включительно;</a:t>
                      </a:r>
                      <a:endParaRPr lang="ru-RU" sz="17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370840">
                <a:tc>
                  <a:txBody>
                    <a:bodyPr/>
                    <a:lstStyle/>
                    <a:p>
                      <a:pPr indent="342900" algn="just">
                        <a:lnSpc>
                          <a:spcPct val="107000"/>
                        </a:lnSpc>
                        <a:spcAft>
                          <a:spcPts val="0"/>
                        </a:spcAft>
                      </a:pPr>
                      <a:r>
                        <a:rPr lang="ru-RU" sz="1700" dirty="0">
                          <a:effectLst/>
                          <a:latin typeface="Times New Roman" panose="02020603050405020304" pitchFamily="18" charset="0"/>
                          <a:ea typeface="Times New Roman" panose="02020603050405020304" pitchFamily="18" charset="0"/>
                          <a:cs typeface="Times New Roman" panose="02020603050405020304" pitchFamily="18" charset="0"/>
                        </a:rPr>
                        <a:t>в) газопроводы с проектным рабочим давлением не более 0,6 МПа, </a:t>
                      </a:r>
                      <a:r>
                        <a:rPr lang="ru-RU" sz="1700" b="1" strike="sngStrike" dirty="0">
                          <a:effectLst/>
                          <a:latin typeface="Times New Roman" panose="02020603050405020304" pitchFamily="18" charset="0"/>
                          <a:ea typeface="Times New Roman" panose="02020603050405020304" pitchFamily="18" charset="0"/>
                          <a:cs typeface="Times New Roman" panose="02020603050405020304" pitchFamily="18" charset="0"/>
                        </a:rPr>
                        <a:t>когда протяженность от существующих сетей газоснабжения до точки подключения, измеряемая по прямой </a:t>
                      </a:r>
                      <a:r>
                        <a:rPr lang="ru-RU" sz="1700" b="1" strike="sngStrike" dirty="0" smtClean="0">
                          <a:effectLst/>
                          <a:latin typeface="Times New Roman" panose="02020603050405020304" pitchFamily="18" charset="0"/>
                          <a:ea typeface="Times New Roman" panose="02020603050405020304" pitchFamily="18" charset="0"/>
                          <a:cs typeface="Times New Roman" panose="02020603050405020304" pitchFamily="18" charset="0"/>
                        </a:rPr>
                        <a:t>линии, </a:t>
                      </a:r>
                      <a:r>
                        <a:rPr lang="ru-RU" sz="1700" b="1" strike="sngStrike" dirty="0">
                          <a:effectLst/>
                          <a:latin typeface="Times New Roman" panose="02020603050405020304" pitchFamily="18" charset="0"/>
                          <a:ea typeface="Times New Roman" panose="02020603050405020304" pitchFamily="18" charset="0"/>
                          <a:cs typeface="Times New Roman" panose="02020603050405020304" pitchFamily="18" charset="0"/>
                        </a:rPr>
                        <a:t>составляет не более </a:t>
                      </a:r>
                      <a:r>
                        <a:rPr lang="ru-RU" sz="1700" b="1" strike="sngStrike"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500 метров </a:t>
                      </a:r>
                      <a:r>
                        <a:rPr lang="ru-RU" sz="1700" b="1" strike="sngStrike" dirty="0">
                          <a:effectLst/>
                          <a:latin typeface="Times New Roman" panose="02020603050405020304" pitchFamily="18" charset="0"/>
                          <a:ea typeface="Times New Roman" panose="02020603050405020304" pitchFamily="18" charset="0"/>
                          <a:cs typeface="Times New Roman" panose="02020603050405020304" pitchFamily="18" charset="0"/>
                        </a:rPr>
                        <a:t>в сельской местности и не более 300 метров в </a:t>
                      </a:r>
                      <a:r>
                        <a:rPr lang="ru-RU" sz="1700" b="1" strike="sngStrike" dirty="0" smtClean="0">
                          <a:effectLst/>
                          <a:latin typeface="Times New Roman" panose="02020603050405020304" pitchFamily="18" charset="0"/>
                          <a:ea typeface="Times New Roman" panose="02020603050405020304" pitchFamily="18" charset="0"/>
                          <a:cs typeface="Times New Roman" panose="02020603050405020304" pitchFamily="18" charset="0"/>
                        </a:rPr>
                        <a:t>городских поселениях</a:t>
                      </a:r>
                      <a:r>
                        <a:rPr lang="ru-RU" sz="1700" b="1"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7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indent="342900" algn="just">
                        <a:lnSpc>
                          <a:spcPct val="107000"/>
                        </a:lnSpc>
                        <a:spcAft>
                          <a:spcPts val="0"/>
                        </a:spcAft>
                      </a:pPr>
                      <a:r>
                        <a:rPr lang="ru-RU" sz="1700" dirty="0">
                          <a:effectLst/>
                          <a:latin typeface="Times New Roman" panose="02020603050405020304" pitchFamily="18" charset="0"/>
                          <a:ea typeface="Times New Roman" panose="02020603050405020304" pitchFamily="18" charset="0"/>
                          <a:cs typeface="Times New Roman" panose="02020603050405020304" pitchFamily="18" charset="0"/>
                        </a:rPr>
                        <a:t>газопроводов с проектным рабочим давлением не более 0,6 </a:t>
                      </a:r>
                      <a:r>
                        <a:rPr lang="ru-RU" sz="1700" dirty="0" err="1">
                          <a:effectLst/>
                          <a:latin typeface="Times New Roman" panose="02020603050405020304" pitchFamily="18" charset="0"/>
                          <a:ea typeface="Times New Roman" panose="02020603050405020304" pitchFamily="18" charset="0"/>
                          <a:cs typeface="Times New Roman" panose="02020603050405020304" pitchFamily="18" charset="0"/>
                        </a:rPr>
                        <a:t>мегапаскаля</a:t>
                      </a:r>
                      <a:endParaRPr lang="ru-RU" sz="17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370840">
                <a:tc>
                  <a:txBody>
                    <a:bodyPr/>
                    <a:lstStyle/>
                    <a:p>
                      <a:pPr indent="342900" algn="just">
                        <a:lnSpc>
                          <a:spcPct val="107000"/>
                        </a:lnSpc>
                        <a:spcAft>
                          <a:spcPts val="0"/>
                        </a:spcAft>
                      </a:pPr>
                      <a:r>
                        <a:rPr lang="ru-RU" sz="1700">
                          <a:effectLst/>
                          <a:latin typeface="Times New Roman" panose="02020603050405020304" pitchFamily="18" charset="0"/>
                          <a:ea typeface="Times New Roman" panose="02020603050405020304" pitchFamily="18" charset="0"/>
                          <a:cs typeface="Times New Roman" panose="02020603050405020304" pitchFamily="18" charset="0"/>
                        </a:rPr>
                        <a:t>г) водопроводы и водоводы всех видов диаметром до 500 мм;</a:t>
                      </a:r>
                      <a:endParaRPr lang="ru-RU" sz="17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indent="342900" algn="just">
                        <a:lnSpc>
                          <a:spcPct val="107000"/>
                        </a:lnSpc>
                        <a:spcAft>
                          <a:spcPts val="0"/>
                        </a:spcAft>
                      </a:pPr>
                      <a:r>
                        <a:rPr lang="ru-RU" sz="1700" dirty="0">
                          <a:effectLst/>
                          <a:latin typeface="Times New Roman" panose="02020603050405020304" pitchFamily="18" charset="0"/>
                          <a:ea typeface="Times New Roman" panose="02020603050405020304" pitchFamily="18" charset="0"/>
                          <a:cs typeface="Times New Roman" panose="02020603050405020304" pitchFamily="18" charset="0"/>
                        </a:rPr>
                        <a:t>- водопроводов и водоводов всех видов диаметром до 500 мм;</a:t>
                      </a:r>
                      <a:endParaRPr lang="ru-RU" sz="17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370840">
                <a:tc>
                  <a:txBody>
                    <a:bodyPr/>
                    <a:lstStyle/>
                    <a:p>
                      <a:pPr indent="342900" algn="just">
                        <a:lnSpc>
                          <a:spcPct val="107000"/>
                        </a:lnSpc>
                        <a:spcAft>
                          <a:spcPts val="0"/>
                        </a:spcAft>
                      </a:pPr>
                      <a:r>
                        <a:rPr lang="ru-RU" sz="1700">
                          <a:effectLst/>
                          <a:latin typeface="Times New Roman" panose="02020603050405020304" pitchFamily="18" charset="0"/>
                          <a:ea typeface="Times New Roman" panose="02020603050405020304" pitchFamily="18" charset="0"/>
                          <a:cs typeface="Times New Roman" panose="02020603050405020304" pitchFamily="18" charset="0"/>
                        </a:rPr>
                        <a:t>д) линейные сооружения водоотведения диаметром до 1000 мм.</a:t>
                      </a:r>
                      <a:endParaRPr lang="ru-RU" sz="17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indent="342900" algn="just">
                        <a:lnSpc>
                          <a:spcPct val="107000"/>
                        </a:lnSpc>
                        <a:spcAft>
                          <a:spcPts val="0"/>
                        </a:spcAft>
                      </a:pPr>
                      <a:r>
                        <a:rPr lang="ru-RU" sz="1700" dirty="0">
                          <a:effectLst/>
                          <a:latin typeface="Times New Roman" panose="02020603050405020304" pitchFamily="18" charset="0"/>
                          <a:ea typeface="Times New Roman" panose="02020603050405020304" pitchFamily="18" charset="0"/>
                          <a:cs typeface="Times New Roman" panose="02020603050405020304" pitchFamily="18" charset="0"/>
                        </a:rPr>
                        <a:t>- линейных сооружений водоотведения диаметром до 1000 мм;</a:t>
                      </a:r>
                      <a:endParaRPr lang="ru-RU" sz="17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bl>
          </a:graphicData>
        </a:graphic>
      </p:graphicFrame>
      <p:sp>
        <p:nvSpPr>
          <p:cNvPr id="6" name="Стрелка вниз 5"/>
          <p:cNvSpPr/>
          <p:nvPr/>
        </p:nvSpPr>
        <p:spPr>
          <a:xfrm>
            <a:off x="4067944" y="6309320"/>
            <a:ext cx="1296144" cy="360040"/>
          </a:xfrm>
          <a:prstGeom prst="downArrow">
            <a:avLst/>
          </a:prstGeom>
        </p:spPr>
        <p:style>
          <a:lnRef idx="3">
            <a:schemeClr val="lt1"/>
          </a:lnRef>
          <a:fillRef idx="1">
            <a:schemeClr val="accent1"/>
          </a:fillRef>
          <a:effectRef idx="1">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200327320"/>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45719"/>
          </a:xfrm>
        </p:spPr>
        <p:txBody>
          <a:bodyPr>
            <a:noAutofit/>
          </a:bodyPr>
          <a:lstStyle/>
          <a:p>
            <a:r>
              <a:rPr lang="ru-RU" sz="2000" b="1" dirty="0" smtClean="0">
                <a:solidFill>
                  <a:schemeClr val="tx2">
                    <a:lumMod val="60000"/>
                    <a:lumOff val="40000"/>
                  </a:schemeClr>
                </a:solidFill>
                <a:latin typeface="Comic Sans MS" panose="030F0702030302020204" pitchFamily="66" charset="0"/>
              </a:rPr>
              <a:t/>
            </a:r>
            <a:br>
              <a:rPr lang="ru-RU" sz="2000" b="1" dirty="0" smtClean="0">
                <a:solidFill>
                  <a:schemeClr val="tx2">
                    <a:lumMod val="60000"/>
                    <a:lumOff val="40000"/>
                  </a:schemeClr>
                </a:solidFill>
                <a:latin typeface="Comic Sans MS" panose="030F0702030302020204" pitchFamily="66" charset="0"/>
              </a:rPr>
            </a:br>
            <a:endParaRPr lang="ru-RU" sz="2800" b="1" dirty="0">
              <a:solidFill>
                <a:srgbClr val="C00000"/>
              </a:solidFill>
              <a:latin typeface="Comic Sans MS" panose="030F0702030302020204" pitchFamily="66" charset="0"/>
            </a:endParaRPr>
          </a:p>
        </p:txBody>
      </p:sp>
      <p:graphicFrame>
        <p:nvGraphicFramePr>
          <p:cNvPr id="4" name="Объект 3"/>
          <p:cNvGraphicFramePr>
            <a:graphicFrameLocks noGrp="1"/>
          </p:cNvGraphicFramePr>
          <p:nvPr>
            <p:ph idx="1"/>
            <p:extLst/>
          </p:nvPr>
        </p:nvGraphicFramePr>
        <p:xfrm>
          <a:off x="0" y="46038"/>
          <a:ext cx="9144000" cy="6587363"/>
        </p:xfrm>
        <a:graphic>
          <a:graphicData uri="http://schemas.openxmlformats.org/drawingml/2006/table">
            <a:tbl>
              <a:tblPr firstRow="1" bandRow="1">
                <a:tableStyleId>{5C22544A-7EE6-4342-B048-85BDC9FD1C3A}</a:tableStyleId>
              </a:tblPr>
              <a:tblGrid>
                <a:gridCol w="2339752"/>
                <a:gridCol w="6804248"/>
              </a:tblGrid>
              <a:tr h="370840">
                <a:tc>
                  <a:txBody>
                    <a:bodyPr/>
                    <a:lstStyle/>
                    <a:p>
                      <a:pPr algn="ctr"/>
                      <a:r>
                        <a:rPr lang="ru-RU" dirty="0" smtClean="0"/>
                        <a:t>ППР 269</a:t>
                      </a:r>
                      <a:endParaRPr lang="ru-RU" dirty="0"/>
                    </a:p>
                  </a:txBody>
                  <a:tcPr/>
                </a:tc>
                <a:tc>
                  <a:txBody>
                    <a:bodyPr/>
                    <a:lstStyle/>
                    <a:p>
                      <a:pPr algn="ctr"/>
                      <a:r>
                        <a:rPr lang="ru-RU" dirty="0" smtClean="0"/>
                        <a:t>Новая редакция  ППР 1816</a:t>
                      </a:r>
                      <a:endParaRPr lang="ru-RU" dirty="0"/>
                    </a:p>
                  </a:txBody>
                  <a:tcPr/>
                </a:tc>
              </a:tr>
              <a:tr h="370840">
                <a:tc>
                  <a:txBody>
                    <a:bodyPr/>
                    <a:lstStyle/>
                    <a:p>
                      <a:r>
                        <a:rPr lang="ru-RU" dirty="0" smtClean="0"/>
                        <a:t>Не было</a:t>
                      </a:r>
                      <a:endParaRPr lang="ru-RU" dirty="0"/>
                    </a:p>
                  </a:txBody>
                  <a:tcPr/>
                </a:tc>
                <a:tc>
                  <a:txBody>
                    <a:bodyPr/>
                    <a:lstStyle/>
                    <a:p>
                      <a:pPr indent="342900" algn="just">
                        <a:lnSpc>
                          <a:spcPct val="107000"/>
                        </a:lnSpc>
                        <a:spcAft>
                          <a:spcPts val="0"/>
                        </a:spcAft>
                      </a:pPr>
                      <a:r>
                        <a:rPr lang="ru-RU" sz="1800" dirty="0" smtClean="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линий </a:t>
                      </a:r>
                      <a:r>
                        <a:rPr lang="ru-RU" sz="180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связи и сооружений </a:t>
                      </a:r>
                      <a:r>
                        <a:rPr lang="ru-RU" sz="1800" b="1" dirty="0" smtClean="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СВЯЗИ</a:t>
                      </a:r>
                      <a:r>
                        <a:rPr lang="ru-RU" sz="1800" dirty="0" smtClean="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80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не являющихся особо опасными, технически сложными объектами связи;</a:t>
                      </a:r>
                      <a:endParaRPr lang="ru-RU" sz="1800" dirty="0">
                        <a:solidFill>
                          <a:srgbClr val="C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dirty="0" smtClean="0"/>
                        <a:t>Не было</a:t>
                      </a:r>
                    </a:p>
                    <a:p>
                      <a:endParaRPr lang="ru-RU" dirty="0"/>
                    </a:p>
                  </a:txBody>
                  <a:tcPr/>
                </a:tc>
                <a:tc>
                  <a:txBody>
                    <a:bodyPr/>
                    <a:lstStyle/>
                    <a:p>
                      <a:pPr indent="342900" algn="just">
                        <a:lnSpc>
                          <a:spcPct val="107000"/>
                        </a:lnSpc>
                        <a:spcAft>
                          <a:spcPts val="0"/>
                        </a:spcAft>
                      </a:pPr>
                      <a:r>
                        <a:rPr lang="ru-RU" sz="1800" dirty="0" smtClean="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линейных </a:t>
                      </a:r>
                      <a:r>
                        <a:rPr lang="ru-RU" sz="180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объектов, размещаемых </a:t>
                      </a:r>
                      <a:r>
                        <a:rPr lang="ru-RU" sz="1800" u="sng"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пользователем </a:t>
                      </a:r>
                      <a:r>
                        <a:rPr lang="ru-RU" sz="1800" b="1" u="sng" dirty="0" smtClean="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НЕДР</a:t>
                      </a:r>
                      <a:r>
                        <a:rPr lang="ru-RU" sz="1800" u="sng" dirty="0" smtClean="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80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в целях проведения работ по геологическому изучению недр и (или) разведки и добычи полезных ископаемых в границах участков недр, при условии, что такие объекты не являются особо опасными, технически сложными и уникальными объектами и одновременно строительство, реконструкция таких объектов осуществляются за пределами границ населенных пунктов;</a:t>
                      </a:r>
                      <a:endParaRPr lang="ru-RU" sz="1800" dirty="0">
                        <a:solidFill>
                          <a:srgbClr val="C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370840">
                <a:tc>
                  <a:txBody>
                    <a:bodyPr/>
                    <a:lstStyle/>
                    <a:p>
                      <a:r>
                        <a:rPr lang="ru-RU" dirty="0" smtClean="0"/>
                        <a:t>Не было</a:t>
                      </a:r>
                      <a:endParaRPr lang="ru-RU" dirty="0"/>
                    </a:p>
                  </a:txBody>
                  <a:tcPr/>
                </a:tc>
                <a:tc>
                  <a:txBody>
                    <a:bodyPr/>
                    <a:lstStyle/>
                    <a:p>
                      <a:pPr indent="342900" algn="just">
                        <a:lnSpc>
                          <a:spcPct val="107000"/>
                        </a:lnSpc>
                        <a:spcAft>
                          <a:spcPts val="0"/>
                        </a:spcAft>
                      </a:pPr>
                      <a:r>
                        <a:rPr lang="ru-RU" sz="1800" b="1" dirty="0" smtClean="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АВТОМОБИЛЬНЫХ ДОРОГ </a:t>
                      </a:r>
                      <a:r>
                        <a:rPr lang="ru-RU" sz="1800" dirty="0" smtClean="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IV </a:t>
                      </a:r>
                      <a:r>
                        <a:rPr lang="ru-RU" sz="1600" i="1" dirty="0" smtClean="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(кол-во полос 2)</a:t>
                      </a:r>
                      <a:r>
                        <a:rPr lang="ru-RU" sz="1800" dirty="0" smtClean="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80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и V </a:t>
                      </a:r>
                      <a:r>
                        <a:rPr lang="ru-RU" sz="1800" dirty="0" smtClean="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категории </a:t>
                      </a:r>
                      <a:r>
                        <a:rPr lang="ru-RU" sz="1800" i="1" dirty="0" smtClean="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(кол-во полос 1)</a:t>
                      </a:r>
                      <a:r>
                        <a:rPr lang="ru-RU" sz="1800" dirty="0" smtClean="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800" dirty="0">
                        <a:solidFill>
                          <a:srgbClr val="C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dirty="0" smtClean="0"/>
                        <a:t>Не было</a:t>
                      </a:r>
                    </a:p>
                    <a:p>
                      <a:endParaRPr lang="ru-RU" dirty="0"/>
                    </a:p>
                  </a:txBody>
                  <a:tcPr/>
                </a:tc>
                <a:tc>
                  <a:txBody>
                    <a:bodyPr/>
                    <a:lstStyle/>
                    <a:p>
                      <a:pPr indent="342900" algn="just">
                        <a:lnSpc>
                          <a:spcPct val="107000"/>
                        </a:lnSpc>
                        <a:spcAft>
                          <a:spcPts val="0"/>
                        </a:spcAft>
                      </a:pPr>
                      <a:r>
                        <a:rPr lang="ru-RU" sz="1800" b="1" dirty="0" smtClean="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ОКС, </a:t>
                      </a:r>
                      <a:r>
                        <a:rPr lang="ru-RU" sz="180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являющихся </a:t>
                      </a:r>
                      <a:r>
                        <a:rPr lang="ru-RU" sz="1800" b="1" dirty="0" smtClean="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ЭЛЕМЕНТАМИ ОБУСТРОЙСТВА автомобильных </a:t>
                      </a:r>
                      <a:r>
                        <a:rPr lang="ru-RU" sz="1800" b="1"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дорог</a:t>
                      </a:r>
                      <a:r>
                        <a:rPr lang="ru-RU" sz="180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и (или) защитными дорожными сооружениями и размещаемых </a:t>
                      </a:r>
                      <a:r>
                        <a:rPr lang="ru-RU" sz="1800" u="sng"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в полосе отвода автомобильных дорог</a:t>
                      </a:r>
                      <a:r>
                        <a:rPr lang="ru-RU" sz="180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800" dirty="0">
                        <a:solidFill>
                          <a:srgbClr val="C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370840">
                <a:tc>
                  <a:txBody>
                    <a:bodyPr/>
                    <a:lstStyle/>
                    <a:p>
                      <a:r>
                        <a:rPr lang="ru-RU" dirty="0" smtClean="0"/>
                        <a:t>Не было</a:t>
                      </a:r>
                      <a:endParaRPr lang="ru-RU" dirty="0"/>
                    </a:p>
                  </a:txBody>
                  <a:tcPr/>
                </a:tc>
                <a:tc>
                  <a:txBody>
                    <a:bodyPr/>
                    <a:lstStyle/>
                    <a:p>
                      <a:pPr indent="342900" algn="just">
                        <a:lnSpc>
                          <a:spcPct val="107000"/>
                        </a:lnSpc>
                        <a:spcAft>
                          <a:spcPts val="0"/>
                        </a:spcAft>
                      </a:pPr>
                      <a:r>
                        <a:rPr lang="ru-RU" sz="1800" b="1" dirty="0" smtClean="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МЕСТНЫХ УЛИЦ, МЕСТНЫХ ДОРОГ</a:t>
                      </a:r>
                      <a:r>
                        <a:rPr lang="ru-RU" sz="1800" dirty="0" smtClean="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800" b="1" dirty="0" smtClean="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ПРОЕЗДОВ</a:t>
                      </a:r>
                      <a:r>
                        <a:rPr lang="ru-RU" sz="1800" dirty="0" smtClean="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80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улично-дорожной сети сельских поселений;</a:t>
                      </a:r>
                      <a:endParaRPr lang="ru-RU" sz="1800" dirty="0">
                        <a:solidFill>
                          <a:srgbClr val="C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dirty="0" smtClean="0"/>
                        <a:t>Не было</a:t>
                      </a:r>
                    </a:p>
                    <a:p>
                      <a:endParaRPr lang="ru-RU" dirty="0"/>
                    </a:p>
                  </a:txBody>
                  <a:tcPr/>
                </a:tc>
                <a:tc>
                  <a:txBody>
                    <a:bodyPr/>
                    <a:lstStyle/>
                    <a:p>
                      <a:pPr indent="342900" algn="just">
                        <a:lnSpc>
                          <a:spcPct val="107000"/>
                        </a:lnSpc>
                        <a:spcAft>
                          <a:spcPts val="0"/>
                        </a:spcAft>
                      </a:pPr>
                      <a:r>
                        <a:rPr lang="ru-RU" sz="1800" b="1" dirty="0" smtClean="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пешеходных </a:t>
                      </a:r>
                      <a:r>
                        <a:rPr lang="ru-RU" sz="1800" b="1"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улиц и площадей </a:t>
                      </a:r>
                      <a:r>
                        <a:rPr lang="ru-RU" sz="180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городов;</a:t>
                      </a:r>
                      <a:endParaRPr lang="ru-RU" sz="1800" dirty="0">
                        <a:solidFill>
                          <a:srgbClr val="C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370840">
                <a:tc>
                  <a:txBody>
                    <a:bodyPr/>
                    <a:lstStyle/>
                    <a:p>
                      <a:r>
                        <a:rPr lang="ru-RU" dirty="0" smtClean="0"/>
                        <a:t>Не было</a:t>
                      </a:r>
                      <a:endParaRPr lang="ru-RU" dirty="0"/>
                    </a:p>
                  </a:txBody>
                  <a:tcPr/>
                </a:tc>
                <a:tc>
                  <a:txBody>
                    <a:bodyPr/>
                    <a:lstStyle/>
                    <a:p>
                      <a:pPr indent="342900" algn="just">
                        <a:lnSpc>
                          <a:spcPct val="107000"/>
                        </a:lnSpc>
                        <a:spcAft>
                          <a:spcPts val="0"/>
                        </a:spcAft>
                      </a:pPr>
                      <a:r>
                        <a:rPr lang="ru-RU" sz="1800" dirty="0" smtClean="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парковых </a:t>
                      </a:r>
                      <a:r>
                        <a:rPr lang="ru-RU" sz="180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дорог, проездов, велосипедных </a:t>
                      </a:r>
                      <a:r>
                        <a:rPr lang="ru-RU" sz="1800" dirty="0" smtClean="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дорожек</a:t>
                      </a:r>
                    </a:p>
                    <a:p>
                      <a:pPr indent="342900" algn="just">
                        <a:lnSpc>
                          <a:spcPct val="107000"/>
                        </a:lnSpc>
                        <a:spcAft>
                          <a:spcPts val="0"/>
                        </a:spcAft>
                      </a:pPr>
                      <a:endParaRPr lang="ru-RU" sz="1800" dirty="0">
                        <a:solidFill>
                          <a:srgbClr val="C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bl>
          </a:graphicData>
        </a:graphic>
      </p:graphicFrame>
      <p:sp>
        <p:nvSpPr>
          <p:cNvPr id="5" name="Стрелка вниз 4"/>
          <p:cNvSpPr/>
          <p:nvPr/>
        </p:nvSpPr>
        <p:spPr>
          <a:xfrm>
            <a:off x="4067944" y="6453336"/>
            <a:ext cx="1296144" cy="360040"/>
          </a:xfrm>
          <a:prstGeom prst="downArrow">
            <a:avLst/>
          </a:prstGeom>
        </p:spPr>
        <p:style>
          <a:lnRef idx="3">
            <a:schemeClr val="lt1"/>
          </a:lnRef>
          <a:fillRef idx="1">
            <a:schemeClr val="accent1"/>
          </a:fillRef>
          <a:effectRef idx="1">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47510046"/>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116632"/>
          </a:xfrm>
        </p:spPr>
        <p:txBody>
          <a:bodyPr>
            <a:noAutofit/>
          </a:bodyPr>
          <a:lstStyle/>
          <a:p>
            <a:r>
              <a:rPr lang="ru-RU" sz="2000" b="1" dirty="0" smtClean="0">
                <a:solidFill>
                  <a:schemeClr val="tx2">
                    <a:lumMod val="60000"/>
                    <a:lumOff val="40000"/>
                  </a:schemeClr>
                </a:solidFill>
                <a:latin typeface="Comic Sans MS" panose="030F0702030302020204" pitchFamily="66" charset="0"/>
              </a:rPr>
              <a:t/>
            </a:r>
            <a:br>
              <a:rPr lang="ru-RU" sz="2000" b="1" dirty="0" smtClean="0">
                <a:solidFill>
                  <a:schemeClr val="tx2">
                    <a:lumMod val="60000"/>
                    <a:lumOff val="40000"/>
                  </a:schemeClr>
                </a:solidFill>
                <a:latin typeface="Comic Sans MS" panose="030F0702030302020204" pitchFamily="66" charset="0"/>
              </a:rPr>
            </a:br>
            <a:endParaRPr lang="ru-RU" sz="2800" b="1" dirty="0">
              <a:solidFill>
                <a:srgbClr val="C00000"/>
              </a:solidFill>
              <a:latin typeface="Comic Sans MS" panose="030F0702030302020204" pitchFamily="66" charset="0"/>
            </a:endParaRPr>
          </a:p>
        </p:txBody>
      </p:sp>
      <p:graphicFrame>
        <p:nvGraphicFramePr>
          <p:cNvPr id="4" name="Объект 3"/>
          <p:cNvGraphicFramePr>
            <a:graphicFrameLocks noGrp="1"/>
          </p:cNvGraphicFramePr>
          <p:nvPr>
            <p:ph idx="1"/>
            <p:extLst/>
          </p:nvPr>
        </p:nvGraphicFramePr>
        <p:xfrm>
          <a:off x="0" y="254000"/>
          <a:ext cx="9144000" cy="7843393"/>
        </p:xfrm>
        <a:graphic>
          <a:graphicData uri="http://schemas.openxmlformats.org/drawingml/2006/table">
            <a:tbl>
              <a:tblPr firstRow="1" bandRow="1">
                <a:tableStyleId>{5C22544A-7EE6-4342-B048-85BDC9FD1C3A}</a:tableStyleId>
              </a:tblPr>
              <a:tblGrid>
                <a:gridCol w="4355976"/>
                <a:gridCol w="4788024"/>
              </a:tblGrid>
              <a:tr h="0">
                <a:tc>
                  <a:txBody>
                    <a:bodyPr/>
                    <a:lstStyle/>
                    <a:p>
                      <a:pPr algn="ctr"/>
                      <a:r>
                        <a:rPr lang="ru-RU" dirty="0" smtClean="0"/>
                        <a:t>ППР 269</a:t>
                      </a:r>
                      <a:endParaRPr lang="ru-RU" dirty="0"/>
                    </a:p>
                  </a:txBody>
                  <a:tcPr/>
                </a:tc>
                <a:tc>
                  <a:txBody>
                    <a:bodyPr/>
                    <a:lstStyle/>
                    <a:p>
                      <a:pPr algn="ctr"/>
                      <a:r>
                        <a:rPr lang="ru-RU" dirty="0" smtClean="0"/>
                        <a:t>Новая редакция  ППР 1816</a:t>
                      </a:r>
                      <a:endParaRPr lang="ru-RU" dirty="0"/>
                    </a:p>
                  </a:txBody>
                  <a:tcPr/>
                </a:tc>
              </a:tr>
              <a:tr h="370840">
                <a:tc>
                  <a:txBody>
                    <a:bodyPr/>
                    <a:lstStyle/>
                    <a:p>
                      <a:pPr indent="342900" algn="just">
                        <a:lnSpc>
                          <a:spcPct val="107000"/>
                        </a:lnSpc>
                        <a:spcAft>
                          <a:spcPts val="0"/>
                        </a:spcAft>
                      </a:pP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2. Строительство, реконструкция </a:t>
                      </a:r>
                      <a:r>
                        <a:rPr lang="ru-RU" sz="1800" b="1" dirty="0">
                          <a:effectLst/>
                          <a:latin typeface="Times New Roman" panose="02020603050405020304" pitchFamily="18" charset="0"/>
                          <a:ea typeface="Times New Roman" panose="02020603050405020304" pitchFamily="18" charset="0"/>
                          <a:cs typeface="Times New Roman" panose="02020603050405020304" pitchFamily="18" charset="0"/>
                        </a:rPr>
                        <a:t>объекта</a:t>
                      </a: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800" b="1" dirty="0">
                          <a:effectLst/>
                          <a:latin typeface="Times New Roman" panose="02020603050405020304" pitchFamily="18" charset="0"/>
                          <a:ea typeface="Times New Roman" panose="02020603050405020304" pitchFamily="18" charset="0"/>
                          <a:cs typeface="Times New Roman" panose="02020603050405020304" pitchFamily="18" charset="0"/>
                        </a:rPr>
                        <a:t>входящего</a:t>
                      </a: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800" u="sng" dirty="0">
                          <a:effectLst/>
                          <a:latin typeface="Times New Roman" panose="02020603050405020304" pitchFamily="18" charset="0"/>
                          <a:ea typeface="Times New Roman" panose="02020603050405020304" pitchFamily="18" charset="0"/>
                          <a:cs typeface="Times New Roman" panose="02020603050405020304" pitchFamily="18" charset="0"/>
                        </a:rPr>
                        <a:t>в состав </a:t>
                      </a:r>
                      <a:r>
                        <a:rPr lang="ru-RU" sz="1800" b="1" u="sng" dirty="0">
                          <a:effectLst/>
                          <a:latin typeface="Times New Roman" panose="02020603050405020304" pitchFamily="18" charset="0"/>
                          <a:ea typeface="Times New Roman" panose="02020603050405020304" pitchFamily="18" charset="0"/>
                          <a:cs typeface="Times New Roman" panose="02020603050405020304" pitchFamily="18" charset="0"/>
                        </a:rPr>
                        <a:t>существующего линейного объекта</a:t>
                      </a: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 при условии, </a:t>
                      </a:r>
                      <a:endParaRPr lang="ru-RU" sz="1800" dirty="0">
                        <a:effectLst/>
                        <a:latin typeface="Calibri" panose="020F0502020204030204" pitchFamily="34" charset="0"/>
                        <a:ea typeface="Times New Roman" panose="02020603050405020304" pitchFamily="18" charset="0"/>
                        <a:cs typeface="Times New Roman" panose="02020603050405020304" pitchFamily="18" charset="0"/>
                      </a:endParaRPr>
                    </a:p>
                    <a:p>
                      <a:pPr indent="342900" algn="just">
                        <a:lnSpc>
                          <a:spcPct val="107000"/>
                        </a:lnSpc>
                        <a:spcAft>
                          <a:spcPts val="0"/>
                        </a:spcAft>
                      </a:pP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800" dirty="0">
                        <a:effectLst/>
                        <a:latin typeface="Calibri" panose="020F0502020204030204" pitchFamily="34" charset="0"/>
                        <a:ea typeface="Times New Roman" panose="02020603050405020304" pitchFamily="18" charset="0"/>
                        <a:cs typeface="Times New Roman" panose="02020603050405020304" pitchFamily="18" charset="0"/>
                      </a:endParaRPr>
                    </a:p>
                    <a:p>
                      <a:pPr indent="342900" algn="just">
                        <a:lnSpc>
                          <a:spcPct val="107000"/>
                        </a:lnSpc>
                        <a:spcAft>
                          <a:spcPts val="0"/>
                        </a:spcAft>
                      </a:pP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что такое строительство, реконструкция осуществляются </a:t>
                      </a:r>
                      <a:r>
                        <a:rPr lang="ru-RU" sz="1800" b="1" u="sng" dirty="0">
                          <a:effectLst/>
                          <a:latin typeface="Times New Roman" panose="02020603050405020304" pitchFamily="18" charset="0"/>
                          <a:ea typeface="Times New Roman" panose="02020603050405020304" pitchFamily="18" charset="0"/>
                          <a:cs typeface="Times New Roman" panose="02020603050405020304" pitchFamily="18" charset="0"/>
                        </a:rPr>
                        <a:t>в полосе отвода </a:t>
                      </a:r>
                      <a:r>
                        <a:rPr lang="ru-RU" sz="1800" u="sng" dirty="0">
                          <a:effectLst/>
                          <a:latin typeface="Times New Roman" panose="02020603050405020304" pitchFamily="18" charset="0"/>
                          <a:ea typeface="Times New Roman" panose="02020603050405020304" pitchFamily="18" charset="0"/>
                          <a:cs typeface="Times New Roman" panose="02020603050405020304" pitchFamily="18" charset="0"/>
                        </a:rPr>
                        <a:t>существующего линейного объекта</a:t>
                      </a: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800" b="1" u="sng" dirty="0">
                          <a:effectLst/>
                          <a:latin typeface="Times New Roman" panose="02020603050405020304" pitchFamily="18" charset="0"/>
                          <a:ea typeface="Times New Roman" panose="02020603050405020304" pitchFamily="18" charset="0"/>
                          <a:cs typeface="Times New Roman" panose="02020603050405020304" pitchFamily="18" charset="0"/>
                        </a:rPr>
                        <a:t>в охранной зоне</a:t>
                      </a:r>
                      <a:r>
                        <a:rPr lang="ru-RU" sz="1800" b="1" dirty="0">
                          <a:effectLst/>
                          <a:latin typeface="Times New Roman" panose="02020603050405020304" pitchFamily="18" charset="0"/>
                          <a:ea typeface="Times New Roman" panose="02020603050405020304" pitchFamily="18" charset="0"/>
                          <a:cs typeface="Times New Roman" panose="02020603050405020304" pitchFamily="18" charset="0"/>
                        </a:rPr>
                        <a:t> существующего линейного объекта </a:t>
                      </a: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в случае, если установление полосы отвода не предусмотрено законодательством </a:t>
                      </a:r>
                      <a:r>
                        <a:rPr lang="ru-RU" sz="1800" dirty="0" smtClean="0">
                          <a:effectLst/>
                          <a:latin typeface="Times New Roman" panose="02020603050405020304" pitchFamily="18" charset="0"/>
                          <a:ea typeface="Times New Roman" panose="02020603050405020304" pitchFamily="18" charset="0"/>
                          <a:cs typeface="Times New Roman" panose="02020603050405020304" pitchFamily="18" charset="0"/>
                        </a:rPr>
                        <a:t>РФ) </a:t>
                      </a:r>
                      <a:endParaRPr lang="ru-RU" sz="1800" dirty="0">
                        <a:effectLst/>
                        <a:latin typeface="Calibri" panose="020F0502020204030204" pitchFamily="34" charset="0"/>
                        <a:ea typeface="Times New Roman" panose="02020603050405020304" pitchFamily="18" charset="0"/>
                        <a:cs typeface="Times New Roman" panose="02020603050405020304" pitchFamily="18" charset="0"/>
                      </a:endParaRPr>
                    </a:p>
                    <a:p>
                      <a:pPr indent="342900" algn="just">
                        <a:lnSpc>
                          <a:spcPct val="107000"/>
                        </a:lnSpc>
                        <a:spcAft>
                          <a:spcPts val="0"/>
                        </a:spcAft>
                      </a:pP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800" dirty="0">
                        <a:effectLst/>
                        <a:latin typeface="Calibri" panose="020F0502020204030204" pitchFamily="34" charset="0"/>
                        <a:ea typeface="Times New Roman" panose="02020603050405020304" pitchFamily="18" charset="0"/>
                        <a:cs typeface="Times New Roman" panose="02020603050405020304" pitchFamily="18" charset="0"/>
                      </a:endParaRPr>
                    </a:p>
                    <a:p>
                      <a:pPr indent="342900" algn="just">
                        <a:lnSpc>
                          <a:spcPct val="107000"/>
                        </a:lnSpc>
                        <a:spcAft>
                          <a:spcPts val="0"/>
                        </a:spcAft>
                      </a:pPr>
                      <a:r>
                        <a:rPr lang="ru-RU" sz="1800" u="sng" dirty="0">
                          <a:effectLst/>
                          <a:latin typeface="Times New Roman" panose="02020603050405020304" pitchFamily="18" charset="0"/>
                          <a:ea typeface="Times New Roman" panose="02020603050405020304" pitchFamily="18" charset="0"/>
                          <a:cs typeface="Times New Roman" panose="02020603050405020304" pitchFamily="18" charset="0"/>
                        </a:rPr>
                        <a:t>и не изменяют границы зон с особыми условиями использования</a:t>
                      </a: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 территорий, установленные в связи с размещением существующего линейного объекта, </a:t>
                      </a:r>
                      <a:endParaRPr lang="ru-RU" sz="1800" dirty="0">
                        <a:effectLst/>
                        <a:latin typeface="Calibri" panose="020F0502020204030204" pitchFamily="34" charset="0"/>
                        <a:ea typeface="Times New Roman" panose="02020603050405020304" pitchFamily="18" charset="0"/>
                        <a:cs typeface="Times New Roman" panose="02020603050405020304" pitchFamily="18" charset="0"/>
                      </a:endParaRPr>
                    </a:p>
                    <a:p>
                      <a:pPr indent="342900" algn="just">
                        <a:lnSpc>
                          <a:spcPct val="107000"/>
                        </a:lnSpc>
                        <a:spcAft>
                          <a:spcPts val="0"/>
                        </a:spcAft>
                      </a:pP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800" dirty="0">
                        <a:effectLst/>
                        <a:latin typeface="Calibri" panose="020F0502020204030204" pitchFamily="34" charset="0"/>
                        <a:ea typeface="Times New Roman" panose="02020603050405020304" pitchFamily="18" charset="0"/>
                        <a:cs typeface="Times New Roman" panose="02020603050405020304" pitchFamily="18" charset="0"/>
                      </a:endParaRPr>
                    </a:p>
                    <a:p>
                      <a:pPr indent="342900" algn="just">
                        <a:lnSpc>
                          <a:spcPct val="107000"/>
                        </a:lnSpc>
                        <a:spcAft>
                          <a:spcPts val="0"/>
                        </a:spcAft>
                      </a:pPr>
                      <a:r>
                        <a:rPr lang="ru-RU" sz="1800" u="sng" dirty="0">
                          <a:effectLst/>
                          <a:latin typeface="Times New Roman" panose="02020603050405020304" pitchFamily="18" charset="0"/>
                          <a:ea typeface="Times New Roman" panose="02020603050405020304" pitchFamily="18" charset="0"/>
                          <a:cs typeface="Times New Roman" panose="02020603050405020304" pitchFamily="18" charset="0"/>
                        </a:rPr>
                        <a:t>и что общая площадь указанного объекта не превышает </a:t>
                      </a:r>
                      <a:r>
                        <a:rPr lang="ru-RU" sz="1800" b="1" u="sng"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500 кв. метров</a:t>
                      </a:r>
                      <a:r>
                        <a:rPr lang="ru-RU" sz="1800" u="sng"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800" dirty="0">
                        <a:effectLst/>
                        <a:latin typeface="Calibri" panose="020F0502020204030204" pitchFamily="34" charset="0"/>
                        <a:ea typeface="Times New Roman" panose="02020603050405020304" pitchFamily="18" charset="0"/>
                        <a:cs typeface="Times New Roman" panose="02020603050405020304" pitchFamily="18" charset="0"/>
                      </a:endParaRPr>
                    </a:p>
                    <a:p>
                      <a:pPr indent="342900" algn="just">
                        <a:lnSpc>
                          <a:spcPct val="107000"/>
                        </a:lnSpc>
                        <a:spcAft>
                          <a:spcPts val="0"/>
                        </a:spcAft>
                      </a:pPr>
                      <a:r>
                        <a:rPr lang="ru-RU" sz="1800" u="sng" dirty="0">
                          <a:effectLst/>
                          <a:latin typeface="Times New Roman" panose="02020603050405020304" pitchFamily="18" charset="0"/>
                          <a:ea typeface="Times New Roman" panose="02020603050405020304" pitchFamily="18" charset="0"/>
                          <a:cs typeface="Times New Roman" panose="02020603050405020304" pitchFamily="18" charset="0"/>
                        </a:rPr>
                        <a:t>высота не превышает 12 метров, </a:t>
                      </a:r>
                      <a:endParaRPr lang="ru-RU" sz="1800" dirty="0">
                        <a:effectLst/>
                        <a:latin typeface="Calibri" panose="020F0502020204030204" pitchFamily="34" charset="0"/>
                        <a:ea typeface="Times New Roman" panose="02020603050405020304" pitchFamily="18" charset="0"/>
                        <a:cs typeface="Times New Roman" panose="02020603050405020304" pitchFamily="18" charset="0"/>
                      </a:endParaRPr>
                    </a:p>
                    <a:p>
                      <a:pPr indent="342900" algn="just">
                        <a:lnSpc>
                          <a:spcPct val="107000"/>
                        </a:lnSpc>
                        <a:spcAft>
                          <a:spcPts val="0"/>
                        </a:spcAft>
                      </a:pPr>
                      <a:r>
                        <a:rPr lang="ru-RU" sz="1800" u="sng" dirty="0">
                          <a:effectLst/>
                          <a:latin typeface="Times New Roman" panose="02020603050405020304" pitchFamily="18" charset="0"/>
                          <a:ea typeface="Times New Roman" panose="02020603050405020304" pitchFamily="18" charset="0"/>
                          <a:cs typeface="Times New Roman" panose="02020603050405020304" pitchFamily="18" charset="0"/>
                        </a:rPr>
                        <a:t>количество этажей не превышает 2 этажей</a:t>
                      </a: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indent="342900" algn="just">
                        <a:lnSpc>
                          <a:spcPct val="107000"/>
                        </a:lnSpc>
                        <a:spcAft>
                          <a:spcPts val="0"/>
                        </a:spcAft>
                      </a:pP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2. Строительство, реконструкция </a:t>
                      </a:r>
                      <a:r>
                        <a:rPr lang="ru-RU" sz="1800" dirty="0" smtClean="0">
                          <a:effectLst/>
                          <a:latin typeface="Times New Roman" panose="02020603050405020304" pitchFamily="18" charset="0"/>
                          <a:ea typeface="Times New Roman" panose="02020603050405020304" pitchFamily="18" charset="0"/>
                          <a:cs typeface="Times New Roman" panose="02020603050405020304" pitchFamily="18" charset="0"/>
                        </a:rPr>
                        <a:t>объекта капитального строительства, </a:t>
                      </a:r>
                      <a:r>
                        <a:rPr lang="ru-RU" sz="1800" u="sng" dirty="0">
                          <a:effectLst/>
                          <a:latin typeface="Times New Roman" panose="02020603050405020304" pitchFamily="18" charset="0"/>
                          <a:ea typeface="Times New Roman" panose="02020603050405020304" pitchFamily="18" charset="0"/>
                          <a:cs typeface="Times New Roman" panose="02020603050405020304" pitchFamily="18" charset="0"/>
                        </a:rPr>
                        <a:t>проектируемого в составе линейного объекта</a:t>
                      </a: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 при </a:t>
                      </a:r>
                      <a:r>
                        <a:rPr lang="ru-RU" sz="1800" dirty="0" smtClean="0">
                          <a:solidFill>
                            <a:srgbClr val="C00000"/>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ОДНОВРЕМЕННОМ</a:t>
                      </a:r>
                      <a:r>
                        <a:rPr lang="ru-RU" sz="18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соблюдении следующих условий:</a:t>
                      </a:r>
                      <a:endParaRPr lang="ru-RU" sz="1800" dirty="0">
                        <a:effectLst/>
                        <a:latin typeface="Calibri" panose="020F0502020204030204" pitchFamily="34" charset="0"/>
                        <a:ea typeface="Times New Roman" panose="02020603050405020304" pitchFamily="18" charset="0"/>
                        <a:cs typeface="Times New Roman" panose="02020603050405020304" pitchFamily="18" charset="0"/>
                      </a:endParaRPr>
                    </a:p>
                    <a:p>
                      <a:pPr indent="342900" algn="just">
                        <a:lnSpc>
                          <a:spcPct val="107000"/>
                        </a:lnSpc>
                        <a:spcAft>
                          <a:spcPts val="0"/>
                        </a:spcAft>
                      </a:pP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строительство, реконструкция </a:t>
                      </a:r>
                      <a:r>
                        <a:rPr lang="ru-RU" sz="1800" dirty="0" smtClean="0">
                          <a:effectLst/>
                          <a:latin typeface="Times New Roman" panose="02020603050405020304" pitchFamily="18" charset="0"/>
                          <a:ea typeface="Times New Roman" panose="02020603050405020304" pitchFamily="18" charset="0"/>
                          <a:cs typeface="Times New Roman" panose="02020603050405020304" pitchFamily="18" charset="0"/>
                        </a:rPr>
                        <a:t>ОКС </a:t>
                      </a: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осуществляется </a:t>
                      </a:r>
                      <a:r>
                        <a:rPr lang="ru-RU" sz="1800" b="1" u="sng"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в существующих границах земельного участка</a:t>
                      </a:r>
                      <a:r>
                        <a:rPr lang="ru-RU" sz="1800" u="sng" dirty="0">
                          <a:effectLst/>
                          <a:latin typeface="Times New Roman" panose="02020603050405020304" pitchFamily="18" charset="0"/>
                          <a:ea typeface="Times New Roman" panose="02020603050405020304" pitchFamily="18" charset="0"/>
                          <a:cs typeface="Times New Roman" panose="02020603050405020304" pitchFamily="18" charset="0"/>
                        </a:rPr>
                        <a:t>, на котором размещен линейный объект</a:t>
                      </a: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80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либо </a:t>
                      </a:r>
                      <a:r>
                        <a:rPr lang="ru-RU" sz="1800" b="1"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в границах сервитута </a:t>
                      </a: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или публичного сервитута, установленного в целях размещения линейного объекта;</a:t>
                      </a:r>
                      <a:endParaRPr lang="ru-RU" sz="1800" dirty="0">
                        <a:effectLst/>
                        <a:latin typeface="Calibri" panose="020F0502020204030204" pitchFamily="34" charset="0"/>
                        <a:ea typeface="Times New Roman" panose="02020603050405020304" pitchFamily="18" charset="0"/>
                        <a:cs typeface="Times New Roman" panose="02020603050405020304" pitchFamily="18" charset="0"/>
                      </a:endParaRPr>
                    </a:p>
                    <a:p>
                      <a:pPr indent="342900" algn="just">
                        <a:lnSpc>
                          <a:spcPct val="107000"/>
                        </a:lnSpc>
                        <a:spcAft>
                          <a:spcPts val="0"/>
                        </a:spcAft>
                      </a:pPr>
                      <a:endParaRPr lang="ru-RU" sz="1800"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pPr indent="342900" algn="just">
                        <a:lnSpc>
                          <a:spcPct val="107000"/>
                        </a:lnSpc>
                        <a:spcAft>
                          <a:spcPts val="0"/>
                        </a:spcAft>
                      </a:pPr>
                      <a:r>
                        <a:rPr lang="ru-RU" sz="1800" dirty="0" smtClean="0">
                          <a:effectLst/>
                          <a:latin typeface="Times New Roman" panose="02020603050405020304" pitchFamily="18" charset="0"/>
                          <a:ea typeface="Times New Roman" panose="02020603050405020304" pitchFamily="18" charset="0"/>
                          <a:cs typeface="Times New Roman" panose="02020603050405020304" pitchFamily="18" charset="0"/>
                        </a:rPr>
                        <a:t>строительство</a:t>
                      </a: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 реконструкция </a:t>
                      </a:r>
                      <a:r>
                        <a:rPr lang="ru-RU" sz="1800" dirty="0" smtClean="0">
                          <a:effectLst/>
                          <a:latin typeface="Times New Roman" panose="02020603050405020304" pitchFamily="18" charset="0"/>
                          <a:ea typeface="Times New Roman" panose="02020603050405020304" pitchFamily="18" charset="0"/>
                          <a:cs typeface="Times New Roman" panose="02020603050405020304" pitchFamily="18" charset="0"/>
                        </a:rPr>
                        <a:t>ОКС </a:t>
                      </a:r>
                      <a:r>
                        <a:rPr lang="ru-RU" sz="1800" u="sng" dirty="0">
                          <a:effectLst/>
                          <a:latin typeface="Times New Roman" panose="02020603050405020304" pitchFamily="18" charset="0"/>
                          <a:ea typeface="Times New Roman" panose="02020603050405020304" pitchFamily="18" charset="0"/>
                          <a:cs typeface="Times New Roman" panose="02020603050405020304" pitchFamily="18" charset="0"/>
                        </a:rPr>
                        <a:t>не требует изменения границ зон с особыми условиями</a:t>
                      </a: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 использования территорий, установленных в связи с размещением линейного объекта;</a:t>
                      </a:r>
                      <a:endParaRPr lang="ru-RU" sz="1800" dirty="0">
                        <a:effectLst/>
                        <a:latin typeface="Calibri" panose="020F0502020204030204" pitchFamily="34" charset="0"/>
                        <a:ea typeface="Times New Roman" panose="02020603050405020304" pitchFamily="18" charset="0"/>
                        <a:cs typeface="Times New Roman" panose="02020603050405020304" pitchFamily="18" charset="0"/>
                      </a:endParaRPr>
                    </a:p>
                    <a:p>
                      <a:pPr indent="342900" algn="just">
                        <a:lnSpc>
                          <a:spcPct val="107000"/>
                        </a:lnSpc>
                        <a:spcAft>
                          <a:spcPts val="0"/>
                        </a:spcAft>
                      </a:pPr>
                      <a:endParaRPr lang="ru-RU" sz="1800"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pPr indent="342900" algn="just">
                        <a:lnSpc>
                          <a:spcPct val="107000"/>
                        </a:lnSpc>
                        <a:spcAft>
                          <a:spcPts val="0"/>
                        </a:spcAft>
                      </a:pPr>
                      <a:r>
                        <a:rPr lang="ru-RU" sz="1800" dirty="0" smtClean="0">
                          <a:effectLst/>
                          <a:latin typeface="Times New Roman" panose="02020603050405020304" pitchFamily="18" charset="0"/>
                          <a:ea typeface="Times New Roman" panose="02020603050405020304" pitchFamily="18" charset="0"/>
                          <a:cs typeface="Times New Roman" panose="02020603050405020304" pitchFamily="18" charset="0"/>
                        </a:rPr>
                        <a:t>общая </a:t>
                      </a: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площадь объекта капитального строительства не превышает </a:t>
                      </a:r>
                      <a:r>
                        <a:rPr lang="ru-RU" sz="2000" b="1" dirty="0">
                          <a:solidFill>
                            <a:srgbClr val="C00000"/>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1500 кв</a:t>
                      </a:r>
                      <a:r>
                        <a:rPr lang="ru-RU" sz="1800" dirty="0">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 метров</a:t>
                      </a: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800" dirty="0">
                        <a:effectLst/>
                        <a:latin typeface="Calibri" panose="020F0502020204030204" pitchFamily="34" charset="0"/>
                        <a:ea typeface="Times New Roman" panose="02020603050405020304" pitchFamily="18" charset="0"/>
                        <a:cs typeface="Times New Roman" panose="02020603050405020304" pitchFamily="18" charset="0"/>
                      </a:endParaRPr>
                    </a:p>
                    <a:p>
                      <a:pPr indent="342900" algn="just">
                        <a:lnSpc>
                          <a:spcPct val="107000"/>
                        </a:lnSpc>
                        <a:spcAft>
                          <a:spcPts val="0"/>
                        </a:spcAft>
                      </a:pP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высота не превышает 12 метров, </a:t>
                      </a:r>
                      <a:endParaRPr lang="ru-RU" sz="1800" dirty="0">
                        <a:effectLst/>
                        <a:latin typeface="Calibri" panose="020F0502020204030204" pitchFamily="34" charset="0"/>
                        <a:ea typeface="Times New Roman" panose="02020603050405020304" pitchFamily="18" charset="0"/>
                        <a:cs typeface="Times New Roman" panose="02020603050405020304" pitchFamily="18" charset="0"/>
                      </a:endParaRPr>
                    </a:p>
                    <a:p>
                      <a:pPr indent="342900" algn="just">
                        <a:lnSpc>
                          <a:spcPct val="107000"/>
                        </a:lnSpc>
                        <a:spcAft>
                          <a:spcPts val="0"/>
                        </a:spcAft>
                      </a:pP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количество этажей не превышает 2 этажей.</a:t>
                      </a:r>
                      <a:endParaRPr lang="ru-RU"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370840">
                <a:tc>
                  <a:txBody>
                    <a:bodyPr/>
                    <a:lstStyle/>
                    <a:p>
                      <a:endParaRPr lang="ru-RU"/>
                    </a:p>
                  </a:txBody>
                  <a:tcPr/>
                </a:tc>
                <a:tc>
                  <a:txBody>
                    <a:bodyPr/>
                    <a:lstStyle/>
                    <a:p>
                      <a:endParaRPr lang="ru-RU"/>
                    </a:p>
                  </a:txBody>
                  <a:tcPr/>
                </a:tc>
              </a:tr>
              <a:tr h="370840">
                <a:tc>
                  <a:txBody>
                    <a:bodyPr/>
                    <a:lstStyle/>
                    <a:p>
                      <a:endParaRPr lang="ru-RU"/>
                    </a:p>
                  </a:txBody>
                  <a:tcPr/>
                </a:tc>
                <a:tc>
                  <a:txBody>
                    <a:bodyPr/>
                    <a:lstStyle/>
                    <a:p>
                      <a:endParaRPr lang="ru-RU" dirty="0"/>
                    </a:p>
                  </a:txBody>
                  <a:tcPr/>
                </a:tc>
              </a:tr>
            </a:tbl>
          </a:graphicData>
        </a:graphic>
      </p:graphicFrame>
    </p:spTree>
    <p:extLst>
      <p:ext uri="{BB962C8B-B14F-4D97-AF65-F5344CB8AC3E}">
        <p14:creationId xmlns:p14="http://schemas.microsoft.com/office/powerpoint/2010/main" val="1617812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404664"/>
          </a:xfrm>
        </p:spPr>
        <p:txBody>
          <a:bodyPr>
            <a:noAutofit/>
          </a:bodyPr>
          <a:lstStyle/>
          <a:p>
            <a:r>
              <a:rPr lang="ru-RU" sz="2000" b="1" dirty="0" smtClean="0">
                <a:solidFill>
                  <a:schemeClr val="tx2">
                    <a:lumMod val="60000"/>
                    <a:lumOff val="40000"/>
                  </a:schemeClr>
                </a:solidFill>
                <a:latin typeface="Comic Sans MS" panose="030F0702030302020204" pitchFamily="66" charset="0"/>
              </a:rPr>
              <a:t/>
            </a:r>
            <a:br>
              <a:rPr lang="ru-RU" sz="2000" b="1" dirty="0" smtClean="0">
                <a:solidFill>
                  <a:schemeClr val="tx2">
                    <a:lumMod val="60000"/>
                    <a:lumOff val="40000"/>
                  </a:schemeClr>
                </a:solidFill>
                <a:latin typeface="Comic Sans MS" panose="030F0702030302020204" pitchFamily="66" charset="0"/>
              </a:rPr>
            </a:br>
            <a:r>
              <a:rPr lang="ru-RU" sz="2000" b="1" dirty="0" smtClean="0">
                <a:solidFill>
                  <a:schemeClr val="tx2">
                    <a:lumMod val="60000"/>
                    <a:lumOff val="40000"/>
                  </a:schemeClr>
                </a:solidFill>
                <a:latin typeface="Comic Sans MS" panose="030F0702030302020204" pitchFamily="66" charset="0"/>
              </a:rPr>
              <a:t>Новые ПОЛНОМОЧИЯ ОМСУ</a:t>
            </a:r>
            <a:endParaRPr lang="ru-RU" sz="2800" b="1" dirty="0">
              <a:solidFill>
                <a:srgbClr val="C00000"/>
              </a:solidFill>
              <a:latin typeface="Comic Sans MS" panose="030F0702030302020204" pitchFamily="66" charset="0"/>
            </a:endParaRPr>
          </a:p>
        </p:txBody>
      </p:sp>
      <p:sp>
        <p:nvSpPr>
          <p:cNvPr id="3" name="Объект 2"/>
          <p:cNvSpPr>
            <a:spLocks noGrp="1"/>
          </p:cNvSpPr>
          <p:nvPr>
            <p:ph idx="1"/>
          </p:nvPr>
        </p:nvSpPr>
        <p:spPr>
          <a:xfrm>
            <a:off x="0" y="548680"/>
            <a:ext cx="9144000" cy="6309320"/>
          </a:xfrm>
        </p:spPr>
        <p:txBody>
          <a:bodyPr>
            <a:normAutofit/>
          </a:bodyPr>
          <a:lstStyle/>
          <a:p>
            <a:pPr marL="0" indent="0" algn="ctr">
              <a:buNone/>
            </a:pPr>
            <a:r>
              <a:rPr lang="ru-RU" sz="2400" b="1" u="sng" dirty="0" smtClean="0"/>
              <a:t>ФЗ № 131 </a:t>
            </a:r>
            <a:r>
              <a:rPr lang="ru-RU" sz="2400" dirty="0" smtClean="0"/>
              <a:t>«Об общих принципах организации местного самоуправления в РФ» - </a:t>
            </a:r>
            <a:r>
              <a:rPr lang="ru-RU" sz="2400" i="1" u="sng" dirty="0" smtClean="0">
                <a:solidFill>
                  <a:schemeClr val="accent2">
                    <a:lumMod val="75000"/>
                  </a:schemeClr>
                </a:solidFill>
              </a:rPr>
              <a:t>УСТАВ МО  </a:t>
            </a:r>
          </a:p>
          <a:p>
            <a:pPr marL="0" indent="0" algn="ctr">
              <a:buNone/>
            </a:pPr>
            <a:r>
              <a:rPr lang="ru-RU" sz="2000" dirty="0" smtClean="0"/>
              <a:t>Вопросы местного самоуправления </a:t>
            </a:r>
            <a:r>
              <a:rPr lang="ru-RU" sz="2000" dirty="0" err="1" smtClean="0"/>
              <a:t>омсу</a:t>
            </a:r>
            <a:r>
              <a:rPr lang="ru-RU" sz="2000" dirty="0" smtClean="0"/>
              <a:t> </a:t>
            </a:r>
            <a:r>
              <a:rPr lang="ru-RU" sz="2000" b="1" dirty="0" smtClean="0"/>
              <a:t>ПОСЕЛЕНИЙ, ГОРОДСКИХ ОКРУГОВ</a:t>
            </a:r>
            <a:r>
              <a:rPr lang="ru-RU" sz="2000" dirty="0" smtClean="0"/>
              <a:t>:</a:t>
            </a:r>
          </a:p>
          <a:p>
            <a:pPr marL="0" indent="0" algn="just">
              <a:buNone/>
            </a:pPr>
            <a:r>
              <a:rPr lang="ru-RU" sz="2400" dirty="0" smtClean="0"/>
              <a:t>принятие </a:t>
            </a:r>
            <a:r>
              <a:rPr lang="ru-RU" sz="2400" b="1" u="sng" dirty="0">
                <a:solidFill>
                  <a:srgbClr val="FF0000"/>
                </a:solidFill>
              </a:rPr>
              <a:t>решений и проведение</a:t>
            </a:r>
            <a:r>
              <a:rPr lang="ru-RU" sz="2400" dirty="0">
                <a:solidFill>
                  <a:srgbClr val="FF0000"/>
                </a:solidFill>
              </a:rPr>
              <a:t> </a:t>
            </a:r>
            <a:r>
              <a:rPr lang="ru-RU" sz="2400" dirty="0"/>
              <a:t>на территории </a:t>
            </a:r>
            <a:r>
              <a:rPr lang="ru-RU" sz="2400" dirty="0" smtClean="0"/>
              <a:t>поселения (городского округа) </a:t>
            </a:r>
            <a:r>
              <a:rPr lang="ru-RU" sz="2400" b="1" u="sng" dirty="0"/>
              <a:t>МЕРОПРИЯТИЙ</a:t>
            </a:r>
            <a:r>
              <a:rPr lang="ru-RU" sz="2400" b="1" dirty="0"/>
              <a:t> </a:t>
            </a:r>
            <a:r>
              <a:rPr lang="ru-RU" sz="2400" b="1" dirty="0" smtClean="0"/>
              <a:t>по:</a:t>
            </a:r>
          </a:p>
          <a:p>
            <a:pPr algn="just">
              <a:buFontTx/>
              <a:buChar char="-"/>
            </a:pPr>
            <a:r>
              <a:rPr lang="ru-RU" sz="2400" b="1" dirty="0" smtClean="0"/>
              <a:t>выявлению </a:t>
            </a:r>
            <a:r>
              <a:rPr lang="ru-RU" sz="2400" dirty="0"/>
              <a:t>правообладателей </a:t>
            </a:r>
            <a:r>
              <a:rPr lang="ru-RU" sz="2400" u="sng" dirty="0"/>
              <a:t>ранее учтенных объектов </a:t>
            </a:r>
            <a:r>
              <a:rPr lang="ru-RU" sz="2400" u="sng" dirty="0" smtClean="0"/>
              <a:t>недвижимости </a:t>
            </a:r>
            <a:r>
              <a:rPr lang="ru-RU" sz="1800" i="1" u="sng" dirty="0" smtClean="0"/>
              <a:t>(</a:t>
            </a:r>
            <a:r>
              <a:rPr lang="ru-RU" sz="1600" i="1" u="sng" dirty="0" smtClean="0"/>
              <a:t>в ФЗ 218 подробнее</a:t>
            </a:r>
            <a:r>
              <a:rPr lang="ru-RU" sz="1800" i="1" u="sng" dirty="0" smtClean="0"/>
              <a:t>)</a:t>
            </a:r>
            <a:r>
              <a:rPr lang="ru-RU" sz="1800" b="1" i="1" dirty="0" smtClean="0"/>
              <a:t>, </a:t>
            </a:r>
            <a:endParaRPr lang="ru-RU" sz="2400" b="1" i="1" dirty="0" smtClean="0"/>
          </a:p>
          <a:p>
            <a:pPr algn="just">
              <a:buFontTx/>
              <a:buChar char="-"/>
            </a:pPr>
            <a:r>
              <a:rPr lang="ru-RU" sz="2400" b="1" dirty="0" smtClean="0"/>
              <a:t>направлению </a:t>
            </a:r>
            <a:r>
              <a:rPr lang="ru-RU" sz="2400" b="1" dirty="0"/>
              <a:t>сведений </a:t>
            </a:r>
            <a:r>
              <a:rPr lang="ru-RU" sz="2400" dirty="0"/>
              <a:t>о правообладателях данных объектов недвижимости для внесения в </a:t>
            </a:r>
            <a:r>
              <a:rPr lang="ru-RU" sz="2400" dirty="0" smtClean="0"/>
              <a:t>ЕГРН  </a:t>
            </a:r>
          </a:p>
          <a:p>
            <a:pPr marL="0" indent="0" algn="just">
              <a:buNone/>
            </a:pPr>
            <a:endParaRPr lang="ru-RU" sz="1400" b="1" dirty="0" smtClean="0"/>
          </a:p>
          <a:p>
            <a:pPr marL="0" indent="0" algn="just">
              <a:buNone/>
            </a:pPr>
            <a:r>
              <a:rPr lang="ru-RU" sz="1800" dirty="0" smtClean="0"/>
              <a:t>Ст 6 ФЗ 518-ФЗ</a:t>
            </a:r>
            <a:r>
              <a:rPr lang="ru-RU" sz="1800" b="1" dirty="0" smtClean="0"/>
              <a:t>: </a:t>
            </a:r>
            <a:r>
              <a:rPr lang="ru-RU" sz="2800" dirty="0"/>
              <a:t>Полномочия органов местного </a:t>
            </a:r>
            <a:r>
              <a:rPr lang="ru-RU" sz="2800" dirty="0" smtClean="0"/>
              <a:t>самоуправления </a:t>
            </a:r>
            <a:r>
              <a:rPr lang="ru-RU" sz="2800" i="1" dirty="0" smtClean="0">
                <a:solidFill>
                  <a:srgbClr val="FF0000"/>
                </a:solidFill>
              </a:rPr>
              <a:t>могут </a:t>
            </a:r>
            <a:r>
              <a:rPr lang="ru-RU" sz="2800" i="1" dirty="0">
                <a:solidFill>
                  <a:srgbClr val="FF0000"/>
                </a:solidFill>
              </a:rPr>
              <a:t>быть </a:t>
            </a:r>
            <a:r>
              <a:rPr lang="ru-RU" sz="2800" i="1" u="sng" dirty="0">
                <a:solidFill>
                  <a:srgbClr val="FF0000"/>
                </a:solidFill>
              </a:rPr>
              <a:t>перераспределены</a:t>
            </a:r>
            <a:r>
              <a:rPr lang="ru-RU" sz="2800" i="1" dirty="0">
                <a:solidFill>
                  <a:srgbClr val="FF0000"/>
                </a:solidFill>
              </a:rPr>
              <a:t> между ними и </a:t>
            </a:r>
            <a:r>
              <a:rPr lang="ru-RU" sz="2800" b="1" i="1" dirty="0">
                <a:solidFill>
                  <a:srgbClr val="FF0000"/>
                </a:solidFill>
              </a:rPr>
              <a:t>органами государственной власти субъектов </a:t>
            </a:r>
            <a:r>
              <a:rPr lang="ru-RU" sz="2800" b="1" i="1" dirty="0" smtClean="0">
                <a:solidFill>
                  <a:srgbClr val="FF0000"/>
                </a:solidFill>
              </a:rPr>
              <a:t>РФ</a:t>
            </a:r>
            <a:endParaRPr lang="ru-RU" sz="2800" b="1" i="1" dirty="0">
              <a:solidFill>
                <a:srgbClr val="FF0000"/>
              </a:solidFill>
            </a:endParaRPr>
          </a:p>
          <a:p>
            <a:pPr algn="just">
              <a:buFontTx/>
              <a:buChar char="-"/>
            </a:pPr>
            <a:endParaRPr lang="ru-RU" sz="2800" b="1" dirty="0"/>
          </a:p>
          <a:p>
            <a:pPr marL="0" indent="0" algn="ctr">
              <a:buNone/>
            </a:pPr>
            <a:r>
              <a:rPr lang="ru-RU" sz="2000" i="1" dirty="0" smtClean="0"/>
              <a:t>Как </a:t>
            </a:r>
            <a:r>
              <a:rPr lang="ru-RU" sz="2000" b="1" i="1" dirty="0" smtClean="0"/>
              <a:t>эти же полномочия в ФЗ </a:t>
            </a:r>
            <a:r>
              <a:rPr lang="ru-RU" sz="2000" i="1" dirty="0" smtClean="0"/>
              <a:t>«О </a:t>
            </a:r>
            <a:r>
              <a:rPr lang="ru-RU" sz="2000" i="1" dirty="0" err="1" smtClean="0"/>
              <a:t>госрегистрации</a:t>
            </a:r>
            <a:r>
              <a:rPr lang="ru-RU" sz="2000" i="1" dirty="0" smtClean="0"/>
              <a:t> недвижимости»</a:t>
            </a:r>
            <a:endParaRPr lang="ru-RU" sz="2000" i="1" dirty="0"/>
          </a:p>
        </p:txBody>
      </p:sp>
      <p:sp>
        <p:nvSpPr>
          <p:cNvPr id="4" name="Стрелка вниз 3"/>
          <p:cNvSpPr/>
          <p:nvPr/>
        </p:nvSpPr>
        <p:spPr>
          <a:xfrm>
            <a:off x="3707904" y="5733256"/>
            <a:ext cx="1728192" cy="432048"/>
          </a:xfrm>
          <a:prstGeom prst="downArrow">
            <a:avLst/>
          </a:prstGeom>
        </p:spPr>
        <p:style>
          <a:lnRef idx="3">
            <a:schemeClr val="lt1"/>
          </a:lnRef>
          <a:fillRef idx="1">
            <a:schemeClr val="accent5"/>
          </a:fillRef>
          <a:effectRef idx="1">
            <a:schemeClr val="accent5"/>
          </a:effectRef>
          <a:fontRef idx="minor">
            <a:schemeClr val="lt1"/>
          </a:fontRef>
        </p:style>
        <p:txBody>
          <a:bodyPr rtlCol="0" anchor="ctr"/>
          <a:lstStyle/>
          <a:p>
            <a:pPr algn="ctr"/>
            <a:endParaRPr lang="ru-RU" b="1" spc="50">
              <a:ln w="9525" cmpd="sng">
                <a:solidFill>
                  <a:schemeClr val="accent1"/>
                </a:solidFill>
                <a:prstDash val="solid"/>
              </a:ln>
              <a:solidFill>
                <a:srgbClr val="70AD47">
                  <a:tint val="1000"/>
                </a:srgbClr>
              </a:solidFill>
              <a:effectLst>
                <a:glow rad="38100">
                  <a:schemeClr val="accent1">
                    <a:alpha val="40000"/>
                  </a:schemeClr>
                </a:glow>
              </a:effectLst>
            </a:endParaRPr>
          </a:p>
        </p:txBody>
      </p:sp>
    </p:spTree>
    <p:extLst>
      <p:ext uri="{BB962C8B-B14F-4D97-AF65-F5344CB8AC3E}">
        <p14:creationId xmlns:p14="http://schemas.microsoft.com/office/powerpoint/2010/main" val="954011224"/>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8520" y="0"/>
            <a:ext cx="9144000" cy="45719"/>
          </a:xfrm>
        </p:spPr>
        <p:txBody>
          <a:bodyPr>
            <a:noAutofit/>
          </a:bodyPr>
          <a:lstStyle/>
          <a:p>
            <a:r>
              <a:rPr lang="ru-RU" sz="2000" b="1" dirty="0" smtClean="0">
                <a:solidFill>
                  <a:schemeClr val="tx2">
                    <a:lumMod val="60000"/>
                    <a:lumOff val="40000"/>
                  </a:schemeClr>
                </a:solidFill>
                <a:latin typeface="Comic Sans MS" panose="030F0702030302020204" pitchFamily="66" charset="0"/>
              </a:rPr>
              <a:t/>
            </a:r>
            <a:br>
              <a:rPr lang="ru-RU" sz="2000" b="1" dirty="0" smtClean="0">
                <a:solidFill>
                  <a:schemeClr val="tx2">
                    <a:lumMod val="60000"/>
                    <a:lumOff val="40000"/>
                  </a:schemeClr>
                </a:solidFill>
                <a:latin typeface="Comic Sans MS" panose="030F0702030302020204" pitchFamily="66" charset="0"/>
              </a:rPr>
            </a:br>
            <a:endParaRPr lang="ru-RU" sz="2800" b="1" dirty="0">
              <a:solidFill>
                <a:srgbClr val="C00000"/>
              </a:solidFill>
              <a:latin typeface="Comic Sans MS" panose="030F0702030302020204" pitchFamily="66" charset="0"/>
            </a:endParaRPr>
          </a:p>
        </p:txBody>
      </p:sp>
      <p:graphicFrame>
        <p:nvGraphicFramePr>
          <p:cNvPr id="4" name="Объект 3"/>
          <p:cNvGraphicFramePr>
            <a:graphicFrameLocks noGrp="1"/>
          </p:cNvGraphicFramePr>
          <p:nvPr>
            <p:ph idx="1"/>
            <p:extLst/>
          </p:nvPr>
        </p:nvGraphicFramePr>
        <p:xfrm>
          <a:off x="0" y="0"/>
          <a:ext cx="9144000" cy="5018088"/>
        </p:xfrm>
        <a:graphic>
          <a:graphicData uri="http://schemas.openxmlformats.org/drawingml/2006/table">
            <a:tbl>
              <a:tblPr firstRow="1" bandRow="1">
                <a:tableStyleId>{5C22544A-7EE6-4342-B048-85BDC9FD1C3A}</a:tableStyleId>
              </a:tblPr>
              <a:tblGrid>
                <a:gridCol w="4572000"/>
                <a:gridCol w="4572000"/>
              </a:tblGrid>
              <a:tr h="370840">
                <a:tc>
                  <a:txBody>
                    <a:bodyPr/>
                    <a:lstStyle/>
                    <a:p>
                      <a:pPr algn="ctr"/>
                      <a:r>
                        <a:rPr lang="ru-RU" dirty="0" smtClean="0"/>
                        <a:t>Прежняя редакция ППР 269</a:t>
                      </a:r>
                      <a:endParaRPr lang="ru-RU" dirty="0"/>
                    </a:p>
                  </a:txBody>
                  <a:tcPr/>
                </a:tc>
                <a:tc>
                  <a:txBody>
                    <a:bodyPr/>
                    <a:lstStyle/>
                    <a:p>
                      <a:pPr algn="ctr"/>
                      <a:r>
                        <a:rPr lang="ru-RU" dirty="0" smtClean="0"/>
                        <a:t>Новая редакция  ППР 1816</a:t>
                      </a:r>
                      <a:endParaRPr lang="ru-RU" dirty="0"/>
                    </a:p>
                  </a:txBody>
                  <a:tcPr/>
                </a:tc>
              </a:tr>
              <a:tr h="370840">
                <a:tc>
                  <a:txBody>
                    <a:bodyPr/>
                    <a:lstStyle/>
                    <a:p>
                      <a:pPr indent="342900" algn="just">
                        <a:lnSpc>
                          <a:spcPct val="107000"/>
                        </a:lnSpc>
                        <a:spcAft>
                          <a:spcPts val="0"/>
                        </a:spcAft>
                      </a:pPr>
                      <a:r>
                        <a:rPr lang="ru-RU" sz="1900" dirty="0">
                          <a:effectLst/>
                          <a:latin typeface="Times New Roman" panose="02020603050405020304" pitchFamily="18" charset="0"/>
                          <a:ea typeface="Times New Roman" panose="02020603050405020304" pitchFamily="18" charset="0"/>
                          <a:cs typeface="Times New Roman" panose="02020603050405020304" pitchFamily="18" charset="0"/>
                        </a:rPr>
                        <a:t>3. Строительство, реконструкция электрических сетей, сетей связи, сетей инженерно-технического обеспечения (тепло-, газо-, водоснабжения, водоотведения), размещение которых осуществляется </a:t>
                      </a:r>
                      <a:r>
                        <a:rPr lang="ru-RU" sz="1900" u="sng" dirty="0">
                          <a:effectLst/>
                          <a:latin typeface="Times New Roman" panose="02020603050405020304" pitchFamily="18" charset="0"/>
                          <a:ea typeface="Times New Roman" panose="02020603050405020304" pitchFamily="18" charset="0"/>
                          <a:cs typeface="Times New Roman" panose="02020603050405020304" pitchFamily="18" charset="0"/>
                        </a:rPr>
                        <a:t>внутри одного квартала, одного микрорайона</a:t>
                      </a:r>
                      <a:r>
                        <a:rPr lang="ru-RU" sz="19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9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indent="342900" algn="just">
                        <a:lnSpc>
                          <a:spcPct val="107000"/>
                        </a:lnSpc>
                        <a:spcAft>
                          <a:spcPts val="0"/>
                        </a:spcAft>
                      </a:pPr>
                      <a:r>
                        <a:rPr lang="ru-RU" sz="1900">
                          <a:effectLst/>
                          <a:latin typeface="Times New Roman" panose="02020603050405020304" pitchFamily="18" charset="0"/>
                          <a:ea typeface="Times New Roman" panose="02020603050405020304" pitchFamily="18" charset="0"/>
                          <a:cs typeface="Times New Roman" panose="02020603050405020304" pitchFamily="18" charset="0"/>
                        </a:rPr>
                        <a:t>3. Строительство, реконструкция электрических сетей, сетей связи, сетей инженерно-технического обеспечения (тепло-, газо-, водоснабжения, водоотведения), размещение которых осуществляется внутри одного квартала, одного микрорайона.</a:t>
                      </a:r>
                      <a:endParaRPr lang="ru-RU" sz="19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370840">
                <a:tc>
                  <a:txBody>
                    <a:bodyPr/>
                    <a:lstStyle/>
                    <a:p>
                      <a:pPr algn="just">
                        <a:lnSpc>
                          <a:spcPct val="107000"/>
                        </a:lnSpc>
                        <a:spcAft>
                          <a:spcPts val="0"/>
                        </a:spcAft>
                      </a:pPr>
                      <a:r>
                        <a:rPr lang="ru-RU" sz="1900" dirty="0">
                          <a:effectLst/>
                          <a:latin typeface="Calibri" panose="020F0502020204030204" pitchFamily="34" charset="0"/>
                          <a:ea typeface="Times New Roman" panose="02020603050405020304" pitchFamily="18" charset="0"/>
                          <a:cs typeface="Times New Roman" panose="02020603050405020304" pitchFamily="18" charset="0"/>
                        </a:rPr>
                        <a:t> </a:t>
                      </a:r>
                    </a:p>
                  </a:txBody>
                  <a:tcPr marL="68580" marR="68580" marT="0" marB="0"/>
                </a:tc>
                <a:tc>
                  <a:txBody>
                    <a:bodyPr/>
                    <a:lstStyle/>
                    <a:p>
                      <a:pPr indent="342900" algn="just">
                        <a:lnSpc>
                          <a:spcPct val="107000"/>
                        </a:lnSpc>
                        <a:spcAft>
                          <a:spcPts val="0"/>
                        </a:spcAft>
                      </a:pPr>
                      <a:r>
                        <a:rPr lang="ru-RU" sz="190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4. Строительство, реконструкция в границах полосы отвода автомобильных дорог </a:t>
                      </a:r>
                      <a:r>
                        <a:rPr lang="ru-RU" sz="1900" u="sng"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подъездов, съездов и примыканий, в том числе переходно-скоростных полос, к объектам дорожного сервиса и (или) автомобильных дорог, для строительства, реконструкции которых не требуется получение разрешения на строительство</a:t>
                      </a:r>
                      <a:r>
                        <a:rPr lang="ru-RU" sz="19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9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252264904"/>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6381328"/>
          </a:xfrm>
        </p:spPr>
        <p:txBody>
          <a:bodyPr>
            <a:noAutofit/>
          </a:bodyPr>
          <a:lstStyle/>
          <a:p>
            <a:r>
              <a:rPr lang="ru-RU" sz="3200" b="1" dirty="0" smtClean="0">
                <a:solidFill>
                  <a:schemeClr val="tx2">
                    <a:lumMod val="60000"/>
                    <a:lumOff val="40000"/>
                  </a:schemeClr>
                </a:solidFill>
                <a:latin typeface="Comic Sans MS" panose="030F0702030302020204" pitchFamily="66" charset="0"/>
              </a:rPr>
              <a:t/>
            </a:r>
            <a:br>
              <a:rPr lang="ru-RU" sz="3200" b="1" dirty="0" smtClean="0">
                <a:solidFill>
                  <a:schemeClr val="tx2">
                    <a:lumMod val="60000"/>
                    <a:lumOff val="40000"/>
                  </a:schemeClr>
                </a:solidFill>
                <a:latin typeface="Comic Sans MS" panose="030F0702030302020204" pitchFamily="66" charset="0"/>
              </a:rPr>
            </a:br>
            <a:r>
              <a:rPr lang="ru-RU" sz="3200" b="1" dirty="0">
                <a:solidFill>
                  <a:schemeClr val="tx2">
                    <a:lumMod val="60000"/>
                    <a:lumOff val="40000"/>
                  </a:schemeClr>
                </a:solidFill>
                <a:latin typeface="Comic Sans MS" panose="030F0702030302020204" pitchFamily="66" charset="0"/>
              </a:rPr>
              <a:t/>
            </a:r>
            <a:br>
              <a:rPr lang="ru-RU" sz="3200" b="1" dirty="0">
                <a:solidFill>
                  <a:schemeClr val="tx2">
                    <a:lumMod val="60000"/>
                    <a:lumOff val="40000"/>
                  </a:schemeClr>
                </a:solidFill>
                <a:latin typeface="Comic Sans MS" panose="030F0702030302020204" pitchFamily="66" charset="0"/>
              </a:rPr>
            </a:br>
            <a:r>
              <a:rPr lang="ru-RU" sz="3200" dirty="0" smtClean="0">
                <a:solidFill>
                  <a:schemeClr val="tx2">
                    <a:lumMod val="60000"/>
                    <a:lumOff val="40000"/>
                  </a:schemeClr>
                </a:solidFill>
                <a:latin typeface="Comic Sans MS" panose="030F0702030302020204" pitchFamily="66" charset="0"/>
              </a:rPr>
              <a:t/>
            </a:r>
            <a:br>
              <a:rPr lang="ru-RU" sz="3200" dirty="0" smtClean="0">
                <a:solidFill>
                  <a:schemeClr val="tx2">
                    <a:lumMod val="60000"/>
                    <a:lumOff val="40000"/>
                  </a:schemeClr>
                </a:solidFill>
                <a:latin typeface="Comic Sans MS" panose="030F0702030302020204" pitchFamily="66" charset="0"/>
              </a:rPr>
            </a:br>
            <a:r>
              <a:rPr lang="ru-RU" sz="1000" dirty="0" smtClean="0">
                <a:solidFill>
                  <a:schemeClr val="tx2">
                    <a:lumMod val="60000"/>
                    <a:lumOff val="40000"/>
                  </a:schemeClr>
                </a:solidFill>
                <a:latin typeface="Comic Sans MS" panose="030F0702030302020204" pitchFamily="66" charset="0"/>
              </a:rPr>
              <a:t>.</a:t>
            </a:r>
            <a:r>
              <a:rPr lang="ru-RU" sz="3200" dirty="0" smtClean="0">
                <a:solidFill>
                  <a:schemeClr val="tx2">
                    <a:lumMod val="60000"/>
                    <a:lumOff val="40000"/>
                  </a:schemeClr>
                </a:solidFill>
                <a:latin typeface="Comic Sans MS" panose="030F0702030302020204" pitchFamily="66" charset="0"/>
              </a:rPr>
              <a:t/>
            </a:r>
            <a:br>
              <a:rPr lang="ru-RU" sz="3200" dirty="0" smtClean="0">
                <a:solidFill>
                  <a:schemeClr val="tx2">
                    <a:lumMod val="60000"/>
                    <a:lumOff val="40000"/>
                  </a:schemeClr>
                </a:solidFill>
                <a:latin typeface="Comic Sans MS" panose="030F0702030302020204" pitchFamily="66" charset="0"/>
              </a:rPr>
            </a:br>
            <a:r>
              <a:rPr lang="ru-RU" sz="3200" dirty="0" smtClean="0">
                <a:solidFill>
                  <a:schemeClr val="tx2">
                    <a:lumMod val="60000"/>
                    <a:lumOff val="40000"/>
                  </a:schemeClr>
                </a:solidFill>
                <a:latin typeface="Comic Sans MS" panose="030F0702030302020204" pitchFamily="66" charset="0"/>
              </a:rPr>
              <a:t>новый перечень случаев, при которых </a:t>
            </a:r>
            <a:br>
              <a:rPr lang="ru-RU" sz="3200" dirty="0" smtClean="0">
                <a:solidFill>
                  <a:schemeClr val="tx2">
                    <a:lumMod val="60000"/>
                    <a:lumOff val="40000"/>
                  </a:schemeClr>
                </a:solidFill>
                <a:latin typeface="Comic Sans MS" panose="030F0702030302020204" pitchFamily="66" charset="0"/>
              </a:rPr>
            </a:br>
            <a:r>
              <a:rPr lang="ru-RU" sz="3200" b="1" u="sng" dirty="0" smtClean="0">
                <a:solidFill>
                  <a:schemeClr val="tx2">
                    <a:lumMod val="60000"/>
                    <a:lumOff val="40000"/>
                  </a:schemeClr>
                </a:solidFill>
                <a:latin typeface="Comic Sans MS" panose="030F0702030302020204" pitchFamily="66" charset="0"/>
              </a:rPr>
              <a:t>Не Требуется </a:t>
            </a:r>
            <a:br>
              <a:rPr lang="ru-RU" sz="3200" b="1" u="sng" dirty="0" smtClean="0">
                <a:solidFill>
                  <a:schemeClr val="tx2">
                    <a:lumMod val="60000"/>
                    <a:lumOff val="40000"/>
                  </a:schemeClr>
                </a:solidFill>
                <a:latin typeface="Comic Sans MS" panose="030F0702030302020204" pitchFamily="66" charset="0"/>
              </a:rPr>
            </a:br>
            <a:r>
              <a:rPr lang="ru-RU" sz="3200" b="1" u="sng" dirty="0" smtClean="0">
                <a:solidFill>
                  <a:schemeClr val="tx2">
                    <a:lumMod val="60000"/>
                    <a:lumOff val="40000"/>
                  </a:schemeClr>
                </a:solidFill>
                <a:latin typeface="Comic Sans MS" panose="030F0702030302020204" pitchFamily="66" charset="0"/>
              </a:rPr>
              <a:t>Получение Разрешения На Строительство</a:t>
            </a:r>
            <a:r>
              <a:rPr lang="ru-RU" sz="3600" b="1" dirty="0" smtClean="0">
                <a:solidFill>
                  <a:schemeClr val="tx2">
                    <a:lumMod val="60000"/>
                    <a:lumOff val="40000"/>
                  </a:schemeClr>
                </a:solidFill>
                <a:latin typeface="Comic Sans MS" panose="030F0702030302020204" pitchFamily="66" charset="0"/>
              </a:rPr>
              <a:t/>
            </a:r>
            <a:br>
              <a:rPr lang="ru-RU" sz="3600" b="1" dirty="0" smtClean="0">
                <a:solidFill>
                  <a:schemeClr val="tx2">
                    <a:lumMod val="60000"/>
                    <a:lumOff val="40000"/>
                  </a:schemeClr>
                </a:solidFill>
                <a:latin typeface="Comic Sans MS" panose="030F0702030302020204" pitchFamily="66" charset="0"/>
              </a:rPr>
            </a:br>
            <a:r>
              <a:rPr lang="ru-RU" sz="1000" b="1" dirty="0"/>
              <a:t> </a:t>
            </a:r>
            <a:r>
              <a:rPr lang="ru-RU" sz="1000" b="1" dirty="0" smtClean="0"/>
              <a:t>.</a:t>
            </a:r>
            <a:r>
              <a:rPr lang="ru-RU" sz="4000" b="1" dirty="0" smtClean="0"/>
              <a:t/>
            </a:r>
            <a:br>
              <a:rPr lang="ru-RU" sz="4000" b="1" dirty="0" smtClean="0"/>
            </a:br>
            <a:r>
              <a:rPr lang="ru-RU" sz="2800" b="1" dirty="0" smtClean="0"/>
              <a:t>постановление Правительства РФ</a:t>
            </a:r>
            <a:r>
              <a:rPr lang="ru-RU" sz="4000" b="1" dirty="0" smtClean="0"/>
              <a:t/>
            </a:r>
            <a:br>
              <a:rPr lang="ru-RU" sz="4000" b="1" dirty="0" smtClean="0"/>
            </a:br>
            <a:r>
              <a:rPr lang="ru-RU" sz="2800" b="1" dirty="0">
                <a:solidFill>
                  <a:srgbClr val="FF0000"/>
                </a:solidFill>
              </a:rPr>
              <a:t>от 12 ноября 2020 г. N </a:t>
            </a:r>
            <a:r>
              <a:rPr lang="ru-RU" sz="2800" b="1" dirty="0" smtClean="0">
                <a:solidFill>
                  <a:srgbClr val="FF0000"/>
                </a:solidFill>
              </a:rPr>
              <a:t>1816</a:t>
            </a:r>
            <a:br>
              <a:rPr lang="ru-RU" sz="2800" b="1" dirty="0" smtClean="0">
                <a:solidFill>
                  <a:srgbClr val="FF0000"/>
                </a:solidFill>
              </a:rPr>
            </a:br>
            <a:r>
              <a:rPr lang="ru-RU" sz="2800" b="1" dirty="0">
                <a:solidFill>
                  <a:srgbClr val="FF0000"/>
                </a:solidFill>
              </a:rPr>
              <a:t/>
            </a:r>
            <a:br>
              <a:rPr lang="ru-RU" sz="2800" b="1" dirty="0">
                <a:solidFill>
                  <a:srgbClr val="FF0000"/>
                </a:solidFill>
              </a:rPr>
            </a:br>
            <a:r>
              <a:rPr lang="ru-RU" sz="2400" dirty="0" smtClean="0">
                <a:solidFill>
                  <a:srgbClr val="FF0000"/>
                </a:solidFill>
              </a:rPr>
              <a:t>ППР от </a:t>
            </a:r>
            <a:r>
              <a:rPr lang="ru-RU" sz="2400" dirty="0">
                <a:solidFill>
                  <a:srgbClr val="FF0000"/>
                </a:solidFill>
              </a:rPr>
              <a:t>17 августа </a:t>
            </a:r>
            <a:r>
              <a:rPr lang="ru-RU" sz="2400" b="1" dirty="0">
                <a:solidFill>
                  <a:srgbClr val="FF0000"/>
                </a:solidFill>
              </a:rPr>
              <a:t>2019</a:t>
            </a:r>
            <a:r>
              <a:rPr lang="ru-RU" sz="2400" dirty="0">
                <a:solidFill>
                  <a:srgbClr val="FF0000"/>
                </a:solidFill>
              </a:rPr>
              <a:t> г. N 1064 </a:t>
            </a:r>
            <a:r>
              <a:rPr lang="ru-RU" sz="2400" dirty="0"/>
              <a:t>"Об определении случаев, при которых не требуется получение разрешения на строительство" </a:t>
            </a:r>
            <a:r>
              <a:rPr lang="ru-RU" sz="2400" dirty="0" smtClean="0"/>
              <a:t>– </a:t>
            </a:r>
            <a:r>
              <a:rPr lang="ru-RU" sz="2400" i="1" u="sng" dirty="0" smtClean="0"/>
              <a:t>утратило силу</a:t>
            </a:r>
            <a:br>
              <a:rPr lang="ru-RU" sz="2400" i="1" u="sng" dirty="0" smtClean="0"/>
            </a:br>
            <a:r>
              <a:rPr lang="ru-RU" sz="2400" i="1" u="sng" dirty="0" smtClean="0"/>
              <a:t>Был  1 случай: </a:t>
            </a:r>
            <a:r>
              <a:rPr lang="ru-RU" sz="2400" i="1" dirty="0"/>
              <a:t>строительства, реконструкции линий связи и сооружений связи, не являющихся особо опасными, технически сложными объектами связи</a:t>
            </a:r>
            <a:r>
              <a:rPr lang="ru-RU" sz="2800" b="1" dirty="0">
                <a:solidFill>
                  <a:srgbClr val="FF0000"/>
                </a:solidFill>
              </a:rPr>
              <a:t/>
            </a:r>
            <a:br>
              <a:rPr lang="ru-RU" sz="2800" b="1" dirty="0">
                <a:solidFill>
                  <a:srgbClr val="FF0000"/>
                </a:solidFill>
              </a:rPr>
            </a:br>
            <a:r>
              <a:rPr lang="ru-RU" sz="2800" b="1" dirty="0" smtClean="0">
                <a:solidFill>
                  <a:srgbClr val="FF0000"/>
                </a:solidFill>
              </a:rPr>
              <a:t/>
            </a:r>
            <a:br>
              <a:rPr lang="ru-RU" sz="2800" b="1" dirty="0" smtClean="0">
                <a:solidFill>
                  <a:srgbClr val="FF0000"/>
                </a:solidFill>
              </a:rPr>
            </a:br>
            <a:endParaRPr lang="ru-RU" sz="1800" b="1" u="sng" dirty="0">
              <a:solidFill>
                <a:srgbClr val="FF0000"/>
              </a:solidFill>
              <a:latin typeface="Comic Sans MS" panose="030F0702030302020204" pitchFamily="66" charset="0"/>
            </a:endParaRPr>
          </a:p>
        </p:txBody>
      </p:sp>
      <p:sp>
        <p:nvSpPr>
          <p:cNvPr id="3" name="Объект 2"/>
          <p:cNvSpPr>
            <a:spLocks noGrp="1"/>
          </p:cNvSpPr>
          <p:nvPr>
            <p:ph idx="1"/>
          </p:nvPr>
        </p:nvSpPr>
        <p:spPr>
          <a:xfrm>
            <a:off x="0" y="6669360"/>
            <a:ext cx="9144000" cy="188640"/>
          </a:xfrm>
        </p:spPr>
        <p:txBody>
          <a:bodyPr>
            <a:normAutofit fontScale="25000" lnSpcReduction="20000"/>
          </a:bodyPr>
          <a:lstStyle/>
          <a:p>
            <a:endParaRPr lang="ru-RU" sz="2400" b="1" dirty="0"/>
          </a:p>
        </p:txBody>
      </p:sp>
    </p:spTree>
    <p:extLst>
      <p:ext uri="{BB962C8B-B14F-4D97-AF65-F5344CB8AC3E}">
        <p14:creationId xmlns:p14="http://schemas.microsoft.com/office/powerpoint/2010/main" val="2224864915"/>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620688"/>
          </a:xfrm>
        </p:spPr>
        <p:txBody>
          <a:bodyPr>
            <a:noAutofit/>
          </a:bodyPr>
          <a:lstStyle/>
          <a:p>
            <a:r>
              <a:rPr lang="ru-RU" sz="2800" b="1" dirty="0" smtClean="0">
                <a:solidFill>
                  <a:schemeClr val="tx2">
                    <a:lumMod val="60000"/>
                    <a:lumOff val="40000"/>
                  </a:schemeClr>
                </a:solidFill>
                <a:latin typeface="Comic Sans MS" panose="030F0702030302020204" pitchFamily="66" charset="0"/>
              </a:rPr>
              <a:t/>
            </a:r>
            <a:br>
              <a:rPr lang="ru-RU" sz="2800" b="1" dirty="0" smtClean="0">
                <a:solidFill>
                  <a:schemeClr val="tx2">
                    <a:lumMod val="60000"/>
                    <a:lumOff val="40000"/>
                  </a:schemeClr>
                </a:solidFill>
                <a:latin typeface="Comic Sans MS" panose="030F0702030302020204" pitchFamily="66" charset="0"/>
              </a:rPr>
            </a:br>
            <a:r>
              <a:rPr lang="ru-RU" sz="2800" b="1" dirty="0" smtClean="0">
                <a:solidFill>
                  <a:schemeClr val="tx2">
                    <a:lumMod val="60000"/>
                    <a:lumOff val="40000"/>
                  </a:schemeClr>
                </a:solidFill>
                <a:latin typeface="Comic Sans MS" panose="030F0702030302020204" pitchFamily="66" charset="0"/>
              </a:rPr>
              <a:t>Без </a:t>
            </a:r>
            <a:r>
              <a:rPr lang="ru-RU" sz="2800" b="1" dirty="0">
                <a:solidFill>
                  <a:schemeClr val="tx2">
                    <a:lumMod val="60000"/>
                    <a:lumOff val="40000"/>
                  </a:schemeClr>
                </a:solidFill>
                <a:latin typeface="Comic Sans MS" panose="030F0702030302020204" pitchFamily="66" charset="0"/>
              </a:rPr>
              <a:t>разрешения на </a:t>
            </a:r>
            <a:r>
              <a:rPr lang="ru-RU" sz="2800" b="1" dirty="0" smtClean="0">
                <a:solidFill>
                  <a:schemeClr val="tx2">
                    <a:lumMod val="60000"/>
                    <a:lumOff val="40000"/>
                  </a:schemeClr>
                </a:solidFill>
                <a:latin typeface="Comic Sans MS" panose="030F0702030302020204" pitchFamily="66" charset="0"/>
              </a:rPr>
              <a:t>строительство</a:t>
            </a:r>
            <a:r>
              <a:rPr lang="ru-RU" sz="2800" b="1" dirty="0" smtClean="0"/>
              <a:t/>
            </a:r>
            <a:br>
              <a:rPr lang="ru-RU" sz="2800" b="1" dirty="0" smtClean="0"/>
            </a:br>
            <a:endParaRPr lang="ru-RU" sz="2800" b="1" dirty="0">
              <a:solidFill>
                <a:schemeClr val="tx2">
                  <a:lumMod val="60000"/>
                  <a:lumOff val="40000"/>
                </a:schemeClr>
              </a:solidFill>
              <a:latin typeface="Comic Sans MS" panose="030F0702030302020204" pitchFamily="66" charset="0"/>
            </a:endParaRPr>
          </a:p>
        </p:txBody>
      </p:sp>
      <p:sp>
        <p:nvSpPr>
          <p:cNvPr id="3" name="Содержимое 2"/>
          <p:cNvSpPr>
            <a:spLocks noGrp="1"/>
          </p:cNvSpPr>
          <p:nvPr>
            <p:ph idx="1"/>
          </p:nvPr>
        </p:nvSpPr>
        <p:spPr>
          <a:xfrm>
            <a:off x="0" y="476672"/>
            <a:ext cx="9144000" cy="6381328"/>
          </a:xfrm>
        </p:spPr>
        <p:txBody>
          <a:bodyPr>
            <a:normAutofit fontScale="85000" lnSpcReduction="20000"/>
          </a:bodyPr>
          <a:lstStyle/>
          <a:p>
            <a:pPr marL="0" indent="0" algn="just">
              <a:buNone/>
            </a:pPr>
            <a:r>
              <a:rPr lang="ru-RU" sz="2000" b="1" dirty="0" smtClean="0">
                <a:solidFill>
                  <a:srgbClr val="C00000"/>
                </a:solidFill>
              </a:rPr>
              <a:t>1)</a:t>
            </a:r>
            <a:r>
              <a:rPr lang="ru-RU" sz="2000" dirty="0" smtClean="0"/>
              <a:t>     в</a:t>
            </a:r>
            <a:r>
              <a:rPr lang="ru-RU" sz="2000" b="1" dirty="0" smtClean="0"/>
              <a:t> </a:t>
            </a:r>
            <a:r>
              <a:rPr lang="ru-RU" sz="2400" b="1" dirty="0" smtClean="0">
                <a:solidFill>
                  <a:srgbClr val="FF0000"/>
                </a:solidFill>
              </a:rPr>
              <a:t>ч.17 </a:t>
            </a:r>
            <a:r>
              <a:rPr lang="ru-RU" sz="2400" b="1" dirty="0">
                <a:solidFill>
                  <a:srgbClr val="FF0000"/>
                </a:solidFill>
              </a:rPr>
              <a:t>ст. 51 </a:t>
            </a:r>
            <a:r>
              <a:rPr lang="ru-RU" sz="2400" b="1" dirty="0" smtClean="0">
                <a:solidFill>
                  <a:srgbClr val="FF0000"/>
                </a:solidFill>
              </a:rPr>
              <a:t>Грк России </a:t>
            </a:r>
            <a:r>
              <a:rPr lang="ru-RU" sz="2000" b="1" dirty="0" smtClean="0"/>
              <a:t>добавили </a:t>
            </a:r>
            <a:r>
              <a:rPr lang="ru-RU" sz="2000" b="1" dirty="0"/>
              <a:t>: </a:t>
            </a:r>
            <a:r>
              <a:rPr lang="ru-RU" sz="2000" dirty="0"/>
              <a:t>размещения </a:t>
            </a:r>
            <a:r>
              <a:rPr lang="ru-RU" sz="2000" dirty="0">
                <a:solidFill>
                  <a:srgbClr val="FF0000"/>
                </a:solidFill>
              </a:rPr>
              <a:t>антенных опор</a:t>
            </a:r>
            <a:r>
              <a:rPr lang="ru-RU" sz="2000" dirty="0"/>
              <a:t> (мачт и башен) </a:t>
            </a:r>
            <a:endParaRPr lang="ru-RU" sz="2000" dirty="0" smtClean="0"/>
          </a:p>
          <a:p>
            <a:pPr marL="0" indent="0" algn="just">
              <a:buNone/>
            </a:pPr>
            <a:r>
              <a:rPr lang="ru-RU" sz="2400" b="1" u="sng" dirty="0" smtClean="0">
                <a:solidFill>
                  <a:schemeClr val="accent5">
                    <a:lumMod val="75000"/>
                  </a:schemeClr>
                </a:solidFill>
              </a:rPr>
              <a:t>ВЫСОТОЙ </a:t>
            </a:r>
            <a:r>
              <a:rPr lang="ru-RU" sz="2800" b="1" u="sng" dirty="0" smtClean="0">
                <a:solidFill>
                  <a:srgbClr val="C00000"/>
                </a:solidFill>
              </a:rPr>
              <a:t>ДО</a:t>
            </a:r>
            <a:r>
              <a:rPr lang="ru-RU" sz="2400" b="1" u="sng" dirty="0" smtClean="0">
                <a:solidFill>
                  <a:schemeClr val="accent5">
                    <a:lumMod val="75000"/>
                  </a:schemeClr>
                </a:solidFill>
              </a:rPr>
              <a:t> 50 м</a:t>
            </a:r>
            <a:r>
              <a:rPr lang="ru-RU" sz="2000" dirty="0" smtClean="0"/>
              <a:t>, </a:t>
            </a:r>
            <a:r>
              <a:rPr lang="ru-RU" sz="2000" dirty="0"/>
              <a:t>предназначенных для размещения </a:t>
            </a:r>
            <a:r>
              <a:rPr lang="ru-RU" sz="2000" dirty="0">
                <a:solidFill>
                  <a:srgbClr val="FF0000"/>
                </a:solidFill>
              </a:rPr>
              <a:t>средств </a:t>
            </a:r>
            <a:r>
              <a:rPr lang="ru-RU" sz="2000" dirty="0" smtClean="0">
                <a:solidFill>
                  <a:srgbClr val="FF0000"/>
                </a:solidFill>
              </a:rPr>
              <a:t>связи</a:t>
            </a:r>
          </a:p>
          <a:p>
            <a:pPr marL="0" indent="0" algn="just">
              <a:buNone/>
            </a:pPr>
            <a:endParaRPr lang="ru-RU" sz="900" dirty="0" smtClean="0">
              <a:solidFill>
                <a:srgbClr val="FF0000"/>
              </a:solidFill>
            </a:endParaRPr>
          </a:p>
          <a:p>
            <a:pPr marL="0" indent="0">
              <a:buNone/>
            </a:pPr>
            <a:r>
              <a:rPr lang="ru-RU" sz="2100" b="1" dirty="0" smtClean="0">
                <a:solidFill>
                  <a:srgbClr val="C00000"/>
                </a:solidFill>
              </a:rPr>
              <a:t>2)  </a:t>
            </a:r>
            <a:r>
              <a:rPr lang="ru-RU" sz="2000" b="1" dirty="0" smtClean="0"/>
              <a:t>постановление Правительства РФ </a:t>
            </a:r>
            <a:r>
              <a:rPr lang="ru-RU" sz="2400" b="1" dirty="0">
                <a:solidFill>
                  <a:srgbClr val="FF0000"/>
                </a:solidFill>
              </a:rPr>
              <a:t>от 17.08.2019 N 1064</a:t>
            </a:r>
            <a:r>
              <a:rPr lang="ru-RU" sz="2000" b="1" dirty="0">
                <a:solidFill>
                  <a:srgbClr val="FF0000"/>
                </a:solidFill>
              </a:rPr>
              <a:t> </a:t>
            </a:r>
            <a:br>
              <a:rPr lang="ru-RU" sz="2000" b="1" dirty="0">
                <a:solidFill>
                  <a:srgbClr val="FF0000"/>
                </a:solidFill>
              </a:rPr>
            </a:br>
            <a:r>
              <a:rPr lang="ru-RU" sz="2000" dirty="0" smtClean="0"/>
              <a:t>Установить</a:t>
            </a:r>
            <a:r>
              <a:rPr lang="ru-RU" sz="2000" dirty="0"/>
              <a:t>, что получение разрешения на строительство </a:t>
            </a:r>
            <a:r>
              <a:rPr lang="ru-RU" sz="2000" b="1" dirty="0"/>
              <a:t>НЕ ТРЕБУЕТСЯ</a:t>
            </a:r>
            <a:r>
              <a:rPr lang="ru-RU" sz="2000" dirty="0"/>
              <a:t> </a:t>
            </a:r>
            <a:r>
              <a:rPr lang="ru-RU" sz="2000" b="1" dirty="0">
                <a:solidFill>
                  <a:srgbClr val="FF0000"/>
                </a:solidFill>
              </a:rPr>
              <a:t>в случае строительства, реконструкции линий и сооружений связи, </a:t>
            </a:r>
            <a:r>
              <a:rPr lang="ru-RU" sz="2400" b="1" u="sng" dirty="0">
                <a:solidFill>
                  <a:schemeClr val="accent5">
                    <a:lumMod val="75000"/>
                  </a:schemeClr>
                </a:solidFill>
              </a:rPr>
              <a:t>НЕ ЯВЛЯЮЩИХСЯ ОСОБО ОПАСНЫМИ, ТЕХНИЧЕСКИ СЛОЖНЫМИ</a:t>
            </a:r>
            <a:r>
              <a:rPr lang="ru-RU" sz="1900" b="1" u="sng" dirty="0" smtClean="0">
                <a:solidFill>
                  <a:srgbClr val="FF0000"/>
                </a:solidFill>
              </a:rPr>
              <a:t> </a:t>
            </a:r>
            <a:r>
              <a:rPr lang="ru-RU" sz="2000" b="1" dirty="0" smtClean="0">
                <a:solidFill>
                  <a:srgbClr val="FF0000"/>
                </a:solidFill>
              </a:rPr>
              <a:t>объектами </a:t>
            </a:r>
            <a:r>
              <a:rPr lang="ru-RU" sz="2000" b="1" dirty="0">
                <a:solidFill>
                  <a:srgbClr val="FF0000"/>
                </a:solidFill>
              </a:rPr>
              <a:t>связи</a:t>
            </a:r>
            <a:r>
              <a:rPr lang="ru-RU" sz="2000" dirty="0" smtClean="0"/>
              <a:t>.</a:t>
            </a:r>
          </a:p>
          <a:p>
            <a:pPr marL="0" indent="0" algn="ctr">
              <a:buNone/>
            </a:pPr>
            <a:r>
              <a:rPr lang="ru-RU" sz="2000" dirty="0"/>
              <a:t/>
            </a:r>
            <a:br>
              <a:rPr lang="ru-RU" sz="2000" dirty="0"/>
            </a:br>
            <a:r>
              <a:rPr lang="ru-RU" sz="2000" dirty="0"/>
              <a:t/>
            </a:r>
            <a:br>
              <a:rPr lang="ru-RU" sz="2000" dirty="0"/>
            </a:br>
            <a:r>
              <a:rPr lang="ru-RU" sz="2800" b="1" dirty="0">
                <a:solidFill>
                  <a:schemeClr val="tx2">
                    <a:lumMod val="60000"/>
                    <a:lumOff val="40000"/>
                  </a:schemeClr>
                </a:solidFill>
                <a:latin typeface="Comic Sans MS" panose="030F0702030302020204" pitchFamily="66" charset="0"/>
                <a:ea typeface="+mj-ea"/>
                <a:cs typeface="+mj-cs"/>
              </a:rPr>
              <a:t>Письмо Росреестра </a:t>
            </a:r>
            <a:r>
              <a:rPr lang="ru-RU" sz="2400" b="1" dirty="0">
                <a:solidFill>
                  <a:srgbClr val="FF0000"/>
                </a:solidFill>
              </a:rPr>
              <a:t>от 25 июня 2020 г. N 14-07584/20-ГЕ</a:t>
            </a:r>
            <a:br>
              <a:rPr lang="ru-RU" sz="2400" b="1" dirty="0">
                <a:solidFill>
                  <a:srgbClr val="FF0000"/>
                </a:solidFill>
              </a:rPr>
            </a:br>
            <a:r>
              <a:rPr lang="ru-RU" sz="2800" b="1" dirty="0">
                <a:solidFill>
                  <a:schemeClr val="tx2">
                    <a:lumMod val="60000"/>
                    <a:lumOff val="40000"/>
                  </a:schemeClr>
                </a:solidFill>
                <a:latin typeface="Comic Sans MS" panose="030F0702030302020204" pitchFamily="66" charset="0"/>
                <a:ea typeface="+mj-ea"/>
                <a:cs typeface="+mj-cs"/>
              </a:rPr>
              <a:t>Письмо </a:t>
            </a:r>
            <a:r>
              <a:rPr lang="ru-RU" sz="2400" b="1" dirty="0" smtClean="0">
                <a:solidFill>
                  <a:schemeClr val="tx2">
                    <a:lumMod val="60000"/>
                    <a:lumOff val="40000"/>
                  </a:schemeClr>
                </a:solidFill>
                <a:latin typeface="Comic Sans MS" panose="030F0702030302020204" pitchFamily="66" charset="0"/>
                <a:ea typeface="+mj-ea"/>
                <a:cs typeface="+mj-cs"/>
              </a:rPr>
              <a:t>Минстроя </a:t>
            </a:r>
            <a:r>
              <a:rPr lang="ru-RU" sz="2400" b="1" dirty="0">
                <a:solidFill>
                  <a:schemeClr val="tx2">
                    <a:lumMod val="60000"/>
                    <a:lumOff val="40000"/>
                  </a:schemeClr>
                </a:solidFill>
                <a:latin typeface="Comic Sans MS" panose="030F0702030302020204" pitchFamily="66" charset="0"/>
                <a:ea typeface="+mj-ea"/>
                <a:cs typeface="+mj-cs"/>
              </a:rPr>
              <a:t>России </a:t>
            </a:r>
            <a:r>
              <a:rPr lang="ru-RU" sz="2400" b="1" dirty="0">
                <a:solidFill>
                  <a:srgbClr val="FF0000"/>
                </a:solidFill>
              </a:rPr>
              <a:t>от 9 июня 2020 г. N </a:t>
            </a:r>
            <a:r>
              <a:rPr lang="ru-RU" sz="2400" b="1" dirty="0" smtClean="0">
                <a:solidFill>
                  <a:srgbClr val="FF0000"/>
                </a:solidFill>
              </a:rPr>
              <a:t>21792-ВК/03</a:t>
            </a:r>
          </a:p>
          <a:p>
            <a:pPr marL="0" indent="0" algn="just">
              <a:buNone/>
            </a:pPr>
            <a:endParaRPr lang="ru-RU" sz="2400" b="1" dirty="0">
              <a:solidFill>
                <a:srgbClr val="FF0000"/>
              </a:solidFill>
            </a:endParaRPr>
          </a:p>
          <a:p>
            <a:pPr marL="0" indent="0" algn="ctr">
              <a:buNone/>
            </a:pPr>
            <a:r>
              <a:rPr lang="ru-RU" sz="2100" dirty="0" smtClean="0"/>
              <a:t>п. </a:t>
            </a:r>
            <a:r>
              <a:rPr lang="ru-RU" sz="2100" dirty="0"/>
              <a:t>14.1 ст. 2 </a:t>
            </a:r>
            <a:r>
              <a:rPr lang="ru-RU" sz="2100" dirty="0" smtClean="0"/>
              <a:t>ФЗ N </a:t>
            </a:r>
            <a:r>
              <a:rPr lang="ru-RU" sz="2100" dirty="0"/>
              <a:t>126-ФЗ "О связи" </a:t>
            </a:r>
            <a:r>
              <a:rPr lang="ru-RU" sz="2400" dirty="0"/>
              <a:t>определено, что </a:t>
            </a:r>
            <a:r>
              <a:rPr lang="ru-RU" sz="2400" b="1" u="sng" dirty="0">
                <a:solidFill>
                  <a:schemeClr val="accent5">
                    <a:lumMod val="75000"/>
                  </a:schemeClr>
                </a:solidFill>
              </a:rPr>
              <a:t>особо опасными, технически сложными сооружениями связи</a:t>
            </a:r>
            <a:r>
              <a:rPr lang="ru-RU" sz="2400" b="1" dirty="0"/>
              <a:t> </a:t>
            </a:r>
            <a:r>
              <a:rPr lang="ru-RU" sz="2400" dirty="0"/>
              <a:t>являются сооружения </a:t>
            </a:r>
            <a:r>
              <a:rPr lang="ru-RU" sz="2400" dirty="0" smtClean="0"/>
              <a:t>связи с такими характеристиками, </a:t>
            </a:r>
            <a:r>
              <a:rPr lang="ru-RU" sz="2400" dirty="0"/>
              <a:t>как</a:t>
            </a:r>
            <a:r>
              <a:rPr lang="ru-RU" sz="2400" b="1" dirty="0"/>
              <a:t> </a:t>
            </a:r>
            <a:r>
              <a:rPr lang="ru-RU" sz="2400" b="1" u="sng" dirty="0">
                <a:solidFill>
                  <a:schemeClr val="accent5">
                    <a:lumMod val="75000"/>
                  </a:schemeClr>
                </a:solidFill>
              </a:rPr>
              <a:t>высота </a:t>
            </a:r>
            <a:r>
              <a:rPr lang="ru-RU" sz="2800" b="1" u="sng" dirty="0">
                <a:solidFill>
                  <a:srgbClr val="C00000"/>
                </a:solidFill>
              </a:rPr>
              <a:t>от </a:t>
            </a:r>
            <a:r>
              <a:rPr lang="ru-RU" sz="2400" b="1" u="sng" dirty="0">
                <a:solidFill>
                  <a:schemeClr val="accent5">
                    <a:lumMod val="75000"/>
                  </a:schemeClr>
                </a:solidFill>
              </a:rPr>
              <a:t>75 до 100 </a:t>
            </a:r>
            <a:r>
              <a:rPr lang="ru-RU" sz="2400" b="1" u="sng" dirty="0" smtClean="0">
                <a:solidFill>
                  <a:schemeClr val="accent5">
                    <a:lumMod val="75000"/>
                  </a:schemeClr>
                </a:solidFill>
              </a:rPr>
              <a:t>м </a:t>
            </a:r>
            <a:r>
              <a:rPr lang="ru-RU" sz="2400" b="1" u="sng" dirty="0">
                <a:solidFill>
                  <a:schemeClr val="accent5">
                    <a:lumMod val="75000"/>
                  </a:schemeClr>
                </a:solidFill>
              </a:rPr>
              <a:t>и (или) заглубление подземной </a:t>
            </a:r>
            <a:r>
              <a:rPr lang="ru-RU" sz="2400" b="1" u="sng" dirty="0" smtClean="0">
                <a:solidFill>
                  <a:schemeClr val="accent5">
                    <a:lumMod val="75000"/>
                  </a:schemeClr>
                </a:solidFill>
              </a:rPr>
              <a:t>части</a:t>
            </a:r>
            <a:r>
              <a:rPr lang="ru-RU" sz="2400" b="1" dirty="0" smtClean="0"/>
              <a:t> </a:t>
            </a:r>
            <a:r>
              <a:rPr lang="ru-RU" sz="1900" b="1" dirty="0"/>
              <a:t>ниже планировочной отметки земли </a:t>
            </a:r>
            <a:r>
              <a:rPr lang="ru-RU" sz="1900" b="1" u="sng" dirty="0"/>
              <a:t>от 5 до 10 </a:t>
            </a:r>
            <a:r>
              <a:rPr lang="ru-RU" sz="1900" b="1" u="sng" dirty="0" smtClean="0"/>
              <a:t>м</a:t>
            </a:r>
            <a:endParaRPr lang="ru-RU" sz="1900" b="1" dirty="0" smtClean="0">
              <a:solidFill>
                <a:srgbClr val="FF0000"/>
              </a:solidFill>
            </a:endParaRPr>
          </a:p>
          <a:p>
            <a:pPr marL="0" indent="0" algn="ctr">
              <a:buNone/>
            </a:pPr>
            <a:endParaRPr lang="ru-RU" sz="500" dirty="0" smtClean="0"/>
          </a:p>
          <a:p>
            <a:pPr marL="0" indent="0" algn="ctr">
              <a:buNone/>
            </a:pPr>
            <a:r>
              <a:rPr lang="ru-RU" sz="2400" dirty="0" smtClean="0"/>
              <a:t>Таким </a:t>
            </a:r>
            <a:r>
              <a:rPr lang="ru-RU" sz="2400" dirty="0"/>
              <a:t>образом, </a:t>
            </a:r>
            <a:r>
              <a:rPr lang="ru-RU" sz="2800" b="1" dirty="0"/>
              <a:t>не требуется получение разрешения на строительство</a:t>
            </a:r>
            <a:r>
              <a:rPr lang="ru-RU" sz="2400" dirty="0"/>
              <a:t> в отношении объектов связи, указанных </a:t>
            </a:r>
            <a:r>
              <a:rPr lang="ru-RU" sz="2400" dirty="0" smtClean="0"/>
              <a:t>и в 1 и во 2 случаях.</a:t>
            </a:r>
          </a:p>
          <a:p>
            <a:pPr marL="0" indent="0" algn="ctr">
              <a:buNone/>
            </a:pPr>
            <a:r>
              <a:rPr lang="ru-RU" sz="2400" dirty="0" smtClean="0"/>
              <a:t>При </a:t>
            </a:r>
            <a:r>
              <a:rPr lang="ru-RU" sz="2400" dirty="0"/>
              <a:t>этом необходимо отметить, что положения </a:t>
            </a:r>
            <a:r>
              <a:rPr lang="ru-RU" sz="2400" dirty="0" smtClean="0"/>
              <a:t>ч. </a:t>
            </a:r>
            <a:r>
              <a:rPr lang="ru-RU" sz="2400" dirty="0"/>
              <a:t>17 </a:t>
            </a:r>
            <a:r>
              <a:rPr lang="ru-RU" sz="2400" dirty="0" smtClean="0"/>
              <a:t>ст.51 </a:t>
            </a:r>
            <a:r>
              <a:rPr lang="ru-RU" sz="2400" dirty="0" err="1"/>
              <a:t>ГрК</a:t>
            </a:r>
            <a:r>
              <a:rPr lang="ru-RU" sz="2400" dirty="0"/>
              <a:t> РФ </a:t>
            </a:r>
            <a:endParaRPr lang="ru-RU" sz="2400" dirty="0" smtClean="0"/>
          </a:p>
          <a:p>
            <a:pPr marL="0" indent="0" algn="ctr">
              <a:buNone/>
            </a:pPr>
            <a:r>
              <a:rPr lang="ru-RU" sz="2400" b="1" dirty="0" smtClean="0">
                <a:solidFill>
                  <a:srgbClr val="C00000"/>
                </a:solidFill>
              </a:rPr>
              <a:t>НЕ РАСПРОСТРАНЯЮТСЯ на </a:t>
            </a:r>
            <a:r>
              <a:rPr lang="ru-RU" sz="2400" b="1" dirty="0">
                <a:solidFill>
                  <a:srgbClr val="C00000"/>
                </a:solidFill>
              </a:rPr>
              <a:t>сооружения связи - антенные опоры (мачты и башни) </a:t>
            </a:r>
            <a:r>
              <a:rPr lang="ru-RU" sz="2800" b="1" dirty="0">
                <a:solidFill>
                  <a:srgbClr val="C00000"/>
                </a:solidFill>
              </a:rPr>
              <a:t>высотой от 50 до 75 </a:t>
            </a:r>
            <a:r>
              <a:rPr lang="ru-RU" sz="2400" b="1" dirty="0">
                <a:solidFill>
                  <a:srgbClr val="C00000"/>
                </a:solidFill>
              </a:rPr>
              <a:t>метров.</a:t>
            </a:r>
          </a:p>
          <a:p>
            <a:pPr marL="0" indent="0" algn="ctr">
              <a:buNone/>
            </a:pPr>
            <a:endParaRPr lang="ru-RU" sz="2400" b="1" dirty="0">
              <a:solidFill>
                <a:srgbClr val="FF0000"/>
              </a:solidFill>
            </a:endParaRPr>
          </a:p>
        </p:txBody>
      </p:sp>
    </p:spTree>
    <p:extLst>
      <p:ext uri="{BB962C8B-B14F-4D97-AF65-F5344CB8AC3E}">
        <p14:creationId xmlns:p14="http://schemas.microsoft.com/office/powerpoint/2010/main" val="1453621603"/>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45719"/>
          </a:xfrm>
        </p:spPr>
        <p:txBody>
          <a:bodyPr>
            <a:noAutofit/>
          </a:bodyPr>
          <a:lstStyle/>
          <a:p>
            <a:r>
              <a:rPr lang="ru-RU" sz="2000" b="1" dirty="0" smtClean="0">
                <a:solidFill>
                  <a:schemeClr val="tx2">
                    <a:lumMod val="60000"/>
                    <a:lumOff val="40000"/>
                  </a:schemeClr>
                </a:solidFill>
                <a:latin typeface="Comic Sans MS" panose="030F0702030302020204" pitchFamily="66" charset="0"/>
              </a:rPr>
              <a:t/>
            </a:r>
            <a:br>
              <a:rPr lang="ru-RU" sz="2000" b="1" dirty="0" smtClean="0">
                <a:solidFill>
                  <a:schemeClr val="tx2">
                    <a:lumMod val="60000"/>
                    <a:lumOff val="40000"/>
                  </a:schemeClr>
                </a:solidFill>
                <a:latin typeface="Comic Sans MS" panose="030F0702030302020204" pitchFamily="66" charset="0"/>
              </a:rPr>
            </a:br>
            <a:endParaRPr lang="ru-RU" sz="2800" b="1" dirty="0">
              <a:solidFill>
                <a:srgbClr val="C00000"/>
              </a:solidFill>
              <a:latin typeface="Comic Sans MS" panose="030F0702030302020204" pitchFamily="66" charset="0"/>
            </a:endParaRPr>
          </a:p>
        </p:txBody>
      </p:sp>
      <p:sp>
        <p:nvSpPr>
          <p:cNvPr id="3" name="Объект 2"/>
          <p:cNvSpPr>
            <a:spLocks noGrp="1"/>
          </p:cNvSpPr>
          <p:nvPr>
            <p:ph idx="1"/>
          </p:nvPr>
        </p:nvSpPr>
        <p:spPr>
          <a:xfrm>
            <a:off x="0" y="45718"/>
            <a:ext cx="9144000" cy="6812281"/>
          </a:xfrm>
        </p:spPr>
        <p:txBody>
          <a:bodyPr>
            <a:normAutofit fontScale="47500" lnSpcReduction="20000"/>
          </a:bodyPr>
          <a:lstStyle/>
          <a:p>
            <a:pPr marL="0" indent="0" algn="ctr">
              <a:buNone/>
            </a:pPr>
            <a:r>
              <a:rPr lang="ru-RU" sz="3800" dirty="0"/>
              <a:t> </a:t>
            </a:r>
            <a:r>
              <a:rPr lang="ru-RU" sz="4200" b="1" dirty="0" smtClean="0">
                <a:solidFill>
                  <a:srgbClr val="FF0000"/>
                </a:solidFill>
              </a:rPr>
              <a:t>не требуется получение разрешения на строительство</a:t>
            </a:r>
            <a:endParaRPr lang="ru-RU" sz="3800" b="1" dirty="0">
              <a:solidFill>
                <a:srgbClr val="FF0000"/>
              </a:solidFill>
            </a:endParaRPr>
          </a:p>
          <a:p>
            <a:pPr marL="0" lvl="0" indent="0">
              <a:buNone/>
            </a:pPr>
            <a:r>
              <a:rPr lang="ru-RU" sz="4500" dirty="0" smtClean="0"/>
              <a:t>1.  линий </a:t>
            </a:r>
            <a:r>
              <a:rPr lang="ru-RU" sz="4500" b="1" dirty="0"/>
              <a:t>связи</a:t>
            </a:r>
            <a:r>
              <a:rPr lang="ru-RU" sz="4500" dirty="0"/>
              <a:t> и сооружений связи, не являющихся особо опасными, технически сложными объектами связи;</a:t>
            </a:r>
          </a:p>
          <a:p>
            <a:pPr marL="0" lvl="0" indent="0">
              <a:buNone/>
            </a:pPr>
            <a:r>
              <a:rPr lang="ru-RU" sz="4500" dirty="0" smtClean="0"/>
              <a:t>2.  линий </a:t>
            </a:r>
            <a:r>
              <a:rPr lang="ru-RU" sz="4500" b="1" dirty="0"/>
              <a:t>электропередачи</a:t>
            </a:r>
            <a:r>
              <a:rPr lang="ru-RU" sz="4500" dirty="0"/>
              <a:t> классом напряжения </a:t>
            </a:r>
            <a:r>
              <a:rPr lang="ru-RU" sz="4500" b="1" dirty="0"/>
              <a:t>до 35 </a:t>
            </a:r>
            <a:r>
              <a:rPr lang="ru-RU" sz="4500" b="1" dirty="0" err="1" smtClean="0"/>
              <a:t>кВ</a:t>
            </a:r>
            <a:r>
              <a:rPr lang="ru-RU" sz="4500" dirty="0" smtClean="0"/>
              <a:t>, </a:t>
            </a:r>
            <a:r>
              <a:rPr lang="ru-RU" sz="4500" dirty="0"/>
              <a:t>а также связанных с ними </a:t>
            </a:r>
            <a:r>
              <a:rPr lang="ru-RU" sz="4500" b="1" dirty="0"/>
              <a:t>трансформаторных подстанций</a:t>
            </a:r>
            <a:r>
              <a:rPr lang="ru-RU" sz="4500" dirty="0"/>
              <a:t>, распределительных пунктов;</a:t>
            </a:r>
          </a:p>
          <a:p>
            <a:pPr marL="0" lvl="0" indent="0">
              <a:buNone/>
            </a:pPr>
            <a:r>
              <a:rPr lang="ru-RU" sz="4500" dirty="0" smtClean="0"/>
              <a:t>3.  </a:t>
            </a:r>
            <a:r>
              <a:rPr lang="ru-RU" sz="4500" b="1" dirty="0" smtClean="0"/>
              <a:t>тепловых сетей </a:t>
            </a:r>
            <a:r>
              <a:rPr lang="ru-RU" sz="4500" dirty="0" smtClean="0"/>
              <a:t>с </a:t>
            </a:r>
            <a:r>
              <a:rPr lang="ru-RU" sz="4500" dirty="0"/>
              <a:t>рабочим давлением до 1,6 </a:t>
            </a:r>
            <a:r>
              <a:rPr lang="ru-RU" sz="4500" dirty="0" smtClean="0"/>
              <a:t>МПа </a:t>
            </a:r>
            <a:r>
              <a:rPr lang="ru-RU" sz="4500" dirty="0"/>
              <a:t>включительно или горячую воду с температурой до 150 °</a:t>
            </a:r>
            <a:r>
              <a:rPr lang="ru-RU" sz="4500" dirty="0" smtClean="0"/>
              <a:t>C;</a:t>
            </a:r>
            <a:endParaRPr lang="ru-RU" sz="4500" dirty="0"/>
          </a:p>
          <a:p>
            <a:pPr marL="0" lvl="0" indent="0">
              <a:buNone/>
            </a:pPr>
            <a:r>
              <a:rPr lang="ru-RU" sz="4500" dirty="0" smtClean="0"/>
              <a:t>4.  </a:t>
            </a:r>
            <a:r>
              <a:rPr lang="ru-RU" sz="4500" b="1" dirty="0" smtClean="0"/>
              <a:t>водопроводов </a:t>
            </a:r>
            <a:r>
              <a:rPr lang="ru-RU" sz="4500" b="1" dirty="0"/>
              <a:t>и водоводов </a:t>
            </a:r>
            <a:r>
              <a:rPr lang="ru-RU" sz="4500" dirty="0"/>
              <a:t>всех видов диаметром до 500 мм;</a:t>
            </a:r>
          </a:p>
          <a:p>
            <a:pPr marL="0" lvl="0" indent="0">
              <a:buNone/>
            </a:pPr>
            <a:r>
              <a:rPr lang="ru-RU" sz="4500" dirty="0" smtClean="0"/>
              <a:t>5.  линейных </a:t>
            </a:r>
            <a:r>
              <a:rPr lang="ru-RU" sz="4500" dirty="0"/>
              <a:t>сооружений </a:t>
            </a:r>
            <a:r>
              <a:rPr lang="ru-RU" sz="4500" b="1" dirty="0"/>
              <a:t>водоотведения</a:t>
            </a:r>
            <a:r>
              <a:rPr lang="ru-RU" sz="4500" dirty="0"/>
              <a:t> диаметром до 1000 мм;</a:t>
            </a:r>
          </a:p>
          <a:p>
            <a:pPr marL="0" lvl="0" indent="0">
              <a:buNone/>
            </a:pPr>
            <a:r>
              <a:rPr lang="ru-RU" sz="4500" dirty="0" smtClean="0"/>
              <a:t>6.  линейных </a:t>
            </a:r>
            <a:r>
              <a:rPr lang="ru-RU" sz="4500" dirty="0"/>
              <a:t>объектов, размещаемых пользователем </a:t>
            </a:r>
            <a:r>
              <a:rPr lang="ru-RU" sz="4500" b="1" dirty="0"/>
              <a:t>недр</a:t>
            </a:r>
            <a:r>
              <a:rPr lang="ru-RU" sz="4500" dirty="0"/>
              <a:t> в целях проведения работ по геологическому изучению недр и (или) разведки и добычи полезных </a:t>
            </a:r>
            <a:r>
              <a:rPr lang="ru-RU" sz="4500" dirty="0" smtClean="0"/>
              <a:t>ископаемых;</a:t>
            </a:r>
            <a:endParaRPr lang="ru-RU" sz="4500" dirty="0"/>
          </a:p>
          <a:p>
            <a:pPr marL="0" lvl="0" indent="0">
              <a:buNone/>
            </a:pPr>
            <a:r>
              <a:rPr lang="ru-RU" sz="4500" dirty="0" smtClean="0"/>
              <a:t>7.  отдельно </a:t>
            </a:r>
            <a:r>
              <a:rPr lang="ru-RU" sz="4500" dirty="0"/>
              <a:t>стоящих </a:t>
            </a:r>
            <a:r>
              <a:rPr lang="ru-RU" sz="4500" b="1" dirty="0"/>
              <a:t>ветроэнергетических установок</a:t>
            </a:r>
            <a:r>
              <a:rPr lang="ru-RU" sz="4500" dirty="0"/>
              <a:t> высотой </a:t>
            </a:r>
            <a:r>
              <a:rPr lang="ru-RU" sz="4500" dirty="0" smtClean="0"/>
              <a:t>до 250 м, </a:t>
            </a:r>
            <a:r>
              <a:rPr lang="ru-RU" sz="4500" dirty="0"/>
              <a:t>а также солнечных батарей;</a:t>
            </a:r>
          </a:p>
          <a:p>
            <a:pPr marL="0" lvl="0" indent="0">
              <a:buNone/>
            </a:pPr>
            <a:r>
              <a:rPr lang="ru-RU" sz="4500" dirty="0" smtClean="0"/>
              <a:t>8.  </a:t>
            </a:r>
            <a:r>
              <a:rPr lang="ru-RU" sz="4500" b="1" dirty="0" smtClean="0"/>
              <a:t>автомобильных </a:t>
            </a:r>
            <a:r>
              <a:rPr lang="ru-RU" sz="4500" b="1" dirty="0"/>
              <a:t>дорог </a:t>
            </a:r>
            <a:r>
              <a:rPr lang="ru-RU" sz="4500" dirty="0"/>
              <a:t>IV и V категории;</a:t>
            </a:r>
          </a:p>
          <a:p>
            <a:pPr marL="0" lvl="0" indent="0">
              <a:buNone/>
            </a:pPr>
            <a:r>
              <a:rPr lang="ru-RU" sz="4500" dirty="0" smtClean="0"/>
              <a:t>9.  ОКС, </a:t>
            </a:r>
            <a:r>
              <a:rPr lang="ru-RU" sz="4500" dirty="0"/>
              <a:t>являющихся </a:t>
            </a:r>
            <a:r>
              <a:rPr lang="ru-RU" sz="4500" b="1" dirty="0"/>
              <a:t>элементами обустройства автомобильных дорог </a:t>
            </a:r>
            <a:r>
              <a:rPr lang="ru-RU" sz="4500" dirty="0"/>
              <a:t>и (или) защитными дорожными сооружениями и размещаемых </a:t>
            </a:r>
            <a:r>
              <a:rPr lang="ru-RU" sz="4500" b="1" dirty="0"/>
              <a:t>в полосе отвода </a:t>
            </a:r>
            <a:r>
              <a:rPr lang="ru-RU" sz="4500" dirty="0"/>
              <a:t>автомобильных дорог;</a:t>
            </a:r>
          </a:p>
          <a:p>
            <a:pPr marL="0" lvl="0" indent="0">
              <a:buNone/>
            </a:pPr>
            <a:r>
              <a:rPr lang="ru-RU" sz="4500" dirty="0" smtClean="0"/>
              <a:t>10.  </a:t>
            </a:r>
            <a:r>
              <a:rPr lang="ru-RU" sz="4500" b="1" dirty="0" smtClean="0"/>
              <a:t>местных </a:t>
            </a:r>
            <a:r>
              <a:rPr lang="ru-RU" sz="4500" b="1" dirty="0"/>
              <a:t>улиц</a:t>
            </a:r>
            <a:r>
              <a:rPr lang="ru-RU" sz="4500" dirty="0"/>
              <a:t>, местных дорог, проездов улично-дорожной сети </a:t>
            </a:r>
            <a:r>
              <a:rPr lang="ru-RU" sz="4500" b="1" dirty="0"/>
              <a:t>сельских поселений</a:t>
            </a:r>
            <a:r>
              <a:rPr lang="ru-RU" sz="4500" dirty="0"/>
              <a:t>;</a:t>
            </a:r>
          </a:p>
          <a:p>
            <a:pPr marL="0" lvl="0" indent="0">
              <a:buNone/>
            </a:pPr>
            <a:r>
              <a:rPr lang="ru-RU" sz="4500" dirty="0" smtClean="0"/>
              <a:t>11.  пешеходных </a:t>
            </a:r>
            <a:r>
              <a:rPr lang="ru-RU" sz="4500" dirty="0"/>
              <a:t>улиц и площадей городов;</a:t>
            </a:r>
          </a:p>
          <a:p>
            <a:pPr marL="0" lvl="0" indent="0">
              <a:buNone/>
            </a:pPr>
            <a:r>
              <a:rPr lang="ru-RU" sz="4500" dirty="0" smtClean="0"/>
              <a:t>12.  парковых </a:t>
            </a:r>
            <a:r>
              <a:rPr lang="ru-RU" sz="4500" dirty="0"/>
              <a:t>дорог, проездов, велосипедных дорожек.</a:t>
            </a:r>
          </a:p>
          <a:p>
            <a:pPr marL="0" indent="0">
              <a:buNone/>
            </a:pPr>
            <a:endParaRPr lang="ru-RU" dirty="0"/>
          </a:p>
        </p:txBody>
      </p:sp>
    </p:spTree>
    <p:extLst>
      <p:ext uri="{BB962C8B-B14F-4D97-AF65-F5344CB8AC3E}">
        <p14:creationId xmlns:p14="http://schemas.microsoft.com/office/powerpoint/2010/main" val="4079428279"/>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548680"/>
          </a:xfrm>
        </p:spPr>
        <p:txBody>
          <a:bodyPr>
            <a:noAutofit/>
          </a:bodyPr>
          <a:lstStyle/>
          <a:p>
            <a:r>
              <a:rPr lang="ru-RU" sz="2400" b="1" dirty="0" smtClean="0">
                <a:solidFill>
                  <a:schemeClr val="tx2">
                    <a:lumMod val="60000"/>
                    <a:lumOff val="40000"/>
                  </a:schemeClr>
                </a:solidFill>
                <a:latin typeface="Comic Sans MS" panose="030F0702030302020204" pitchFamily="66" charset="0"/>
              </a:rPr>
              <a:t/>
            </a:r>
            <a:br>
              <a:rPr lang="ru-RU" sz="2400" b="1" dirty="0" smtClean="0">
                <a:solidFill>
                  <a:schemeClr val="tx2">
                    <a:lumMod val="60000"/>
                    <a:lumOff val="40000"/>
                  </a:schemeClr>
                </a:solidFill>
                <a:latin typeface="Comic Sans MS" panose="030F0702030302020204" pitchFamily="66" charset="0"/>
              </a:rPr>
            </a:br>
            <a:r>
              <a:rPr lang="ru-RU" sz="2400" b="1" dirty="0" smtClean="0">
                <a:solidFill>
                  <a:schemeClr val="tx2">
                    <a:lumMod val="60000"/>
                    <a:lumOff val="40000"/>
                  </a:schemeClr>
                </a:solidFill>
                <a:latin typeface="Comic Sans MS" panose="030F0702030302020204" pitchFamily="66" charset="0"/>
              </a:rPr>
              <a:t>Приказ ФАС</a:t>
            </a:r>
            <a:r>
              <a:rPr lang="ru-RU" sz="1800" b="1" dirty="0" smtClean="0">
                <a:solidFill>
                  <a:schemeClr val="tx2">
                    <a:lumMod val="60000"/>
                    <a:lumOff val="40000"/>
                  </a:schemeClr>
                </a:solidFill>
                <a:latin typeface="Comic Sans MS" panose="030F0702030302020204" pitchFamily="66" charset="0"/>
              </a:rPr>
              <a:t>  </a:t>
            </a:r>
            <a:r>
              <a:rPr lang="ru-RU" sz="2400" b="1" dirty="0" smtClean="0">
                <a:solidFill>
                  <a:srgbClr val="C00000"/>
                </a:solidFill>
              </a:rPr>
              <a:t>от </a:t>
            </a:r>
            <a:r>
              <a:rPr lang="ru-RU" sz="2400" b="1" dirty="0">
                <a:solidFill>
                  <a:srgbClr val="C00000"/>
                </a:solidFill>
              </a:rPr>
              <a:t>22 июня 2020 г. N 560/20</a:t>
            </a:r>
            <a:br>
              <a:rPr lang="ru-RU" sz="2400" b="1" dirty="0">
                <a:solidFill>
                  <a:srgbClr val="C00000"/>
                </a:solidFill>
              </a:rPr>
            </a:br>
            <a:endParaRPr lang="ru-RU" sz="2400" b="1" dirty="0">
              <a:solidFill>
                <a:srgbClr val="C00000"/>
              </a:solidFill>
              <a:latin typeface="Comic Sans MS" panose="030F0702030302020204" pitchFamily="66" charset="0"/>
            </a:endParaRPr>
          </a:p>
        </p:txBody>
      </p:sp>
      <p:sp>
        <p:nvSpPr>
          <p:cNvPr id="3" name="Объект 2"/>
          <p:cNvSpPr>
            <a:spLocks noGrp="1"/>
          </p:cNvSpPr>
          <p:nvPr>
            <p:ph idx="1"/>
          </p:nvPr>
        </p:nvSpPr>
        <p:spPr>
          <a:xfrm>
            <a:off x="26388" y="548680"/>
            <a:ext cx="9144000" cy="6381328"/>
          </a:xfrm>
        </p:spPr>
        <p:txBody>
          <a:bodyPr>
            <a:normAutofit/>
          </a:bodyPr>
          <a:lstStyle/>
          <a:p>
            <a:pPr marL="0" indent="0" algn="ctr">
              <a:buNone/>
            </a:pPr>
            <a:r>
              <a:rPr lang="ru-RU" sz="2000" b="1" dirty="0" smtClean="0">
                <a:solidFill>
                  <a:srgbClr val="C00000"/>
                </a:solidFill>
              </a:rPr>
              <a:t>(219 страниц)  - единая дифференциация </a:t>
            </a:r>
            <a:r>
              <a:rPr lang="ru-RU" sz="2000" b="1" dirty="0">
                <a:solidFill>
                  <a:srgbClr val="C00000"/>
                </a:solidFill>
              </a:rPr>
              <a:t>ставок платы</a:t>
            </a:r>
            <a:r>
              <a:rPr lang="ru-RU" sz="2000" b="1" dirty="0"/>
              <a:t> за </a:t>
            </a:r>
            <a:r>
              <a:rPr lang="ru-RU" sz="2000" b="1" dirty="0" err="1"/>
              <a:t>техприсоединение</a:t>
            </a:r>
            <a:r>
              <a:rPr lang="ru-RU" sz="2000" b="1" dirty="0"/>
              <a:t> по уровням напряжения и в зависимости от вида используемого материала и способа выполнения работ</a:t>
            </a:r>
            <a:r>
              <a:rPr lang="ru-RU" sz="2000" dirty="0"/>
              <a:t> для территорий городских и </a:t>
            </a:r>
            <a:r>
              <a:rPr lang="ru-RU" sz="2000" dirty="0" err="1"/>
              <a:t>негородских</a:t>
            </a:r>
            <a:r>
              <a:rPr lang="ru-RU" sz="2000" dirty="0"/>
              <a:t> населенных </a:t>
            </a:r>
            <a:r>
              <a:rPr lang="ru-RU" sz="2000" dirty="0" smtClean="0"/>
              <a:t>пунктов</a:t>
            </a:r>
          </a:p>
          <a:p>
            <a:pPr marL="0" indent="0" algn="ctr">
              <a:buNone/>
            </a:pPr>
            <a:r>
              <a:rPr lang="ru-RU" sz="2000" b="1" dirty="0" smtClean="0"/>
              <a:t>	</a:t>
            </a:r>
          </a:p>
        </p:txBody>
      </p:sp>
      <p:graphicFrame>
        <p:nvGraphicFramePr>
          <p:cNvPr id="5" name="Таблица 4"/>
          <p:cNvGraphicFramePr>
            <a:graphicFrameLocks noGrp="1"/>
          </p:cNvGraphicFramePr>
          <p:nvPr>
            <p:extLst/>
          </p:nvPr>
        </p:nvGraphicFramePr>
        <p:xfrm>
          <a:off x="26388" y="1585066"/>
          <a:ext cx="9117612" cy="6904716"/>
        </p:xfrm>
        <a:graphic>
          <a:graphicData uri="http://schemas.openxmlformats.org/drawingml/2006/table">
            <a:tbl>
              <a:tblPr>
                <a:tableStyleId>{5C22544A-7EE6-4342-B048-85BDC9FD1C3A}</a:tableStyleId>
              </a:tblPr>
              <a:tblGrid>
                <a:gridCol w="9117612"/>
              </a:tblGrid>
              <a:tr h="426844">
                <a:tc>
                  <a:txBody>
                    <a:bodyPr/>
                    <a:lstStyle/>
                    <a:p>
                      <a:pPr>
                        <a:lnSpc>
                          <a:spcPct val="107000"/>
                        </a:lnSpc>
                        <a:spcAft>
                          <a:spcPts val="0"/>
                        </a:spcAft>
                      </a:pPr>
                      <a:r>
                        <a:rPr lang="ru-RU" sz="1600" dirty="0">
                          <a:effectLst/>
                        </a:rPr>
                        <a:t>воздушные линии на деревянных опорах изолированным </a:t>
                      </a:r>
                      <a:r>
                        <a:rPr lang="ru-RU" sz="1600" b="1" dirty="0">
                          <a:effectLst/>
                        </a:rPr>
                        <a:t>медным проводом </a:t>
                      </a:r>
                      <a:r>
                        <a:rPr lang="ru-RU" sz="1600" dirty="0">
                          <a:effectLst/>
                        </a:rPr>
                        <a:t>сечением до 50 квадратных мм включительно</a:t>
                      </a:r>
                      <a:endParaRPr lang="ru-RU" sz="1600" dirty="0">
                        <a:effectLst/>
                        <a:latin typeface="Times New Roman" panose="02020603050405020304" pitchFamily="18" charset="0"/>
                        <a:ea typeface="Times New Roman" panose="02020603050405020304" pitchFamily="18" charset="0"/>
                      </a:endParaRPr>
                    </a:p>
                  </a:txBody>
                  <a:tcPr marL="16275" marR="16275" marT="26775" marB="26775"/>
                </a:tc>
              </a:tr>
              <a:tr h="426844">
                <a:tc>
                  <a:txBody>
                    <a:bodyPr/>
                    <a:lstStyle/>
                    <a:p>
                      <a:pPr>
                        <a:lnSpc>
                          <a:spcPct val="107000"/>
                        </a:lnSpc>
                        <a:spcAft>
                          <a:spcPts val="0"/>
                        </a:spcAft>
                      </a:pPr>
                      <a:r>
                        <a:rPr lang="ru-RU" sz="1600" dirty="0">
                          <a:effectLst/>
                        </a:rPr>
                        <a:t>воздушные линии на деревянных опорах изолированным медным проводом сечением от 50 до 100 квадратных мм включительно</a:t>
                      </a:r>
                      <a:endParaRPr lang="ru-RU" sz="1600" dirty="0">
                        <a:effectLst/>
                        <a:latin typeface="Times New Roman" panose="02020603050405020304" pitchFamily="18" charset="0"/>
                        <a:ea typeface="Times New Roman" panose="02020603050405020304" pitchFamily="18" charset="0"/>
                      </a:endParaRPr>
                    </a:p>
                  </a:txBody>
                  <a:tcPr marL="16275" marR="16275" marT="26775" marB="26775"/>
                </a:tc>
              </a:tr>
              <a:tr h="426844">
                <a:tc>
                  <a:txBody>
                    <a:bodyPr/>
                    <a:lstStyle/>
                    <a:p>
                      <a:pPr>
                        <a:lnSpc>
                          <a:spcPct val="107000"/>
                        </a:lnSpc>
                        <a:spcAft>
                          <a:spcPts val="0"/>
                        </a:spcAft>
                      </a:pPr>
                      <a:r>
                        <a:rPr lang="ru-RU" sz="1600" dirty="0">
                          <a:effectLst/>
                        </a:rPr>
                        <a:t>воздушные линии на деревянных опорах изолированным медным проводом сечением от 100 до 200 квадратных мм включительно</a:t>
                      </a:r>
                      <a:endParaRPr lang="ru-RU" sz="1600" dirty="0">
                        <a:effectLst/>
                        <a:latin typeface="Times New Roman" panose="02020603050405020304" pitchFamily="18" charset="0"/>
                        <a:ea typeface="Times New Roman" panose="02020603050405020304" pitchFamily="18" charset="0"/>
                      </a:endParaRPr>
                    </a:p>
                  </a:txBody>
                  <a:tcPr marL="16275" marR="16275" marT="26775" marB="26775"/>
                </a:tc>
              </a:tr>
              <a:tr h="426844">
                <a:tc>
                  <a:txBody>
                    <a:bodyPr/>
                    <a:lstStyle/>
                    <a:p>
                      <a:pPr>
                        <a:lnSpc>
                          <a:spcPct val="107000"/>
                        </a:lnSpc>
                        <a:spcAft>
                          <a:spcPts val="0"/>
                        </a:spcAft>
                      </a:pPr>
                      <a:r>
                        <a:rPr lang="ru-RU" sz="1600" dirty="0">
                          <a:effectLst/>
                        </a:rPr>
                        <a:t>воздушные линии на деревянных опорах изолированным медным проводом сечением от 200 до 500 квадратных мм включительно</a:t>
                      </a:r>
                      <a:endParaRPr lang="ru-RU" sz="1600" dirty="0">
                        <a:effectLst/>
                        <a:latin typeface="Times New Roman" panose="02020603050405020304" pitchFamily="18" charset="0"/>
                        <a:ea typeface="Times New Roman" panose="02020603050405020304" pitchFamily="18" charset="0"/>
                      </a:endParaRPr>
                    </a:p>
                  </a:txBody>
                  <a:tcPr marL="16275" marR="16275" marT="26775" marB="26775"/>
                </a:tc>
              </a:tr>
              <a:tr h="426844">
                <a:tc>
                  <a:txBody>
                    <a:bodyPr/>
                    <a:lstStyle/>
                    <a:p>
                      <a:pPr>
                        <a:lnSpc>
                          <a:spcPct val="107000"/>
                        </a:lnSpc>
                        <a:spcAft>
                          <a:spcPts val="0"/>
                        </a:spcAft>
                      </a:pPr>
                      <a:r>
                        <a:rPr lang="ru-RU" sz="1600" dirty="0">
                          <a:effectLst/>
                        </a:rPr>
                        <a:t>воздушные линии на деревянных опорах изолированным медным проводом сечением от 500 до 800 квадратных мм включительно</a:t>
                      </a:r>
                      <a:endParaRPr lang="ru-RU" sz="1600" dirty="0">
                        <a:effectLst/>
                        <a:latin typeface="Times New Roman" panose="02020603050405020304" pitchFamily="18" charset="0"/>
                        <a:ea typeface="Times New Roman" panose="02020603050405020304" pitchFamily="18" charset="0"/>
                      </a:endParaRPr>
                    </a:p>
                  </a:txBody>
                  <a:tcPr marL="16275" marR="16275" marT="26775" marB="26775"/>
                </a:tc>
              </a:tr>
              <a:tr h="426844">
                <a:tc>
                  <a:txBody>
                    <a:bodyPr/>
                    <a:lstStyle/>
                    <a:p>
                      <a:pPr>
                        <a:lnSpc>
                          <a:spcPct val="107000"/>
                        </a:lnSpc>
                        <a:spcAft>
                          <a:spcPts val="0"/>
                        </a:spcAft>
                      </a:pPr>
                      <a:r>
                        <a:rPr lang="ru-RU" sz="1600" dirty="0">
                          <a:effectLst/>
                        </a:rPr>
                        <a:t>воздушные линии на деревянных опорах изолированным медным проводом сечением свыше 800 квадратных мм</a:t>
                      </a:r>
                      <a:endParaRPr lang="ru-RU" sz="1600" dirty="0">
                        <a:effectLst/>
                        <a:latin typeface="Times New Roman" panose="02020603050405020304" pitchFamily="18" charset="0"/>
                        <a:ea typeface="Times New Roman" panose="02020603050405020304" pitchFamily="18" charset="0"/>
                      </a:endParaRPr>
                    </a:p>
                  </a:txBody>
                  <a:tcPr marL="16275" marR="16275" marT="26775" marB="26775"/>
                </a:tc>
              </a:tr>
              <a:tr h="426844">
                <a:tc>
                  <a:txBody>
                    <a:bodyPr/>
                    <a:lstStyle/>
                    <a:p>
                      <a:pPr>
                        <a:lnSpc>
                          <a:spcPct val="107000"/>
                        </a:lnSpc>
                        <a:spcAft>
                          <a:spcPts val="0"/>
                        </a:spcAft>
                      </a:pPr>
                      <a:r>
                        <a:rPr lang="ru-RU" sz="1600" dirty="0">
                          <a:effectLst/>
                        </a:rPr>
                        <a:t>воздушные линии на деревянных опорах изолированным </a:t>
                      </a:r>
                      <a:r>
                        <a:rPr lang="ru-RU" sz="1600" b="1" dirty="0">
                          <a:effectLst/>
                        </a:rPr>
                        <a:t>стальным проводом </a:t>
                      </a:r>
                      <a:r>
                        <a:rPr lang="ru-RU" sz="1600" dirty="0">
                          <a:effectLst/>
                        </a:rPr>
                        <a:t>сечением до 50 квадратных мм включительно</a:t>
                      </a:r>
                      <a:endParaRPr lang="ru-RU" sz="1600" dirty="0">
                        <a:effectLst/>
                        <a:latin typeface="Times New Roman" panose="02020603050405020304" pitchFamily="18" charset="0"/>
                        <a:ea typeface="Times New Roman" panose="02020603050405020304" pitchFamily="18" charset="0"/>
                      </a:endParaRPr>
                    </a:p>
                  </a:txBody>
                  <a:tcPr marL="16275" marR="16275" marT="26775" marB="26775"/>
                </a:tc>
              </a:tr>
              <a:tr h="426844">
                <a:tc>
                  <a:txBody>
                    <a:bodyPr/>
                    <a:lstStyle/>
                    <a:p>
                      <a:pPr>
                        <a:lnSpc>
                          <a:spcPct val="107000"/>
                        </a:lnSpc>
                        <a:spcAft>
                          <a:spcPts val="0"/>
                        </a:spcAft>
                      </a:pPr>
                      <a:r>
                        <a:rPr lang="ru-RU" sz="1600" dirty="0">
                          <a:effectLst/>
                        </a:rPr>
                        <a:t>воздушные линии на деревянных опорах изолированным стальным проводом сечением от 50 до 100 квадратных мм включительно</a:t>
                      </a:r>
                      <a:endParaRPr lang="ru-RU" sz="1600" dirty="0">
                        <a:effectLst/>
                        <a:latin typeface="Times New Roman" panose="02020603050405020304" pitchFamily="18" charset="0"/>
                        <a:ea typeface="Times New Roman" panose="02020603050405020304" pitchFamily="18" charset="0"/>
                      </a:endParaRPr>
                    </a:p>
                  </a:txBody>
                  <a:tcPr marL="16275" marR="16275" marT="26775" marB="26775"/>
                </a:tc>
              </a:tr>
              <a:tr h="426844">
                <a:tc>
                  <a:txBody>
                    <a:bodyPr/>
                    <a:lstStyle/>
                    <a:p>
                      <a:pPr>
                        <a:lnSpc>
                          <a:spcPct val="107000"/>
                        </a:lnSpc>
                        <a:spcAft>
                          <a:spcPts val="0"/>
                        </a:spcAft>
                      </a:pPr>
                      <a:r>
                        <a:rPr lang="ru-RU" sz="1600" dirty="0">
                          <a:effectLst/>
                        </a:rPr>
                        <a:t>воздушные линии на деревянных опорах изолированным стальным проводом сечением от 100 до 200 квадратных мм включительно</a:t>
                      </a:r>
                      <a:endParaRPr lang="ru-RU" sz="1600" dirty="0">
                        <a:effectLst/>
                        <a:latin typeface="Times New Roman" panose="02020603050405020304" pitchFamily="18" charset="0"/>
                        <a:ea typeface="Times New Roman" panose="02020603050405020304" pitchFamily="18" charset="0"/>
                      </a:endParaRPr>
                    </a:p>
                  </a:txBody>
                  <a:tcPr marL="16275" marR="16275" marT="26775" marB="26775"/>
                </a:tc>
              </a:tr>
              <a:tr h="426844">
                <a:tc>
                  <a:txBody>
                    <a:bodyPr/>
                    <a:lstStyle/>
                    <a:p>
                      <a:pPr>
                        <a:lnSpc>
                          <a:spcPct val="107000"/>
                        </a:lnSpc>
                        <a:spcAft>
                          <a:spcPts val="0"/>
                        </a:spcAft>
                      </a:pPr>
                      <a:r>
                        <a:rPr lang="ru-RU" sz="1600" dirty="0">
                          <a:effectLst/>
                        </a:rPr>
                        <a:t>воздушные линии на деревянных опорах изолированным стальным проводом сечением от 200 до 500 квадратных мм включительно</a:t>
                      </a:r>
                      <a:endParaRPr lang="ru-RU" sz="1600" dirty="0">
                        <a:effectLst/>
                        <a:latin typeface="Times New Roman" panose="02020603050405020304" pitchFamily="18" charset="0"/>
                        <a:ea typeface="Times New Roman" panose="02020603050405020304" pitchFamily="18" charset="0"/>
                      </a:endParaRPr>
                    </a:p>
                  </a:txBody>
                  <a:tcPr marL="16275" marR="16275" marT="26775" marB="26775"/>
                </a:tc>
              </a:tr>
              <a:tr h="426844">
                <a:tc>
                  <a:txBody>
                    <a:bodyPr/>
                    <a:lstStyle/>
                    <a:p>
                      <a:pPr>
                        <a:lnSpc>
                          <a:spcPct val="107000"/>
                        </a:lnSpc>
                        <a:spcAft>
                          <a:spcPts val="0"/>
                        </a:spcAft>
                      </a:pPr>
                      <a:r>
                        <a:rPr lang="ru-RU" sz="1600" dirty="0">
                          <a:effectLst/>
                        </a:rPr>
                        <a:t>воздушные линии на деревянных опорах изолированным стальным проводом сечением от 500 до 800 квадратных мм включительно</a:t>
                      </a:r>
                      <a:endParaRPr lang="ru-RU" sz="1600" dirty="0">
                        <a:effectLst/>
                        <a:latin typeface="Times New Roman" panose="02020603050405020304" pitchFamily="18" charset="0"/>
                        <a:ea typeface="Times New Roman" panose="02020603050405020304" pitchFamily="18" charset="0"/>
                      </a:endParaRPr>
                    </a:p>
                  </a:txBody>
                  <a:tcPr marL="16275" marR="16275" marT="26775" marB="26775"/>
                </a:tc>
              </a:tr>
              <a:tr h="426844">
                <a:tc>
                  <a:txBody>
                    <a:bodyPr/>
                    <a:lstStyle/>
                    <a:p>
                      <a:pPr>
                        <a:lnSpc>
                          <a:spcPct val="107000"/>
                        </a:lnSpc>
                        <a:spcAft>
                          <a:spcPts val="0"/>
                        </a:spcAft>
                      </a:pPr>
                      <a:r>
                        <a:rPr lang="ru-RU" sz="1600" dirty="0">
                          <a:effectLst/>
                        </a:rPr>
                        <a:t>воздушные линии на деревянных опорах изолированным стальным проводом сечением свыше 800 квадратных мм</a:t>
                      </a:r>
                      <a:endParaRPr lang="ru-RU" sz="1600" dirty="0">
                        <a:effectLst/>
                        <a:latin typeface="Times New Roman" panose="02020603050405020304" pitchFamily="18" charset="0"/>
                        <a:ea typeface="Times New Roman" panose="02020603050405020304" pitchFamily="18" charset="0"/>
                      </a:endParaRPr>
                    </a:p>
                  </a:txBody>
                  <a:tcPr marL="16275" marR="16275" marT="26775" marB="26775"/>
                </a:tc>
              </a:tr>
            </a:tbl>
          </a:graphicData>
        </a:graphic>
      </p:graphicFrame>
      <p:pic>
        <p:nvPicPr>
          <p:cNvPr id="2065" name="Picture 1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1114425" cy="290513"/>
          </a:xfrm>
          <a:prstGeom prst="rect">
            <a:avLst/>
          </a:prstGeom>
          <a:noFill/>
          <a:extLst>
            <a:ext uri="{909E8E84-426E-40DD-AFC4-6F175D3DCCD1}">
              <a14:hiddenFill xmlns:a14="http://schemas.microsoft.com/office/drawing/2010/main">
                <a:solidFill>
                  <a:srgbClr val="FFFFFF"/>
                </a:solidFill>
              </a14:hiddenFill>
            </a:ext>
          </a:extLst>
        </p:spPr>
      </p:pic>
      <p:pic>
        <p:nvPicPr>
          <p:cNvPr id="2064" name="Picture 1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914400" cy="290513"/>
          </a:xfrm>
          <a:prstGeom prst="rect">
            <a:avLst/>
          </a:prstGeom>
          <a:noFill/>
          <a:extLst>
            <a:ext uri="{909E8E84-426E-40DD-AFC4-6F175D3DCCD1}">
              <a14:hiddenFill xmlns:a14="http://schemas.microsoft.com/office/drawing/2010/main">
                <a:solidFill>
                  <a:srgbClr val="FFFFFF"/>
                </a:solidFill>
              </a14:hiddenFill>
            </a:ext>
          </a:extLst>
        </p:spPr>
      </p:pic>
      <p:pic>
        <p:nvPicPr>
          <p:cNvPr id="2063" name="Picture 1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0" y="0"/>
            <a:ext cx="747713" cy="290513"/>
          </a:xfrm>
          <a:prstGeom prst="rect">
            <a:avLst/>
          </a:prstGeom>
          <a:noFill/>
          <a:extLst>
            <a:ext uri="{909E8E84-426E-40DD-AFC4-6F175D3DCCD1}">
              <a14:hiddenFill xmlns:a14="http://schemas.microsoft.com/office/drawing/2010/main">
                <a:solidFill>
                  <a:srgbClr val="FFFFFF"/>
                </a:solidFill>
              </a14:hiddenFill>
            </a:ext>
          </a:extLst>
        </p:spPr>
      </p:pic>
      <p:pic>
        <p:nvPicPr>
          <p:cNvPr id="2062" name="Picture 14"/>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0" y="0"/>
            <a:ext cx="1162050" cy="290513"/>
          </a:xfrm>
          <a:prstGeom prst="rect">
            <a:avLst/>
          </a:prstGeom>
          <a:noFill/>
          <a:extLst>
            <a:ext uri="{909E8E84-426E-40DD-AFC4-6F175D3DCCD1}">
              <a14:hiddenFill xmlns:a14="http://schemas.microsoft.com/office/drawing/2010/main">
                <a:solidFill>
                  <a:srgbClr val="FFFFFF"/>
                </a:solidFill>
              </a14:hiddenFill>
            </a:ext>
          </a:extLst>
        </p:spPr>
      </p:pic>
      <p:pic>
        <p:nvPicPr>
          <p:cNvPr id="2061" name="Picture 13"/>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0" y="0"/>
            <a:ext cx="1114425" cy="290513"/>
          </a:xfrm>
          <a:prstGeom prst="rect">
            <a:avLst/>
          </a:prstGeom>
          <a:noFill/>
          <a:extLst>
            <a:ext uri="{909E8E84-426E-40DD-AFC4-6F175D3DCCD1}">
              <a14:hiddenFill xmlns:a14="http://schemas.microsoft.com/office/drawing/2010/main">
                <a:solidFill>
                  <a:srgbClr val="FFFFFF"/>
                </a:solidFill>
              </a14:hiddenFill>
            </a:ext>
          </a:extLst>
        </p:spPr>
      </p:pic>
      <p:pic>
        <p:nvPicPr>
          <p:cNvPr id="2060" name="Picture 12"/>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0" y="0"/>
            <a:ext cx="914400" cy="290513"/>
          </a:xfrm>
          <a:prstGeom prst="rect">
            <a:avLst/>
          </a:prstGeom>
          <a:noFill/>
          <a:extLst>
            <a:ext uri="{909E8E84-426E-40DD-AFC4-6F175D3DCCD1}">
              <a14:hiddenFill xmlns:a14="http://schemas.microsoft.com/office/drawing/2010/main">
                <a:solidFill>
                  <a:srgbClr val="FFFFFF"/>
                </a:solidFill>
              </a14:hiddenFill>
            </a:ext>
          </a:extLst>
        </p:spPr>
      </p:pic>
      <p:pic>
        <p:nvPicPr>
          <p:cNvPr id="2059" name="Picture 11"/>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0" y="0"/>
            <a:ext cx="747713" cy="290513"/>
          </a:xfrm>
          <a:prstGeom prst="rect">
            <a:avLst/>
          </a:prstGeom>
          <a:noFill/>
          <a:extLst>
            <a:ext uri="{909E8E84-426E-40DD-AFC4-6F175D3DCCD1}">
              <a14:hiddenFill xmlns:a14="http://schemas.microsoft.com/office/drawing/2010/main">
                <a:solidFill>
                  <a:srgbClr val="FFFFFF"/>
                </a:solidFill>
              </a14:hiddenFill>
            </a:ext>
          </a:extLst>
        </p:spPr>
      </p:pic>
      <p:pic>
        <p:nvPicPr>
          <p:cNvPr id="2058" name="Picture 10"/>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0" y="0"/>
            <a:ext cx="1162050" cy="290513"/>
          </a:xfrm>
          <a:prstGeom prst="rect">
            <a:avLst/>
          </a:prstGeom>
          <a:noFill/>
          <a:extLst>
            <a:ext uri="{909E8E84-426E-40DD-AFC4-6F175D3DCCD1}">
              <a14:hiddenFill xmlns:a14="http://schemas.microsoft.com/office/drawing/2010/main">
                <a:solidFill>
                  <a:srgbClr val="FFFFFF"/>
                </a:solidFill>
              </a14:hiddenFill>
            </a:ext>
          </a:extLst>
        </p:spPr>
      </p:pic>
      <p:pic>
        <p:nvPicPr>
          <p:cNvPr id="2057" name="Picture 9"/>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0" y="0"/>
            <a:ext cx="1114425" cy="290513"/>
          </a:xfrm>
          <a:prstGeom prst="rect">
            <a:avLst/>
          </a:prstGeom>
          <a:noFill/>
          <a:extLst>
            <a:ext uri="{909E8E84-426E-40DD-AFC4-6F175D3DCCD1}">
              <a14:hiddenFill xmlns:a14="http://schemas.microsoft.com/office/drawing/2010/main">
                <a:solidFill>
                  <a:srgbClr val="FFFFFF"/>
                </a:solidFill>
              </a14:hiddenFill>
            </a:ext>
          </a:extLst>
        </p:spPr>
      </p:pic>
      <p:pic>
        <p:nvPicPr>
          <p:cNvPr id="2056" name="Picture 8"/>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0" y="0"/>
            <a:ext cx="914400" cy="290513"/>
          </a:xfrm>
          <a:prstGeom prst="rect">
            <a:avLst/>
          </a:prstGeom>
          <a:noFill/>
          <a:extLst>
            <a:ext uri="{909E8E84-426E-40DD-AFC4-6F175D3DCCD1}">
              <a14:hiddenFill xmlns:a14="http://schemas.microsoft.com/office/drawing/2010/main">
                <a:solidFill>
                  <a:srgbClr val="FFFFFF"/>
                </a:solidFill>
              </a14:hiddenFill>
            </a:ext>
          </a:extLst>
        </p:spPr>
      </p:pic>
      <p:pic>
        <p:nvPicPr>
          <p:cNvPr id="2055" name="Picture 7"/>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0" y="0"/>
            <a:ext cx="747713" cy="290513"/>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0" y="0"/>
            <a:ext cx="1162050" cy="290513"/>
          </a:xfrm>
          <a:prstGeom prst="rect">
            <a:avLst/>
          </a:prstGeom>
          <a:noFill/>
          <a:extLst>
            <a:ext uri="{909E8E84-426E-40DD-AFC4-6F175D3DCCD1}">
              <a14:hiddenFill xmlns:a14="http://schemas.microsoft.com/office/drawing/2010/main">
                <a:solidFill>
                  <a:srgbClr val="FFFFFF"/>
                </a:solidFill>
              </a14:hiddenFill>
            </a:ext>
          </a:extLst>
        </p:spPr>
      </p:pic>
      <p:pic>
        <p:nvPicPr>
          <p:cNvPr id="2053" name="Picture 5"/>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0" y="0"/>
            <a:ext cx="1114425" cy="290513"/>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0" y="0"/>
            <a:ext cx="914400" cy="290513"/>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3"/>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0" y="0"/>
            <a:ext cx="747713" cy="290513"/>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p:cNvPicPr>
            <a:picLocks noChangeAspect="1" noChangeArrowheads="1"/>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0" y="0"/>
            <a:ext cx="1162050" cy="290513"/>
          </a:xfrm>
          <a:prstGeom prst="rect">
            <a:avLst/>
          </a:prstGeom>
          <a:noFill/>
          <a:extLst>
            <a:ext uri="{909E8E84-426E-40DD-AFC4-6F175D3DCCD1}">
              <a14:hiddenFill xmlns:a14="http://schemas.microsoft.com/office/drawing/2010/main">
                <a:solidFill>
                  <a:srgbClr val="FFFFFF"/>
                </a:solidFill>
              </a14:hiddenFill>
            </a:ext>
          </a:extLst>
        </p:spPr>
      </p:pic>
      <p:pic>
        <p:nvPicPr>
          <p:cNvPr id="2049" name="Picture 1"/>
          <p:cNvPicPr>
            <a:picLocks noChangeAspect="1" noChangeArrowheads="1"/>
          </p:cNvPicPr>
          <p:nvPr/>
        </p:nvPicPr>
        <p:blipFill>
          <a:blip r:embed="rId18" cstate="print">
            <a:extLst>
              <a:ext uri="{28A0092B-C50C-407E-A947-70E740481C1C}">
                <a14:useLocalDpi xmlns:a14="http://schemas.microsoft.com/office/drawing/2010/main" val="0"/>
              </a:ext>
            </a:extLst>
          </a:blip>
          <a:srcRect/>
          <a:stretch>
            <a:fillRect/>
          </a:stretch>
        </p:blipFill>
        <p:spPr bwMode="auto">
          <a:xfrm>
            <a:off x="0" y="0"/>
            <a:ext cx="1114425" cy="2905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09643594"/>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6597352"/>
          </a:xfrm>
        </p:spPr>
        <p:txBody>
          <a:bodyPr>
            <a:noAutofit/>
          </a:bodyPr>
          <a:lstStyle/>
          <a:p>
            <a:r>
              <a:rPr lang="ru-RU" sz="2800" b="1" dirty="0" smtClean="0">
                <a:solidFill>
                  <a:schemeClr val="tx2">
                    <a:lumMod val="60000"/>
                    <a:lumOff val="40000"/>
                  </a:schemeClr>
                </a:solidFill>
                <a:latin typeface="Comic Sans MS" panose="030F0702030302020204" pitchFamily="66" charset="0"/>
              </a:rPr>
              <a:t>  </a:t>
            </a:r>
            <a:r>
              <a:rPr lang="ru-RU" sz="2800" b="1" dirty="0">
                <a:solidFill>
                  <a:schemeClr val="tx2">
                    <a:lumMod val="60000"/>
                    <a:lumOff val="40000"/>
                  </a:schemeClr>
                </a:solidFill>
                <a:latin typeface="Comic Sans MS" panose="030F0702030302020204" pitchFamily="66" charset="0"/>
              </a:rPr>
              <a:t>Федеральный закон от 31.07.2020 </a:t>
            </a:r>
            <a:r>
              <a:rPr lang="ru-RU" sz="2800" b="1" dirty="0">
                <a:solidFill>
                  <a:srgbClr val="FF0000"/>
                </a:solidFill>
                <a:latin typeface="Comic Sans MS" panose="030F0702030302020204" pitchFamily="66" charset="0"/>
              </a:rPr>
              <a:t>№ 254-ФЗ</a:t>
            </a:r>
            <a:br>
              <a:rPr lang="ru-RU" sz="2800" b="1" dirty="0">
                <a:solidFill>
                  <a:srgbClr val="FF0000"/>
                </a:solidFill>
                <a:latin typeface="Comic Sans MS" panose="030F0702030302020204" pitchFamily="66" charset="0"/>
              </a:rPr>
            </a:br>
            <a:r>
              <a:rPr lang="ru-RU" sz="2800" b="1" dirty="0" smtClean="0">
                <a:solidFill>
                  <a:schemeClr val="tx2">
                    <a:lumMod val="60000"/>
                    <a:lumOff val="40000"/>
                  </a:schemeClr>
                </a:solidFill>
                <a:latin typeface="Comic Sans MS" panose="030F0702030302020204" pitchFamily="66" charset="0"/>
              </a:rPr>
              <a:t> </a:t>
            </a:r>
            <a:r>
              <a:rPr lang="ru-RU" sz="2800" b="1" dirty="0">
                <a:solidFill>
                  <a:schemeClr val="tx2">
                    <a:lumMod val="60000"/>
                    <a:lumOff val="40000"/>
                  </a:schemeClr>
                </a:solidFill>
                <a:latin typeface="Comic Sans MS" panose="030F0702030302020204" pitchFamily="66" charset="0"/>
              </a:rPr>
              <a:t>"Об особенностях регулирования </a:t>
            </a:r>
            <a:r>
              <a:rPr lang="ru-RU" sz="2800" b="1" u="sng" dirty="0">
                <a:solidFill>
                  <a:schemeClr val="tx2">
                    <a:lumMod val="60000"/>
                    <a:lumOff val="40000"/>
                  </a:schemeClr>
                </a:solidFill>
                <a:latin typeface="Comic Sans MS" panose="030F0702030302020204" pitchFamily="66" charset="0"/>
              </a:rPr>
              <a:t>отдельных отношений в целях модернизации и </a:t>
            </a:r>
            <a:r>
              <a:rPr lang="ru-RU" sz="2800" b="1" u="sng" dirty="0" smtClean="0">
                <a:solidFill>
                  <a:schemeClr val="tx2">
                    <a:lumMod val="60000"/>
                    <a:lumOff val="40000"/>
                  </a:schemeClr>
                </a:solidFill>
                <a:latin typeface="Comic Sans MS" panose="030F0702030302020204" pitchFamily="66" charset="0"/>
              </a:rPr>
              <a:t/>
            </a:r>
            <a:br>
              <a:rPr lang="ru-RU" sz="2800" b="1" u="sng" dirty="0" smtClean="0">
                <a:solidFill>
                  <a:schemeClr val="tx2">
                    <a:lumMod val="60000"/>
                    <a:lumOff val="40000"/>
                  </a:schemeClr>
                </a:solidFill>
                <a:latin typeface="Comic Sans MS" panose="030F0702030302020204" pitchFamily="66" charset="0"/>
              </a:rPr>
            </a:br>
            <a:r>
              <a:rPr lang="ru-RU" sz="2400" b="1" u="sng" dirty="0" smtClean="0">
                <a:solidFill>
                  <a:schemeClr val="tx2">
                    <a:lumMod val="75000"/>
                  </a:schemeClr>
                </a:solidFill>
                <a:latin typeface="Comic Sans MS" panose="030F0702030302020204" pitchFamily="66" charset="0"/>
              </a:rPr>
              <a:t>РАСШИРЕНИЯ МАГИСТРАЛЬНОЙ ИНФРАСТРУКТУРЫ</a:t>
            </a:r>
            <a:r>
              <a:rPr lang="ru-RU" sz="2400" b="1" dirty="0" smtClean="0">
                <a:solidFill>
                  <a:schemeClr val="tx2">
                    <a:lumMod val="75000"/>
                  </a:schemeClr>
                </a:solidFill>
                <a:latin typeface="Comic Sans MS" panose="030F0702030302020204" pitchFamily="66" charset="0"/>
              </a:rPr>
              <a:t> </a:t>
            </a:r>
            <a:r>
              <a:rPr lang="ru-RU" sz="2400" b="1" dirty="0" smtClean="0">
                <a:solidFill>
                  <a:schemeClr val="tx2">
                    <a:lumMod val="60000"/>
                    <a:lumOff val="40000"/>
                  </a:schemeClr>
                </a:solidFill>
                <a:latin typeface="Comic Sans MS" panose="030F0702030302020204" pitchFamily="66" charset="0"/>
              </a:rPr>
              <a:t/>
            </a:r>
            <a:br>
              <a:rPr lang="ru-RU" sz="2400" b="1" dirty="0" smtClean="0">
                <a:solidFill>
                  <a:schemeClr val="tx2">
                    <a:lumMod val="60000"/>
                    <a:lumOff val="40000"/>
                  </a:schemeClr>
                </a:solidFill>
                <a:latin typeface="Comic Sans MS" panose="030F0702030302020204" pitchFamily="66" charset="0"/>
              </a:rPr>
            </a:br>
            <a:r>
              <a:rPr lang="ru-RU" sz="2800" b="1" dirty="0" smtClean="0">
                <a:solidFill>
                  <a:schemeClr val="tx2">
                    <a:lumMod val="60000"/>
                    <a:lumOff val="40000"/>
                  </a:schemeClr>
                </a:solidFill>
                <a:latin typeface="Comic Sans MS" panose="030F0702030302020204" pitchFamily="66" charset="0"/>
              </a:rPr>
              <a:t>и </a:t>
            </a:r>
            <a:r>
              <a:rPr lang="ru-RU" sz="2800" b="1" dirty="0">
                <a:solidFill>
                  <a:schemeClr val="tx2">
                    <a:lumMod val="60000"/>
                    <a:lumOff val="40000"/>
                  </a:schemeClr>
                </a:solidFill>
                <a:latin typeface="Comic Sans MS" panose="030F0702030302020204" pitchFamily="66" charset="0"/>
              </a:rPr>
              <a:t>о внесении изменений в отдельные законодательные акты Российской </a:t>
            </a:r>
            <a:r>
              <a:rPr lang="ru-RU" sz="2800" b="1" dirty="0" smtClean="0">
                <a:solidFill>
                  <a:schemeClr val="tx2">
                    <a:lumMod val="60000"/>
                    <a:lumOff val="40000"/>
                  </a:schemeClr>
                </a:solidFill>
                <a:latin typeface="Comic Sans MS" panose="030F0702030302020204" pitchFamily="66" charset="0"/>
              </a:rPr>
              <a:t>Федерации»</a:t>
            </a:r>
            <a:br>
              <a:rPr lang="ru-RU" sz="2800" b="1" dirty="0" smtClean="0">
                <a:solidFill>
                  <a:schemeClr val="tx2">
                    <a:lumMod val="60000"/>
                    <a:lumOff val="40000"/>
                  </a:schemeClr>
                </a:solidFill>
                <a:latin typeface="Comic Sans MS" panose="030F0702030302020204" pitchFamily="66" charset="0"/>
              </a:rPr>
            </a:br>
            <a:r>
              <a:rPr lang="ru-RU" sz="2800" b="1" dirty="0" smtClean="0">
                <a:solidFill>
                  <a:schemeClr val="tx2">
                    <a:lumMod val="60000"/>
                    <a:lumOff val="40000"/>
                  </a:schemeClr>
                </a:solidFill>
                <a:latin typeface="Comic Sans MS" panose="030F0702030302020204" pitchFamily="66" charset="0"/>
              </a:rPr>
              <a:t/>
            </a:r>
            <a:br>
              <a:rPr lang="ru-RU" sz="2800" b="1" dirty="0" smtClean="0">
                <a:solidFill>
                  <a:schemeClr val="tx2">
                    <a:lumMod val="60000"/>
                    <a:lumOff val="40000"/>
                  </a:schemeClr>
                </a:solidFill>
                <a:latin typeface="Comic Sans MS" panose="030F0702030302020204" pitchFamily="66" charset="0"/>
              </a:rPr>
            </a:br>
            <a:r>
              <a:rPr lang="ru-RU" sz="2800" b="1" dirty="0" smtClean="0">
                <a:solidFill>
                  <a:schemeClr val="tx2">
                    <a:lumMod val="60000"/>
                    <a:lumOff val="40000"/>
                  </a:schemeClr>
                </a:solidFill>
                <a:latin typeface="Comic Sans MS" panose="030F0702030302020204" pitchFamily="66" charset="0"/>
              </a:rPr>
              <a:t> </a:t>
            </a:r>
            <a:r>
              <a:rPr lang="ru-RU" sz="2400" b="1" dirty="0">
                <a:solidFill>
                  <a:schemeClr val="tx2">
                    <a:lumMod val="60000"/>
                    <a:lumOff val="40000"/>
                  </a:schemeClr>
                </a:solidFill>
                <a:latin typeface="Comic Sans MS" panose="030F0702030302020204" pitchFamily="66" charset="0"/>
              </a:rPr>
              <a:t>особенности регулирования градостроительных и земельных отношений в целях модернизации и расширения </a:t>
            </a:r>
            <a:r>
              <a:rPr lang="ru-RU" sz="2400" b="1" dirty="0" smtClean="0">
                <a:solidFill>
                  <a:schemeClr val="tx2">
                    <a:lumMod val="60000"/>
                    <a:lumOff val="40000"/>
                  </a:schemeClr>
                </a:solidFill>
                <a:latin typeface="Comic Sans MS" panose="030F0702030302020204" pitchFamily="66" charset="0"/>
              </a:rPr>
              <a:t>магистральной инфраструктуры  </a:t>
            </a:r>
            <a:r>
              <a:rPr lang="ru-RU" sz="2800" b="1" dirty="0" smtClean="0">
                <a:solidFill>
                  <a:schemeClr val="tx2">
                    <a:lumMod val="60000"/>
                    <a:lumOff val="40000"/>
                  </a:schemeClr>
                </a:solidFill>
                <a:latin typeface="Comic Sans MS" panose="030F0702030302020204" pitchFamily="66" charset="0"/>
              </a:rPr>
              <a:t/>
            </a:r>
            <a:br>
              <a:rPr lang="ru-RU" sz="2800" b="1" dirty="0" smtClean="0">
                <a:solidFill>
                  <a:schemeClr val="tx2">
                    <a:lumMod val="60000"/>
                    <a:lumOff val="40000"/>
                  </a:schemeClr>
                </a:solidFill>
                <a:latin typeface="Comic Sans MS" panose="030F0702030302020204" pitchFamily="66" charset="0"/>
              </a:rPr>
            </a:br>
            <a:r>
              <a:rPr lang="ru-RU" sz="2800" i="1" dirty="0" smtClean="0"/>
              <a:t>Статьи </a:t>
            </a:r>
            <a:r>
              <a:rPr lang="ru-RU" sz="2800" i="1" dirty="0"/>
              <a:t>с 1 по 6 </a:t>
            </a:r>
            <a:r>
              <a:rPr lang="ru-RU" sz="2800" dirty="0" smtClean="0"/>
              <a:t>применяются со дня опубликования </a:t>
            </a:r>
            <a:br>
              <a:rPr lang="ru-RU" sz="2800" dirty="0" smtClean="0"/>
            </a:br>
            <a:r>
              <a:rPr lang="ru-RU" sz="2800" b="1" dirty="0" smtClean="0"/>
              <a:t>по </a:t>
            </a:r>
            <a:r>
              <a:rPr lang="ru-RU" sz="2800" b="1" dirty="0"/>
              <a:t>31 декабря 2024 </a:t>
            </a:r>
            <a:r>
              <a:rPr lang="ru-RU" sz="2800" b="1" dirty="0" smtClean="0"/>
              <a:t>г.</a:t>
            </a:r>
            <a:r>
              <a:rPr lang="ru-RU" sz="2800" b="1" dirty="0"/>
              <a:t/>
            </a:r>
            <a:br>
              <a:rPr lang="ru-RU" sz="2800" b="1" dirty="0"/>
            </a:br>
            <a:r>
              <a:rPr lang="ru-RU" sz="2800" b="1" dirty="0" smtClean="0"/>
              <a:t/>
            </a:r>
            <a:br>
              <a:rPr lang="ru-RU" sz="2800" b="1" dirty="0" smtClean="0"/>
            </a:br>
            <a:r>
              <a:rPr lang="ru-RU" sz="2800" b="1" dirty="0" smtClean="0"/>
              <a:t/>
            </a:r>
            <a:br>
              <a:rPr lang="ru-RU" sz="2800" b="1" dirty="0" smtClean="0"/>
            </a:br>
            <a:r>
              <a:rPr lang="ru-RU" sz="2400" b="1" i="1" dirty="0" smtClean="0">
                <a:solidFill>
                  <a:schemeClr val="accent6">
                    <a:lumMod val="75000"/>
                  </a:schemeClr>
                </a:solidFill>
              </a:rPr>
              <a:t>Аналог ФЗ от </a:t>
            </a:r>
            <a:r>
              <a:rPr lang="ru-RU" sz="2400" b="1" i="1" dirty="0">
                <a:solidFill>
                  <a:schemeClr val="accent6">
                    <a:lumMod val="75000"/>
                  </a:schemeClr>
                </a:solidFill>
              </a:rPr>
              <a:t>13.07.201</a:t>
            </a:r>
            <a:r>
              <a:rPr lang="ru-RU" sz="2800" b="1" i="1" dirty="0">
                <a:solidFill>
                  <a:schemeClr val="accent6">
                    <a:lumMod val="75000"/>
                  </a:schemeClr>
                </a:solidFill>
              </a:rPr>
              <a:t>5</a:t>
            </a:r>
            <a:r>
              <a:rPr lang="ru-RU" sz="2400" b="1" i="1" dirty="0">
                <a:solidFill>
                  <a:schemeClr val="accent6">
                    <a:lumMod val="75000"/>
                  </a:schemeClr>
                </a:solidFill>
              </a:rPr>
              <a:t> N </a:t>
            </a:r>
            <a:r>
              <a:rPr lang="ru-RU" sz="2800" b="1" i="1" dirty="0" smtClean="0">
                <a:solidFill>
                  <a:schemeClr val="accent6">
                    <a:lumMod val="75000"/>
                  </a:schemeClr>
                </a:solidFill>
              </a:rPr>
              <a:t>221</a:t>
            </a:r>
            <a:r>
              <a:rPr lang="ru-RU" sz="2400" b="1" i="1" dirty="0" smtClean="0">
                <a:solidFill>
                  <a:schemeClr val="accent6">
                    <a:lumMod val="75000"/>
                  </a:schemeClr>
                </a:solidFill>
              </a:rPr>
              <a:t>-ФЗ </a:t>
            </a:r>
            <a:r>
              <a:rPr lang="ru-RU" sz="1800" i="1" dirty="0" smtClean="0">
                <a:solidFill>
                  <a:schemeClr val="accent6">
                    <a:lumMod val="75000"/>
                  </a:schemeClr>
                </a:solidFill>
              </a:rPr>
              <a:t>(до 201</a:t>
            </a:r>
            <a:r>
              <a:rPr lang="ru-RU" sz="2400" i="1" dirty="0" smtClean="0">
                <a:solidFill>
                  <a:schemeClr val="accent6">
                    <a:lumMod val="75000"/>
                  </a:schemeClr>
                </a:solidFill>
              </a:rPr>
              <a:t>8 </a:t>
            </a:r>
            <a:r>
              <a:rPr lang="ru-RU" sz="1800" i="1" dirty="0" smtClean="0">
                <a:solidFill>
                  <a:schemeClr val="accent6">
                    <a:lumMod val="75000"/>
                  </a:schemeClr>
                </a:solidFill>
              </a:rPr>
              <a:t>г)</a:t>
            </a:r>
            <a:r>
              <a:rPr lang="ru-RU" sz="2000" dirty="0"/>
              <a:t/>
            </a:r>
            <a:br>
              <a:rPr lang="ru-RU" sz="2000" dirty="0"/>
            </a:br>
            <a:endParaRPr lang="ru-RU" sz="2800" dirty="0">
              <a:solidFill>
                <a:schemeClr val="tx2">
                  <a:lumMod val="60000"/>
                  <a:lumOff val="40000"/>
                </a:schemeClr>
              </a:solidFill>
              <a:latin typeface="Comic Sans MS" panose="030F0702030302020204" pitchFamily="66" charset="0"/>
            </a:endParaRPr>
          </a:p>
        </p:txBody>
      </p:sp>
      <p:sp>
        <p:nvSpPr>
          <p:cNvPr id="3" name="Объект 2"/>
          <p:cNvSpPr>
            <a:spLocks noGrp="1"/>
          </p:cNvSpPr>
          <p:nvPr>
            <p:ph idx="1"/>
          </p:nvPr>
        </p:nvSpPr>
        <p:spPr>
          <a:xfrm>
            <a:off x="0" y="6525344"/>
            <a:ext cx="9144000" cy="332656"/>
          </a:xfrm>
        </p:spPr>
        <p:txBody>
          <a:bodyPr>
            <a:normAutofit lnSpcReduction="10000"/>
          </a:bodyPr>
          <a:lstStyle/>
          <a:p>
            <a:pPr marL="0" indent="0" algn="just" fontAlgn="base">
              <a:buNone/>
            </a:pPr>
            <a:endParaRPr lang="ru-RU" sz="1600" i="1" dirty="0"/>
          </a:p>
          <a:p>
            <a:pPr algn="just" fontAlgn="base"/>
            <a:endParaRPr lang="ru-RU" sz="1600" i="1" dirty="0"/>
          </a:p>
          <a:p>
            <a:pPr algn="just"/>
            <a:endParaRPr lang="ru-RU" sz="1400" i="1" dirty="0" smtClean="0"/>
          </a:p>
          <a:p>
            <a:pPr marL="0" lvl="0" indent="0">
              <a:buNone/>
            </a:pPr>
            <a:endParaRPr lang="ru-RU" sz="6400" dirty="0"/>
          </a:p>
          <a:p>
            <a:pPr marL="0" lvl="0" indent="0" algn="just">
              <a:buNone/>
            </a:pPr>
            <a:endParaRPr lang="ru-RU" sz="4000" dirty="0"/>
          </a:p>
          <a:p>
            <a:pPr lvl="0" algn="just"/>
            <a:endParaRPr lang="ru-RU" sz="6400" dirty="0"/>
          </a:p>
        </p:txBody>
      </p:sp>
    </p:spTree>
    <p:extLst>
      <p:ext uri="{BB962C8B-B14F-4D97-AF65-F5344CB8AC3E}">
        <p14:creationId xmlns:p14="http://schemas.microsoft.com/office/powerpoint/2010/main" val="3758668713"/>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116632"/>
          </a:xfrm>
        </p:spPr>
        <p:txBody>
          <a:bodyPr>
            <a:noAutofit/>
          </a:bodyPr>
          <a:lstStyle/>
          <a:p>
            <a:endParaRPr lang="ru-RU" sz="1800" b="1" dirty="0">
              <a:solidFill>
                <a:schemeClr val="tx2">
                  <a:lumMod val="60000"/>
                  <a:lumOff val="40000"/>
                </a:schemeClr>
              </a:solidFill>
              <a:latin typeface="Comic Sans MS" panose="030F0702030302020204" pitchFamily="66" charset="0"/>
            </a:endParaRPr>
          </a:p>
        </p:txBody>
      </p:sp>
      <p:sp>
        <p:nvSpPr>
          <p:cNvPr id="3" name="Объект 2"/>
          <p:cNvSpPr>
            <a:spLocks noGrp="1"/>
          </p:cNvSpPr>
          <p:nvPr>
            <p:ph idx="1"/>
          </p:nvPr>
        </p:nvSpPr>
        <p:spPr>
          <a:xfrm>
            <a:off x="26388" y="116632"/>
            <a:ext cx="9144000" cy="6813376"/>
          </a:xfrm>
        </p:spPr>
        <p:txBody>
          <a:bodyPr>
            <a:normAutofit lnSpcReduction="10000"/>
          </a:bodyPr>
          <a:lstStyle/>
          <a:p>
            <a:pPr marL="0" lvl="0" indent="0" algn="ctr">
              <a:buNone/>
            </a:pPr>
            <a:r>
              <a:rPr lang="ru-RU" sz="2000" b="1" dirty="0">
                <a:solidFill>
                  <a:srgbClr val="FF0000"/>
                </a:solidFill>
              </a:rPr>
              <a:t>под объектами</a:t>
            </a:r>
            <a:r>
              <a:rPr lang="ru-RU" sz="2000" dirty="0"/>
              <a:t>, предназначенными для модернизации и расширения магистральной </a:t>
            </a:r>
            <a:r>
              <a:rPr lang="ru-RU" sz="2000" dirty="0" smtClean="0"/>
              <a:t>инфраструктуры, </a:t>
            </a:r>
            <a:r>
              <a:rPr lang="ru-RU" sz="2000" dirty="0"/>
              <a:t>понимаются </a:t>
            </a:r>
            <a:endParaRPr lang="ru-RU" sz="2000" dirty="0" smtClean="0"/>
          </a:p>
          <a:p>
            <a:pPr marL="0" lvl="0" indent="0" algn="ctr">
              <a:buNone/>
            </a:pPr>
            <a:r>
              <a:rPr lang="ru-RU" sz="2400" dirty="0" smtClean="0">
                <a:solidFill>
                  <a:srgbClr val="FF0000"/>
                </a:solidFill>
              </a:rPr>
              <a:t>объекты </a:t>
            </a:r>
            <a:r>
              <a:rPr lang="ru-RU" sz="2400" b="1" dirty="0" smtClean="0">
                <a:solidFill>
                  <a:srgbClr val="FF0000"/>
                </a:solidFill>
              </a:rPr>
              <a:t>ТРАНСПОРТНОЙ ИНФРАСТРУКТУРЫ</a:t>
            </a:r>
            <a:r>
              <a:rPr lang="ru-RU" sz="2400" dirty="0" smtClean="0"/>
              <a:t> </a:t>
            </a:r>
          </a:p>
          <a:p>
            <a:pPr marL="0" lvl="0" indent="0" algn="ctr">
              <a:buNone/>
            </a:pPr>
            <a:r>
              <a:rPr lang="ru-RU" sz="2000" u="sng" dirty="0" smtClean="0"/>
              <a:t>федерального</a:t>
            </a:r>
            <a:r>
              <a:rPr lang="ru-RU" sz="2000" u="sng" dirty="0"/>
              <a:t>, регионального или местного значения</a:t>
            </a:r>
            <a:r>
              <a:rPr lang="ru-RU" sz="2000" dirty="0"/>
              <a:t>, строительство, реконструкция которых осуществляются </a:t>
            </a:r>
            <a:r>
              <a:rPr lang="ru-RU" sz="2000" b="1" dirty="0"/>
              <a:t>в целях модернизации и расширения магистральной инфраструктуры</a:t>
            </a:r>
            <a:r>
              <a:rPr lang="ru-RU" sz="2000" dirty="0"/>
              <a:t> </a:t>
            </a:r>
            <a:r>
              <a:rPr lang="ru-RU" sz="2000" b="1" dirty="0">
                <a:solidFill>
                  <a:srgbClr val="C00000"/>
                </a:solidFill>
              </a:rPr>
              <a:t>в соответствии </a:t>
            </a:r>
            <a:endParaRPr lang="ru-RU" sz="2000" b="1" dirty="0" smtClean="0">
              <a:solidFill>
                <a:srgbClr val="C00000"/>
              </a:solidFill>
            </a:endParaRPr>
          </a:p>
          <a:p>
            <a:pPr marL="0" lvl="0" indent="0" algn="ctr">
              <a:buNone/>
            </a:pPr>
            <a:r>
              <a:rPr lang="ru-RU" sz="2000" b="1" u="sng" dirty="0" smtClean="0">
                <a:solidFill>
                  <a:srgbClr val="C00000"/>
                </a:solidFill>
              </a:rPr>
              <a:t>со </a:t>
            </a:r>
            <a:r>
              <a:rPr lang="ru-RU" sz="2200" b="1" u="sng" dirty="0" smtClean="0">
                <a:solidFill>
                  <a:srgbClr val="C00000"/>
                </a:solidFill>
              </a:rPr>
              <a:t>СТРАТЕГИЕЙ ПРОСТРАНСТВЕННОГО РАЗВИТИЯ</a:t>
            </a:r>
            <a:r>
              <a:rPr lang="ru-RU" sz="2200" dirty="0" smtClean="0"/>
              <a:t> </a:t>
            </a:r>
            <a:r>
              <a:rPr lang="ru-RU" sz="2000" b="1" u="sng" dirty="0">
                <a:solidFill>
                  <a:srgbClr val="C00000"/>
                </a:solidFill>
              </a:rPr>
              <a:t>Российской Федерации</a:t>
            </a:r>
            <a:r>
              <a:rPr lang="ru-RU" sz="2000" dirty="0"/>
              <a:t>, </a:t>
            </a:r>
            <a:endParaRPr lang="ru-RU" sz="2000" dirty="0" smtClean="0"/>
          </a:p>
          <a:p>
            <a:pPr marL="0" lvl="0" indent="0" algn="ctr">
              <a:buNone/>
            </a:pPr>
            <a:r>
              <a:rPr lang="ru-RU" sz="2000" dirty="0" smtClean="0"/>
              <a:t>а </a:t>
            </a:r>
            <a:r>
              <a:rPr lang="ru-RU" sz="2000" dirty="0"/>
              <a:t>также </a:t>
            </a:r>
            <a:r>
              <a:rPr lang="ru-RU" sz="2000" b="1" dirty="0">
                <a:solidFill>
                  <a:srgbClr val="FF0000"/>
                </a:solidFill>
              </a:rPr>
              <a:t>иные объекты </a:t>
            </a:r>
            <a:r>
              <a:rPr lang="ru-RU" sz="2000" dirty="0"/>
              <a:t>капитального строительства федерального, регионального или местного значения, </a:t>
            </a:r>
            <a:r>
              <a:rPr lang="ru-RU" sz="2000" u="sng" dirty="0"/>
              <a:t>необходимые для обеспечения строительства, реконструкции, эксплуатации указанных объектов </a:t>
            </a:r>
            <a:r>
              <a:rPr lang="ru-RU" sz="2000" u="sng" dirty="0" smtClean="0"/>
              <a:t>инфраструктуры</a:t>
            </a:r>
            <a:endParaRPr lang="ru-RU" sz="2000" dirty="0"/>
          </a:p>
          <a:p>
            <a:pPr marL="0" indent="0" algn="ctr">
              <a:buNone/>
            </a:pPr>
            <a:r>
              <a:rPr lang="ru-RU" sz="1050" b="1" dirty="0" smtClean="0">
                <a:solidFill>
                  <a:srgbClr val="FF0000"/>
                </a:solidFill>
              </a:rPr>
              <a:t> </a:t>
            </a:r>
          </a:p>
          <a:p>
            <a:pPr marL="0" indent="0">
              <a:buNone/>
            </a:pPr>
            <a:r>
              <a:rPr lang="ru-RU" sz="2500" b="1" dirty="0" smtClean="0"/>
              <a:t>объекты транспортной инфраструктуры </a:t>
            </a:r>
          </a:p>
          <a:p>
            <a:pPr marL="0" indent="0">
              <a:buNone/>
            </a:pPr>
            <a:r>
              <a:rPr lang="ru-RU" sz="1400" dirty="0" smtClean="0"/>
              <a:t>1</a:t>
            </a:r>
            <a:r>
              <a:rPr lang="ru-RU" sz="1400" dirty="0"/>
              <a:t>) </a:t>
            </a:r>
            <a:r>
              <a:rPr lang="ru-RU" sz="1400" b="1" dirty="0" smtClean="0"/>
              <a:t>АВТОМОБИЛЬНЫЕ ДОРОГИ</a:t>
            </a:r>
            <a:r>
              <a:rPr lang="ru-RU" sz="1400" dirty="0" smtClean="0"/>
              <a:t> общего </a:t>
            </a:r>
            <a:r>
              <a:rPr lang="ru-RU" sz="1400" dirty="0"/>
              <a:t>пользования или их участки, </a:t>
            </a:r>
            <a:r>
              <a:rPr lang="ru-RU" sz="1400" b="1" dirty="0" smtClean="0"/>
              <a:t>МОСТЫ</a:t>
            </a:r>
            <a:r>
              <a:rPr lang="ru-RU" sz="1400" dirty="0" smtClean="0"/>
              <a:t>, …объекты </a:t>
            </a:r>
            <a:r>
              <a:rPr lang="ru-RU" sz="1400" dirty="0"/>
              <a:t>дорожного сервиса;</a:t>
            </a:r>
          </a:p>
          <a:p>
            <a:pPr marL="0" indent="0">
              <a:buNone/>
            </a:pPr>
            <a:r>
              <a:rPr lang="ru-RU" sz="1400" dirty="0"/>
              <a:t>2) объекты инфраструктуры </a:t>
            </a:r>
            <a:r>
              <a:rPr lang="ru-RU" sz="1400" b="1" dirty="0" smtClean="0"/>
              <a:t>ЖЕЛЕЗНОДОРОЖНОГО </a:t>
            </a:r>
            <a:r>
              <a:rPr lang="ru-RU" sz="1400" b="1" dirty="0"/>
              <a:t>транспорта</a:t>
            </a:r>
            <a:r>
              <a:rPr lang="ru-RU" sz="1400" dirty="0"/>
              <a:t>;</a:t>
            </a:r>
          </a:p>
          <a:p>
            <a:pPr marL="0" indent="0">
              <a:buNone/>
            </a:pPr>
            <a:r>
              <a:rPr lang="ru-RU" sz="1400" dirty="0"/>
              <a:t>3) </a:t>
            </a:r>
            <a:r>
              <a:rPr lang="ru-RU" sz="1400" b="1" dirty="0"/>
              <a:t>морские </a:t>
            </a:r>
            <a:r>
              <a:rPr lang="ru-RU" sz="1400" b="1" dirty="0" smtClean="0"/>
              <a:t>ПОРТЫ, </a:t>
            </a:r>
            <a:r>
              <a:rPr lang="ru-RU" sz="1400" b="1" dirty="0"/>
              <a:t>речные порты, объекты</a:t>
            </a:r>
            <a:r>
              <a:rPr lang="ru-RU" sz="1400" dirty="0"/>
              <a:t> их </a:t>
            </a:r>
            <a:r>
              <a:rPr lang="ru-RU" sz="1400" dirty="0" smtClean="0"/>
              <a:t>инфраструктуры, </a:t>
            </a:r>
            <a:r>
              <a:rPr lang="ru-RU" sz="1400" dirty="0"/>
              <a:t>портовые гидротехнические сооружения;</a:t>
            </a:r>
          </a:p>
          <a:p>
            <a:pPr marL="0" indent="0">
              <a:buNone/>
            </a:pPr>
            <a:r>
              <a:rPr lang="ru-RU" sz="1400" dirty="0"/>
              <a:t>4) </a:t>
            </a:r>
            <a:r>
              <a:rPr lang="ru-RU" sz="1400" b="1" dirty="0" smtClean="0"/>
              <a:t>АЭРОДРОМЫ </a:t>
            </a:r>
            <a:r>
              <a:rPr lang="ru-RU" sz="1400" b="1" dirty="0"/>
              <a:t>или здания и (или) сооружения</a:t>
            </a:r>
            <a:r>
              <a:rPr lang="ru-RU" sz="1400" dirty="0"/>
              <a:t>, предназначенные для взлета, посадки, руления и стоянки воздушных судов, а также </a:t>
            </a:r>
            <a:r>
              <a:rPr lang="ru-RU" sz="1400" dirty="0" smtClean="0"/>
              <a:t>инфраструктура </a:t>
            </a:r>
            <a:r>
              <a:rPr lang="ru-RU" sz="1400" dirty="0"/>
              <a:t>воздушного транспорта и средства обслуживания воздушного </a:t>
            </a:r>
            <a:r>
              <a:rPr lang="ru-RU" sz="1400" dirty="0" smtClean="0"/>
              <a:t>движения;</a:t>
            </a:r>
            <a:endParaRPr lang="ru-RU" sz="1400" dirty="0"/>
          </a:p>
          <a:p>
            <a:pPr marL="0" indent="0">
              <a:buNone/>
            </a:pPr>
            <a:r>
              <a:rPr lang="ru-RU" sz="1400" dirty="0"/>
              <a:t>5) </a:t>
            </a:r>
            <a:r>
              <a:rPr lang="ru-RU" sz="1400" dirty="0" smtClean="0"/>
              <a:t>ТРАНСПОРТНО-ПЕРЕСАДОЧНЫЕ </a:t>
            </a:r>
            <a:r>
              <a:rPr lang="ru-RU" sz="1400" b="1" dirty="0" smtClean="0"/>
              <a:t>УЗЛЫ</a:t>
            </a:r>
            <a:r>
              <a:rPr lang="ru-RU" sz="1400" dirty="0" smtClean="0"/>
              <a:t>;</a:t>
            </a:r>
            <a:endParaRPr lang="ru-RU" sz="1400" dirty="0"/>
          </a:p>
          <a:p>
            <a:pPr marL="0" indent="0">
              <a:buNone/>
            </a:pPr>
            <a:r>
              <a:rPr lang="ru-RU" sz="1400" dirty="0"/>
              <a:t>6) объекты </a:t>
            </a:r>
            <a:r>
              <a:rPr lang="ru-RU" sz="1400" b="1" dirty="0"/>
              <a:t>инженерной инфраструктуры, линии связи, </a:t>
            </a:r>
            <a:r>
              <a:rPr lang="ru-RU" sz="1400" b="1" dirty="0" smtClean="0"/>
              <a:t>ИНЫЕ ОБЪЕКТЫ</a:t>
            </a:r>
            <a:r>
              <a:rPr lang="ru-RU" sz="1400" dirty="0" smtClean="0"/>
              <a:t> капитального </a:t>
            </a:r>
            <a:r>
              <a:rPr lang="ru-RU" sz="1400" dirty="0"/>
              <a:t>строительства, </a:t>
            </a:r>
            <a:r>
              <a:rPr lang="ru-RU" sz="1400" b="1" dirty="0"/>
              <a:t>необходимые</a:t>
            </a:r>
            <a:r>
              <a:rPr lang="ru-RU" sz="1400" dirty="0"/>
              <a:t> для обеспечения строительства, реконструкции, эксплуатации объектов, указанных </a:t>
            </a:r>
            <a:r>
              <a:rPr lang="ru-RU" sz="1400" dirty="0" smtClean="0"/>
              <a:t>в </a:t>
            </a:r>
            <a:r>
              <a:rPr lang="ru-RU" sz="1400" dirty="0" err="1" smtClean="0"/>
              <a:t>п.п</a:t>
            </a:r>
            <a:r>
              <a:rPr lang="ru-RU" sz="1400" dirty="0" smtClean="0"/>
              <a:t>. 1-5.</a:t>
            </a:r>
          </a:p>
          <a:p>
            <a:pPr marL="0" indent="0" algn="ctr">
              <a:buNone/>
            </a:pPr>
            <a:endParaRPr lang="ru-RU" sz="1050" b="1" i="1" dirty="0" smtClean="0"/>
          </a:p>
          <a:p>
            <a:pPr marL="0" indent="0" algn="ctr">
              <a:buNone/>
            </a:pPr>
            <a:r>
              <a:rPr lang="ru-RU" sz="1400" b="1" i="1" dirty="0" smtClean="0"/>
              <a:t>Перечень</a:t>
            </a:r>
            <a:r>
              <a:rPr lang="ru-RU" sz="1400" i="1" dirty="0" smtClean="0"/>
              <a:t> </a:t>
            </a:r>
            <a:r>
              <a:rPr lang="ru-RU" sz="1400" i="1" dirty="0"/>
              <a:t>объектов </a:t>
            </a:r>
            <a:r>
              <a:rPr lang="ru-RU" sz="1400" i="1" dirty="0" smtClean="0"/>
              <a:t>инфраструктуры </a:t>
            </a:r>
            <a:r>
              <a:rPr lang="ru-RU" sz="1400" b="1" i="1" dirty="0">
                <a:solidFill>
                  <a:srgbClr val="C00000"/>
                </a:solidFill>
              </a:rPr>
              <a:t>утверждается Правительством </a:t>
            </a:r>
            <a:r>
              <a:rPr lang="ru-RU" sz="1400" i="1" dirty="0"/>
              <a:t>Российской </a:t>
            </a:r>
            <a:r>
              <a:rPr lang="ru-RU" sz="1400" i="1" dirty="0" smtClean="0"/>
              <a:t>Федерации (</a:t>
            </a:r>
            <a:r>
              <a:rPr lang="ru-RU" sz="1400" b="1" u="sng" dirty="0"/>
              <a:t>не могут быть </a:t>
            </a:r>
            <a:r>
              <a:rPr lang="ru-RU" sz="1400" b="1" dirty="0"/>
              <a:t>включены </a:t>
            </a:r>
            <a:r>
              <a:rPr lang="ru-RU" sz="1400" b="1" dirty="0" smtClean="0"/>
              <a:t>ОКС </a:t>
            </a:r>
            <a:r>
              <a:rPr lang="ru-RU" sz="1400" b="1" u="sng" dirty="0" smtClean="0"/>
              <a:t>ЖИЛОГО НАЗНАЧЕНИЯ</a:t>
            </a:r>
            <a:r>
              <a:rPr lang="ru-RU" sz="1400" dirty="0" smtClean="0"/>
              <a:t>, </a:t>
            </a:r>
            <a:r>
              <a:rPr lang="ru-RU" sz="1400" dirty="0"/>
              <a:t>а также иные объекты, предназначенные для осуществления деятельности, </a:t>
            </a:r>
            <a:r>
              <a:rPr lang="ru-RU" sz="1400" u="sng" dirty="0"/>
              <a:t>не связанной</a:t>
            </a:r>
            <a:r>
              <a:rPr lang="ru-RU" sz="1400" dirty="0"/>
              <a:t> со строительством, реконструкцией, эксплуатацией </a:t>
            </a:r>
            <a:r>
              <a:rPr lang="ru-RU" sz="1400" u="sng" dirty="0"/>
              <a:t>объектов </a:t>
            </a:r>
            <a:r>
              <a:rPr lang="ru-RU" sz="1400" u="sng" dirty="0" smtClean="0"/>
              <a:t>инфраструктуры</a:t>
            </a:r>
            <a:r>
              <a:rPr lang="ru-RU" sz="1400" dirty="0" smtClean="0"/>
              <a:t>)</a:t>
            </a:r>
            <a:endParaRPr lang="ru-RU" sz="1400" dirty="0"/>
          </a:p>
          <a:p>
            <a:pPr marL="0" indent="0" algn="ctr">
              <a:buNone/>
            </a:pPr>
            <a:endParaRPr lang="ru-RU" sz="1900" b="1" dirty="0" smtClean="0">
              <a:solidFill>
                <a:srgbClr val="FF0000"/>
              </a:solidFill>
            </a:endParaRPr>
          </a:p>
        </p:txBody>
      </p:sp>
    </p:spTree>
    <p:extLst>
      <p:ext uri="{BB962C8B-B14F-4D97-AF65-F5344CB8AC3E}">
        <p14:creationId xmlns:p14="http://schemas.microsoft.com/office/powerpoint/2010/main" val="2093332716"/>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116632"/>
          </a:xfrm>
        </p:spPr>
        <p:txBody>
          <a:bodyPr>
            <a:noAutofit/>
          </a:bodyPr>
          <a:lstStyle/>
          <a:p>
            <a:endParaRPr lang="ru-RU" sz="1800" b="1" dirty="0">
              <a:solidFill>
                <a:schemeClr val="tx2">
                  <a:lumMod val="60000"/>
                  <a:lumOff val="40000"/>
                </a:schemeClr>
              </a:solidFill>
              <a:latin typeface="Comic Sans MS" panose="030F0702030302020204" pitchFamily="66" charset="0"/>
            </a:endParaRPr>
          </a:p>
        </p:txBody>
      </p:sp>
      <p:sp>
        <p:nvSpPr>
          <p:cNvPr id="3" name="Объект 2"/>
          <p:cNvSpPr>
            <a:spLocks noGrp="1"/>
          </p:cNvSpPr>
          <p:nvPr>
            <p:ph idx="1"/>
          </p:nvPr>
        </p:nvSpPr>
        <p:spPr>
          <a:xfrm>
            <a:off x="26388" y="116632"/>
            <a:ext cx="9144000" cy="6813376"/>
          </a:xfrm>
        </p:spPr>
        <p:txBody>
          <a:bodyPr>
            <a:normAutofit fontScale="70000" lnSpcReduction="20000"/>
          </a:bodyPr>
          <a:lstStyle/>
          <a:p>
            <a:pPr marL="0" indent="0" algn="ctr">
              <a:buNone/>
            </a:pPr>
            <a:r>
              <a:rPr lang="ru-RU" sz="2900" b="1" i="1" dirty="0" smtClean="0">
                <a:solidFill>
                  <a:srgbClr val="C00000"/>
                </a:solidFill>
              </a:rPr>
              <a:t>Стратегия</a:t>
            </a:r>
            <a:r>
              <a:rPr lang="ru-RU" sz="2900" i="1" dirty="0" smtClean="0"/>
              <a:t> </a:t>
            </a:r>
            <a:r>
              <a:rPr lang="ru-RU" sz="2900" i="1" dirty="0"/>
              <a:t>: </a:t>
            </a:r>
            <a:r>
              <a:rPr lang="ru-RU" sz="2900" i="1" dirty="0">
                <a:solidFill>
                  <a:srgbClr val="C00000"/>
                </a:solidFill>
              </a:rPr>
              <a:t>Распоряжение Правительства РФ от 13.02.2019 N 207-р </a:t>
            </a:r>
            <a:r>
              <a:rPr lang="ru-RU" sz="2900" i="1" dirty="0" smtClean="0">
                <a:solidFill>
                  <a:srgbClr val="C00000"/>
                </a:solidFill>
              </a:rPr>
              <a:t>«</a:t>
            </a:r>
            <a:r>
              <a:rPr lang="ru-RU" sz="2900" i="1" dirty="0">
                <a:solidFill>
                  <a:srgbClr val="C00000"/>
                </a:solidFill>
              </a:rPr>
              <a:t>Об утверждении Стратегии пространственного развития </a:t>
            </a:r>
            <a:r>
              <a:rPr lang="ru-RU" sz="2900" i="1" dirty="0" smtClean="0">
                <a:solidFill>
                  <a:srgbClr val="C00000"/>
                </a:solidFill>
              </a:rPr>
              <a:t>РФ </a:t>
            </a:r>
            <a:r>
              <a:rPr lang="ru-RU" sz="2600" i="1" dirty="0" smtClean="0">
                <a:solidFill>
                  <a:srgbClr val="C00000"/>
                </a:solidFill>
              </a:rPr>
              <a:t>на </a:t>
            </a:r>
            <a:r>
              <a:rPr lang="ru-RU" sz="2600" i="1" dirty="0">
                <a:solidFill>
                  <a:srgbClr val="C00000"/>
                </a:solidFill>
              </a:rPr>
              <a:t>период до </a:t>
            </a:r>
            <a:r>
              <a:rPr lang="ru-RU" sz="2600" i="1" dirty="0" smtClean="0">
                <a:solidFill>
                  <a:srgbClr val="C00000"/>
                </a:solidFill>
              </a:rPr>
              <a:t>2025 </a:t>
            </a:r>
            <a:r>
              <a:rPr lang="ru-RU" sz="2900" i="1" dirty="0" smtClean="0">
                <a:solidFill>
                  <a:srgbClr val="C00000"/>
                </a:solidFill>
              </a:rPr>
              <a:t>г»</a:t>
            </a:r>
          </a:p>
          <a:p>
            <a:pPr marL="0" indent="0" algn="ctr">
              <a:buNone/>
            </a:pPr>
            <a:endParaRPr lang="ru-RU" sz="2000" dirty="0" smtClean="0"/>
          </a:p>
          <a:p>
            <a:pPr marL="0" indent="0" algn="ctr">
              <a:buNone/>
            </a:pPr>
            <a:r>
              <a:rPr lang="ru-RU" sz="2000" dirty="0" smtClean="0"/>
              <a:t>Предлагается развивать </a:t>
            </a:r>
            <a:r>
              <a:rPr lang="ru-RU" sz="2000" dirty="0"/>
              <a:t>магистральную транспортную инфраструктуру путем:</a:t>
            </a:r>
          </a:p>
          <a:p>
            <a:pPr marL="0" indent="0">
              <a:buNone/>
            </a:pPr>
            <a:r>
              <a:rPr lang="ru-RU" sz="2000" dirty="0"/>
              <a:t>развития международных </a:t>
            </a:r>
            <a:r>
              <a:rPr lang="ru-RU" sz="2000" b="1" dirty="0">
                <a:solidFill>
                  <a:srgbClr val="C00000"/>
                </a:solidFill>
              </a:rPr>
              <a:t>транспортных коридоров "</a:t>
            </a:r>
            <a:r>
              <a:rPr lang="ru-RU" sz="2300" b="1" dirty="0">
                <a:solidFill>
                  <a:srgbClr val="C00000"/>
                </a:solidFill>
              </a:rPr>
              <a:t>Запад - Восток" и "Север - Юг</a:t>
            </a:r>
            <a:r>
              <a:rPr lang="ru-RU" sz="2000" b="1" dirty="0">
                <a:solidFill>
                  <a:srgbClr val="C00000"/>
                </a:solidFill>
              </a:rPr>
              <a:t>" </a:t>
            </a:r>
            <a:endParaRPr lang="ru-RU" sz="2000" b="1" dirty="0" smtClean="0">
              <a:solidFill>
                <a:srgbClr val="C00000"/>
              </a:solidFill>
            </a:endParaRPr>
          </a:p>
          <a:p>
            <a:pPr marL="0" indent="0">
              <a:buNone/>
            </a:pPr>
            <a:r>
              <a:rPr lang="ru-RU" sz="2000" dirty="0" smtClean="0"/>
              <a:t>за </a:t>
            </a:r>
            <a:r>
              <a:rPr lang="ru-RU" sz="2000" dirty="0"/>
              <a:t>счет приоритетного развития скоростных транспортных коммуникаций, в том </a:t>
            </a:r>
            <a:r>
              <a:rPr lang="ru-RU" sz="2300" dirty="0">
                <a:solidFill>
                  <a:srgbClr val="C00000"/>
                </a:solidFill>
              </a:rPr>
              <a:t>числе с</a:t>
            </a:r>
            <a:r>
              <a:rPr lang="ru-RU" sz="2300" b="1" dirty="0">
                <a:solidFill>
                  <a:srgbClr val="C00000"/>
                </a:solidFill>
              </a:rPr>
              <a:t>троительства участков высокоскоростных магистралей </a:t>
            </a:r>
            <a:r>
              <a:rPr lang="ru-RU" sz="2600" b="1" u="sng" dirty="0">
                <a:solidFill>
                  <a:srgbClr val="C00000"/>
                </a:solidFill>
              </a:rPr>
              <a:t>Москва - Казань и Екатеринбург - Челябинск</a:t>
            </a:r>
            <a:r>
              <a:rPr lang="ru-RU" sz="2300" b="1" u="sng" dirty="0">
                <a:solidFill>
                  <a:srgbClr val="C00000"/>
                </a:solidFill>
              </a:rPr>
              <a:t>, автодорожного маршрута "Европа - Западный Китай</a:t>
            </a:r>
            <a:r>
              <a:rPr lang="ru-RU" sz="2300" b="1" dirty="0" smtClean="0">
                <a:solidFill>
                  <a:srgbClr val="C00000"/>
                </a:solidFill>
              </a:rPr>
              <a:t>"</a:t>
            </a:r>
            <a:r>
              <a:rPr lang="ru-RU" sz="2000" dirty="0" smtClean="0"/>
              <a:t>;</a:t>
            </a:r>
            <a:endParaRPr lang="ru-RU" sz="2000" dirty="0"/>
          </a:p>
          <a:p>
            <a:pPr marL="0" indent="0">
              <a:buNone/>
            </a:pPr>
            <a:r>
              <a:rPr lang="ru-RU" sz="2000" dirty="0"/>
              <a:t>за счет </a:t>
            </a:r>
            <a:r>
              <a:rPr lang="ru-RU" sz="2000" b="1" dirty="0">
                <a:solidFill>
                  <a:srgbClr val="C00000"/>
                </a:solidFill>
              </a:rPr>
              <a:t>увеличения пропускной способности </a:t>
            </a:r>
            <a:r>
              <a:rPr lang="ru-RU" sz="2600" b="1" u="sng" dirty="0">
                <a:solidFill>
                  <a:srgbClr val="C00000"/>
                </a:solidFill>
              </a:rPr>
              <a:t>Байкало-Амурской и Транссибирской железнодорожных </a:t>
            </a:r>
            <a:r>
              <a:rPr lang="ru-RU" sz="2000" b="1" dirty="0">
                <a:solidFill>
                  <a:srgbClr val="C00000"/>
                </a:solidFill>
              </a:rPr>
              <a:t>магистралей</a:t>
            </a:r>
            <a:r>
              <a:rPr lang="ru-RU" sz="2000" dirty="0"/>
              <a:t>, </a:t>
            </a:r>
            <a:r>
              <a:rPr lang="ru-RU" sz="2000" b="1" dirty="0" smtClean="0">
                <a:solidFill>
                  <a:srgbClr val="C00000"/>
                </a:solidFill>
              </a:rPr>
              <a:t>подходы </a:t>
            </a:r>
            <a:r>
              <a:rPr lang="ru-RU" sz="2000" b="1" dirty="0">
                <a:solidFill>
                  <a:srgbClr val="C00000"/>
                </a:solidFill>
              </a:rPr>
              <a:t>к ключевым </a:t>
            </a:r>
            <a:r>
              <a:rPr lang="ru-RU" sz="2300" b="1" u="sng" dirty="0">
                <a:solidFill>
                  <a:srgbClr val="C00000"/>
                </a:solidFill>
              </a:rPr>
              <a:t>морским портам Азово-Черноморского, Балтийского, Дальневосточного, Арктического и Каспийского бассейнов</a:t>
            </a:r>
            <a:r>
              <a:rPr lang="ru-RU" sz="2000" dirty="0"/>
              <a:t>;</a:t>
            </a:r>
          </a:p>
          <a:p>
            <a:pPr marL="0" indent="0">
              <a:buNone/>
            </a:pPr>
            <a:r>
              <a:rPr lang="ru-RU" sz="2000" dirty="0"/>
              <a:t>за счет </a:t>
            </a:r>
            <a:r>
              <a:rPr lang="ru-RU" sz="2000" b="1" dirty="0">
                <a:solidFill>
                  <a:srgbClr val="C00000"/>
                </a:solidFill>
              </a:rPr>
              <a:t>увеличения </a:t>
            </a:r>
            <a:r>
              <a:rPr lang="ru-RU" sz="2300" b="1" dirty="0">
                <a:solidFill>
                  <a:srgbClr val="C00000"/>
                </a:solidFill>
              </a:rPr>
              <a:t>мощностей морских портов </a:t>
            </a:r>
            <a:r>
              <a:rPr lang="ru-RU" sz="2000" b="1" dirty="0">
                <a:solidFill>
                  <a:srgbClr val="C00000"/>
                </a:solidFill>
              </a:rPr>
              <a:t>Р</a:t>
            </a:r>
            <a:r>
              <a:rPr lang="ru-RU" sz="2000" dirty="0"/>
              <a:t>оссийской Федерации</a:t>
            </a:r>
            <a:r>
              <a:rPr lang="ru-RU" sz="2000" dirty="0" smtClean="0"/>
              <a:t>,;</a:t>
            </a:r>
            <a:endParaRPr lang="ru-RU" sz="2000" dirty="0"/>
          </a:p>
          <a:p>
            <a:pPr marL="0" indent="0">
              <a:buNone/>
            </a:pPr>
            <a:r>
              <a:rPr lang="ru-RU" sz="2000" dirty="0"/>
              <a:t>за счет обеспечения функционирования и роста грузопотока </a:t>
            </a:r>
            <a:r>
              <a:rPr lang="ru-RU" sz="2300" b="1" u="sng" dirty="0">
                <a:solidFill>
                  <a:srgbClr val="C00000"/>
                </a:solidFill>
              </a:rPr>
              <a:t>Северного морского пути</a:t>
            </a:r>
            <a:r>
              <a:rPr lang="ru-RU" sz="2300" u="sng" dirty="0"/>
              <a:t> </a:t>
            </a:r>
            <a:r>
              <a:rPr lang="ru-RU" sz="2000" dirty="0" smtClean="0"/>
              <a:t>…;</a:t>
            </a:r>
            <a:endParaRPr lang="ru-RU" sz="2000" dirty="0"/>
          </a:p>
          <a:p>
            <a:pPr marL="0" indent="0">
              <a:buNone/>
            </a:pPr>
            <a:r>
              <a:rPr lang="ru-RU" sz="2000" dirty="0"/>
              <a:t>за счет </a:t>
            </a:r>
            <a:r>
              <a:rPr lang="ru-RU" sz="2000" dirty="0" smtClean="0"/>
              <a:t>строительства </a:t>
            </a:r>
            <a:r>
              <a:rPr lang="ru-RU" sz="2000" dirty="0"/>
              <a:t>(модернизации</a:t>
            </a:r>
            <a:r>
              <a:rPr lang="ru-RU" sz="2000" b="1" dirty="0">
                <a:solidFill>
                  <a:srgbClr val="C00000"/>
                </a:solidFill>
              </a:rPr>
              <a:t>) </a:t>
            </a:r>
            <a:r>
              <a:rPr lang="ru-RU" sz="2000" b="1" u="sng" dirty="0">
                <a:solidFill>
                  <a:srgbClr val="C00000"/>
                </a:solidFill>
              </a:rPr>
              <a:t>пунктов пропуска </a:t>
            </a:r>
            <a:r>
              <a:rPr lang="ru-RU" sz="2000" dirty="0"/>
              <a:t>через государственную границу </a:t>
            </a:r>
            <a:r>
              <a:rPr lang="ru-RU" sz="2000" dirty="0" smtClean="0"/>
              <a:t>РФ;</a:t>
            </a:r>
          </a:p>
          <a:p>
            <a:pPr marL="0" indent="0">
              <a:buNone/>
            </a:pPr>
            <a:endParaRPr lang="ru-RU" sz="2000" dirty="0"/>
          </a:p>
          <a:p>
            <a:pPr marL="0" indent="0">
              <a:buNone/>
            </a:pPr>
            <a:r>
              <a:rPr lang="ru-RU" sz="2000" dirty="0" smtClean="0"/>
              <a:t>за </a:t>
            </a:r>
            <a:r>
              <a:rPr lang="ru-RU" sz="2000" dirty="0"/>
              <a:t>счет создания </a:t>
            </a:r>
            <a:r>
              <a:rPr lang="ru-RU" sz="2000" b="1" dirty="0">
                <a:solidFill>
                  <a:srgbClr val="FF0000"/>
                </a:solidFill>
              </a:rPr>
              <a:t>сети узловых грузовых </a:t>
            </a:r>
            <a:r>
              <a:rPr lang="ru-RU" sz="2300" b="1" dirty="0" err="1">
                <a:solidFill>
                  <a:srgbClr val="FF0000"/>
                </a:solidFill>
              </a:rPr>
              <a:t>мультимодальных</a:t>
            </a:r>
            <a:r>
              <a:rPr lang="ru-RU" sz="2300" b="1" dirty="0">
                <a:solidFill>
                  <a:srgbClr val="FF0000"/>
                </a:solidFill>
              </a:rPr>
              <a:t> транспортно-логистических </a:t>
            </a:r>
            <a:r>
              <a:rPr lang="ru-RU" sz="2300" b="1" dirty="0" smtClean="0">
                <a:solidFill>
                  <a:srgbClr val="FF0000"/>
                </a:solidFill>
              </a:rPr>
              <a:t>центров</a:t>
            </a:r>
            <a:r>
              <a:rPr lang="ru-RU" sz="2000" dirty="0" smtClean="0"/>
              <a:t>;</a:t>
            </a:r>
            <a:endParaRPr lang="ru-RU" sz="2000" dirty="0"/>
          </a:p>
          <a:p>
            <a:pPr marL="0" indent="0">
              <a:buNone/>
            </a:pPr>
            <a:r>
              <a:rPr lang="ru-RU" sz="2000" dirty="0" smtClean="0"/>
              <a:t>расширения </a:t>
            </a:r>
            <a:r>
              <a:rPr lang="ru-RU" sz="2000" dirty="0"/>
              <a:t>и модернизации железнодорожной, авиационной, автодорожной, морской и речной </a:t>
            </a:r>
            <a:r>
              <a:rPr lang="ru-RU" sz="2000" dirty="0" smtClean="0"/>
              <a:t>инфраструктуры;</a:t>
            </a:r>
            <a:endParaRPr lang="ru-RU" sz="2000" dirty="0"/>
          </a:p>
          <a:p>
            <a:pPr marL="0" indent="0">
              <a:buNone/>
            </a:pPr>
            <a:r>
              <a:rPr lang="ru-RU" sz="2300" b="1" u="sng" dirty="0" smtClean="0">
                <a:solidFill>
                  <a:srgbClr val="FF0000"/>
                </a:solidFill>
              </a:rPr>
              <a:t>СТРОИТЕЛЬСТВО ОБХОДОВ ГОРОДОВ </a:t>
            </a:r>
            <a:r>
              <a:rPr lang="ru-RU" sz="2000" b="1" dirty="0" smtClean="0">
                <a:solidFill>
                  <a:srgbClr val="C00000"/>
                </a:solidFill>
              </a:rPr>
              <a:t>и </a:t>
            </a:r>
            <a:r>
              <a:rPr lang="ru-RU" sz="2000" b="1" dirty="0">
                <a:solidFill>
                  <a:srgbClr val="FF0000"/>
                </a:solidFill>
              </a:rPr>
              <a:t>организацию скоростного автомобильного и железнодорожного сообщения</a:t>
            </a:r>
            <a:r>
              <a:rPr lang="ru-RU" sz="2000" dirty="0">
                <a:solidFill>
                  <a:srgbClr val="FF0000"/>
                </a:solidFill>
              </a:rPr>
              <a:t> между крупными городскими </a:t>
            </a:r>
            <a:r>
              <a:rPr lang="ru-RU" sz="2000" dirty="0"/>
              <a:t>агломерациями и крупнейшими городскими агломерациями;</a:t>
            </a:r>
          </a:p>
          <a:p>
            <a:pPr marL="0" indent="0">
              <a:buNone/>
            </a:pPr>
            <a:r>
              <a:rPr lang="ru-RU" sz="2000" dirty="0" smtClean="0"/>
              <a:t>развития крупных транспортных узлов в пределах крупных центров экономического роста;</a:t>
            </a:r>
          </a:p>
          <a:p>
            <a:pPr marL="0" indent="0">
              <a:buNone/>
            </a:pPr>
            <a:r>
              <a:rPr lang="ru-RU" sz="2000" dirty="0" smtClean="0"/>
              <a:t>за счет формирования </a:t>
            </a:r>
            <a:r>
              <a:rPr lang="ru-RU" sz="2000" b="1" dirty="0" smtClean="0">
                <a:solidFill>
                  <a:srgbClr val="C00000"/>
                </a:solidFill>
              </a:rPr>
              <a:t>международных АЭРОПОРТОВ-ХАБОВ</a:t>
            </a:r>
            <a:r>
              <a:rPr lang="ru-RU" sz="2000" dirty="0" smtClean="0"/>
              <a:t>, развития узловых аэропортов в агломерациях;</a:t>
            </a:r>
          </a:p>
          <a:p>
            <a:pPr marL="0" indent="0">
              <a:buNone/>
            </a:pPr>
            <a:r>
              <a:rPr lang="ru-RU" sz="2000" dirty="0" smtClean="0"/>
              <a:t>за </a:t>
            </a:r>
            <a:r>
              <a:rPr lang="ru-RU" sz="2000" dirty="0"/>
              <a:t>счет увеличения пропускной способности </a:t>
            </a:r>
            <a:r>
              <a:rPr lang="ru-RU" sz="2000" b="1" dirty="0">
                <a:solidFill>
                  <a:srgbClr val="C00000"/>
                </a:solidFill>
              </a:rPr>
              <a:t>внутренних водных путей, развития Единой глубоководной системы европейской части Российской </a:t>
            </a:r>
            <a:r>
              <a:rPr lang="ru-RU" sz="2000" b="1" dirty="0" smtClean="0">
                <a:solidFill>
                  <a:srgbClr val="C00000"/>
                </a:solidFill>
              </a:rPr>
              <a:t>Федерации</a:t>
            </a:r>
            <a:r>
              <a:rPr lang="ru-RU" sz="2000" dirty="0" smtClean="0"/>
              <a:t>;</a:t>
            </a:r>
            <a:endParaRPr lang="ru-RU" sz="2000" dirty="0"/>
          </a:p>
          <a:p>
            <a:pPr marL="0" indent="0">
              <a:buNone/>
            </a:pPr>
            <a:r>
              <a:rPr lang="ru-RU" sz="2000" dirty="0" smtClean="0"/>
              <a:t>круглогодичного </a:t>
            </a:r>
            <a:r>
              <a:rPr lang="ru-RU" sz="2000" dirty="0"/>
              <a:t>транспортного сообщения </a:t>
            </a:r>
            <a:r>
              <a:rPr lang="ru-RU" sz="2000" b="1" dirty="0" smtClean="0">
                <a:solidFill>
                  <a:srgbClr val="C00000"/>
                </a:solidFill>
              </a:rPr>
              <a:t>Арктической </a:t>
            </a:r>
            <a:r>
              <a:rPr lang="ru-RU" sz="2000" b="1" dirty="0">
                <a:solidFill>
                  <a:srgbClr val="C00000"/>
                </a:solidFill>
              </a:rPr>
              <a:t>зоны, Дальнего Востока</a:t>
            </a:r>
            <a:r>
              <a:rPr lang="ru-RU" sz="2000" dirty="0"/>
              <a:t>, изолированных от единой транспортной </a:t>
            </a:r>
            <a:r>
              <a:rPr lang="ru-RU" sz="2000" dirty="0" smtClean="0"/>
              <a:t>системы, </a:t>
            </a:r>
            <a:r>
              <a:rPr lang="ru-RU" sz="2000" dirty="0"/>
              <a:t>с административными центрами соответствующих субъектов Российской </a:t>
            </a:r>
            <a:r>
              <a:rPr lang="ru-RU" sz="2000" dirty="0" smtClean="0"/>
              <a:t>Федерации;</a:t>
            </a:r>
            <a:endParaRPr lang="ru-RU" sz="2000" dirty="0"/>
          </a:p>
          <a:p>
            <a:pPr marL="0" indent="0">
              <a:buNone/>
            </a:pPr>
            <a:r>
              <a:rPr lang="ru-RU" sz="2000" dirty="0"/>
              <a:t>за счет </a:t>
            </a:r>
            <a:r>
              <a:rPr lang="ru-RU" sz="2300" b="1" u="sng" dirty="0">
                <a:solidFill>
                  <a:srgbClr val="FF0000"/>
                </a:solidFill>
              </a:rPr>
              <a:t>обеспечения согласованного планирования развития всех видов транспорта и транспортной инфраструктуры на территориях субъектов Российской Федерации;</a:t>
            </a:r>
          </a:p>
          <a:p>
            <a:pPr marL="0" indent="0" algn="ctr">
              <a:buNone/>
            </a:pPr>
            <a:endParaRPr lang="ru-RU" sz="2000" i="1" dirty="0"/>
          </a:p>
          <a:p>
            <a:pPr marL="0" indent="0" algn="ctr">
              <a:buNone/>
            </a:pPr>
            <a:endParaRPr lang="ru-RU" sz="1900" b="1" dirty="0" smtClean="0">
              <a:solidFill>
                <a:srgbClr val="FF0000"/>
              </a:solidFill>
            </a:endParaRPr>
          </a:p>
        </p:txBody>
      </p:sp>
    </p:spTree>
    <p:extLst>
      <p:ext uri="{BB962C8B-B14F-4D97-AF65-F5344CB8AC3E}">
        <p14:creationId xmlns:p14="http://schemas.microsoft.com/office/powerpoint/2010/main" val="3147558577"/>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116632"/>
          </a:xfrm>
        </p:spPr>
        <p:txBody>
          <a:bodyPr>
            <a:noAutofit/>
          </a:bodyPr>
          <a:lstStyle/>
          <a:p>
            <a:endParaRPr lang="ru-RU" sz="1800" b="1" dirty="0">
              <a:solidFill>
                <a:schemeClr val="tx2">
                  <a:lumMod val="60000"/>
                  <a:lumOff val="40000"/>
                </a:schemeClr>
              </a:solidFill>
              <a:latin typeface="Comic Sans MS" panose="030F0702030302020204" pitchFamily="66" charset="0"/>
            </a:endParaRPr>
          </a:p>
        </p:txBody>
      </p:sp>
      <p:sp>
        <p:nvSpPr>
          <p:cNvPr id="3" name="Объект 2"/>
          <p:cNvSpPr>
            <a:spLocks noGrp="1"/>
          </p:cNvSpPr>
          <p:nvPr>
            <p:ph idx="1"/>
          </p:nvPr>
        </p:nvSpPr>
        <p:spPr>
          <a:xfrm>
            <a:off x="26388" y="116632"/>
            <a:ext cx="9144000" cy="6813376"/>
          </a:xfrm>
        </p:spPr>
        <p:txBody>
          <a:bodyPr>
            <a:normAutofit/>
          </a:bodyPr>
          <a:lstStyle/>
          <a:p>
            <a:pPr marL="0" indent="0" algn="ctr">
              <a:buNone/>
            </a:pPr>
            <a:endParaRPr lang="ru-RU" sz="2000" b="1" dirty="0" smtClean="0"/>
          </a:p>
          <a:p>
            <a:pPr marL="0" indent="0" algn="ctr">
              <a:buNone/>
            </a:pPr>
            <a:endParaRPr lang="ru-RU" sz="2000" b="1" dirty="0"/>
          </a:p>
          <a:p>
            <a:pPr marL="0" indent="0" algn="ctr">
              <a:buNone/>
            </a:pPr>
            <a:r>
              <a:rPr lang="ru-RU" sz="2000" b="1" dirty="0" smtClean="0"/>
              <a:t>Распоряжение </a:t>
            </a:r>
            <a:r>
              <a:rPr lang="ru-RU" sz="2000" b="1" dirty="0"/>
              <a:t>Правительства РФ </a:t>
            </a:r>
            <a:r>
              <a:rPr lang="ru-RU" sz="2000" b="1" dirty="0">
                <a:solidFill>
                  <a:srgbClr val="FF0000"/>
                </a:solidFill>
              </a:rPr>
              <a:t>от 27.12.2019 N </a:t>
            </a:r>
            <a:r>
              <a:rPr lang="ru-RU" sz="2000" b="1" dirty="0" smtClean="0">
                <a:solidFill>
                  <a:srgbClr val="FF0000"/>
                </a:solidFill>
              </a:rPr>
              <a:t>3227-р </a:t>
            </a:r>
            <a:r>
              <a:rPr lang="ru-RU" sz="2000" b="1" dirty="0" smtClean="0"/>
              <a:t>«Об </a:t>
            </a:r>
            <a:r>
              <a:rPr lang="ru-RU" sz="2000" b="1" dirty="0"/>
              <a:t>утверждении </a:t>
            </a:r>
            <a:r>
              <a:rPr lang="ru-RU" sz="2000" b="1" u="sng" dirty="0"/>
              <a:t>плана реализации Стратегии</a:t>
            </a:r>
            <a:r>
              <a:rPr lang="ru-RU" sz="2000" b="1" dirty="0"/>
              <a:t> пространственного развития Российской Федерации на период до 2025 </a:t>
            </a:r>
            <a:r>
              <a:rPr lang="ru-RU" sz="2000" b="1" dirty="0" smtClean="0"/>
              <a:t>года»</a:t>
            </a:r>
          </a:p>
          <a:p>
            <a:pPr marL="0" indent="0" algn="ctr">
              <a:buNone/>
            </a:pPr>
            <a:endParaRPr lang="ru-RU" sz="2000" b="1" i="1" dirty="0"/>
          </a:p>
          <a:p>
            <a:pPr marL="0" indent="0" algn="ctr" fontAlgn="base">
              <a:buNone/>
            </a:pPr>
            <a:endParaRPr lang="ru-RU" sz="2000" dirty="0" smtClean="0"/>
          </a:p>
          <a:p>
            <a:pPr marL="0" indent="0" algn="ctr" fontAlgn="base">
              <a:buNone/>
            </a:pPr>
            <a:r>
              <a:rPr lang="ru-RU" sz="2000" dirty="0" smtClean="0"/>
              <a:t>ПРАВИТЕЛЬСТВО </a:t>
            </a:r>
            <a:r>
              <a:rPr lang="ru-RU" sz="2000" dirty="0"/>
              <a:t>РОССИЙСКОЙ ФЕДЕРАЦИИ</a:t>
            </a:r>
            <a:br>
              <a:rPr lang="ru-RU" sz="2000" dirty="0"/>
            </a:br>
            <a:r>
              <a:rPr lang="ru-RU" sz="2000" dirty="0" smtClean="0"/>
              <a:t>РАСПОРЯЖЕНИЕ </a:t>
            </a:r>
            <a:r>
              <a:rPr lang="ru-RU" sz="2000" b="1" dirty="0" smtClean="0"/>
              <a:t>от </a:t>
            </a:r>
            <a:r>
              <a:rPr lang="ru-RU" sz="2000" b="1" dirty="0"/>
              <a:t>30 сентября 2018 года N 2101-р</a:t>
            </a:r>
          </a:p>
          <a:p>
            <a:pPr marL="0" indent="0" algn="ctr" fontAlgn="base">
              <a:buNone/>
            </a:pPr>
            <a:r>
              <a:rPr lang="ru-RU" sz="2800" b="1" dirty="0" smtClean="0">
                <a:solidFill>
                  <a:srgbClr val="FF0000"/>
                </a:solidFill>
              </a:rPr>
              <a:t>О </a:t>
            </a:r>
            <a:r>
              <a:rPr lang="ru-RU" sz="2800" b="1" dirty="0">
                <a:solidFill>
                  <a:srgbClr val="FF0000"/>
                </a:solidFill>
              </a:rPr>
              <a:t>комплексном плане модернизации и расширения магистральной инфраструктуры на период до 2024 </a:t>
            </a:r>
            <a:r>
              <a:rPr lang="ru-RU" sz="2800" b="1" dirty="0" smtClean="0">
                <a:solidFill>
                  <a:srgbClr val="FF0000"/>
                </a:solidFill>
              </a:rPr>
              <a:t>года</a:t>
            </a:r>
            <a:r>
              <a:rPr lang="ru-RU" sz="2000" dirty="0" smtClean="0"/>
              <a:t> </a:t>
            </a:r>
          </a:p>
          <a:p>
            <a:pPr marL="0" indent="0" algn="ctr" fontAlgn="base">
              <a:buNone/>
            </a:pPr>
            <a:r>
              <a:rPr lang="ru-RU" sz="2000" dirty="0" smtClean="0"/>
              <a:t>(</a:t>
            </a:r>
            <a:r>
              <a:rPr lang="ru-RU" sz="2000" dirty="0"/>
              <a:t>с изменениями от </a:t>
            </a:r>
            <a:r>
              <a:rPr lang="ru-RU" sz="2000" dirty="0" smtClean="0"/>
              <a:t>20.02.2021)</a:t>
            </a:r>
            <a:endParaRPr lang="ru-RU" sz="2000" dirty="0"/>
          </a:p>
          <a:p>
            <a:pPr marL="0" indent="0" algn="ctr" fontAlgn="base">
              <a:buNone/>
            </a:pPr>
            <a:endParaRPr lang="ru-RU" sz="2000" dirty="0"/>
          </a:p>
          <a:p>
            <a:pPr marL="0" indent="0" algn="ctr">
              <a:buNone/>
            </a:pPr>
            <a:endParaRPr lang="ru-RU" sz="2000" i="1" dirty="0" smtClean="0"/>
          </a:p>
          <a:p>
            <a:pPr marL="0" indent="0">
              <a:buNone/>
            </a:pPr>
            <a:r>
              <a:rPr lang="ru-RU" sz="2000" dirty="0" smtClean="0"/>
              <a:t>	</a:t>
            </a:r>
            <a:endParaRPr lang="ru-RU" sz="1900" b="1" dirty="0" smtClean="0">
              <a:solidFill>
                <a:srgbClr val="FF0000"/>
              </a:solidFill>
            </a:endParaRPr>
          </a:p>
        </p:txBody>
      </p:sp>
      <p:sp>
        <p:nvSpPr>
          <p:cNvPr id="4" name="Стрелка вниз 3"/>
          <p:cNvSpPr/>
          <p:nvPr/>
        </p:nvSpPr>
        <p:spPr>
          <a:xfrm>
            <a:off x="2771800" y="2204864"/>
            <a:ext cx="3456384"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aphicFrame>
        <p:nvGraphicFramePr>
          <p:cNvPr id="5" name="Таблица 4"/>
          <p:cNvGraphicFramePr>
            <a:graphicFrameLocks noGrp="1"/>
          </p:cNvGraphicFramePr>
          <p:nvPr>
            <p:extLst>
              <p:ext uri="{D42A27DB-BD31-4B8C-83A1-F6EECF244321}">
                <p14:modId xmlns:p14="http://schemas.microsoft.com/office/powerpoint/2010/main" val="195337987"/>
              </p:ext>
            </p:extLst>
          </p:nvPr>
        </p:nvGraphicFramePr>
        <p:xfrm>
          <a:off x="107504" y="6093296"/>
          <a:ext cx="8928992" cy="504055"/>
        </p:xfrm>
        <a:graphic>
          <a:graphicData uri="http://schemas.openxmlformats.org/drawingml/2006/table">
            <a:tbl>
              <a:tblPr/>
              <a:tblGrid>
                <a:gridCol w="8928992"/>
              </a:tblGrid>
              <a:tr h="504055">
                <a:tc>
                  <a:txBody>
                    <a:bodyPr/>
                    <a:lstStyle/>
                    <a:p>
                      <a:pPr marL="38100" marR="38100" algn="ctr" fontAlgn="t">
                        <a:spcBef>
                          <a:spcPts val="500"/>
                        </a:spcBef>
                        <a:spcAft>
                          <a:spcPts val="500"/>
                        </a:spcAft>
                      </a:pPr>
                      <a:endParaRPr lang="ru-RU" sz="1000" dirty="0">
                        <a:effectLst/>
                        <a:latin typeface="Verdana" panose="020B0604030504040204" pitchFamily="34" charset="0"/>
                      </a:endParaRPr>
                    </a:p>
                  </a:txBody>
                  <a:tcPr marL="0" marR="0" marT="0" marB="0">
                    <a:lnL>
                      <a:noFill/>
                    </a:lnL>
                    <a:lnR>
                      <a:noFill/>
                    </a:lnR>
                    <a:lnT>
                      <a:noFill/>
                    </a:lnT>
                    <a:lnB>
                      <a:noFill/>
                    </a:lnB>
                  </a:tcPr>
                </a:tc>
              </a:tr>
            </a:tbl>
          </a:graphicData>
        </a:graphic>
      </p:graphicFrame>
    </p:spTree>
    <p:extLst>
      <p:ext uri="{BB962C8B-B14F-4D97-AF65-F5344CB8AC3E}">
        <p14:creationId xmlns:p14="http://schemas.microsoft.com/office/powerpoint/2010/main" val="3253560374"/>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116632"/>
          </a:xfrm>
        </p:spPr>
        <p:txBody>
          <a:bodyPr>
            <a:noAutofit/>
          </a:bodyPr>
          <a:lstStyle/>
          <a:p>
            <a:endParaRPr lang="ru-RU" sz="1800" b="1" dirty="0">
              <a:solidFill>
                <a:schemeClr val="tx2">
                  <a:lumMod val="60000"/>
                  <a:lumOff val="40000"/>
                </a:schemeClr>
              </a:solidFill>
              <a:latin typeface="Comic Sans MS" panose="030F0702030302020204" pitchFamily="66" charset="0"/>
            </a:endParaRPr>
          </a:p>
        </p:txBody>
      </p:sp>
      <p:sp>
        <p:nvSpPr>
          <p:cNvPr id="3" name="Объект 2"/>
          <p:cNvSpPr>
            <a:spLocks noGrp="1"/>
          </p:cNvSpPr>
          <p:nvPr>
            <p:ph idx="1"/>
          </p:nvPr>
        </p:nvSpPr>
        <p:spPr>
          <a:xfrm>
            <a:off x="26388" y="116632"/>
            <a:ext cx="9144000" cy="6813376"/>
          </a:xfrm>
        </p:spPr>
        <p:txBody>
          <a:bodyPr>
            <a:normAutofit/>
          </a:bodyPr>
          <a:lstStyle/>
          <a:p>
            <a:pPr marL="0" indent="0" algn="ctr">
              <a:buNone/>
            </a:pPr>
            <a:r>
              <a:rPr lang="ru-RU" sz="2000" b="1" i="1" dirty="0">
                <a:solidFill>
                  <a:srgbClr val="FF0000"/>
                </a:solidFill>
              </a:rPr>
              <a:t>особенности </a:t>
            </a:r>
            <a:r>
              <a:rPr lang="ru-RU" sz="2000" b="1" i="1" u="sng" dirty="0">
                <a:solidFill>
                  <a:srgbClr val="FF0000"/>
                </a:solidFill>
              </a:rPr>
              <a:t>подготовки и утверждения </a:t>
            </a:r>
            <a:endParaRPr lang="ru-RU" sz="2000" b="1" i="1" u="sng" dirty="0" smtClean="0">
              <a:solidFill>
                <a:srgbClr val="FF0000"/>
              </a:solidFill>
            </a:endParaRPr>
          </a:p>
          <a:p>
            <a:pPr marL="0" indent="0" algn="ctr">
              <a:buNone/>
            </a:pPr>
            <a:r>
              <a:rPr lang="ru-RU" sz="2000" b="1" i="1" u="sng" dirty="0" smtClean="0">
                <a:solidFill>
                  <a:srgbClr val="FF0000"/>
                </a:solidFill>
              </a:rPr>
              <a:t>ДОКУМЕНТАЦИИ ПО ПЛАНИРОВКЕ ТЕРРИТОРИИ</a:t>
            </a:r>
            <a:r>
              <a:rPr lang="ru-RU" sz="2000" b="1" i="1" dirty="0" smtClean="0">
                <a:solidFill>
                  <a:srgbClr val="FF0000"/>
                </a:solidFill>
              </a:rPr>
              <a:t>:</a:t>
            </a:r>
          </a:p>
          <a:p>
            <a:pPr marL="0" indent="0" algn="ctr">
              <a:buNone/>
            </a:pPr>
            <a:endParaRPr lang="ru-RU" sz="2000" b="1" i="1" dirty="0">
              <a:solidFill>
                <a:srgbClr val="FF0000"/>
              </a:solidFill>
            </a:endParaRPr>
          </a:p>
          <a:p>
            <a:pPr marL="0" indent="0" algn="ctr">
              <a:buNone/>
            </a:pPr>
            <a:r>
              <a:rPr lang="ru-RU" sz="2000" b="1" dirty="0" smtClean="0">
                <a:solidFill>
                  <a:srgbClr val="C00000"/>
                </a:solidFill>
              </a:rPr>
              <a:t>ОТСУТСТВИЕ</a:t>
            </a:r>
            <a:r>
              <a:rPr lang="ru-RU" sz="2000" dirty="0" smtClean="0"/>
              <a:t> </a:t>
            </a:r>
            <a:r>
              <a:rPr lang="ru-RU" sz="2000" dirty="0"/>
              <a:t>в утвержденных </a:t>
            </a:r>
            <a:r>
              <a:rPr lang="ru-RU" sz="2000" b="1" dirty="0">
                <a:solidFill>
                  <a:srgbClr val="C00000"/>
                </a:solidFill>
              </a:rPr>
              <a:t>документах территориального планирования  </a:t>
            </a:r>
            <a:r>
              <a:rPr lang="ru-RU" sz="1800" i="1" dirty="0" smtClean="0"/>
              <a:t>(схемы, генпланы) </a:t>
            </a:r>
            <a:r>
              <a:rPr lang="ru-RU" sz="2000" u="sng" dirty="0" smtClean="0"/>
              <a:t>сведений </a:t>
            </a:r>
            <a:r>
              <a:rPr lang="ru-RU" sz="2000" u="sng" dirty="0"/>
              <a:t>о размещении объектов инфраструктуры</a:t>
            </a:r>
            <a:r>
              <a:rPr lang="ru-RU" sz="2000" dirty="0"/>
              <a:t> </a:t>
            </a:r>
            <a:endParaRPr lang="ru-RU" sz="2000" dirty="0" smtClean="0"/>
          </a:p>
          <a:p>
            <a:pPr marL="0" indent="0" algn="ctr">
              <a:buNone/>
            </a:pPr>
            <a:endParaRPr lang="ru-RU" sz="2400" b="1" dirty="0" smtClean="0">
              <a:solidFill>
                <a:srgbClr val="C00000"/>
              </a:solidFill>
            </a:endParaRPr>
          </a:p>
          <a:p>
            <a:pPr marL="0" indent="0" algn="ctr">
              <a:buNone/>
            </a:pPr>
            <a:r>
              <a:rPr lang="ru-RU" sz="2400" b="1" dirty="0" smtClean="0">
                <a:solidFill>
                  <a:srgbClr val="C00000"/>
                </a:solidFill>
              </a:rPr>
              <a:t>Не Является Препятствием</a:t>
            </a:r>
            <a:r>
              <a:rPr lang="ru-RU" sz="2000" b="1" dirty="0" smtClean="0">
                <a:solidFill>
                  <a:srgbClr val="C00000"/>
                </a:solidFill>
              </a:rPr>
              <a:t> </a:t>
            </a:r>
            <a:r>
              <a:rPr lang="ru-RU" sz="2000" dirty="0"/>
              <a:t>для подготовки и утверждения </a:t>
            </a:r>
            <a:r>
              <a:rPr lang="ru-RU" sz="2000" b="1" u="sng" dirty="0" smtClean="0">
                <a:solidFill>
                  <a:srgbClr val="C00000"/>
                </a:solidFill>
              </a:rPr>
              <a:t>ДОКУМЕНТАЦИИ ПО ПЛАНИРОВКЕ ТЕРРИТОРИИ</a:t>
            </a:r>
            <a:r>
              <a:rPr lang="ru-RU" sz="2000" b="1" dirty="0" smtClean="0">
                <a:solidFill>
                  <a:srgbClr val="C00000"/>
                </a:solidFill>
              </a:rPr>
              <a:t> </a:t>
            </a:r>
            <a:r>
              <a:rPr lang="ru-RU" sz="2000" dirty="0"/>
              <a:t>таких объектов </a:t>
            </a:r>
            <a:r>
              <a:rPr lang="ru-RU" sz="2000" dirty="0" smtClean="0"/>
              <a:t>инфраструктуры</a:t>
            </a:r>
          </a:p>
          <a:p>
            <a:pPr marL="0" indent="0" algn="ctr">
              <a:buNone/>
            </a:pPr>
            <a:endParaRPr lang="ru-RU" sz="2000" dirty="0"/>
          </a:p>
          <a:p>
            <a:pPr marL="0" indent="0" algn="ctr">
              <a:buNone/>
            </a:pPr>
            <a:r>
              <a:rPr lang="ru-RU" sz="1800" dirty="0" smtClean="0"/>
              <a:t>(</a:t>
            </a:r>
            <a:r>
              <a:rPr lang="ru-RU" sz="1800" i="1" dirty="0" smtClean="0"/>
              <a:t>нет </a:t>
            </a:r>
            <a:r>
              <a:rPr lang="ru-RU" sz="1800" i="1" dirty="0" err="1" smtClean="0"/>
              <a:t>мсу</a:t>
            </a:r>
            <a:r>
              <a:rPr lang="ru-RU" sz="1800" dirty="0" smtClean="0"/>
              <a:t>) </a:t>
            </a:r>
            <a:r>
              <a:rPr lang="ru-RU" sz="2000" b="1" u="sng" dirty="0">
                <a:solidFill>
                  <a:srgbClr val="C00000"/>
                </a:solidFill>
              </a:rPr>
              <a:t>Документация по планировке территории</a:t>
            </a:r>
            <a:r>
              <a:rPr lang="ru-RU" sz="2000" dirty="0"/>
              <a:t>, которой предусматривается размещение объектов инфраструктуры федерального значения, до ее утверждения </a:t>
            </a:r>
            <a:r>
              <a:rPr lang="ru-RU" sz="2000" b="1" dirty="0">
                <a:solidFill>
                  <a:srgbClr val="C00000"/>
                </a:solidFill>
              </a:rPr>
              <a:t>подлежит согласованию с </a:t>
            </a:r>
            <a:r>
              <a:rPr lang="ru-RU" sz="2000" b="1" dirty="0"/>
              <a:t>высшим исполнительным органом государственной власти </a:t>
            </a:r>
            <a:r>
              <a:rPr lang="ru-RU" sz="2000" b="1" dirty="0">
                <a:solidFill>
                  <a:srgbClr val="C00000"/>
                </a:solidFill>
              </a:rPr>
              <a:t>субъекта</a:t>
            </a:r>
            <a:r>
              <a:rPr lang="ru-RU" sz="2000" dirty="0"/>
              <a:t> </a:t>
            </a:r>
            <a:r>
              <a:rPr lang="ru-RU" sz="2000" dirty="0" smtClean="0"/>
              <a:t>РФ</a:t>
            </a:r>
            <a:endParaRPr lang="ru-RU" sz="2000" i="1" dirty="0"/>
          </a:p>
          <a:p>
            <a:pPr marL="0" indent="0" algn="ctr">
              <a:buNone/>
            </a:pPr>
            <a:r>
              <a:rPr lang="ru-RU" sz="2000" u="sng" dirty="0"/>
              <a:t>Предметом </a:t>
            </a:r>
            <a:r>
              <a:rPr lang="ru-RU" sz="2000" u="sng" dirty="0" smtClean="0"/>
              <a:t>согласования </a:t>
            </a:r>
            <a:r>
              <a:rPr lang="ru-RU" sz="2000" dirty="0"/>
              <a:t>документации по планировке территории </a:t>
            </a:r>
            <a:r>
              <a:rPr lang="ru-RU" sz="2000" b="1" dirty="0"/>
              <a:t>являются </a:t>
            </a:r>
            <a:r>
              <a:rPr lang="ru-RU" sz="2000" dirty="0"/>
              <a:t>предусмотренные данной документацией</a:t>
            </a:r>
            <a:r>
              <a:rPr lang="ru-RU" sz="2000" b="1" dirty="0"/>
              <a:t> </a:t>
            </a:r>
            <a:r>
              <a:rPr lang="ru-RU" sz="2000" b="1" u="sng" dirty="0"/>
              <a:t>границы зон</a:t>
            </a:r>
            <a:r>
              <a:rPr lang="ru-RU" sz="2000" b="1" dirty="0"/>
              <a:t> планируемого размещения объектов </a:t>
            </a:r>
            <a:r>
              <a:rPr lang="ru-RU" sz="2000" b="1" dirty="0" smtClean="0"/>
              <a:t>инфраструктуры </a:t>
            </a:r>
            <a:r>
              <a:rPr lang="ru-RU" sz="1800" i="1" dirty="0" smtClean="0"/>
              <a:t>(20 дней – считается согласованным)</a:t>
            </a:r>
          </a:p>
          <a:p>
            <a:pPr marL="0" indent="0" algn="ctr">
              <a:buNone/>
            </a:pPr>
            <a:endParaRPr lang="ru-RU" sz="1800" i="1" dirty="0"/>
          </a:p>
          <a:p>
            <a:pPr marL="0" indent="0" algn="ctr">
              <a:buNone/>
            </a:pPr>
            <a:endParaRPr lang="ru-RU" sz="1800" i="1" dirty="0"/>
          </a:p>
          <a:p>
            <a:pPr marL="0" indent="0" algn="ctr">
              <a:buNone/>
            </a:pPr>
            <a:endParaRPr lang="ru-RU" sz="2000" i="1" dirty="0" smtClean="0"/>
          </a:p>
          <a:p>
            <a:pPr marL="0" indent="0" algn="ctr">
              <a:buNone/>
            </a:pPr>
            <a:endParaRPr lang="ru-RU" sz="2000" i="1" dirty="0"/>
          </a:p>
          <a:p>
            <a:pPr marL="0" indent="0" algn="ctr">
              <a:buNone/>
            </a:pPr>
            <a:endParaRPr lang="ru-RU" sz="2000" i="1" dirty="0" smtClean="0"/>
          </a:p>
          <a:p>
            <a:pPr marL="0" indent="0" algn="ctr">
              <a:buNone/>
            </a:pPr>
            <a:endParaRPr lang="ru-RU" sz="2000" i="1" dirty="0"/>
          </a:p>
          <a:p>
            <a:pPr marL="0" indent="0" algn="ctr">
              <a:buNone/>
            </a:pPr>
            <a:endParaRPr lang="ru-RU" sz="2000" i="1" dirty="0" smtClean="0"/>
          </a:p>
          <a:p>
            <a:pPr marL="0" indent="0" algn="ctr">
              <a:buNone/>
            </a:pPr>
            <a:endParaRPr lang="ru-RU" sz="2000" i="1" dirty="0"/>
          </a:p>
          <a:p>
            <a:pPr marL="0" indent="0" algn="ctr">
              <a:buNone/>
            </a:pPr>
            <a:endParaRPr lang="ru-RU" sz="2000" i="1" dirty="0" smtClean="0"/>
          </a:p>
          <a:p>
            <a:pPr marL="0" indent="0" algn="ctr">
              <a:buNone/>
            </a:pPr>
            <a:endParaRPr lang="ru-RU" sz="2000" i="1" dirty="0" smtClean="0"/>
          </a:p>
          <a:p>
            <a:pPr marL="0" indent="0" algn="ctr">
              <a:buNone/>
            </a:pPr>
            <a:endParaRPr lang="ru-RU" sz="1900" b="1" dirty="0" smtClean="0">
              <a:solidFill>
                <a:srgbClr val="FF0000"/>
              </a:solidFill>
            </a:endParaRPr>
          </a:p>
        </p:txBody>
      </p:sp>
      <p:sp>
        <p:nvSpPr>
          <p:cNvPr id="4" name="Стрелка вниз 3"/>
          <p:cNvSpPr/>
          <p:nvPr/>
        </p:nvSpPr>
        <p:spPr>
          <a:xfrm>
            <a:off x="3770804" y="1988840"/>
            <a:ext cx="1584176" cy="288032"/>
          </a:xfrm>
          <a:prstGeom prst="down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ru-RU"/>
          </a:p>
        </p:txBody>
      </p:sp>
      <p:sp>
        <p:nvSpPr>
          <p:cNvPr id="5" name="Стрелка вниз 4"/>
          <p:cNvSpPr/>
          <p:nvPr/>
        </p:nvSpPr>
        <p:spPr>
          <a:xfrm>
            <a:off x="3923928" y="6165304"/>
            <a:ext cx="1440160" cy="360040"/>
          </a:xfrm>
          <a:prstGeom prst="down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ru-RU"/>
          </a:p>
        </p:txBody>
      </p:sp>
    </p:spTree>
    <p:extLst>
      <p:ext uri="{BB962C8B-B14F-4D97-AF65-F5344CB8AC3E}">
        <p14:creationId xmlns:p14="http://schemas.microsoft.com/office/powerpoint/2010/main" val="18509691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620688"/>
          </a:xfrm>
        </p:spPr>
        <p:txBody>
          <a:bodyPr>
            <a:noAutofit/>
          </a:bodyPr>
          <a:lstStyle/>
          <a:p>
            <a:r>
              <a:rPr lang="ru-RU" sz="2000" b="1" dirty="0" smtClean="0">
                <a:solidFill>
                  <a:schemeClr val="tx2">
                    <a:lumMod val="60000"/>
                    <a:lumOff val="40000"/>
                  </a:schemeClr>
                </a:solidFill>
                <a:latin typeface="Comic Sans MS" panose="030F0702030302020204" pitchFamily="66" charset="0"/>
              </a:rPr>
              <a:t/>
            </a:r>
            <a:br>
              <a:rPr lang="ru-RU" sz="2000" b="1" dirty="0" smtClean="0">
                <a:solidFill>
                  <a:schemeClr val="tx2">
                    <a:lumMod val="60000"/>
                    <a:lumOff val="40000"/>
                  </a:schemeClr>
                </a:solidFill>
                <a:latin typeface="Comic Sans MS" panose="030F0702030302020204" pitchFamily="66" charset="0"/>
              </a:rPr>
            </a:br>
            <a:r>
              <a:rPr lang="ru-RU" sz="2000" b="1" dirty="0" smtClean="0">
                <a:solidFill>
                  <a:schemeClr val="tx2">
                    <a:lumMod val="60000"/>
                    <a:lumOff val="40000"/>
                  </a:schemeClr>
                </a:solidFill>
                <a:latin typeface="Comic Sans MS" panose="030F0702030302020204" pitchFamily="66" charset="0"/>
              </a:rPr>
              <a:t>СТАТЬЯ </a:t>
            </a:r>
            <a:r>
              <a:rPr lang="ru-RU" sz="2800" b="1" dirty="0" smtClean="0">
                <a:solidFill>
                  <a:schemeClr val="tx2">
                    <a:lumMod val="60000"/>
                    <a:lumOff val="40000"/>
                  </a:schemeClr>
                </a:solidFill>
                <a:latin typeface="Comic Sans MS" panose="030F0702030302020204" pitchFamily="66" charset="0"/>
              </a:rPr>
              <a:t>69.1</a:t>
            </a:r>
            <a:r>
              <a:rPr lang="ru-RU" sz="2000" b="1" dirty="0" smtClean="0">
                <a:solidFill>
                  <a:schemeClr val="tx2">
                    <a:lumMod val="60000"/>
                    <a:lumOff val="40000"/>
                  </a:schemeClr>
                </a:solidFill>
                <a:latin typeface="Comic Sans MS" panose="030F0702030302020204" pitchFamily="66" charset="0"/>
              </a:rPr>
              <a:t>  </a:t>
            </a:r>
            <a:r>
              <a:rPr lang="ru-RU" sz="2000" dirty="0" smtClean="0">
                <a:solidFill>
                  <a:schemeClr val="tx2">
                    <a:lumMod val="60000"/>
                    <a:lumOff val="40000"/>
                  </a:schemeClr>
                </a:solidFill>
                <a:latin typeface="Comic Sans MS" panose="030F0702030302020204" pitchFamily="66" charset="0"/>
              </a:rPr>
              <a:t>ФЗ-218 О государственной регистрации недвижимости</a:t>
            </a:r>
            <a:endParaRPr lang="ru-RU" sz="2800" dirty="0">
              <a:solidFill>
                <a:srgbClr val="C00000"/>
              </a:solidFill>
              <a:latin typeface="Comic Sans MS" panose="030F0702030302020204" pitchFamily="66" charset="0"/>
            </a:endParaRPr>
          </a:p>
        </p:txBody>
      </p:sp>
      <p:sp>
        <p:nvSpPr>
          <p:cNvPr id="3" name="Объект 2"/>
          <p:cNvSpPr>
            <a:spLocks noGrp="1"/>
          </p:cNvSpPr>
          <p:nvPr>
            <p:ph idx="1"/>
          </p:nvPr>
        </p:nvSpPr>
        <p:spPr>
          <a:xfrm>
            <a:off x="0" y="836712"/>
            <a:ext cx="9144000" cy="6021288"/>
          </a:xfrm>
        </p:spPr>
        <p:txBody>
          <a:bodyPr>
            <a:normAutofit fontScale="70000" lnSpcReduction="20000"/>
          </a:bodyPr>
          <a:lstStyle/>
          <a:p>
            <a:pPr marL="0" indent="0" algn="ctr">
              <a:buNone/>
            </a:pPr>
            <a:r>
              <a:rPr lang="ru-RU" dirty="0" smtClean="0"/>
              <a:t>уполномоченные органы </a:t>
            </a:r>
            <a:r>
              <a:rPr lang="ru-RU" b="1" dirty="0" smtClean="0"/>
              <a:t>проводят</a:t>
            </a:r>
          </a:p>
          <a:p>
            <a:pPr marL="0" indent="0" algn="ctr">
              <a:buNone/>
            </a:pPr>
            <a:r>
              <a:rPr lang="ru-RU" dirty="0" smtClean="0"/>
              <a:t> </a:t>
            </a:r>
          </a:p>
          <a:p>
            <a:pPr marL="514350" indent="-514350" algn="just">
              <a:buAutoNum type="arabicParenBoth"/>
            </a:pPr>
            <a:r>
              <a:rPr lang="ru-RU" sz="3400" dirty="0" smtClean="0"/>
              <a:t>мероприятия</a:t>
            </a:r>
            <a:r>
              <a:rPr lang="ru-RU" sz="3400" b="1" dirty="0" smtClean="0"/>
              <a:t> </a:t>
            </a:r>
            <a:r>
              <a:rPr lang="ru-RU" sz="3400" b="1" i="1" dirty="0"/>
              <a:t>по выявлению</a:t>
            </a:r>
            <a:r>
              <a:rPr lang="ru-RU" sz="3400" b="1" dirty="0"/>
              <a:t> </a:t>
            </a:r>
            <a:r>
              <a:rPr lang="ru-RU" sz="3400" b="1" dirty="0" smtClean="0"/>
              <a:t>ПРАВООБЛАДАТЕЛЕЙ </a:t>
            </a:r>
            <a:r>
              <a:rPr lang="ru-RU" sz="3400" i="1" dirty="0"/>
              <a:t>объектов</a:t>
            </a:r>
            <a:r>
              <a:rPr lang="ru-RU" sz="3400" b="1" i="1" dirty="0"/>
              <a:t> </a:t>
            </a:r>
            <a:r>
              <a:rPr lang="ru-RU" sz="3400" i="1" dirty="0"/>
              <a:t>недвижимости</a:t>
            </a:r>
            <a:r>
              <a:rPr lang="ru-RU" sz="3400" dirty="0"/>
              <a:t>, </a:t>
            </a:r>
            <a:r>
              <a:rPr lang="ru-RU" sz="4000" dirty="0" smtClean="0">
                <a:solidFill>
                  <a:srgbClr val="C00000"/>
                </a:solidFill>
              </a:rPr>
              <a:t>которые</a:t>
            </a:r>
            <a:r>
              <a:rPr lang="ru-RU" sz="3400" dirty="0" smtClean="0">
                <a:solidFill>
                  <a:srgbClr val="C00000"/>
                </a:solidFill>
              </a:rPr>
              <a:t>  </a:t>
            </a:r>
            <a:r>
              <a:rPr lang="ru-RU" sz="2600" i="1" dirty="0" smtClean="0"/>
              <a:t>(</a:t>
            </a:r>
            <a:r>
              <a:rPr lang="ru-RU" sz="2600" i="1" dirty="0"/>
              <a:t>шире, чем в ФЗ 131)</a:t>
            </a:r>
            <a:endParaRPr lang="ru-RU" sz="2300" dirty="0" smtClean="0"/>
          </a:p>
          <a:p>
            <a:pPr marL="0" indent="0" algn="just">
              <a:buNone/>
            </a:pPr>
            <a:r>
              <a:rPr lang="ru-RU" sz="3400" dirty="0" smtClean="0">
                <a:solidFill>
                  <a:srgbClr val="C00000"/>
                </a:solidFill>
              </a:rPr>
              <a:t>- </a:t>
            </a:r>
            <a:r>
              <a:rPr lang="ru-RU" sz="3400" u="sng" dirty="0" smtClean="0">
                <a:solidFill>
                  <a:srgbClr val="C00000"/>
                </a:solidFill>
              </a:rPr>
              <a:t>считаются </a:t>
            </a:r>
            <a:r>
              <a:rPr lang="ru-RU" sz="3400" u="sng" dirty="0">
                <a:solidFill>
                  <a:srgbClr val="C00000"/>
                </a:solidFill>
              </a:rPr>
              <a:t>ранее учтенными объектами недвижимости</a:t>
            </a:r>
            <a:r>
              <a:rPr lang="ru-RU" sz="3400" dirty="0"/>
              <a:t> </a:t>
            </a:r>
            <a:r>
              <a:rPr lang="ru-RU" sz="3400" dirty="0" smtClean="0">
                <a:solidFill>
                  <a:srgbClr val="C00000"/>
                </a:solidFill>
              </a:rPr>
              <a:t>или</a:t>
            </a:r>
          </a:p>
          <a:p>
            <a:pPr marL="0" indent="0" algn="just">
              <a:buNone/>
            </a:pPr>
            <a:r>
              <a:rPr lang="ru-RU" sz="3400" b="1" dirty="0" smtClean="0">
                <a:solidFill>
                  <a:srgbClr val="C00000"/>
                </a:solidFill>
              </a:rPr>
              <a:t>- </a:t>
            </a:r>
            <a:r>
              <a:rPr lang="ru-RU" sz="3400" b="1" u="sng" dirty="0" smtClean="0">
                <a:solidFill>
                  <a:srgbClr val="C00000"/>
                </a:solidFill>
              </a:rPr>
              <a:t>сведения </a:t>
            </a:r>
            <a:r>
              <a:rPr lang="ru-RU" sz="3400" b="1" u="sng" dirty="0">
                <a:solidFill>
                  <a:srgbClr val="C00000"/>
                </a:solidFill>
              </a:rPr>
              <a:t>о которых могут быть внесены в ЕГРН по правилам</a:t>
            </a:r>
            <a:r>
              <a:rPr lang="ru-RU" sz="3400" dirty="0">
                <a:solidFill>
                  <a:srgbClr val="C00000"/>
                </a:solidFill>
              </a:rPr>
              <a:t>, </a:t>
            </a:r>
            <a:r>
              <a:rPr lang="ru-RU" sz="3400" u="sng" dirty="0">
                <a:solidFill>
                  <a:srgbClr val="C00000"/>
                </a:solidFill>
              </a:rPr>
              <a:t>предусмотренным для внесения сведений о ранее учтенных объектах </a:t>
            </a:r>
            <a:r>
              <a:rPr lang="ru-RU" sz="3400" u="sng" dirty="0" smtClean="0">
                <a:solidFill>
                  <a:srgbClr val="C00000"/>
                </a:solidFill>
              </a:rPr>
              <a:t>недвижимости</a:t>
            </a:r>
            <a:r>
              <a:rPr lang="ru-RU" sz="3400" dirty="0" smtClean="0"/>
              <a:t>, </a:t>
            </a:r>
            <a:r>
              <a:rPr lang="ru-RU" sz="3400" dirty="0"/>
              <a:t>и</a:t>
            </a:r>
            <a:r>
              <a:rPr lang="ru-RU" sz="3400" b="1" dirty="0"/>
              <a:t> </a:t>
            </a:r>
            <a:endParaRPr lang="ru-RU" sz="3400" b="1" dirty="0" smtClean="0"/>
          </a:p>
          <a:p>
            <a:pPr marL="0" indent="0" algn="just">
              <a:buNone/>
            </a:pPr>
            <a:endParaRPr lang="ru-RU" b="1" dirty="0" smtClean="0"/>
          </a:p>
          <a:p>
            <a:pPr marL="0" indent="0" algn="just">
              <a:buNone/>
            </a:pPr>
            <a:r>
              <a:rPr lang="ru-RU" b="1" dirty="0" smtClean="0"/>
              <a:t>(</a:t>
            </a:r>
            <a:r>
              <a:rPr lang="ru-RU" b="1" dirty="0"/>
              <a:t>2) </a:t>
            </a:r>
            <a:r>
              <a:rPr lang="ru-RU" dirty="0" smtClean="0"/>
              <a:t>мероприятия </a:t>
            </a:r>
            <a:r>
              <a:rPr lang="ru-RU" b="1" i="1" dirty="0"/>
              <a:t>по обеспечению внесения</a:t>
            </a:r>
            <a:r>
              <a:rPr lang="ru-RU" dirty="0"/>
              <a:t> в ЕГРН </a:t>
            </a:r>
            <a:r>
              <a:rPr lang="ru-RU" b="1" dirty="0"/>
              <a:t>сведений о </a:t>
            </a:r>
            <a:r>
              <a:rPr lang="ru-RU" b="1" dirty="0" smtClean="0"/>
              <a:t>ПРАВООБЛАДАТЕЛЯХ</a:t>
            </a:r>
            <a:r>
              <a:rPr lang="ru-RU" dirty="0" smtClean="0"/>
              <a:t> </a:t>
            </a:r>
            <a:r>
              <a:rPr lang="ru-RU" dirty="0"/>
              <a:t>ранее учтенных объектов недвижимости </a:t>
            </a:r>
            <a:r>
              <a:rPr lang="ru-RU" sz="3400" b="1" u="sng" dirty="0">
                <a:solidFill>
                  <a:srgbClr val="C00000"/>
                </a:solidFill>
              </a:rPr>
              <a:t>в случае</a:t>
            </a:r>
            <a:r>
              <a:rPr lang="ru-RU" u="sng" dirty="0"/>
              <a:t>, если </a:t>
            </a:r>
            <a:r>
              <a:rPr lang="ru-RU" i="1" u="sng" dirty="0"/>
              <a:t>правоустанавливающие</a:t>
            </a:r>
            <a:r>
              <a:rPr lang="ru-RU" u="sng" dirty="0"/>
              <a:t> документы на ранее учтенные объекты недвижимости </a:t>
            </a:r>
            <a:r>
              <a:rPr lang="ru-RU" i="1" u="sng" dirty="0"/>
              <a:t>или документы</a:t>
            </a:r>
            <a:r>
              <a:rPr lang="ru-RU" u="sng" dirty="0"/>
              <a:t>, </a:t>
            </a:r>
            <a:r>
              <a:rPr lang="ru-RU" i="1" u="sng" dirty="0"/>
              <a:t>удостоверяющие права </a:t>
            </a:r>
            <a:r>
              <a:rPr lang="ru-RU" u="sng" dirty="0"/>
              <a:t>на ранее учтенные объекты недвижимости, </a:t>
            </a:r>
            <a:r>
              <a:rPr lang="ru-RU" b="1" u="sng" dirty="0">
                <a:solidFill>
                  <a:srgbClr val="C00000"/>
                </a:solidFill>
              </a:rPr>
              <a:t>были оформлены до дня</a:t>
            </a:r>
            <a:r>
              <a:rPr lang="ru-RU" dirty="0">
                <a:solidFill>
                  <a:srgbClr val="C00000"/>
                </a:solidFill>
              </a:rPr>
              <a:t> </a:t>
            </a:r>
            <a:r>
              <a:rPr lang="ru-RU" dirty="0"/>
              <a:t>вступления в силу ФЗ от 21 июля 1997 года </a:t>
            </a:r>
            <a:r>
              <a:rPr lang="ru-RU" dirty="0">
                <a:solidFill>
                  <a:srgbClr val="C00000"/>
                </a:solidFill>
              </a:rPr>
              <a:t>N 122-ФЗ </a:t>
            </a:r>
            <a:r>
              <a:rPr lang="ru-RU" dirty="0"/>
              <a:t>"О государственной регистрации прав на недвижимое имущество и сделок с ним" и права на такие объекты недвижимости, подтверждающиеся указанными документами, не зарегистрированы в ЕГРН</a:t>
            </a:r>
          </a:p>
        </p:txBody>
      </p:sp>
    </p:spTree>
    <p:extLst>
      <p:ext uri="{BB962C8B-B14F-4D97-AF65-F5344CB8AC3E}">
        <p14:creationId xmlns:p14="http://schemas.microsoft.com/office/powerpoint/2010/main" val="1452353639"/>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116632"/>
          </a:xfrm>
        </p:spPr>
        <p:txBody>
          <a:bodyPr>
            <a:noAutofit/>
          </a:bodyPr>
          <a:lstStyle/>
          <a:p>
            <a:endParaRPr lang="ru-RU" sz="1800" b="1" dirty="0">
              <a:solidFill>
                <a:schemeClr val="tx2">
                  <a:lumMod val="60000"/>
                  <a:lumOff val="40000"/>
                </a:schemeClr>
              </a:solidFill>
              <a:latin typeface="Comic Sans MS" panose="030F0702030302020204" pitchFamily="66" charset="0"/>
            </a:endParaRPr>
          </a:p>
        </p:txBody>
      </p:sp>
      <p:sp>
        <p:nvSpPr>
          <p:cNvPr id="3" name="Объект 2"/>
          <p:cNvSpPr>
            <a:spLocks noGrp="1"/>
          </p:cNvSpPr>
          <p:nvPr>
            <p:ph idx="1"/>
          </p:nvPr>
        </p:nvSpPr>
        <p:spPr>
          <a:xfrm>
            <a:off x="26388" y="116632"/>
            <a:ext cx="9144000" cy="6813376"/>
          </a:xfrm>
        </p:spPr>
        <p:txBody>
          <a:bodyPr>
            <a:normAutofit/>
          </a:bodyPr>
          <a:lstStyle/>
          <a:p>
            <a:pPr marL="0" indent="0" algn="ctr">
              <a:buNone/>
            </a:pPr>
            <a:endParaRPr lang="ru-RU" sz="800" dirty="0"/>
          </a:p>
          <a:p>
            <a:pPr marL="0" indent="0" algn="ctr">
              <a:buNone/>
            </a:pPr>
            <a:r>
              <a:rPr lang="ru-RU" sz="2000" b="1" dirty="0">
                <a:solidFill>
                  <a:srgbClr val="C00000"/>
                </a:solidFill>
              </a:rPr>
              <a:t>Отсутствие</a:t>
            </a:r>
            <a:r>
              <a:rPr lang="ru-RU" sz="2000" dirty="0" smtClean="0"/>
              <a:t> </a:t>
            </a:r>
            <a:r>
              <a:rPr lang="ru-RU" sz="2000" dirty="0"/>
              <a:t>утвержденного </a:t>
            </a:r>
            <a:r>
              <a:rPr lang="ru-RU" sz="2000" b="1" dirty="0" smtClean="0">
                <a:solidFill>
                  <a:srgbClr val="C00000"/>
                </a:solidFill>
              </a:rPr>
              <a:t>ПРОЕКТА ПЛАНИРОВКИ </a:t>
            </a:r>
            <a:r>
              <a:rPr lang="ru-RU" sz="2000" dirty="0" smtClean="0"/>
              <a:t>территории </a:t>
            </a:r>
          </a:p>
          <a:p>
            <a:pPr marL="0" indent="0" algn="ctr">
              <a:buNone/>
            </a:pPr>
            <a:r>
              <a:rPr lang="ru-RU" sz="2000" b="1" u="sng" dirty="0" smtClean="0">
                <a:solidFill>
                  <a:srgbClr val="C00000"/>
                </a:solidFill>
              </a:rPr>
              <a:t>НЕ ЯВЛЯЕТСЯ ПРЕПЯТСТВИЕМ</a:t>
            </a:r>
            <a:r>
              <a:rPr lang="ru-RU" sz="2000" b="1" dirty="0" smtClean="0">
                <a:solidFill>
                  <a:srgbClr val="C00000"/>
                </a:solidFill>
              </a:rPr>
              <a:t> </a:t>
            </a:r>
            <a:r>
              <a:rPr lang="ru-RU" sz="2000" b="1" dirty="0">
                <a:solidFill>
                  <a:srgbClr val="C00000"/>
                </a:solidFill>
              </a:rPr>
              <a:t>для направления </a:t>
            </a:r>
            <a:r>
              <a:rPr lang="ru-RU" sz="2000" b="1" u="sng" dirty="0" smtClean="0">
                <a:solidFill>
                  <a:srgbClr val="C00000"/>
                </a:solidFill>
              </a:rPr>
              <a:t>ПРОЕКТНОЙ ДОКУМЕНТАЦИИ</a:t>
            </a:r>
            <a:r>
              <a:rPr lang="ru-RU" sz="2000" u="sng" dirty="0" smtClean="0"/>
              <a:t> </a:t>
            </a:r>
            <a:r>
              <a:rPr lang="ru-RU" sz="2000" dirty="0" smtClean="0"/>
              <a:t>и </a:t>
            </a:r>
            <a:r>
              <a:rPr lang="ru-RU" sz="2000" dirty="0"/>
              <a:t>(или) </a:t>
            </a:r>
            <a:r>
              <a:rPr lang="ru-RU" sz="2000" u="sng" dirty="0"/>
              <a:t>результатов инженерных изысканий</a:t>
            </a:r>
            <a:r>
              <a:rPr lang="ru-RU" sz="2000" dirty="0"/>
              <a:t>, выполняемых для подготовки проектной документации </a:t>
            </a:r>
            <a:r>
              <a:rPr lang="ru-RU" sz="2000" dirty="0" smtClean="0"/>
              <a:t>объекта </a:t>
            </a:r>
            <a:r>
              <a:rPr lang="ru-RU" sz="2000" dirty="0"/>
              <a:t>инфраструктуры, </a:t>
            </a:r>
            <a:endParaRPr lang="ru-RU" sz="2000" dirty="0" smtClean="0"/>
          </a:p>
          <a:p>
            <a:pPr marL="0" indent="0" algn="ctr">
              <a:buNone/>
            </a:pPr>
            <a:r>
              <a:rPr lang="ru-RU" sz="2000" b="1" dirty="0" smtClean="0">
                <a:solidFill>
                  <a:srgbClr val="C00000"/>
                </a:solidFill>
              </a:rPr>
              <a:t>для </a:t>
            </a:r>
            <a:r>
              <a:rPr lang="ru-RU" sz="2000" b="1" dirty="0">
                <a:solidFill>
                  <a:srgbClr val="C00000"/>
                </a:solidFill>
              </a:rPr>
              <a:t>проведения </a:t>
            </a:r>
            <a:r>
              <a:rPr lang="ru-RU" sz="2000" b="1" dirty="0" smtClean="0">
                <a:solidFill>
                  <a:srgbClr val="C00000"/>
                </a:solidFill>
              </a:rPr>
              <a:t>ГОСУДАРСТВЕННОЙ ЭКСПЕРТИЗЫ</a:t>
            </a:r>
            <a:endParaRPr lang="ru-RU" sz="2000" dirty="0"/>
          </a:p>
          <a:p>
            <a:pPr marL="0" indent="0" algn="ctr">
              <a:buNone/>
            </a:pPr>
            <a:r>
              <a:rPr lang="ru-RU" sz="2000" dirty="0"/>
              <a:t>При этом </a:t>
            </a:r>
            <a:r>
              <a:rPr lang="ru-RU" sz="2000" b="1" u="sng" dirty="0"/>
              <a:t>выдача положительного заключения</a:t>
            </a:r>
            <a:r>
              <a:rPr lang="ru-RU" sz="2000" b="1" dirty="0"/>
              <a:t> государственной экспертизы </a:t>
            </a:r>
            <a:endParaRPr lang="ru-RU" sz="2000" b="1" dirty="0" smtClean="0"/>
          </a:p>
          <a:p>
            <a:pPr marL="0" indent="0" algn="ctr">
              <a:buNone/>
            </a:pPr>
            <a:r>
              <a:rPr lang="ru-RU" sz="2000" b="1" i="1" u="sng" dirty="0" smtClean="0"/>
              <a:t>ДО ПРЕДСТАВЛЕНИЯ</a:t>
            </a:r>
            <a:r>
              <a:rPr lang="ru-RU" sz="2000" b="1" dirty="0" smtClean="0"/>
              <a:t> </a:t>
            </a:r>
            <a:r>
              <a:rPr lang="ru-RU" sz="2000" b="1" u="sng" dirty="0" smtClean="0"/>
              <a:t>утвержденного </a:t>
            </a:r>
            <a:r>
              <a:rPr lang="ru-RU" sz="2000" b="1" u="sng" dirty="0"/>
              <a:t>проекта планировки</a:t>
            </a:r>
            <a:r>
              <a:rPr lang="ru-RU" sz="2000" b="1" dirty="0"/>
              <a:t> территории и (или) проекта межевания территории </a:t>
            </a:r>
            <a:r>
              <a:rPr lang="ru-RU" sz="2000" b="1" u="sng" dirty="0" smtClean="0"/>
              <a:t>НЕ ДОПУСКАЕТСЯ</a:t>
            </a:r>
            <a:endParaRPr lang="ru-RU" sz="2000" dirty="0" smtClean="0"/>
          </a:p>
          <a:p>
            <a:pPr marL="0" indent="0" algn="ctr">
              <a:buNone/>
            </a:pPr>
            <a:endParaRPr lang="ru-RU" sz="2000" u="sng" dirty="0" smtClean="0"/>
          </a:p>
          <a:p>
            <a:pPr marL="0" indent="0" algn="ctr">
              <a:buNone/>
            </a:pPr>
            <a:r>
              <a:rPr lang="ru-RU" sz="2000" u="sng" dirty="0" smtClean="0"/>
              <a:t>Для линейного объекта транспортной</a:t>
            </a:r>
            <a:r>
              <a:rPr lang="ru-RU" sz="2000" dirty="0" smtClean="0"/>
              <a:t> </a:t>
            </a:r>
            <a:r>
              <a:rPr lang="ru-RU" sz="2000" dirty="0"/>
              <a:t>инфраструктуры </a:t>
            </a:r>
            <a:r>
              <a:rPr lang="ru-RU" sz="2000" b="1" u="sng" dirty="0">
                <a:solidFill>
                  <a:srgbClr val="C00000"/>
                </a:solidFill>
              </a:rPr>
              <a:t>допускаются </a:t>
            </a:r>
            <a:endParaRPr lang="ru-RU" sz="2000" b="1" u="sng" dirty="0" smtClean="0">
              <a:solidFill>
                <a:srgbClr val="C00000"/>
              </a:solidFill>
            </a:endParaRPr>
          </a:p>
          <a:p>
            <a:pPr marL="457200" indent="-457200">
              <a:buAutoNum type="arabicParenBoth"/>
            </a:pPr>
            <a:r>
              <a:rPr lang="ru-RU" sz="2000" dirty="0"/>
              <a:t>подготовка </a:t>
            </a:r>
            <a:r>
              <a:rPr lang="ru-RU" sz="2000" i="1" dirty="0" smtClean="0"/>
              <a:t>проектной </a:t>
            </a:r>
            <a:r>
              <a:rPr lang="ru-RU" sz="2000" i="1" dirty="0"/>
              <a:t>документации</a:t>
            </a:r>
            <a:r>
              <a:rPr lang="ru-RU" sz="2000" dirty="0"/>
              <a:t>, </a:t>
            </a:r>
            <a:endParaRPr lang="ru-RU" sz="2000" dirty="0" smtClean="0"/>
          </a:p>
          <a:p>
            <a:pPr marL="457200" indent="-457200">
              <a:buAutoNum type="arabicParenBoth"/>
            </a:pPr>
            <a:r>
              <a:rPr lang="ru-RU" sz="2000" dirty="0" smtClean="0"/>
              <a:t>проведение </a:t>
            </a:r>
            <a:r>
              <a:rPr lang="ru-RU" sz="2000" i="1" dirty="0"/>
              <a:t>государственной экспертизы </a:t>
            </a:r>
            <a:r>
              <a:rPr lang="ru-RU" sz="2000" dirty="0"/>
              <a:t>проектной документации</a:t>
            </a:r>
            <a:r>
              <a:rPr lang="ru-RU" sz="2000" dirty="0" smtClean="0"/>
              <a:t>,</a:t>
            </a:r>
          </a:p>
          <a:p>
            <a:pPr marL="457200" indent="-457200">
              <a:buAutoNum type="arabicParenBoth" startAt="3"/>
            </a:pPr>
            <a:r>
              <a:rPr lang="ru-RU" sz="2000" dirty="0" smtClean="0"/>
              <a:t> государственной </a:t>
            </a:r>
            <a:r>
              <a:rPr lang="ru-RU" sz="2000" i="1" dirty="0"/>
              <a:t>экологической экспертизы </a:t>
            </a:r>
            <a:r>
              <a:rPr lang="ru-RU" sz="2000" dirty="0"/>
              <a:t>проектной документации </a:t>
            </a:r>
            <a:r>
              <a:rPr lang="ru-RU" sz="2000" dirty="0" smtClean="0"/>
              <a:t>и</a:t>
            </a:r>
          </a:p>
          <a:p>
            <a:pPr marL="0" indent="0">
              <a:buNone/>
            </a:pPr>
            <a:r>
              <a:rPr lang="ru-RU" sz="2000" dirty="0" smtClean="0"/>
              <a:t>(4)    </a:t>
            </a:r>
            <a:r>
              <a:rPr lang="ru-RU" sz="2000" i="1" dirty="0" smtClean="0"/>
              <a:t>выдача </a:t>
            </a:r>
            <a:r>
              <a:rPr lang="ru-RU" sz="2000" i="1" dirty="0"/>
              <a:t>разрешения на строительство </a:t>
            </a:r>
            <a:endParaRPr lang="ru-RU" sz="2000" i="1" dirty="0" smtClean="0"/>
          </a:p>
          <a:p>
            <a:pPr marL="0" indent="0" algn="ctr">
              <a:buNone/>
            </a:pPr>
            <a:endParaRPr lang="ru-RU" sz="1050" dirty="0"/>
          </a:p>
          <a:p>
            <a:pPr marL="0" indent="0" algn="ctr">
              <a:buNone/>
            </a:pPr>
            <a:r>
              <a:rPr lang="ru-RU" sz="2000" b="1" dirty="0" smtClean="0">
                <a:solidFill>
                  <a:srgbClr val="C00000"/>
                </a:solidFill>
              </a:rPr>
              <a:t>в </a:t>
            </a:r>
            <a:r>
              <a:rPr lang="ru-RU" sz="2000" b="1" dirty="0">
                <a:solidFill>
                  <a:srgbClr val="C00000"/>
                </a:solidFill>
              </a:rPr>
              <a:t>отношении </a:t>
            </a:r>
            <a:r>
              <a:rPr lang="ru-RU" sz="2000" b="1" dirty="0" smtClean="0">
                <a:solidFill>
                  <a:srgbClr val="C00000"/>
                </a:solidFill>
              </a:rPr>
              <a:t>ОДНОГО ЛИБО НЕСКОЛЬКИХ объектов </a:t>
            </a:r>
            <a:r>
              <a:rPr lang="ru-RU" sz="2000" dirty="0"/>
              <a:t>капитального </a:t>
            </a:r>
            <a:r>
              <a:rPr lang="ru-RU" sz="2000" dirty="0" smtClean="0"/>
              <a:t>строительства</a:t>
            </a:r>
          </a:p>
          <a:p>
            <a:pPr marL="0" indent="0" algn="ctr">
              <a:buNone/>
            </a:pPr>
            <a:endParaRPr lang="ru-RU" sz="2000" b="1" dirty="0">
              <a:solidFill>
                <a:srgbClr val="FF0000"/>
              </a:solidFill>
            </a:endParaRPr>
          </a:p>
          <a:p>
            <a:pPr marL="0" indent="0" algn="ctr">
              <a:buNone/>
            </a:pPr>
            <a:endParaRPr lang="ru-RU" sz="1900" dirty="0" smtClean="0">
              <a:solidFill>
                <a:srgbClr val="FF0000"/>
              </a:solidFill>
            </a:endParaRPr>
          </a:p>
        </p:txBody>
      </p:sp>
      <p:sp>
        <p:nvSpPr>
          <p:cNvPr id="4" name="Стрелка вниз 3"/>
          <p:cNvSpPr/>
          <p:nvPr/>
        </p:nvSpPr>
        <p:spPr>
          <a:xfrm>
            <a:off x="2987824" y="116632"/>
            <a:ext cx="2880320" cy="144016"/>
          </a:xfrm>
          <a:prstGeom prst="down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ru-RU"/>
          </a:p>
        </p:txBody>
      </p:sp>
      <p:sp>
        <p:nvSpPr>
          <p:cNvPr id="5" name="Стрелка вниз 4"/>
          <p:cNvSpPr/>
          <p:nvPr/>
        </p:nvSpPr>
        <p:spPr>
          <a:xfrm>
            <a:off x="3131840" y="6093296"/>
            <a:ext cx="2880320" cy="432048"/>
          </a:xfrm>
          <a:prstGeom prst="down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ru-RU"/>
          </a:p>
        </p:txBody>
      </p:sp>
    </p:spTree>
    <p:extLst>
      <p:ext uri="{BB962C8B-B14F-4D97-AF65-F5344CB8AC3E}">
        <p14:creationId xmlns:p14="http://schemas.microsoft.com/office/powerpoint/2010/main" val="3966163836"/>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116632"/>
          </a:xfrm>
        </p:spPr>
        <p:txBody>
          <a:bodyPr>
            <a:noAutofit/>
          </a:bodyPr>
          <a:lstStyle/>
          <a:p>
            <a:endParaRPr lang="ru-RU" sz="1800" b="1" dirty="0">
              <a:solidFill>
                <a:schemeClr val="tx2">
                  <a:lumMod val="60000"/>
                  <a:lumOff val="40000"/>
                </a:schemeClr>
              </a:solidFill>
              <a:latin typeface="Comic Sans MS" panose="030F0702030302020204" pitchFamily="66" charset="0"/>
            </a:endParaRPr>
          </a:p>
        </p:txBody>
      </p:sp>
      <p:sp>
        <p:nvSpPr>
          <p:cNvPr id="3" name="Объект 2"/>
          <p:cNvSpPr>
            <a:spLocks noGrp="1"/>
          </p:cNvSpPr>
          <p:nvPr>
            <p:ph idx="1"/>
          </p:nvPr>
        </p:nvSpPr>
        <p:spPr>
          <a:xfrm>
            <a:off x="26388" y="116632"/>
            <a:ext cx="9144000" cy="6813376"/>
          </a:xfrm>
        </p:spPr>
        <p:txBody>
          <a:bodyPr>
            <a:normAutofit/>
          </a:bodyPr>
          <a:lstStyle/>
          <a:p>
            <a:pPr marL="0" indent="0" algn="ctr">
              <a:buNone/>
            </a:pPr>
            <a:r>
              <a:rPr lang="ru-RU" sz="2800" b="1" dirty="0" smtClean="0">
                <a:solidFill>
                  <a:srgbClr val="C00000"/>
                </a:solidFill>
              </a:rPr>
              <a:t>Экологическая экспертиза:</a:t>
            </a:r>
          </a:p>
          <a:p>
            <a:pPr marL="0" indent="0">
              <a:buNone/>
            </a:pPr>
            <a:endParaRPr lang="ru-RU" sz="2000" dirty="0" smtClean="0"/>
          </a:p>
          <a:p>
            <a:pPr marL="0" indent="0" algn="just">
              <a:buNone/>
            </a:pPr>
            <a:r>
              <a:rPr lang="ru-RU" sz="2000" dirty="0" smtClean="0"/>
              <a:t>По </a:t>
            </a:r>
            <a:r>
              <a:rPr lang="ru-RU" sz="2000" dirty="0"/>
              <a:t>31 декабря 2024 года </a:t>
            </a:r>
            <a:r>
              <a:rPr lang="ru-RU" sz="2000" b="1" dirty="0" smtClean="0"/>
              <a:t>ОЦЕНКА СООТВЕТСТВИЯ ПРОЕКТНОЙ ДОКУМЕНТАЦИИ</a:t>
            </a:r>
            <a:r>
              <a:rPr lang="ru-RU" sz="2000" dirty="0" smtClean="0"/>
              <a:t> </a:t>
            </a:r>
            <a:r>
              <a:rPr lang="ru-RU" sz="2000" b="1" dirty="0" smtClean="0"/>
              <a:t>объектов</a:t>
            </a:r>
            <a:r>
              <a:rPr lang="ru-RU" sz="2000" dirty="0" smtClean="0"/>
              <a:t> </a:t>
            </a:r>
            <a:r>
              <a:rPr lang="ru-RU" sz="2000" dirty="0"/>
              <a:t>капитального строительства, предназначенных для модернизации и расширения магистральной инфраструктуры в соответствии с </a:t>
            </a:r>
            <a:r>
              <a:rPr lang="ru-RU" sz="1800" dirty="0"/>
              <a:t>Федеральным законом "Об особенностях регулирования отдельных отношений в целях модернизации и расширения магистральной инфраструктуры и о внесении изменений в отдельные законодательные акты Российской Федерации" </a:t>
            </a:r>
            <a:r>
              <a:rPr lang="ru-RU" sz="2000" u="sng" dirty="0"/>
              <a:t>и предполагаемых к строительству, реконструкции </a:t>
            </a:r>
            <a:r>
              <a:rPr lang="ru-RU" sz="2400" b="1" u="sng" dirty="0"/>
              <a:t>в границах особо охраняемых природных территорий </a:t>
            </a:r>
            <a:r>
              <a:rPr lang="ru-RU" sz="2000" u="sng" dirty="0"/>
              <a:t>федерального, регионального и местного </a:t>
            </a:r>
            <a:r>
              <a:rPr lang="ru-RU" sz="2000" u="sng" dirty="0" smtClean="0"/>
              <a:t>значения</a:t>
            </a:r>
            <a:r>
              <a:rPr lang="ru-RU" sz="2000" dirty="0" smtClean="0"/>
              <a:t>, </a:t>
            </a:r>
            <a:r>
              <a:rPr lang="ru-RU" sz="2000" b="1" dirty="0" smtClean="0"/>
              <a:t>ОСУЩЕСТВЛЯЕТСЯ ПРИ ПРОВЕДЕНИИ </a:t>
            </a:r>
            <a:r>
              <a:rPr lang="ru-RU" sz="2000" b="1" u="sng" dirty="0" smtClean="0"/>
              <a:t>ГОСУДАРСТВЕННОЙ ЭКСПЕРТИЗЫ</a:t>
            </a:r>
            <a:r>
              <a:rPr lang="ru-RU" sz="2000" b="1" dirty="0" smtClean="0"/>
              <a:t> ПРОЕКТНОЙ ДОКУМЕНТАЦИИ</a:t>
            </a:r>
            <a:r>
              <a:rPr lang="ru-RU" sz="2000" dirty="0" smtClean="0"/>
              <a:t> указанных </a:t>
            </a:r>
            <a:r>
              <a:rPr lang="ru-RU" sz="2000" dirty="0"/>
              <a:t>объектов капитального строительства в соответствии с Градостроительным кодексом Российской Федерации. </a:t>
            </a:r>
            <a:endParaRPr lang="ru-RU" sz="2000" dirty="0" smtClean="0"/>
          </a:p>
          <a:p>
            <a:pPr marL="0" indent="0" algn="ctr">
              <a:buNone/>
            </a:pPr>
            <a:r>
              <a:rPr lang="ru-RU" sz="2000" dirty="0" smtClean="0"/>
              <a:t>В </a:t>
            </a:r>
            <a:r>
              <a:rPr lang="ru-RU" sz="2000" dirty="0"/>
              <a:t>этом случае </a:t>
            </a:r>
            <a:r>
              <a:rPr lang="ru-RU" sz="2000" b="1" u="sng" dirty="0">
                <a:solidFill>
                  <a:srgbClr val="C00000"/>
                </a:solidFill>
              </a:rPr>
              <a:t>проведение государственной </a:t>
            </a:r>
            <a:r>
              <a:rPr lang="ru-RU" sz="2000" b="1" u="sng" dirty="0" smtClean="0">
                <a:solidFill>
                  <a:srgbClr val="C00000"/>
                </a:solidFill>
              </a:rPr>
              <a:t>ЭКОЛОГИЧЕСКОЙ </a:t>
            </a:r>
            <a:r>
              <a:rPr lang="ru-RU" sz="2000" b="1" u="sng" dirty="0">
                <a:solidFill>
                  <a:srgbClr val="C00000"/>
                </a:solidFill>
              </a:rPr>
              <a:t>экспертизы </a:t>
            </a:r>
            <a:r>
              <a:rPr lang="ru-RU" sz="2000" dirty="0"/>
              <a:t>проектной документации указанных объектов в соответствии </a:t>
            </a:r>
            <a:r>
              <a:rPr lang="ru-RU" sz="2000" b="1" u="sng" dirty="0" smtClean="0">
                <a:solidFill>
                  <a:srgbClr val="C00000"/>
                </a:solidFill>
              </a:rPr>
              <a:t>НЕ ТРЕБУЕТСЯ</a:t>
            </a:r>
            <a:endParaRPr lang="ru-RU" sz="1900" b="1" dirty="0" smtClean="0">
              <a:solidFill>
                <a:srgbClr val="C00000"/>
              </a:solidFill>
            </a:endParaRPr>
          </a:p>
          <a:p>
            <a:pPr marL="457200" indent="-457200">
              <a:buAutoNum type="arabicPeriod"/>
            </a:pPr>
            <a:endParaRPr lang="ru-RU" sz="1900" b="1" dirty="0" smtClean="0">
              <a:solidFill>
                <a:srgbClr val="FF0000"/>
              </a:solidFill>
            </a:endParaRPr>
          </a:p>
          <a:p>
            <a:pPr marL="457200" indent="-457200">
              <a:buAutoNum type="arabicPeriod"/>
            </a:pPr>
            <a:endParaRPr lang="ru-RU" sz="1900" b="1" dirty="0" smtClean="0">
              <a:solidFill>
                <a:srgbClr val="FF0000"/>
              </a:solidFill>
            </a:endParaRPr>
          </a:p>
          <a:p>
            <a:pPr marL="457200" indent="-457200" algn="just">
              <a:buAutoNum type="arabicPeriod"/>
            </a:pPr>
            <a:endParaRPr lang="ru-RU" sz="1900" b="1" dirty="0" smtClean="0">
              <a:solidFill>
                <a:srgbClr val="FF0000"/>
              </a:solidFill>
            </a:endParaRPr>
          </a:p>
        </p:txBody>
      </p:sp>
    </p:spTree>
    <p:extLst>
      <p:ext uri="{BB962C8B-B14F-4D97-AF65-F5344CB8AC3E}">
        <p14:creationId xmlns:p14="http://schemas.microsoft.com/office/powerpoint/2010/main" val="1059300367"/>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116632"/>
          </a:xfrm>
        </p:spPr>
        <p:txBody>
          <a:bodyPr>
            <a:noAutofit/>
          </a:bodyPr>
          <a:lstStyle/>
          <a:p>
            <a:endParaRPr lang="ru-RU" sz="1800" b="1" dirty="0">
              <a:solidFill>
                <a:schemeClr val="tx2">
                  <a:lumMod val="60000"/>
                  <a:lumOff val="40000"/>
                </a:schemeClr>
              </a:solidFill>
              <a:latin typeface="Comic Sans MS" panose="030F0702030302020204" pitchFamily="66" charset="0"/>
            </a:endParaRPr>
          </a:p>
        </p:txBody>
      </p:sp>
      <p:sp>
        <p:nvSpPr>
          <p:cNvPr id="3" name="Объект 2"/>
          <p:cNvSpPr>
            <a:spLocks noGrp="1"/>
          </p:cNvSpPr>
          <p:nvPr>
            <p:ph idx="1"/>
          </p:nvPr>
        </p:nvSpPr>
        <p:spPr>
          <a:xfrm>
            <a:off x="26388" y="116632"/>
            <a:ext cx="9144000" cy="6813376"/>
          </a:xfrm>
        </p:spPr>
        <p:txBody>
          <a:bodyPr>
            <a:normAutofit fontScale="92500" lnSpcReduction="10000"/>
          </a:bodyPr>
          <a:lstStyle/>
          <a:p>
            <a:pPr marL="0" indent="0">
              <a:buNone/>
            </a:pPr>
            <a:r>
              <a:rPr lang="ru-RU" sz="2000" b="1" dirty="0" smtClean="0"/>
              <a:t>ТЕХНИЧЕСКИЕ УСЛОВИЯ</a:t>
            </a:r>
            <a:r>
              <a:rPr lang="ru-RU" sz="2000" dirty="0" smtClean="0"/>
              <a:t>, </a:t>
            </a:r>
            <a:r>
              <a:rPr lang="ru-RU" sz="2000" dirty="0"/>
              <a:t>предусматривающие </a:t>
            </a:r>
            <a:r>
              <a:rPr lang="ru-RU" sz="2000" dirty="0" smtClean="0"/>
              <a:t>(1) </a:t>
            </a:r>
            <a:r>
              <a:rPr lang="ru-RU" sz="2000" b="1" dirty="0" smtClean="0"/>
              <a:t>максимальную </a:t>
            </a:r>
            <a:r>
              <a:rPr lang="ru-RU" sz="2000" b="1" dirty="0"/>
              <a:t>нагрузку</a:t>
            </a:r>
            <a:r>
              <a:rPr lang="ru-RU" sz="2000" dirty="0"/>
              <a:t>, </a:t>
            </a:r>
            <a:r>
              <a:rPr lang="ru-RU" sz="2000" dirty="0" smtClean="0"/>
              <a:t>(2) </a:t>
            </a:r>
            <a:r>
              <a:rPr lang="ru-RU" sz="2000" b="1" dirty="0" smtClean="0"/>
              <a:t>сроки </a:t>
            </a:r>
            <a:r>
              <a:rPr lang="ru-RU" sz="2000" dirty="0"/>
              <a:t>подключения (технологического </a:t>
            </a:r>
            <a:r>
              <a:rPr lang="ru-RU" sz="2000" b="1" dirty="0"/>
              <a:t>присоединения</a:t>
            </a:r>
            <a:r>
              <a:rPr lang="ru-RU" sz="2000" dirty="0"/>
              <a:t>) объектов инфраструктуры к сетям инженерно-технического обеспечения и </a:t>
            </a:r>
            <a:r>
              <a:rPr lang="ru-RU" sz="2000" dirty="0" smtClean="0"/>
              <a:t>(3) </a:t>
            </a:r>
            <a:r>
              <a:rPr lang="ru-RU" sz="2000" b="1" dirty="0" smtClean="0"/>
              <a:t>срок </a:t>
            </a:r>
            <a:r>
              <a:rPr lang="ru-RU" sz="2000" b="1" dirty="0"/>
              <a:t>действия </a:t>
            </a:r>
            <a:r>
              <a:rPr lang="ru-RU" sz="2000" dirty="0"/>
              <a:t>этих технических условий, и </a:t>
            </a:r>
            <a:r>
              <a:rPr lang="ru-RU" sz="2000" dirty="0" smtClean="0"/>
              <a:t>(4) информация </a:t>
            </a:r>
            <a:r>
              <a:rPr lang="ru-RU" sz="2000" b="1" dirty="0"/>
              <a:t>о плате </a:t>
            </a:r>
            <a:r>
              <a:rPr lang="ru-RU" sz="2000" dirty="0"/>
              <a:t>за такое подключение (технологическое присоединение) предоставляются </a:t>
            </a:r>
            <a:r>
              <a:rPr lang="ru-RU" sz="2000" dirty="0" smtClean="0">
                <a:solidFill>
                  <a:srgbClr val="C00000"/>
                </a:solidFill>
              </a:rPr>
              <a:t>по запросам:</a:t>
            </a:r>
          </a:p>
          <a:p>
            <a:r>
              <a:rPr lang="ru-RU" sz="2000" dirty="0" smtClean="0">
                <a:solidFill>
                  <a:srgbClr val="C00000"/>
                </a:solidFill>
              </a:rPr>
              <a:t> </a:t>
            </a:r>
            <a:r>
              <a:rPr lang="ru-RU" sz="2000" dirty="0"/>
              <a:t>органов государственной власти, </a:t>
            </a:r>
            <a:endParaRPr lang="ru-RU" sz="2000" dirty="0" smtClean="0"/>
          </a:p>
          <a:p>
            <a:r>
              <a:rPr lang="ru-RU" sz="2000" dirty="0" smtClean="0"/>
              <a:t>правообладателей </a:t>
            </a:r>
            <a:r>
              <a:rPr lang="ru-RU" sz="2000" dirty="0"/>
              <a:t>земельных участков, </a:t>
            </a:r>
            <a:endParaRPr lang="ru-RU" sz="2000" dirty="0" smtClean="0"/>
          </a:p>
          <a:p>
            <a:r>
              <a:rPr lang="ru-RU" sz="2000" dirty="0" smtClean="0"/>
              <a:t>застройщиков </a:t>
            </a:r>
            <a:r>
              <a:rPr lang="ru-RU" sz="2000" dirty="0"/>
              <a:t>или технических заказчиков. </a:t>
            </a:r>
            <a:endParaRPr lang="ru-RU" sz="2000" dirty="0" smtClean="0"/>
          </a:p>
          <a:p>
            <a:pPr marL="0" indent="0" algn="just">
              <a:buNone/>
            </a:pPr>
            <a:r>
              <a:rPr lang="ru-RU" sz="2000" b="1" dirty="0" smtClean="0"/>
              <a:t>Срок </a:t>
            </a:r>
            <a:r>
              <a:rPr lang="ru-RU" sz="2000" dirty="0"/>
              <a:t>согласования проектной документации в отношении учета предоставленных технических условий </a:t>
            </a:r>
            <a:r>
              <a:rPr lang="ru-RU" sz="2000" b="1" dirty="0">
                <a:solidFill>
                  <a:srgbClr val="C00000"/>
                </a:solidFill>
              </a:rPr>
              <a:t>не может превышать </a:t>
            </a:r>
            <a:r>
              <a:rPr lang="ru-RU" sz="2000" b="1" dirty="0" smtClean="0">
                <a:solidFill>
                  <a:srgbClr val="C00000"/>
                </a:solidFill>
              </a:rPr>
              <a:t>10 </a:t>
            </a:r>
            <a:r>
              <a:rPr lang="ru-RU" sz="2000" b="1" dirty="0">
                <a:solidFill>
                  <a:srgbClr val="C00000"/>
                </a:solidFill>
              </a:rPr>
              <a:t>дней</a:t>
            </a:r>
            <a:r>
              <a:rPr lang="ru-RU" sz="2000" dirty="0">
                <a:solidFill>
                  <a:srgbClr val="C00000"/>
                </a:solidFill>
              </a:rPr>
              <a:t> </a:t>
            </a:r>
            <a:r>
              <a:rPr lang="ru-RU" sz="2000" dirty="0"/>
              <a:t>со дня поступления данной проектной документации или ее соответствующего раздела в организацию, осуществляющую эксплуатацию сетей инженерно-технического обеспечения и предоставившую эти технические условия.</a:t>
            </a:r>
          </a:p>
          <a:p>
            <a:pPr marL="0" indent="0">
              <a:buNone/>
            </a:pPr>
            <a:endParaRPr lang="ru-RU" sz="2000" dirty="0"/>
          </a:p>
          <a:p>
            <a:pPr marL="0" indent="0" algn="ctr">
              <a:buNone/>
            </a:pPr>
            <a:r>
              <a:rPr lang="ru-RU" sz="2000" dirty="0" smtClean="0"/>
              <a:t>В </a:t>
            </a:r>
            <a:r>
              <a:rPr lang="ru-RU" sz="2000" dirty="0"/>
              <a:t>целях обеспечения строительства, реконструкции объектов инфраструктуры </a:t>
            </a:r>
            <a:r>
              <a:rPr lang="ru-RU" sz="2000" b="1" dirty="0"/>
              <a:t>Правительством </a:t>
            </a:r>
            <a:r>
              <a:rPr lang="ru-RU" sz="2000" dirty="0"/>
              <a:t>Российской Федерации могут устанавливаться:</a:t>
            </a:r>
          </a:p>
          <a:p>
            <a:pPr marL="0" indent="0" algn="just">
              <a:buNone/>
            </a:pPr>
            <a:r>
              <a:rPr lang="ru-RU" sz="2000" dirty="0"/>
              <a:t>1) </a:t>
            </a:r>
            <a:r>
              <a:rPr lang="ru-RU" sz="2000" b="1" u="sng" dirty="0"/>
              <a:t>особенности</a:t>
            </a:r>
            <a:r>
              <a:rPr lang="ru-RU" sz="2000" u="sng" dirty="0"/>
              <a:t> предоставления технических условий</a:t>
            </a:r>
            <a:r>
              <a:rPr lang="ru-RU" sz="2000" dirty="0"/>
              <a:t>, определения </a:t>
            </a:r>
            <a:r>
              <a:rPr lang="ru-RU" sz="2000" u="sng" dirty="0"/>
              <a:t>платы</a:t>
            </a:r>
            <a:r>
              <a:rPr lang="ru-RU" sz="2000" dirty="0"/>
              <a:t> за технологическое присоединение, а также особенности технологического присоединения </a:t>
            </a:r>
            <a:r>
              <a:rPr lang="ru-RU" sz="2000" i="1" u="sng" dirty="0"/>
              <a:t>к объектам электросетевого хозяйства </a:t>
            </a:r>
            <a:r>
              <a:rPr lang="ru-RU" sz="2000" dirty="0" err="1"/>
              <a:t>энергопринимающих</a:t>
            </a:r>
            <a:r>
              <a:rPr lang="ru-RU" sz="2000" dirty="0"/>
              <a:t> устройств потребителей электрической энергии;</a:t>
            </a:r>
          </a:p>
          <a:p>
            <a:pPr marL="0" indent="0" algn="just">
              <a:buNone/>
            </a:pPr>
            <a:r>
              <a:rPr lang="ru-RU" sz="2000" dirty="0"/>
              <a:t>2) особенности предоставления технических условий, определения платы за подключение, а также особенности подключения объектов инфраструктуры </a:t>
            </a:r>
            <a:r>
              <a:rPr lang="ru-RU" sz="2000" i="1" u="sng" dirty="0"/>
              <a:t>к сетям тепло- и газоснабжения, сетям связи</a:t>
            </a:r>
            <a:r>
              <a:rPr lang="ru-RU" sz="2000" dirty="0"/>
              <a:t>.</a:t>
            </a:r>
          </a:p>
        </p:txBody>
      </p:sp>
    </p:spTree>
    <p:extLst>
      <p:ext uri="{BB962C8B-B14F-4D97-AF65-F5344CB8AC3E}">
        <p14:creationId xmlns:p14="http://schemas.microsoft.com/office/powerpoint/2010/main" val="1489890683"/>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116632"/>
          </a:xfrm>
        </p:spPr>
        <p:txBody>
          <a:bodyPr>
            <a:noAutofit/>
          </a:bodyPr>
          <a:lstStyle/>
          <a:p>
            <a:endParaRPr lang="ru-RU" sz="1800" b="1" dirty="0">
              <a:solidFill>
                <a:schemeClr val="tx2">
                  <a:lumMod val="60000"/>
                  <a:lumOff val="40000"/>
                </a:schemeClr>
              </a:solidFill>
              <a:latin typeface="Comic Sans MS" panose="030F0702030302020204" pitchFamily="66" charset="0"/>
            </a:endParaRPr>
          </a:p>
        </p:txBody>
      </p:sp>
      <p:sp>
        <p:nvSpPr>
          <p:cNvPr id="3" name="Объект 2"/>
          <p:cNvSpPr>
            <a:spLocks noGrp="1"/>
          </p:cNvSpPr>
          <p:nvPr>
            <p:ph idx="1"/>
          </p:nvPr>
        </p:nvSpPr>
        <p:spPr>
          <a:xfrm>
            <a:off x="26388" y="116632"/>
            <a:ext cx="9144000" cy="6813376"/>
          </a:xfrm>
        </p:spPr>
        <p:txBody>
          <a:bodyPr>
            <a:normAutofit lnSpcReduction="10000"/>
          </a:bodyPr>
          <a:lstStyle/>
          <a:p>
            <a:pPr marL="0" indent="0" algn="ctr">
              <a:buNone/>
            </a:pPr>
            <a:r>
              <a:rPr lang="ru-RU" sz="2000" b="1" dirty="0" smtClean="0"/>
              <a:t>	</a:t>
            </a:r>
            <a:r>
              <a:rPr lang="ru-RU" sz="2000" b="1" dirty="0" smtClean="0">
                <a:solidFill>
                  <a:srgbClr val="C00000"/>
                </a:solidFill>
              </a:rPr>
              <a:t>РАЗРЕШЕНИЕ НА СТРОИТЕЛЬСТВО </a:t>
            </a:r>
          </a:p>
          <a:p>
            <a:pPr marL="0" indent="0" algn="ctr">
              <a:buNone/>
            </a:pPr>
            <a:r>
              <a:rPr lang="ru-RU" sz="2000" dirty="0" smtClean="0"/>
              <a:t>Выдача </a:t>
            </a:r>
            <a:r>
              <a:rPr lang="ru-RU" sz="2000" dirty="0"/>
              <a:t>разрешения на строительство </a:t>
            </a:r>
            <a:r>
              <a:rPr lang="ru-RU" sz="2000" b="1" dirty="0" smtClean="0">
                <a:solidFill>
                  <a:srgbClr val="C00000"/>
                </a:solidFill>
              </a:rPr>
              <a:t>ДОПУСКАЕТСЯ ДО ОБРАЗОВАНИЯ </a:t>
            </a:r>
            <a:r>
              <a:rPr lang="ru-RU" sz="2000" dirty="0" smtClean="0"/>
              <a:t>земельного </a:t>
            </a:r>
            <a:r>
              <a:rPr lang="ru-RU" sz="2000" dirty="0"/>
              <a:t>участка или земельных участков </a:t>
            </a:r>
            <a:r>
              <a:rPr lang="ru-RU" sz="2000" u="sng" dirty="0" smtClean="0"/>
              <a:t>на </a:t>
            </a:r>
            <a:r>
              <a:rPr lang="ru-RU" sz="2000" u="sng" dirty="0"/>
              <a:t>основании утвержденного проекта межевания территории и (или) выданного </a:t>
            </a:r>
            <a:r>
              <a:rPr lang="ru-RU" sz="2000" u="sng" dirty="0" smtClean="0"/>
              <a:t>ГПЗУ и </a:t>
            </a:r>
            <a:r>
              <a:rPr lang="ru-RU" sz="2000" u="sng" dirty="0"/>
              <a:t>утвержденной </a:t>
            </a:r>
            <a:r>
              <a:rPr lang="ru-RU" sz="2000" u="sng" dirty="0" smtClean="0"/>
              <a:t>схемы </a:t>
            </a:r>
            <a:r>
              <a:rPr lang="ru-RU" sz="2000" dirty="0"/>
              <a:t>расположения земельного участка или земельных участков на кадастровом плане территории. </a:t>
            </a:r>
          </a:p>
          <a:p>
            <a:pPr marL="0" indent="0" algn="ctr">
              <a:buNone/>
            </a:pPr>
            <a:r>
              <a:rPr lang="ru-RU" sz="2000" u="sng" dirty="0" smtClean="0"/>
              <a:t>Предоставление </a:t>
            </a:r>
            <a:r>
              <a:rPr lang="ru-RU" sz="2000" b="1" u="sng" dirty="0" smtClean="0"/>
              <a:t>Правоустанавливающих Документов на ЗУ </a:t>
            </a:r>
          </a:p>
          <a:p>
            <a:pPr marL="0" indent="0" algn="ctr">
              <a:buNone/>
            </a:pPr>
            <a:r>
              <a:rPr lang="ru-RU" sz="2000" u="sng" dirty="0" smtClean="0"/>
              <a:t>для </a:t>
            </a:r>
            <a:r>
              <a:rPr lang="ru-RU" sz="2000" u="sng" dirty="0"/>
              <a:t>выдачи разрешения на строительство </a:t>
            </a:r>
            <a:r>
              <a:rPr lang="ru-RU" sz="2000" u="sng" dirty="0" smtClean="0"/>
              <a:t>ОКС  </a:t>
            </a:r>
            <a:r>
              <a:rPr lang="ru-RU" sz="2000" b="1" u="sng" dirty="0" smtClean="0">
                <a:solidFill>
                  <a:srgbClr val="C00000"/>
                </a:solidFill>
              </a:rPr>
              <a:t>НЕ ТРЕБУЕТСЯ </a:t>
            </a:r>
          </a:p>
          <a:p>
            <a:pPr marL="0" indent="0" algn="ctr">
              <a:buNone/>
            </a:pPr>
            <a:r>
              <a:rPr lang="ru-RU" sz="1400" dirty="0" smtClean="0"/>
              <a:t>(</a:t>
            </a:r>
            <a:r>
              <a:rPr lang="ru-RU" sz="1400" dirty="0"/>
              <a:t>нет кадастра и регистрации</a:t>
            </a:r>
            <a:r>
              <a:rPr lang="ru-RU" sz="1400" dirty="0" smtClean="0"/>
              <a:t>)</a:t>
            </a:r>
            <a:endParaRPr lang="ru-RU" sz="4400" dirty="0"/>
          </a:p>
          <a:p>
            <a:pPr marL="0" indent="0" algn="just">
              <a:buNone/>
            </a:pPr>
            <a:endParaRPr lang="ru-RU" sz="600" dirty="0" smtClean="0">
              <a:solidFill>
                <a:srgbClr val="C00000"/>
              </a:solidFill>
            </a:endParaRPr>
          </a:p>
          <a:p>
            <a:pPr marL="0" indent="0" algn="just">
              <a:buNone/>
            </a:pPr>
            <a:r>
              <a:rPr lang="ru-RU" sz="2000" dirty="0" smtClean="0">
                <a:solidFill>
                  <a:srgbClr val="C00000"/>
                </a:solidFill>
              </a:rPr>
              <a:t>Вместо</a:t>
            </a:r>
            <a:r>
              <a:rPr lang="ru-RU" sz="2000" dirty="0" smtClean="0"/>
              <a:t> правоустанавливающих </a:t>
            </a:r>
            <a:r>
              <a:rPr lang="ru-RU" sz="2000" dirty="0"/>
              <a:t>документов </a:t>
            </a:r>
            <a:r>
              <a:rPr lang="ru-RU" sz="2000" dirty="0">
                <a:solidFill>
                  <a:srgbClr val="C00000"/>
                </a:solidFill>
              </a:rPr>
              <a:t>к заявлению о выдаче разрешения на строительство </a:t>
            </a:r>
            <a:r>
              <a:rPr lang="ru-RU" sz="2000" b="1" dirty="0">
                <a:solidFill>
                  <a:srgbClr val="C00000"/>
                </a:solidFill>
              </a:rPr>
              <a:t>прилагаются </a:t>
            </a:r>
            <a:r>
              <a:rPr lang="ru-RU" sz="2000" b="1" dirty="0" smtClean="0">
                <a:solidFill>
                  <a:srgbClr val="C00000"/>
                </a:solidFill>
              </a:rPr>
              <a:t>Реквизиты Утвержденного Проекта Межевания</a:t>
            </a:r>
            <a:r>
              <a:rPr lang="ru-RU" sz="2000" dirty="0" smtClean="0">
                <a:solidFill>
                  <a:srgbClr val="C00000"/>
                </a:solidFill>
              </a:rPr>
              <a:t> территории </a:t>
            </a:r>
            <a:r>
              <a:rPr lang="ru-RU" sz="2000" b="1" dirty="0">
                <a:solidFill>
                  <a:srgbClr val="C00000"/>
                </a:solidFill>
              </a:rPr>
              <a:t>либо схема </a:t>
            </a:r>
            <a:r>
              <a:rPr lang="ru-RU" sz="2000" dirty="0">
                <a:solidFill>
                  <a:srgbClr val="C00000"/>
                </a:solidFill>
              </a:rPr>
              <a:t>расположения земельного участка или земельных участков на кадастровом плане территории</a:t>
            </a:r>
            <a:r>
              <a:rPr lang="ru-RU" sz="2000" dirty="0"/>
              <a:t>. </a:t>
            </a:r>
            <a:endParaRPr lang="ru-RU" sz="2000" dirty="0" smtClean="0"/>
          </a:p>
          <a:p>
            <a:pPr marL="0" indent="0" algn="just">
              <a:buNone/>
            </a:pPr>
            <a:endParaRPr lang="ru-RU" sz="2000" dirty="0"/>
          </a:p>
          <a:p>
            <a:pPr marL="0" indent="0" algn="just">
              <a:buNone/>
            </a:pPr>
            <a:r>
              <a:rPr lang="ru-RU" sz="2000" b="1" dirty="0" smtClean="0">
                <a:solidFill>
                  <a:srgbClr val="C00000"/>
                </a:solidFill>
              </a:rPr>
              <a:t>!! До </a:t>
            </a:r>
            <a:r>
              <a:rPr lang="ru-RU" sz="2000" b="1" dirty="0">
                <a:solidFill>
                  <a:srgbClr val="C00000"/>
                </a:solidFill>
              </a:rPr>
              <a:t>выдачи разрешения </a:t>
            </a:r>
            <a:r>
              <a:rPr lang="ru-RU" sz="2000" dirty="0"/>
              <a:t>на </a:t>
            </a:r>
            <a:r>
              <a:rPr lang="ru-RU" sz="2000" dirty="0" smtClean="0"/>
              <a:t>строительство, </a:t>
            </a:r>
            <a:r>
              <a:rPr lang="ru-RU" sz="2000" b="1" u="sng" dirty="0" smtClean="0"/>
              <a:t>со </a:t>
            </a:r>
            <a:r>
              <a:rPr lang="ru-RU" sz="2000" b="1" u="sng" dirty="0"/>
              <a:t>дня направления проектной документации на экспертизу</a:t>
            </a:r>
            <a:r>
              <a:rPr lang="ru-RU" sz="2000" u="sng" dirty="0"/>
              <a:t> </a:t>
            </a:r>
            <a:r>
              <a:rPr lang="ru-RU" sz="2000" b="1" u="sng" dirty="0" smtClean="0">
                <a:solidFill>
                  <a:srgbClr val="C00000"/>
                </a:solidFill>
              </a:rPr>
              <a:t>могут выполняться ПОДГОТОВИТЕЛЬНЫЕ РАБОТЫ</a:t>
            </a:r>
            <a:r>
              <a:rPr lang="ru-RU" sz="2000" u="sng" dirty="0" smtClean="0"/>
              <a:t>, </a:t>
            </a:r>
            <a:r>
              <a:rPr lang="ru-RU" sz="2000" u="sng" dirty="0"/>
              <a:t>не причиняющие существенного вреда окружающей среде и ее </a:t>
            </a:r>
            <a:r>
              <a:rPr lang="ru-RU" sz="2000" u="sng" dirty="0" smtClean="0"/>
              <a:t>компонентам</a:t>
            </a:r>
            <a:r>
              <a:rPr lang="ru-RU" sz="2000" u="sng" dirty="0"/>
              <a:t> </a:t>
            </a:r>
            <a:r>
              <a:rPr lang="ru-RU" sz="2000" u="sng" dirty="0" smtClean="0"/>
              <a:t>(только </a:t>
            </a:r>
            <a:r>
              <a:rPr lang="ru-RU" sz="2000" b="1" u="sng" dirty="0" smtClean="0"/>
              <a:t>если нет прав третьих лиц на участок</a:t>
            </a:r>
            <a:r>
              <a:rPr lang="ru-RU" sz="2000" u="sng" dirty="0" smtClean="0"/>
              <a:t>) – перечень подготовительных работ – Правительство РФ</a:t>
            </a:r>
            <a:endParaRPr lang="ru-RU" sz="2000" dirty="0"/>
          </a:p>
          <a:p>
            <a:pPr marL="0" indent="0" algn="just">
              <a:buNone/>
            </a:pPr>
            <a:r>
              <a:rPr lang="ru-RU" sz="2000" dirty="0" smtClean="0"/>
              <a:t>Если </a:t>
            </a:r>
            <a:r>
              <a:rPr lang="ru-RU" sz="2000" dirty="0"/>
              <a:t>земельные участки подлежат изъятию для гос. и </a:t>
            </a:r>
            <a:r>
              <a:rPr lang="ru-RU" sz="2000" dirty="0" err="1"/>
              <a:t>мун</a:t>
            </a:r>
            <a:r>
              <a:rPr lang="ru-RU" sz="2000" dirty="0"/>
              <a:t> </a:t>
            </a:r>
            <a:r>
              <a:rPr lang="ru-RU" sz="2000" dirty="0" smtClean="0"/>
              <a:t>нужд </a:t>
            </a:r>
            <a:r>
              <a:rPr lang="ru-RU" sz="2000" b="1" dirty="0" smtClean="0"/>
              <a:t>Строительство можно начинать только после прекращения прав на землю третьих лиц</a:t>
            </a:r>
          </a:p>
        </p:txBody>
      </p:sp>
    </p:spTree>
    <p:extLst>
      <p:ext uri="{BB962C8B-B14F-4D97-AF65-F5344CB8AC3E}">
        <p14:creationId xmlns:p14="http://schemas.microsoft.com/office/powerpoint/2010/main" val="2655002547"/>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476672"/>
          </a:xfrm>
        </p:spPr>
        <p:txBody>
          <a:bodyPr>
            <a:noAutofit/>
          </a:bodyPr>
          <a:lstStyle/>
          <a:p>
            <a:r>
              <a:rPr lang="ru-RU" sz="2000" b="1" dirty="0" smtClean="0">
                <a:solidFill>
                  <a:schemeClr val="tx2">
                    <a:lumMod val="60000"/>
                    <a:lumOff val="40000"/>
                  </a:schemeClr>
                </a:solidFill>
                <a:latin typeface="Comic Sans MS" panose="030F0702030302020204" pitchFamily="66" charset="0"/>
              </a:rPr>
              <a:t>Подготовительные работы до получения </a:t>
            </a:r>
            <a:r>
              <a:rPr lang="ru-RU" sz="2000" b="1" dirty="0" err="1" smtClean="0">
                <a:solidFill>
                  <a:schemeClr val="tx2">
                    <a:lumMod val="60000"/>
                    <a:lumOff val="40000"/>
                  </a:schemeClr>
                </a:solidFill>
                <a:latin typeface="Comic Sans MS" panose="030F0702030302020204" pitchFamily="66" charset="0"/>
              </a:rPr>
              <a:t>РнС</a:t>
            </a:r>
            <a:endParaRPr lang="ru-RU" sz="2000" b="1" dirty="0">
              <a:solidFill>
                <a:schemeClr val="tx2">
                  <a:lumMod val="60000"/>
                  <a:lumOff val="40000"/>
                </a:schemeClr>
              </a:solidFill>
              <a:latin typeface="Comic Sans MS" panose="030F0702030302020204" pitchFamily="66" charset="0"/>
            </a:endParaRPr>
          </a:p>
        </p:txBody>
      </p:sp>
      <p:sp>
        <p:nvSpPr>
          <p:cNvPr id="3" name="Объект 2"/>
          <p:cNvSpPr>
            <a:spLocks noGrp="1"/>
          </p:cNvSpPr>
          <p:nvPr>
            <p:ph idx="1"/>
          </p:nvPr>
        </p:nvSpPr>
        <p:spPr>
          <a:xfrm>
            <a:off x="26388" y="404664"/>
            <a:ext cx="9144000" cy="6525344"/>
          </a:xfrm>
        </p:spPr>
        <p:txBody>
          <a:bodyPr>
            <a:normAutofit fontScale="85000" lnSpcReduction="10000"/>
          </a:bodyPr>
          <a:lstStyle/>
          <a:p>
            <a:pPr marL="0" indent="0" algn="ctr">
              <a:buNone/>
            </a:pPr>
            <a:r>
              <a:rPr lang="ru-RU" sz="2000" b="1" dirty="0" smtClean="0"/>
              <a:t>	</a:t>
            </a:r>
            <a:r>
              <a:rPr lang="ru-RU" sz="2000" dirty="0" smtClean="0"/>
              <a:t>постановление Правительства </a:t>
            </a:r>
            <a:r>
              <a:rPr lang="ru-RU" sz="2000" dirty="0"/>
              <a:t>РФ </a:t>
            </a:r>
            <a:r>
              <a:rPr lang="ru-RU" sz="2000" b="1" dirty="0">
                <a:solidFill>
                  <a:srgbClr val="FF0000"/>
                </a:solidFill>
              </a:rPr>
              <a:t>от 7 ноября 2020 г. N </a:t>
            </a:r>
            <a:r>
              <a:rPr lang="ru-RU" sz="2000" b="1" dirty="0" smtClean="0">
                <a:solidFill>
                  <a:srgbClr val="FF0000"/>
                </a:solidFill>
              </a:rPr>
              <a:t>1798  </a:t>
            </a:r>
          </a:p>
          <a:p>
            <a:pPr marL="0" indent="0">
              <a:buNone/>
            </a:pPr>
            <a:r>
              <a:rPr lang="ru-RU" sz="2000" dirty="0"/>
              <a:t>1. Подготовка </a:t>
            </a:r>
            <a:r>
              <a:rPr lang="ru-RU" sz="2000" b="1" dirty="0" smtClean="0"/>
              <a:t>ЗУ, </a:t>
            </a:r>
            <a:r>
              <a:rPr lang="ru-RU" sz="2000" b="1" dirty="0"/>
              <a:t>на который у застройщика имеются правоустанавливающие </a:t>
            </a:r>
            <a:r>
              <a:rPr lang="ru-RU" sz="2000" b="1" dirty="0" smtClean="0"/>
              <a:t>документы</a:t>
            </a:r>
            <a:r>
              <a:rPr lang="ru-RU" sz="2000" dirty="0" smtClean="0"/>
              <a:t>:</a:t>
            </a:r>
            <a:endParaRPr lang="ru-RU" sz="2000" dirty="0"/>
          </a:p>
          <a:p>
            <a:pPr marL="0" indent="0">
              <a:buNone/>
            </a:pPr>
            <a:r>
              <a:rPr lang="ru-RU" sz="2000" dirty="0"/>
              <a:t>а) освобождение </a:t>
            </a:r>
            <a:r>
              <a:rPr lang="ru-RU" sz="2000" dirty="0" smtClean="0"/>
              <a:t>ЗУ </a:t>
            </a:r>
            <a:r>
              <a:rPr lang="ru-RU" sz="2000" u="sng" dirty="0" smtClean="0"/>
              <a:t>от </a:t>
            </a:r>
            <a:r>
              <a:rPr lang="ru-RU" sz="2000" u="sng" dirty="0"/>
              <a:t>деревьев и иных </a:t>
            </a:r>
            <a:r>
              <a:rPr lang="ru-RU" sz="2000" u="sng" dirty="0" smtClean="0"/>
              <a:t>насаждений </a:t>
            </a:r>
            <a:r>
              <a:rPr lang="ru-RU" sz="2000" dirty="0" smtClean="0"/>
              <a:t>(кроме тех, что в Красной книге). </a:t>
            </a:r>
            <a:endParaRPr lang="ru-RU" sz="2000" dirty="0"/>
          </a:p>
          <a:p>
            <a:pPr marL="0" indent="0">
              <a:buNone/>
            </a:pPr>
            <a:r>
              <a:rPr lang="ru-RU" sz="2000" dirty="0"/>
              <a:t>б) снос таких объектов, как </a:t>
            </a:r>
            <a:r>
              <a:rPr lang="ru-RU" sz="2000" u="sng" dirty="0"/>
              <a:t>гараж,  жилой или садовый дом, хозяйственные постройки</a:t>
            </a:r>
            <a:r>
              <a:rPr lang="ru-RU" sz="2000" dirty="0"/>
              <a:t>, объекты </a:t>
            </a:r>
            <a:r>
              <a:rPr lang="ru-RU" sz="2000" dirty="0" smtClean="0"/>
              <a:t>ИЖС, </a:t>
            </a:r>
            <a:r>
              <a:rPr lang="ru-RU" sz="2000" dirty="0"/>
              <a:t>объекты, не являющиеся объектами капитального строительства, строения и сооружения </a:t>
            </a:r>
            <a:r>
              <a:rPr lang="ru-RU" sz="2000" dirty="0" smtClean="0"/>
              <a:t>вспомогательного использования</a:t>
            </a:r>
            <a:r>
              <a:rPr lang="ru-RU" sz="2000" dirty="0"/>
              <a:t>, </a:t>
            </a:r>
            <a:r>
              <a:rPr lang="ru-RU" sz="2000" u="sng" dirty="0"/>
              <a:t>при условии, что объекты принадлежат застройщику </a:t>
            </a:r>
            <a:r>
              <a:rPr lang="ru-RU" sz="2000" dirty="0"/>
              <a:t>на праве собственности </a:t>
            </a:r>
            <a:r>
              <a:rPr lang="ru-RU" sz="2000" i="1" dirty="0"/>
              <a:t>или он уполномочен собственником осуществить снос таких объектов</a:t>
            </a:r>
            <a:r>
              <a:rPr lang="ru-RU" sz="2000" dirty="0"/>
              <a:t>;</a:t>
            </a:r>
          </a:p>
          <a:p>
            <a:pPr marL="0" indent="0">
              <a:buNone/>
            </a:pPr>
            <a:r>
              <a:rPr lang="ru-RU" sz="2000" dirty="0"/>
              <a:t>в) осуществление деятельности по обращению с отходами, образовавшимися при осуществлении подготовительных работ, в </a:t>
            </a:r>
            <a:r>
              <a:rPr lang="ru-RU" sz="2000" dirty="0" err="1" smtClean="0"/>
              <a:t>тч</a:t>
            </a:r>
            <a:r>
              <a:rPr lang="ru-RU" sz="2000" dirty="0" smtClean="0"/>
              <a:t> при </a:t>
            </a:r>
            <a:r>
              <a:rPr lang="ru-RU" sz="2000" dirty="0"/>
              <a:t>разборке и сносе зданий, </a:t>
            </a:r>
            <a:r>
              <a:rPr lang="ru-RU" sz="2000" dirty="0" smtClean="0"/>
              <a:t>строений.</a:t>
            </a:r>
            <a:endParaRPr lang="ru-RU" sz="2000" dirty="0"/>
          </a:p>
          <a:p>
            <a:pPr marL="0" indent="0">
              <a:buNone/>
            </a:pPr>
            <a:r>
              <a:rPr lang="ru-RU" sz="2100" b="1" dirty="0"/>
              <a:t>2</a:t>
            </a:r>
            <a:r>
              <a:rPr lang="ru-RU" sz="2000" dirty="0"/>
              <a:t>. Устройство </a:t>
            </a:r>
            <a:r>
              <a:rPr lang="ru-RU" sz="2000" b="1" dirty="0"/>
              <a:t>ограждения строительной площадки</a:t>
            </a:r>
            <a:r>
              <a:rPr lang="ru-RU" sz="2000" dirty="0"/>
              <a:t>, организация контрольно-пропускного режима, обеспечение строительной площадки противопожарным </a:t>
            </a:r>
            <a:r>
              <a:rPr lang="ru-RU" sz="2000" dirty="0" smtClean="0"/>
              <a:t>водоснабжением.</a:t>
            </a:r>
            <a:endParaRPr lang="ru-RU" sz="2000" dirty="0"/>
          </a:p>
          <a:p>
            <a:pPr marL="0" indent="0">
              <a:buNone/>
            </a:pPr>
            <a:r>
              <a:rPr lang="ru-RU" sz="2000" b="1" dirty="0"/>
              <a:t>3</a:t>
            </a:r>
            <a:r>
              <a:rPr lang="ru-RU" sz="2000" dirty="0"/>
              <a:t>. Выполнение работ по созданию </a:t>
            </a:r>
            <a:r>
              <a:rPr lang="ru-RU" sz="2000" b="1" dirty="0"/>
              <a:t>геодезической разбивочной основы для строительства</a:t>
            </a:r>
            <a:r>
              <a:rPr lang="ru-RU" sz="2000" dirty="0"/>
              <a:t>, разбивке осей зданий и сооружений.</a:t>
            </a:r>
          </a:p>
          <a:p>
            <a:pPr marL="0" indent="0">
              <a:buNone/>
            </a:pPr>
            <a:r>
              <a:rPr lang="ru-RU" sz="2000" b="1" dirty="0"/>
              <a:t>4</a:t>
            </a:r>
            <a:r>
              <a:rPr lang="ru-RU" sz="2000" dirty="0"/>
              <a:t>. Размещение </a:t>
            </a:r>
            <a:r>
              <a:rPr lang="ru-RU" sz="2000" b="1" dirty="0"/>
              <a:t>складских площадок и сооружений </a:t>
            </a:r>
            <a:r>
              <a:rPr lang="ru-RU" sz="2000" dirty="0"/>
              <a:t>для материалов, конструкций и оборудования, необходимых для обеспечения строительства.</a:t>
            </a:r>
          </a:p>
          <a:p>
            <a:pPr marL="0" indent="0">
              <a:buNone/>
            </a:pPr>
            <a:r>
              <a:rPr lang="ru-RU" sz="2000" b="1" dirty="0"/>
              <a:t>5</a:t>
            </a:r>
            <a:r>
              <a:rPr lang="ru-RU" sz="2000" dirty="0"/>
              <a:t>. Устройство </a:t>
            </a:r>
            <a:r>
              <a:rPr lang="ru-RU" sz="2000" b="1" dirty="0"/>
              <a:t>временных дорог и подъездных путей, вспомогательных сооружений</a:t>
            </a:r>
            <a:r>
              <a:rPr lang="ru-RU" sz="2000" dirty="0"/>
              <a:t>, приспособлений и устройств.</a:t>
            </a:r>
          </a:p>
          <a:p>
            <a:pPr marL="0" indent="0">
              <a:buNone/>
            </a:pPr>
            <a:r>
              <a:rPr lang="ru-RU" sz="2000" b="1" dirty="0"/>
              <a:t>6</a:t>
            </a:r>
            <a:r>
              <a:rPr lang="ru-RU" sz="2000" dirty="0"/>
              <a:t>. Устройство временных </a:t>
            </a:r>
            <a:r>
              <a:rPr lang="ru-RU" sz="2000" b="1" dirty="0"/>
              <a:t>сетей электроснабжения, теплоснабжения, водоснабжения, водоотведения и сигнализации</a:t>
            </a:r>
            <a:r>
              <a:rPr lang="ru-RU" sz="2000" dirty="0"/>
              <a:t>.</a:t>
            </a:r>
          </a:p>
          <a:p>
            <a:pPr marL="0" indent="0">
              <a:buNone/>
            </a:pPr>
            <a:r>
              <a:rPr lang="ru-RU" sz="2000" b="1" dirty="0"/>
              <a:t>7</a:t>
            </a:r>
            <a:r>
              <a:rPr lang="ru-RU" sz="2000" dirty="0"/>
              <a:t>. Устройство </a:t>
            </a:r>
            <a:r>
              <a:rPr lang="ru-RU" sz="2000" b="1" dirty="0"/>
              <a:t>рельсовых подкрановых путей, фундаментов </a:t>
            </a:r>
            <a:r>
              <a:rPr lang="ru-RU" sz="2000" dirty="0"/>
              <a:t>(иных неподвижных оснований) стационарных кранов.</a:t>
            </a:r>
          </a:p>
          <a:p>
            <a:pPr marL="0" indent="0">
              <a:buNone/>
            </a:pPr>
            <a:r>
              <a:rPr lang="ru-RU" sz="2000" b="1" dirty="0"/>
              <a:t>8</a:t>
            </a:r>
            <a:r>
              <a:rPr lang="ru-RU" sz="2000" dirty="0"/>
              <a:t>. Устройство </a:t>
            </a:r>
            <a:r>
              <a:rPr lang="ru-RU" sz="2000" b="1" dirty="0"/>
              <a:t>дренажей и </a:t>
            </a:r>
            <a:r>
              <a:rPr lang="ru-RU" sz="2000" b="1" dirty="0" err="1"/>
              <a:t>мелкозаглубленных</a:t>
            </a:r>
            <a:r>
              <a:rPr lang="ru-RU" sz="2000" b="1" dirty="0"/>
              <a:t> водоотливов </a:t>
            </a:r>
            <a:r>
              <a:rPr lang="ru-RU" sz="2000" dirty="0"/>
              <a:t>для осуществления водоотведения на земельном участке.</a:t>
            </a:r>
          </a:p>
          <a:p>
            <a:pPr marL="0" indent="0" algn="ctr">
              <a:buNone/>
            </a:pPr>
            <a:endParaRPr lang="ru-RU" sz="2000" b="1" dirty="0" smtClean="0">
              <a:solidFill>
                <a:srgbClr val="FF0000"/>
              </a:solidFill>
            </a:endParaRPr>
          </a:p>
        </p:txBody>
      </p:sp>
    </p:spTree>
    <p:extLst>
      <p:ext uri="{BB962C8B-B14F-4D97-AF65-F5344CB8AC3E}">
        <p14:creationId xmlns:p14="http://schemas.microsoft.com/office/powerpoint/2010/main" val="2032164987"/>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116632"/>
          </a:xfrm>
        </p:spPr>
        <p:txBody>
          <a:bodyPr>
            <a:noAutofit/>
          </a:bodyPr>
          <a:lstStyle/>
          <a:p>
            <a:endParaRPr lang="ru-RU" sz="1800" b="1" dirty="0">
              <a:solidFill>
                <a:schemeClr val="tx2">
                  <a:lumMod val="60000"/>
                  <a:lumOff val="40000"/>
                </a:schemeClr>
              </a:solidFill>
              <a:latin typeface="Comic Sans MS" panose="030F0702030302020204" pitchFamily="66" charset="0"/>
            </a:endParaRPr>
          </a:p>
        </p:txBody>
      </p:sp>
      <p:sp>
        <p:nvSpPr>
          <p:cNvPr id="3" name="Объект 2"/>
          <p:cNvSpPr>
            <a:spLocks noGrp="1"/>
          </p:cNvSpPr>
          <p:nvPr>
            <p:ph idx="1"/>
          </p:nvPr>
        </p:nvSpPr>
        <p:spPr>
          <a:xfrm>
            <a:off x="26388" y="116632"/>
            <a:ext cx="9144000" cy="6813376"/>
          </a:xfrm>
        </p:spPr>
        <p:txBody>
          <a:bodyPr>
            <a:normAutofit/>
          </a:bodyPr>
          <a:lstStyle/>
          <a:p>
            <a:pPr marL="0" indent="0" algn="ctr">
              <a:buNone/>
            </a:pPr>
            <a:r>
              <a:rPr lang="ru-RU" sz="2000" i="1" dirty="0">
                <a:solidFill>
                  <a:srgbClr val="FF0000"/>
                </a:solidFill>
              </a:rPr>
              <a:t>особенности </a:t>
            </a:r>
            <a:r>
              <a:rPr lang="ru-RU" sz="2000" b="1" i="1" u="sng" dirty="0" smtClean="0">
                <a:solidFill>
                  <a:srgbClr val="FF0000"/>
                </a:solidFill>
              </a:rPr>
              <a:t>земельных отношений</a:t>
            </a:r>
            <a:endParaRPr lang="ru-RU" sz="2000" b="1" dirty="0">
              <a:solidFill>
                <a:srgbClr val="FF0000"/>
              </a:solidFill>
            </a:endParaRPr>
          </a:p>
          <a:p>
            <a:pPr marL="0" indent="0" algn="ctr">
              <a:buNone/>
            </a:pPr>
            <a:r>
              <a:rPr lang="ru-RU" sz="2000" b="1" dirty="0" smtClean="0"/>
              <a:t>Виды </a:t>
            </a:r>
            <a:r>
              <a:rPr lang="ru-RU" sz="2000" b="1" dirty="0"/>
              <a:t>разрешенного использования </a:t>
            </a:r>
            <a:r>
              <a:rPr lang="ru-RU" sz="2000" dirty="0"/>
              <a:t>земельных участков, предназначенных для размещения объектов инфраструктуры, </a:t>
            </a:r>
            <a:r>
              <a:rPr lang="ru-RU" sz="2000" b="1" dirty="0">
                <a:solidFill>
                  <a:srgbClr val="C00000"/>
                </a:solidFill>
              </a:rPr>
              <a:t>определяются утвержденной документацией по планировке территории</a:t>
            </a:r>
            <a:r>
              <a:rPr lang="ru-RU" sz="2000" dirty="0"/>
              <a:t> таких объектов </a:t>
            </a:r>
            <a:r>
              <a:rPr lang="ru-RU" sz="2000" dirty="0" smtClean="0"/>
              <a:t>инфраструктуры</a:t>
            </a:r>
          </a:p>
          <a:p>
            <a:pPr marL="0" indent="0" algn="ctr">
              <a:buNone/>
            </a:pPr>
            <a:endParaRPr lang="ru-RU" sz="2000" b="1" dirty="0">
              <a:solidFill>
                <a:srgbClr val="FF0000"/>
              </a:solidFill>
            </a:endParaRPr>
          </a:p>
          <a:p>
            <a:pPr marL="0" indent="0" algn="ctr">
              <a:buNone/>
            </a:pPr>
            <a:r>
              <a:rPr lang="ru-RU" sz="2000" b="1" dirty="0" smtClean="0">
                <a:solidFill>
                  <a:srgbClr val="C00000"/>
                </a:solidFill>
              </a:rPr>
              <a:t>РЕШЕНИЯ О ПЕРЕВОДЕ</a:t>
            </a:r>
            <a:r>
              <a:rPr lang="ru-RU" sz="2000" dirty="0" smtClean="0">
                <a:solidFill>
                  <a:srgbClr val="C00000"/>
                </a:solidFill>
              </a:rPr>
              <a:t> </a:t>
            </a:r>
            <a:r>
              <a:rPr lang="ru-RU" sz="2000" dirty="0" smtClean="0"/>
              <a:t>земельного </a:t>
            </a:r>
            <a:r>
              <a:rPr lang="ru-RU" sz="2000" dirty="0"/>
              <a:t>участка из одной категории земель в другую или об отнесении земельного участка к определенной категории земель </a:t>
            </a:r>
            <a:endParaRPr lang="ru-RU" sz="2000" dirty="0" smtClean="0"/>
          </a:p>
          <a:p>
            <a:pPr marL="0" indent="0" algn="ctr">
              <a:buNone/>
            </a:pPr>
            <a:r>
              <a:rPr lang="ru-RU" sz="2000" b="1" u="sng" dirty="0" smtClean="0">
                <a:solidFill>
                  <a:srgbClr val="C00000"/>
                </a:solidFill>
              </a:rPr>
              <a:t>НЕ ТРЕБУЕТСЯ</a:t>
            </a:r>
          </a:p>
          <a:p>
            <a:pPr marL="0" indent="0" algn="ctr">
              <a:buNone/>
            </a:pPr>
            <a:endParaRPr lang="ru-RU" sz="2000" dirty="0"/>
          </a:p>
          <a:p>
            <a:pPr marL="0" indent="0" algn="ctr">
              <a:buNone/>
            </a:pPr>
            <a:r>
              <a:rPr lang="ru-RU" sz="2000" b="1" u="sng" dirty="0" smtClean="0"/>
              <a:t>Сведения</a:t>
            </a:r>
            <a:r>
              <a:rPr lang="ru-RU" sz="2000" b="1" dirty="0" smtClean="0"/>
              <a:t> </a:t>
            </a:r>
            <a:r>
              <a:rPr lang="ru-RU" sz="2000" b="1" dirty="0"/>
              <a:t>об отнесении земельного участка</a:t>
            </a:r>
            <a:r>
              <a:rPr lang="ru-RU" sz="2000" dirty="0"/>
              <a:t>, находящегося в государственной или муниципальной собственности, </a:t>
            </a:r>
            <a:r>
              <a:rPr lang="ru-RU" sz="2000" b="1" u="sng" dirty="0"/>
              <a:t>к категории земель промышленности</a:t>
            </a:r>
            <a:r>
              <a:rPr lang="ru-RU" sz="2000" dirty="0"/>
              <a:t>, энергетики, транспорта, связи, радиовещания, телевидения, информатики, земель для обеспечения космической деятельности, земель обороны, безопасности или земель иного специального назначения (за исключением случая, если такой земельный участок отнесен к категории земель населенных пунктов) </a:t>
            </a:r>
            <a:r>
              <a:rPr lang="ru-RU" sz="2000" u="sng" dirty="0"/>
              <a:t>в целях строительства</a:t>
            </a:r>
            <a:r>
              <a:rPr lang="ru-RU" sz="2000" dirty="0"/>
              <a:t>, реконструкции объекта инфраструктуры </a:t>
            </a:r>
            <a:r>
              <a:rPr lang="ru-RU" sz="2000" b="1" u="sng" dirty="0">
                <a:solidFill>
                  <a:srgbClr val="C00000"/>
                </a:solidFill>
              </a:rPr>
              <a:t>вносятся в Единый</a:t>
            </a:r>
            <a:r>
              <a:rPr lang="ru-RU" sz="2000" b="1" dirty="0">
                <a:solidFill>
                  <a:srgbClr val="C00000"/>
                </a:solidFill>
              </a:rPr>
              <a:t> государственный реестр недвижимости </a:t>
            </a:r>
            <a:r>
              <a:rPr lang="ru-RU" sz="2000" b="1" u="sng" dirty="0" smtClean="0">
                <a:solidFill>
                  <a:srgbClr val="C00000"/>
                </a:solidFill>
              </a:rPr>
              <a:t>НА ОСНОВАНИИ УТВЕРЖДЕННОЙ ДОКУМЕНТАЦИИ ПО ПЛАНИРОВКЕ ТЕРРИТОРИИ</a:t>
            </a:r>
            <a:endParaRPr lang="ru-RU" sz="1900" b="1" dirty="0" smtClean="0">
              <a:solidFill>
                <a:srgbClr val="FF0000"/>
              </a:solidFill>
            </a:endParaRPr>
          </a:p>
        </p:txBody>
      </p:sp>
    </p:spTree>
    <p:extLst>
      <p:ext uri="{BB962C8B-B14F-4D97-AF65-F5344CB8AC3E}">
        <p14:creationId xmlns:p14="http://schemas.microsoft.com/office/powerpoint/2010/main" val="3692310955"/>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116632"/>
          </a:xfrm>
        </p:spPr>
        <p:txBody>
          <a:bodyPr>
            <a:noAutofit/>
          </a:bodyPr>
          <a:lstStyle/>
          <a:p>
            <a:endParaRPr lang="ru-RU" sz="1800" b="1" dirty="0">
              <a:solidFill>
                <a:schemeClr val="tx2">
                  <a:lumMod val="60000"/>
                  <a:lumOff val="40000"/>
                </a:schemeClr>
              </a:solidFill>
              <a:latin typeface="Comic Sans MS" panose="030F0702030302020204" pitchFamily="66" charset="0"/>
            </a:endParaRPr>
          </a:p>
        </p:txBody>
      </p:sp>
      <p:sp>
        <p:nvSpPr>
          <p:cNvPr id="3" name="Объект 2"/>
          <p:cNvSpPr>
            <a:spLocks noGrp="1"/>
          </p:cNvSpPr>
          <p:nvPr>
            <p:ph idx="1"/>
          </p:nvPr>
        </p:nvSpPr>
        <p:spPr>
          <a:xfrm>
            <a:off x="26388" y="116632"/>
            <a:ext cx="9144000" cy="6813376"/>
          </a:xfrm>
        </p:spPr>
        <p:txBody>
          <a:bodyPr>
            <a:normAutofit/>
          </a:bodyPr>
          <a:lstStyle/>
          <a:p>
            <a:pPr marL="0" indent="0" algn="ctr">
              <a:buNone/>
            </a:pPr>
            <a:r>
              <a:rPr lang="ru-RU" sz="1900" b="1" dirty="0" smtClean="0">
                <a:solidFill>
                  <a:srgbClr val="FF0000"/>
                </a:solidFill>
              </a:rPr>
              <a:t>Если при подготовке к строительству затрагиваются существующие объекты:</a:t>
            </a:r>
          </a:p>
          <a:p>
            <a:pPr marL="0" indent="0" algn="ctr">
              <a:buNone/>
            </a:pPr>
            <a:endParaRPr lang="ru-RU" sz="1900" b="1" dirty="0">
              <a:solidFill>
                <a:srgbClr val="FF0000"/>
              </a:solidFill>
            </a:endParaRPr>
          </a:p>
          <a:p>
            <a:pPr marL="0" indent="0" algn="ctr">
              <a:buNone/>
            </a:pPr>
            <a:r>
              <a:rPr lang="ru-RU" sz="2000" b="1" dirty="0"/>
              <a:t>если</a:t>
            </a:r>
            <a:r>
              <a:rPr lang="ru-RU" sz="2000" dirty="0"/>
              <a:t> в связи с планируемыми строительством, реконструкцией линейных объектов инфраструктуры </a:t>
            </a:r>
            <a:r>
              <a:rPr lang="ru-RU" sz="2000" b="1" dirty="0" smtClean="0"/>
              <a:t>НЕОБХОДИМЫ РЕКОНСТРУКЦИЯ, КАПИТАЛЬНЫЙ РЕМОНТ СУЩЕСТВУЮЩИХ ЛИНЕЙНЫХ ОБЪЕКТОВ</a:t>
            </a:r>
            <a:r>
              <a:rPr lang="ru-RU" sz="2000" dirty="0" smtClean="0"/>
              <a:t>, </a:t>
            </a:r>
            <a:r>
              <a:rPr lang="ru-RU" sz="2000" b="1" dirty="0"/>
              <a:t>лица, осуществляющие эксплуатацию</a:t>
            </a:r>
            <a:r>
              <a:rPr lang="ru-RU" sz="2000" dirty="0"/>
              <a:t> указанных линейного </a:t>
            </a:r>
            <a:r>
              <a:rPr lang="ru-RU" sz="2000" dirty="0" smtClean="0"/>
              <a:t>объекта, </a:t>
            </a:r>
            <a:r>
              <a:rPr lang="ru-RU" sz="2000" b="1" u="sng" dirty="0"/>
              <a:t>в течение </a:t>
            </a:r>
            <a:r>
              <a:rPr lang="ru-RU" sz="2000" b="1" u="sng" dirty="0" smtClean="0"/>
              <a:t>20 </a:t>
            </a:r>
            <a:r>
              <a:rPr lang="ru-RU" sz="2000" b="1" u="sng" dirty="0"/>
              <a:t>дней</a:t>
            </a:r>
            <a:r>
              <a:rPr lang="ru-RU" sz="2000" b="1" dirty="0"/>
              <a:t> </a:t>
            </a:r>
            <a:r>
              <a:rPr lang="ru-RU" sz="2000" dirty="0"/>
              <a:t>со дня поступления обращения в письменной форме лица, осуществляющего подготовку проектной документации, лица, осуществляющего строительство, реконструкцию объектов инфраструктуры, </a:t>
            </a:r>
            <a:r>
              <a:rPr lang="ru-RU" sz="2000" b="1" u="sng" dirty="0" smtClean="0"/>
              <a:t>БЕЗ ВЗИМАНИЯ ПЛАТЫ  ВЫДАЮТ необходимые </a:t>
            </a:r>
            <a:r>
              <a:rPr lang="ru-RU" sz="2000" b="1" u="sng" dirty="0"/>
              <a:t>для подготовки проектной документации, строительства, реконструкции линейных объектов инфраструктуры </a:t>
            </a:r>
            <a:r>
              <a:rPr lang="ru-RU" sz="2000" b="1" u="sng" dirty="0" smtClean="0"/>
              <a:t>ТЕХНИЧЕСКИЕ ТРЕБОВАНИЯ И УСЛОВИЯ </a:t>
            </a:r>
          </a:p>
          <a:p>
            <a:pPr marL="0" indent="0" algn="ctr">
              <a:buNone/>
            </a:pPr>
            <a:endParaRPr lang="ru-RU" sz="2000" b="1" u="sng" dirty="0">
              <a:solidFill>
                <a:srgbClr val="FF0000"/>
              </a:solidFill>
            </a:endParaRPr>
          </a:p>
          <a:p>
            <a:pPr marL="0" indent="0" algn="ctr">
              <a:buNone/>
            </a:pPr>
            <a:endParaRPr lang="ru-RU" sz="2000" b="1" u="sng" dirty="0" smtClean="0">
              <a:solidFill>
                <a:srgbClr val="FF0000"/>
              </a:solidFill>
            </a:endParaRPr>
          </a:p>
          <a:p>
            <a:pPr marL="0" indent="0" algn="ctr">
              <a:buNone/>
            </a:pPr>
            <a:r>
              <a:rPr lang="ru-RU" sz="2000" i="1" dirty="0"/>
              <a:t>Не допускается включать </a:t>
            </a:r>
            <a:r>
              <a:rPr lang="ru-RU" sz="2000" i="1" dirty="0" smtClean="0"/>
              <a:t>обязательства</a:t>
            </a:r>
            <a:r>
              <a:rPr lang="ru-RU" sz="2000" dirty="0"/>
              <a:t>, которые не связаны с реконструкцией, капитальным ремонтом существующих </a:t>
            </a:r>
            <a:r>
              <a:rPr lang="ru-RU" sz="2000" dirty="0" smtClean="0"/>
              <a:t>линейных </a:t>
            </a:r>
            <a:r>
              <a:rPr lang="ru-RU" sz="2000" dirty="0"/>
              <a:t>объектов, и (или) требования, исполнение которых </a:t>
            </a:r>
            <a:r>
              <a:rPr lang="ru-RU" sz="2000" i="1" dirty="0"/>
              <a:t>ведет к увеличению мощности, улучшению </a:t>
            </a:r>
            <a:r>
              <a:rPr lang="ru-RU" sz="2000" dirty="0"/>
              <a:t>технических характеристик существующих </a:t>
            </a:r>
            <a:r>
              <a:rPr lang="ru-RU" sz="2000" dirty="0" smtClean="0"/>
              <a:t>линейных </a:t>
            </a:r>
            <a:r>
              <a:rPr lang="ru-RU" sz="2000" dirty="0"/>
              <a:t>объектов, </a:t>
            </a:r>
            <a:r>
              <a:rPr lang="ru-RU" sz="2000" b="1" dirty="0"/>
              <a:t>за исключением</a:t>
            </a:r>
            <a:r>
              <a:rPr lang="ru-RU" sz="2000" dirty="0"/>
              <a:t> случая</a:t>
            </a:r>
            <a:r>
              <a:rPr lang="ru-RU" sz="2000" dirty="0" smtClean="0"/>
              <a:t>, </a:t>
            </a:r>
            <a:r>
              <a:rPr lang="ru-RU" sz="2000" i="1" u="sng" dirty="0"/>
              <a:t>если такие увеличение мощности, улучшение </a:t>
            </a:r>
            <a:r>
              <a:rPr lang="ru-RU" sz="2000" dirty="0"/>
              <a:t>технических характеристик существующих </a:t>
            </a:r>
            <a:r>
              <a:rPr lang="ru-RU" sz="2000" dirty="0" smtClean="0"/>
              <a:t>линейных </a:t>
            </a:r>
            <a:r>
              <a:rPr lang="ru-RU" sz="2000" dirty="0"/>
              <a:t>объектов </a:t>
            </a:r>
            <a:r>
              <a:rPr lang="ru-RU" sz="2000" b="1" dirty="0"/>
              <a:t>необходимы </a:t>
            </a:r>
            <a:r>
              <a:rPr lang="ru-RU" sz="2000" dirty="0"/>
              <a:t>для обеспечения строительства, реконструкции, эксплуатации объекта инфраструктуры.</a:t>
            </a:r>
          </a:p>
          <a:p>
            <a:pPr marL="0" indent="0" algn="ctr">
              <a:buNone/>
            </a:pPr>
            <a:endParaRPr lang="ru-RU" sz="1900" b="1" dirty="0" smtClean="0">
              <a:solidFill>
                <a:srgbClr val="FF0000"/>
              </a:solidFill>
            </a:endParaRPr>
          </a:p>
        </p:txBody>
      </p:sp>
    </p:spTree>
    <p:extLst>
      <p:ext uri="{BB962C8B-B14F-4D97-AF65-F5344CB8AC3E}">
        <p14:creationId xmlns:p14="http://schemas.microsoft.com/office/powerpoint/2010/main" val="4134376658"/>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116632"/>
          </a:xfrm>
        </p:spPr>
        <p:txBody>
          <a:bodyPr>
            <a:noAutofit/>
          </a:bodyPr>
          <a:lstStyle/>
          <a:p>
            <a:endParaRPr lang="ru-RU" sz="1800" b="1" dirty="0">
              <a:solidFill>
                <a:schemeClr val="tx2">
                  <a:lumMod val="60000"/>
                  <a:lumOff val="40000"/>
                </a:schemeClr>
              </a:solidFill>
              <a:latin typeface="Comic Sans MS" panose="030F0702030302020204" pitchFamily="66" charset="0"/>
            </a:endParaRPr>
          </a:p>
        </p:txBody>
      </p:sp>
      <p:sp>
        <p:nvSpPr>
          <p:cNvPr id="3" name="Объект 2"/>
          <p:cNvSpPr>
            <a:spLocks noGrp="1"/>
          </p:cNvSpPr>
          <p:nvPr>
            <p:ph idx="1"/>
          </p:nvPr>
        </p:nvSpPr>
        <p:spPr>
          <a:xfrm>
            <a:off x="26388" y="116632"/>
            <a:ext cx="9144000" cy="6813376"/>
          </a:xfrm>
        </p:spPr>
        <p:txBody>
          <a:bodyPr>
            <a:normAutofit/>
          </a:bodyPr>
          <a:lstStyle/>
          <a:p>
            <a:pPr marL="0" indent="0" algn="ctr">
              <a:buNone/>
            </a:pPr>
            <a:r>
              <a:rPr lang="ru-RU" sz="2000" b="1" dirty="0"/>
              <a:t>До получения </a:t>
            </a:r>
            <a:r>
              <a:rPr lang="ru-RU" sz="2000" b="1" dirty="0" smtClean="0">
                <a:solidFill>
                  <a:srgbClr val="C00000"/>
                </a:solidFill>
              </a:rPr>
              <a:t>РАЗРЕШЕНИЯ НА ВВОД</a:t>
            </a:r>
            <a:r>
              <a:rPr lang="ru-RU" sz="2000" dirty="0" smtClean="0">
                <a:solidFill>
                  <a:srgbClr val="C00000"/>
                </a:solidFill>
              </a:rPr>
              <a:t> </a:t>
            </a:r>
            <a:r>
              <a:rPr lang="ru-RU" sz="2000" dirty="0" smtClean="0"/>
              <a:t>в </a:t>
            </a:r>
            <a:r>
              <a:rPr lang="ru-RU" sz="2000" dirty="0"/>
              <a:t>эксплуатацию линейного объекта </a:t>
            </a:r>
            <a:r>
              <a:rPr lang="ru-RU" sz="2000" dirty="0" smtClean="0"/>
              <a:t>инфраструктуры </a:t>
            </a:r>
            <a:r>
              <a:rPr lang="ru-RU" sz="2000" b="1" dirty="0" smtClean="0">
                <a:solidFill>
                  <a:srgbClr val="C00000"/>
                </a:solidFill>
              </a:rPr>
              <a:t>допускается </a:t>
            </a:r>
            <a:r>
              <a:rPr lang="ru-RU" sz="2000" b="1" dirty="0">
                <a:solidFill>
                  <a:srgbClr val="C00000"/>
                </a:solidFill>
              </a:rPr>
              <a:t>осуществление </a:t>
            </a:r>
            <a:r>
              <a:rPr lang="ru-RU" sz="2000" b="1" u="sng" dirty="0" smtClean="0">
                <a:solidFill>
                  <a:srgbClr val="C00000"/>
                </a:solidFill>
              </a:rPr>
              <a:t>ВРЕМЕННОЙ ЭКСПЛУАТАЦИИ</a:t>
            </a:r>
            <a:r>
              <a:rPr lang="ru-RU" sz="2000" b="1" dirty="0" smtClean="0">
                <a:solidFill>
                  <a:srgbClr val="C00000"/>
                </a:solidFill>
              </a:rPr>
              <a:t> </a:t>
            </a:r>
            <a:r>
              <a:rPr lang="ru-RU" sz="2000" b="1" dirty="0" smtClean="0"/>
              <a:t>такого </a:t>
            </a:r>
            <a:r>
              <a:rPr lang="ru-RU" sz="2000" b="1" dirty="0"/>
              <a:t>объекта капитального </a:t>
            </a:r>
            <a:r>
              <a:rPr lang="ru-RU" sz="2000" b="1" dirty="0" smtClean="0"/>
              <a:t>строительства</a:t>
            </a:r>
            <a:r>
              <a:rPr lang="ru-RU" sz="2000" dirty="0" smtClean="0"/>
              <a:t> </a:t>
            </a:r>
            <a:r>
              <a:rPr lang="ru-RU" sz="2000" i="1" u="sng" dirty="0"/>
              <a:t>в целях осуществления перевозки грузов и (или) пассажиров </a:t>
            </a:r>
            <a:r>
              <a:rPr lang="ru-RU" sz="2000" b="1" u="sng" dirty="0"/>
              <a:t>при условии </a:t>
            </a:r>
            <a:r>
              <a:rPr lang="ru-RU" sz="2000" u="sng" dirty="0"/>
              <a:t>подтверждения </a:t>
            </a:r>
            <a:r>
              <a:rPr lang="ru-RU" sz="2000" b="1" u="sng" dirty="0"/>
              <a:t>технической готовности</a:t>
            </a:r>
            <a:r>
              <a:rPr lang="ru-RU" sz="2000" b="1" dirty="0"/>
              <a:t> </a:t>
            </a:r>
            <a:r>
              <a:rPr lang="ru-RU" sz="2000" dirty="0"/>
              <a:t>указанного объекта к временной </a:t>
            </a:r>
            <a:r>
              <a:rPr lang="ru-RU" sz="2000" dirty="0" smtClean="0"/>
              <a:t>эксплуатации.</a:t>
            </a:r>
            <a:endParaRPr lang="ru-RU" sz="2000" dirty="0"/>
          </a:p>
          <a:p>
            <a:pPr marL="0" indent="0">
              <a:buNone/>
            </a:pPr>
            <a:endParaRPr lang="ru-RU" sz="1000" b="1" dirty="0" smtClean="0"/>
          </a:p>
          <a:p>
            <a:pPr marL="0" indent="0" algn="ctr">
              <a:buNone/>
            </a:pPr>
            <a:r>
              <a:rPr lang="ru-RU" sz="2000" b="1" dirty="0" smtClean="0"/>
              <a:t>Техническая </a:t>
            </a:r>
            <a:r>
              <a:rPr lang="ru-RU" sz="2000" b="1" dirty="0"/>
              <a:t>готовность</a:t>
            </a:r>
            <a:r>
              <a:rPr lang="ru-RU" sz="2000" dirty="0"/>
              <a:t> линейного объекта инфраструктуры </a:t>
            </a:r>
            <a:r>
              <a:rPr lang="ru-RU" sz="2000" b="1" dirty="0"/>
              <a:t>к временной эксплуатации</a:t>
            </a:r>
            <a:r>
              <a:rPr lang="ru-RU" sz="2000" dirty="0"/>
              <a:t> </a:t>
            </a:r>
            <a:r>
              <a:rPr lang="ru-RU" sz="2000" u="sng" dirty="0"/>
              <a:t>определяется </a:t>
            </a:r>
            <a:r>
              <a:rPr lang="ru-RU" sz="2000" u="sng" dirty="0" smtClean="0"/>
              <a:t>комиссией.  Порядок </a:t>
            </a:r>
            <a:r>
              <a:rPr lang="ru-RU" sz="2000" u="sng" dirty="0"/>
              <a:t>формирования и функционирования указанной комиссии устанавливается Правительством</a:t>
            </a:r>
            <a:r>
              <a:rPr lang="ru-RU" sz="2000" dirty="0"/>
              <a:t> Российской Федерации.</a:t>
            </a:r>
          </a:p>
          <a:p>
            <a:pPr marL="0" indent="0">
              <a:buNone/>
            </a:pPr>
            <a:endParaRPr lang="ru-RU" sz="2000" dirty="0" smtClean="0"/>
          </a:p>
          <a:p>
            <a:pPr marL="0" indent="0">
              <a:buNone/>
            </a:pPr>
            <a:r>
              <a:rPr lang="ru-RU" sz="2000" u="sng" dirty="0" smtClean="0"/>
              <a:t>Правительство </a:t>
            </a:r>
            <a:r>
              <a:rPr lang="ru-RU" sz="2000" u="sng" dirty="0"/>
              <a:t>Российской </a:t>
            </a:r>
            <a:r>
              <a:rPr lang="ru-RU" sz="2000" u="sng" dirty="0" smtClean="0"/>
              <a:t>Федерации  устанавливает:</a:t>
            </a:r>
            <a:endParaRPr lang="ru-RU" sz="2000" dirty="0"/>
          </a:p>
          <a:p>
            <a:pPr algn="just"/>
            <a:r>
              <a:rPr lang="ru-RU" sz="2000" dirty="0" smtClean="0"/>
              <a:t>Требования </a:t>
            </a:r>
            <a:r>
              <a:rPr lang="ru-RU" sz="2000" dirty="0"/>
              <a:t>к техническому состоянию линейного объекта инфраструктуры, допускаемого к временной эксплуатации, </a:t>
            </a:r>
            <a:endParaRPr lang="ru-RU" sz="2000" dirty="0" smtClean="0"/>
          </a:p>
          <a:p>
            <a:pPr algn="just"/>
            <a:r>
              <a:rPr lang="ru-RU" sz="2000" dirty="0" smtClean="0"/>
              <a:t>Порядок </a:t>
            </a:r>
            <a:r>
              <a:rPr lang="ru-RU" sz="2000" dirty="0"/>
              <a:t>подтверждения технической готовности указанного объекта к временной эксплуатации, </a:t>
            </a:r>
            <a:endParaRPr lang="ru-RU" sz="2000" dirty="0" smtClean="0"/>
          </a:p>
          <a:p>
            <a:pPr algn="just"/>
            <a:r>
              <a:rPr lang="ru-RU" sz="2000" dirty="0" smtClean="0"/>
              <a:t>Порядок </a:t>
            </a:r>
            <a:r>
              <a:rPr lang="ru-RU" sz="2000" dirty="0"/>
              <a:t>осуществления такой временной эксплуатации и технического обслуживания указанного </a:t>
            </a:r>
            <a:r>
              <a:rPr lang="ru-RU" sz="2000" dirty="0" smtClean="0"/>
              <a:t>объекта</a:t>
            </a:r>
            <a:endParaRPr lang="ru-RU" sz="2000" dirty="0"/>
          </a:p>
        </p:txBody>
      </p:sp>
    </p:spTree>
    <p:extLst>
      <p:ext uri="{BB962C8B-B14F-4D97-AF65-F5344CB8AC3E}">
        <p14:creationId xmlns:p14="http://schemas.microsoft.com/office/powerpoint/2010/main" val="3964061388"/>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116632"/>
          </a:xfrm>
        </p:spPr>
        <p:txBody>
          <a:bodyPr>
            <a:noAutofit/>
          </a:bodyPr>
          <a:lstStyle/>
          <a:p>
            <a:endParaRPr lang="ru-RU" sz="1800" b="1" dirty="0">
              <a:solidFill>
                <a:schemeClr val="tx2">
                  <a:lumMod val="60000"/>
                  <a:lumOff val="40000"/>
                </a:schemeClr>
              </a:solidFill>
              <a:latin typeface="Comic Sans MS" panose="030F0702030302020204" pitchFamily="66" charset="0"/>
            </a:endParaRPr>
          </a:p>
        </p:txBody>
      </p:sp>
      <p:sp>
        <p:nvSpPr>
          <p:cNvPr id="3" name="Объект 2"/>
          <p:cNvSpPr>
            <a:spLocks noGrp="1"/>
          </p:cNvSpPr>
          <p:nvPr>
            <p:ph idx="1"/>
          </p:nvPr>
        </p:nvSpPr>
        <p:spPr>
          <a:xfrm>
            <a:off x="26388" y="116632"/>
            <a:ext cx="9144000" cy="6813376"/>
          </a:xfrm>
        </p:spPr>
        <p:txBody>
          <a:bodyPr>
            <a:normAutofit/>
          </a:bodyPr>
          <a:lstStyle/>
          <a:p>
            <a:pPr marL="0" indent="0" algn="just">
              <a:buNone/>
            </a:pPr>
            <a:r>
              <a:rPr lang="ru-RU" sz="1900" b="1" dirty="0" smtClean="0">
                <a:solidFill>
                  <a:srgbClr val="FF0000"/>
                </a:solidFill>
              </a:rPr>
              <a:t>Алгоритм:</a:t>
            </a:r>
            <a:endParaRPr lang="ru-RU" sz="1900" b="1" dirty="0">
              <a:solidFill>
                <a:srgbClr val="FF0000"/>
              </a:solidFill>
            </a:endParaRPr>
          </a:p>
          <a:p>
            <a:pPr marL="457200" indent="-457200" algn="just">
              <a:buAutoNum type="arabicPeriod"/>
            </a:pPr>
            <a:endParaRPr lang="ru-RU" sz="1900" b="1" dirty="0" smtClean="0">
              <a:solidFill>
                <a:srgbClr val="FF0000"/>
              </a:solidFill>
            </a:endParaRPr>
          </a:p>
          <a:p>
            <a:pPr algn="just">
              <a:buFont typeface="Wingdings" panose="05000000000000000000" pitchFamily="2" charset="2"/>
              <a:buChar char="v"/>
            </a:pPr>
            <a:r>
              <a:rPr lang="ru-RU" sz="2000" dirty="0" smtClean="0">
                <a:solidFill>
                  <a:srgbClr val="C00000"/>
                </a:solidFill>
              </a:rPr>
              <a:t>Проект планировки и проект межевания (ДПТ) готовится без схем и генпланов</a:t>
            </a:r>
          </a:p>
          <a:p>
            <a:pPr>
              <a:buFont typeface="Wingdings" panose="05000000000000000000" pitchFamily="2" charset="2"/>
              <a:buChar char="v"/>
            </a:pPr>
            <a:r>
              <a:rPr lang="ru-RU" sz="2000" dirty="0" smtClean="0">
                <a:solidFill>
                  <a:srgbClr val="C00000"/>
                </a:solidFill>
              </a:rPr>
              <a:t>Проектная документация строительства готовится до утверждения ДПТ</a:t>
            </a:r>
          </a:p>
          <a:p>
            <a:pPr>
              <a:buFont typeface="Wingdings" panose="05000000000000000000" pitchFamily="2" charset="2"/>
              <a:buChar char="v"/>
            </a:pPr>
            <a:r>
              <a:rPr lang="ru-RU" sz="2000" dirty="0" smtClean="0">
                <a:solidFill>
                  <a:srgbClr val="C00000"/>
                </a:solidFill>
              </a:rPr>
              <a:t>Проектная документация на гос. Экспертизу до утверждения ДПТ</a:t>
            </a:r>
          </a:p>
          <a:p>
            <a:pPr>
              <a:buFont typeface="Wingdings" panose="05000000000000000000" pitchFamily="2" charset="2"/>
              <a:buChar char="v"/>
            </a:pPr>
            <a:r>
              <a:rPr lang="ru-RU" sz="2000" dirty="0" smtClean="0">
                <a:solidFill>
                  <a:srgbClr val="C00000"/>
                </a:solidFill>
              </a:rPr>
              <a:t>Экологическая экспертиза в ООПТ не проводится</a:t>
            </a:r>
          </a:p>
          <a:p>
            <a:pPr>
              <a:buFont typeface="Wingdings" panose="05000000000000000000" pitchFamily="2" charset="2"/>
              <a:buChar char="v"/>
            </a:pPr>
            <a:r>
              <a:rPr lang="ru-RU" sz="2000" dirty="0" smtClean="0">
                <a:solidFill>
                  <a:srgbClr val="C00000"/>
                </a:solidFill>
              </a:rPr>
              <a:t>Разрешение на строительство выдается сразу на все объекты (одно) и </a:t>
            </a:r>
            <a:r>
              <a:rPr lang="ru-RU" sz="2000" i="1" dirty="0" smtClean="0">
                <a:solidFill>
                  <a:srgbClr val="C00000"/>
                </a:solidFill>
              </a:rPr>
              <a:t>ДО образования земельного участка </a:t>
            </a:r>
            <a:r>
              <a:rPr lang="ru-RU" sz="2000" dirty="0" smtClean="0">
                <a:solidFill>
                  <a:srgbClr val="C00000"/>
                </a:solidFill>
              </a:rPr>
              <a:t>(на основании проекта межевания или ГПЗУ):</a:t>
            </a:r>
            <a:r>
              <a:rPr lang="ru-RU" sz="1600" dirty="0" smtClean="0">
                <a:solidFill>
                  <a:srgbClr val="C00000"/>
                </a:solidFill>
              </a:rPr>
              <a:t>    Правоустанавливающие документы на земельный участок не требуются</a:t>
            </a:r>
          </a:p>
          <a:p>
            <a:pPr marL="0" indent="0">
              <a:buNone/>
            </a:pPr>
            <a:r>
              <a:rPr lang="ru-RU" sz="1600" dirty="0" smtClean="0">
                <a:solidFill>
                  <a:srgbClr val="C00000"/>
                </a:solidFill>
              </a:rPr>
              <a:t>                          Решение о переводе земли не требуется</a:t>
            </a:r>
          </a:p>
          <a:p>
            <a:pPr>
              <a:buFont typeface="Wingdings" panose="05000000000000000000" pitchFamily="2" charset="2"/>
              <a:buChar char="v"/>
            </a:pPr>
            <a:r>
              <a:rPr lang="ru-RU" sz="2000" dirty="0">
                <a:solidFill>
                  <a:srgbClr val="C00000"/>
                </a:solidFill>
              </a:rPr>
              <a:t>До выдачи разрешения на строительство, могут выполняться </a:t>
            </a:r>
            <a:r>
              <a:rPr lang="ru-RU" sz="2000" dirty="0" smtClean="0">
                <a:solidFill>
                  <a:srgbClr val="C00000"/>
                </a:solidFill>
              </a:rPr>
              <a:t>подготовительные работы</a:t>
            </a:r>
          </a:p>
          <a:p>
            <a:pPr>
              <a:buFont typeface="Wingdings" panose="05000000000000000000" pitchFamily="2" charset="2"/>
              <a:buChar char="v"/>
            </a:pPr>
            <a:r>
              <a:rPr lang="ru-RU" sz="2000" dirty="0">
                <a:solidFill>
                  <a:srgbClr val="C00000"/>
                </a:solidFill>
              </a:rPr>
              <a:t>До получения </a:t>
            </a:r>
            <a:r>
              <a:rPr lang="ru-RU" sz="2000" dirty="0" smtClean="0">
                <a:solidFill>
                  <a:srgbClr val="C00000"/>
                </a:solidFill>
              </a:rPr>
              <a:t>разрешения на ввод в </a:t>
            </a:r>
            <a:r>
              <a:rPr lang="ru-RU" sz="2000" dirty="0">
                <a:solidFill>
                  <a:srgbClr val="C00000"/>
                </a:solidFill>
              </a:rPr>
              <a:t>эксплуатацию линейного объекта инфраструктуры допускается осуществление </a:t>
            </a:r>
            <a:r>
              <a:rPr lang="ru-RU" sz="2000" dirty="0" smtClean="0">
                <a:solidFill>
                  <a:srgbClr val="C00000"/>
                </a:solidFill>
              </a:rPr>
              <a:t>временной эксплуатации</a:t>
            </a:r>
            <a:endParaRPr lang="ru-RU" sz="2000" dirty="0">
              <a:solidFill>
                <a:srgbClr val="C00000"/>
              </a:solidFill>
            </a:endParaRPr>
          </a:p>
          <a:p>
            <a:pPr>
              <a:buFont typeface="Wingdings" panose="05000000000000000000" pitchFamily="2" charset="2"/>
              <a:buChar char="v"/>
            </a:pPr>
            <a:endParaRPr lang="ru-RU" sz="1900" dirty="0">
              <a:solidFill>
                <a:srgbClr val="C00000"/>
              </a:solidFill>
            </a:endParaRPr>
          </a:p>
          <a:p>
            <a:pPr>
              <a:buFont typeface="Wingdings" panose="05000000000000000000" pitchFamily="2" charset="2"/>
              <a:buChar char="v"/>
            </a:pPr>
            <a:endParaRPr lang="ru-RU" sz="1900" dirty="0" smtClean="0">
              <a:solidFill>
                <a:srgbClr val="C00000"/>
              </a:solidFill>
            </a:endParaRPr>
          </a:p>
          <a:p>
            <a:pPr>
              <a:buFont typeface="Wingdings" panose="05000000000000000000" pitchFamily="2" charset="2"/>
              <a:buChar char="v"/>
            </a:pPr>
            <a:endParaRPr lang="ru-RU" sz="1900" dirty="0">
              <a:solidFill>
                <a:srgbClr val="C00000"/>
              </a:solidFill>
            </a:endParaRPr>
          </a:p>
          <a:p>
            <a:pPr>
              <a:buFont typeface="Wingdings" panose="05000000000000000000" pitchFamily="2" charset="2"/>
              <a:buChar char="v"/>
            </a:pPr>
            <a:endParaRPr lang="ru-RU" sz="1500" dirty="0" smtClean="0">
              <a:solidFill>
                <a:srgbClr val="C00000"/>
              </a:solidFill>
            </a:endParaRPr>
          </a:p>
          <a:p>
            <a:pPr marL="400050" lvl="1" indent="0">
              <a:buNone/>
            </a:pPr>
            <a:endParaRPr lang="ru-RU" sz="1500" dirty="0" smtClean="0">
              <a:solidFill>
                <a:srgbClr val="C00000"/>
              </a:solidFill>
            </a:endParaRPr>
          </a:p>
          <a:p>
            <a:pPr marL="400050" lvl="1" indent="0">
              <a:buNone/>
            </a:pPr>
            <a:endParaRPr lang="ru-RU" sz="1500" dirty="0" smtClean="0">
              <a:solidFill>
                <a:srgbClr val="C00000"/>
              </a:solidFill>
            </a:endParaRPr>
          </a:p>
          <a:p>
            <a:pPr marL="457200" indent="-457200">
              <a:buAutoNum type="arabicPeriod"/>
            </a:pPr>
            <a:endParaRPr lang="ru-RU" sz="1900" dirty="0" smtClean="0">
              <a:solidFill>
                <a:srgbClr val="C00000"/>
              </a:solidFill>
            </a:endParaRPr>
          </a:p>
          <a:p>
            <a:pPr marL="457200" indent="-457200">
              <a:buAutoNum type="arabicPeriod"/>
            </a:pPr>
            <a:endParaRPr lang="ru-RU" sz="1900" b="1" dirty="0" smtClean="0">
              <a:solidFill>
                <a:srgbClr val="FF0000"/>
              </a:solidFill>
            </a:endParaRPr>
          </a:p>
          <a:p>
            <a:pPr marL="457200" indent="-457200">
              <a:buAutoNum type="arabicPeriod"/>
            </a:pPr>
            <a:endParaRPr lang="ru-RU" sz="1900" b="1" dirty="0" smtClean="0">
              <a:solidFill>
                <a:srgbClr val="FF0000"/>
              </a:solidFill>
            </a:endParaRPr>
          </a:p>
          <a:p>
            <a:pPr marL="457200" indent="-457200">
              <a:buAutoNum type="arabicPeriod"/>
            </a:pPr>
            <a:endParaRPr lang="ru-RU" sz="1900" b="1" dirty="0" smtClean="0">
              <a:solidFill>
                <a:srgbClr val="FF0000"/>
              </a:solidFill>
            </a:endParaRPr>
          </a:p>
          <a:p>
            <a:pPr marL="457200" indent="-457200" algn="just">
              <a:buAutoNum type="arabicPeriod"/>
            </a:pPr>
            <a:endParaRPr lang="ru-RU" sz="1900" b="1" dirty="0" smtClean="0">
              <a:solidFill>
                <a:srgbClr val="FF0000"/>
              </a:solidFill>
            </a:endParaRPr>
          </a:p>
        </p:txBody>
      </p:sp>
    </p:spTree>
    <p:extLst>
      <p:ext uri="{BB962C8B-B14F-4D97-AF65-F5344CB8AC3E}">
        <p14:creationId xmlns:p14="http://schemas.microsoft.com/office/powerpoint/2010/main" val="242089957"/>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6381328"/>
          </a:xfrm>
        </p:spPr>
        <p:txBody>
          <a:bodyPr>
            <a:noAutofit/>
          </a:bodyPr>
          <a:lstStyle/>
          <a:p>
            <a:r>
              <a:rPr lang="ru-RU" sz="4000" dirty="0" smtClean="0">
                <a:solidFill>
                  <a:schemeClr val="tx2">
                    <a:lumMod val="60000"/>
                    <a:lumOff val="40000"/>
                  </a:schemeClr>
                </a:solidFill>
                <a:latin typeface="Comic Sans MS" panose="030F0702030302020204" pitchFamily="66" charset="0"/>
              </a:rPr>
              <a:t/>
            </a:r>
            <a:br>
              <a:rPr lang="ru-RU" sz="4000" dirty="0" smtClean="0">
                <a:solidFill>
                  <a:schemeClr val="tx2">
                    <a:lumMod val="60000"/>
                    <a:lumOff val="40000"/>
                  </a:schemeClr>
                </a:solidFill>
                <a:latin typeface="Comic Sans MS" panose="030F0702030302020204" pitchFamily="66" charset="0"/>
              </a:rPr>
            </a:br>
            <a:r>
              <a:rPr lang="ru-RU" sz="4000" dirty="0" smtClean="0">
                <a:solidFill>
                  <a:schemeClr val="tx2">
                    <a:lumMod val="60000"/>
                    <a:lumOff val="40000"/>
                  </a:schemeClr>
                </a:solidFill>
                <a:latin typeface="Comic Sans MS" panose="030F0702030302020204" pitchFamily="66" charset="0"/>
              </a:rPr>
              <a:t/>
            </a:r>
            <a:br>
              <a:rPr lang="ru-RU" sz="4000" dirty="0" smtClean="0">
                <a:solidFill>
                  <a:schemeClr val="tx2">
                    <a:lumMod val="60000"/>
                    <a:lumOff val="40000"/>
                  </a:schemeClr>
                </a:solidFill>
                <a:latin typeface="Comic Sans MS" panose="030F0702030302020204" pitchFamily="66" charset="0"/>
              </a:rPr>
            </a:br>
            <a:r>
              <a:rPr lang="ru-RU" sz="4800" dirty="0" smtClean="0">
                <a:solidFill>
                  <a:schemeClr val="tx2">
                    <a:lumMod val="60000"/>
                    <a:lumOff val="40000"/>
                  </a:schemeClr>
                </a:solidFill>
                <a:latin typeface="Comic Sans MS" panose="030F0702030302020204" pitchFamily="66" charset="0"/>
              </a:rPr>
              <a:t>многоквартирные дома</a:t>
            </a:r>
            <a:r>
              <a:rPr lang="ru-RU" sz="3200" dirty="0">
                <a:solidFill>
                  <a:schemeClr val="tx2">
                    <a:lumMod val="60000"/>
                    <a:lumOff val="40000"/>
                  </a:schemeClr>
                </a:solidFill>
                <a:latin typeface="Comic Sans MS" panose="030F0702030302020204" pitchFamily="66" charset="0"/>
              </a:rPr>
              <a:t/>
            </a:r>
            <a:br>
              <a:rPr lang="ru-RU" sz="3200" dirty="0">
                <a:solidFill>
                  <a:schemeClr val="tx2">
                    <a:lumMod val="60000"/>
                    <a:lumOff val="40000"/>
                  </a:schemeClr>
                </a:solidFill>
                <a:latin typeface="Comic Sans MS" panose="030F0702030302020204" pitchFamily="66" charset="0"/>
              </a:rPr>
            </a:br>
            <a:r>
              <a:rPr lang="ru-RU" sz="1800" dirty="0">
                <a:solidFill>
                  <a:schemeClr val="tx2">
                    <a:lumMod val="60000"/>
                    <a:lumOff val="40000"/>
                  </a:schemeClr>
                </a:solidFill>
                <a:latin typeface="Comic Sans MS" panose="030F0702030302020204" pitchFamily="66" charset="0"/>
              </a:rPr>
              <a:t> </a:t>
            </a:r>
          </a:p>
        </p:txBody>
      </p:sp>
      <p:sp>
        <p:nvSpPr>
          <p:cNvPr id="3" name="Объект 2"/>
          <p:cNvSpPr>
            <a:spLocks noGrp="1"/>
          </p:cNvSpPr>
          <p:nvPr>
            <p:ph idx="1"/>
          </p:nvPr>
        </p:nvSpPr>
        <p:spPr>
          <a:xfrm>
            <a:off x="0" y="6669360"/>
            <a:ext cx="9144000" cy="188640"/>
          </a:xfrm>
        </p:spPr>
        <p:txBody>
          <a:bodyPr>
            <a:normAutofit fontScale="25000" lnSpcReduction="20000"/>
          </a:bodyPr>
          <a:lstStyle/>
          <a:p>
            <a:endParaRPr lang="ru-RU" sz="2400" b="1" dirty="0"/>
          </a:p>
        </p:txBody>
      </p:sp>
    </p:spTree>
    <p:extLst>
      <p:ext uri="{BB962C8B-B14F-4D97-AF65-F5344CB8AC3E}">
        <p14:creationId xmlns:p14="http://schemas.microsoft.com/office/powerpoint/2010/main" val="1564088197"/>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27173</TotalTime>
  <Words>22538</Words>
  <Application>Microsoft Office PowerPoint</Application>
  <PresentationFormat>Экран (4:3)</PresentationFormat>
  <Paragraphs>2220</Paragraphs>
  <Slides>190</Slides>
  <Notes>12</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190</vt:i4>
      </vt:variant>
    </vt:vector>
  </HeadingPairs>
  <TitlesOfParts>
    <vt:vector size="197" baseType="lpstr">
      <vt:lpstr>Arial</vt:lpstr>
      <vt:lpstr>Calibri</vt:lpstr>
      <vt:lpstr>Comic Sans MS</vt:lpstr>
      <vt:lpstr>Times New Roman</vt:lpstr>
      <vt:lpstr>Verdana</vt:lpstr>
      <vt:lpstr>Wingdings</vt:lpstr>
      <vt:lpstr>Тема Office</vt:lpstr>
      <vt:lpstr>    ЗЕМЕЛЬНЫЕ И ГРАДОСТРОИТЕЛЬНЫЕ  отношения в 2021 году:   новые требования к выявлению и формированию земельных участков и  оформления разрешительной документации в строительстве      </vt:lpstr>
      <vt:lpstr>Последние АКТЫ</vt:lpstr>
      <vt:lpstr>Последние АКТЫ</vt:lpstr>
      <vt:lpstr>  поручение Председателя Правительства Российской Федерации от 30 января 2021 г. № ММ-П13-932 созданы организационные штабы по направлениям: -«новая высокотехнологичная экономика»  - «новый общественный договор» - «национальная инновационная система» - «АГРЕССИВНОЕ РАЗВИТИЕ ИНФРАСТРУКТУРЫ» - «клиентоцентричное государство»  Минэкономразвития России – разработать методологию «БЫСТРЫХ ПОБЕД»    </vt:lpstr>
      <vt:lpstr>ППР от 31 декабря 2020 г. N 2429 О ПРОВЕДЕНИИ В 2021 ГОДУ ЭКСПЕРИМЕНТА ПО СОЗДАНИЮ ЕДИНОГО ИНФОРМАЦИОННОГО РЕСУРСА О ЗЕМЛЕ И НЕДВИЖИМОСТИ с 1 января 2021 г. по 31 декабря 2021 г.  1. Республика Татарстан (Атнинский, Зеленодольский, Пестречинский районы). 2. Краснодарский край (г. Армавир, Кореновский муниципальный район). 3.   Пермский край (Добрянский ГО, Пермский ГО, Пермский муниципальный район). 4.   Иркутская область (Иркутский, Ольхонский, Слюдянский муниципальный район).  ФГИС ТП, Государственный кадастр особо охраняемых природных территорий,  Единый государственный реестр объектов культурного наследия, Государственный адресный реестр, Реестр федерального имущества, Государственный лесной реестр, Государственный водный реестр, Федеральный фонд данных дистанционного зондирования Земли из космоса  в целях исключения необходимости ввода одних и тех же данных в различные информационные системы, упрощения процедуры поиска и предоставления земельных участков и иных объектов недвижимости гражданам и организациям   </vt:lpstr>
      <vt:lpstr>  Порядок выявления органами местного самоуправления правообладателей  ранее учтенных объектов недвижимости  ФЗ от 30.12.2020 № 518-ФЗ «О внесении изменений в отдельные законодательные акты Российской Федерации» Начало действия - 29.06.2021   </vt:lpstr>
      <vt:lpstr> Требуемые подзаконные акты, до 29 июня 2021 </vt:lpstr>
      <vt:lpstr> Новые ПОЛНОМОЧИЯ ОМСУ</vt:lpstr>
      <vt:lpstr> СТАТЬЯ 69.1  ФЗ-218 О государственной регистрации недвижимости</vt:lpstr>
      <vt:lpstr>ТЕХНОЛОГИЯ исполнения полномочий (ст.69.1 фз 218)</vt:lpstr>
      <vt:lpstr>ЗАПРОСЫ, в том числе… (перечень не закрыт)</vt:lpstr>
      <vt:lpstr>Запросы в отдельные органы и организации </vt:lpstr>
      <vt:lpstr>запросы</vt:lpstr>
      <vt:lpstr>ПРОЕКТ  РЕШЕНИЯ</vt:lpstr>
      <vt:lpstr>РЕШЕНИЕ – (нет срока подготовки решения)</vt:lpstr>
      <vt:lpstr>Уведомление о решении</vt:lpstr>
      <vt:lpstr>ЗАЯВЛЕНИЕ В РОСРЕЕСТР   или СУД</vt:lpstr>
      <vt:lpstr> ОСВОБОЖДЕНИЕ ОТ УПЛАТЫ государственной ПОШЛИНЫ</vt:lpstr>
      <vt:lpstr>Регистрация в Росреестре</vt:lpstr>
      <vt:lpstr>ЧТО с МЕЖЕВЫМ Планом (о техническом плане ничего нет)</vt:lpstr>
      <vt:lpstr>  Комплексные кадастровые работы  за счет правообладателей объектов недвижимости:  порядок определения территории и взаимодействия с органами местного самоуправления  ФЕДЕРАЛЬНЫЙ ЗАКОН О ВНЕСЕНИИ ИЗМЕНЕНИЙ В ОТДЕЛЬНЫЕ ЗАКОНОДАТЕЛЬНЫЕ АКТЫ РФ от 22.12.2020  № 445 вступ. в силу с 23.03.2021 - убрали участие поселений !! - ввели понятие согласительной комиссии  </vt:lpstr>
      <vt:lpstr>Комплексные кадастровые работы</vt:lpstr>
      <vt:lpstr>Повторные кадастровые работы</vt:lpstr>
      <vt:lpstr>Финансирование ККР</vt:lpstr>
      <vt:lpstr>Финансирование за счет внебюджетных средств</vt:lpstr>
      <vt:lpstr>  ДОГОВОР на ККР </vt:lpstr>
      <vt:lpstr>Требования к выполнению ККР за счет внебюджетных средств</vt:lpstr>
      <vt:lpstr> Новые</vt:lpstr>
      <vt:lpstr>Рассмотрение КАРТЫ-ПЛАНА</vt:lpstr>
      <vt:lpstr>  КЛАССИФИКАТОР ОБЪЕКТОВ КАПИТАЛЬНОГО СТРОИТЕЛЬСТВА ПО ИХ НАЗНАЧЕНИЮ И ФУНКЦИОНАЛЬНО-ТЕХНОЛОГИЧЕСКИМ ОСОБЕННОСТЯМ (ДЛЯ ЦЕЛЕЙ АРХИТЕКТУРНО-СТРОИТЕЛЬНОГО ПРОЕКТИРОВАНИЯ И ВЕДЕНИЯ РЕЕСТРА ЗАКЛЮЧЕНИЙ ЭКСПЕРТИЗЫ ПРОЕКТНОЙ ДОКУМЕНТАЦИИ ОКС)    ПРИКАЗ Минстроя России от 10 июля 2020 г. N 374/пр </vt:lpstr>
      <vt:lpstr>ПРИКАЗ Минстроя России от 10 июля 2020 г. N 374/пр ОБ УТВЕРЖДЕНИИ КЛАССИФИКАТОРА ОБЪЕКТОВ КАПИТАЛЬНОГО СТРОИТЕЛЬСТВА ПО ИХ НАЗНАЧЕНИЮ И ФУНКЦИОНАЛЬНО-ТЕХНОЛОГИЧЕСКИМ ОСОБЕННОСТЯМ (ДЛЯ ЦЕЛЕЙ АРХИТЕКТУРНО-СТРОИТЕЛЬНОГО ПРОЕКТИРОВАНИЯ И ВЕДЕНИЯ РЕЕСТРА ЗАКЛЮЧЕНИЙ ЭКСПЕРТИЗЫ ПРОЕКТНОЙ ДОКУМЕНТАЦИИ ОКС) </vt:lpstr>
      <vt:lpstr>КЛАССИФИКАТОР ОБЪЕКТОВ КАПИТАЛЬНОГО СТРОИТЕЛЬСТВА</vt:lpstr>
      <vt:lpstr>О ВИДЕ РАЗРЕШЕННОГО ИСПОЛЬЗОВАНИЯ  ОБЪЕКТА КАПИТАЛЬНОГО СТРОИТЕЛЬСТВА</vt:lpstr>
      <vt:lpstr>ВИДЫ ЛИНЕЙНЫХ ОБЪЕКТОВ</vt:lpstr>
      <vt:lpstr>Линейные сооружения в классификаторе ОКС</vt:lpstr>
      <vt:lpstr>ИНЖЕНЕРНЫЕ СЕТИ   как объект имущества</vt:lpstr>
      <vt:lpstr>ИНЖЕНЕРНЫЕ СЕТИ в классификаторе ОКС</vt:lpstr>
      <vt:lpstr>ПРИКАЗ  Минстроя России от 19 июня 2020 г. N 332/пр </vt:lpstr>
      <vt:lpstr>ВРЕМЕННЫЕ ЗДАНИЯ И СООРУЖЕНИЯ</vt:lpstr>
      <vt:lpstr>ВРЕМЕННЫЕ ЗДАНИЯ И СООРУЖЕНИЯ</vt:lpstr>
      <vt:lpstr>Изменения в  Перечне видов объектов, размещение которых может осуществляться на землях или земельных участках  без предоставления земельных участков и установления сервитутов   постановление Правительства РФ от 12 ноября 2020 г. N 1816 </vt:lpstr>
      <vt:lpstr> </vt:lpstr>
      <vt:lpstr> о видах разрешенного использования</vt:lpstr>
      <vt:lpstr>Об изменении Вида разрешенного использования</vt:lpstr>
      <vt:lpstr>ФЕДЕРАЛЬНАЯ АНТИМОНОПОЛЬНАЯ СЛУЖБА ПИСЬМО  от 25 сентября 2020 г. N ИА/83159/20</vt:lpstr>
      <vt:lpstr> ПИСЬМО Росреестра   об изменении ВРИ от 8 сентября 2020 г. N 11-7956-АБ/20 </vt:lpstr>
      <vt:lpstr>Письмо Росреестра от 9 октября 2020 г. N 13-00290/20</vt:lpstr>
      <vt:lpstr>  ГРАДОСТРОИТЕЛЬНАЯ ПОЛИТИКА    </vt:lpstr>
      <vt:lpstr>  ПОЗИЦИЯ  Минстроя России в части реализации градостроительной политики  </vt:lpstr>
      <vt:lpstr>СРОКИ СТРОИТЕЛЬСТВА</vt:lpstr>
      <vt:lpstr>О продлении срока действия разрешения на строительство</vt:lpstr>
      <vt:lpstr> ПИСЬМО Минстроя России от 21 декабря 2020 г. N 52346-ДВ/08 </vt:lpstr>
      <vt:lpstr> ПИСЬМО Минстроя России от 21 декабря 2020 г. N 52346-ДВ/08 </vt:lpstr>
      <vt:lpstr>  ПРИКАЗ Минстроя России от 21 декабря 2020 г. N 810/пр  ОБ ОБЯЗАТЕЛЬНЫХ КВАЛИФИКАЦИОННЫХ ТРЕБОВАНИЯХ К УЧАСТНИКАМ ЗАКУПОК НЕОБХОДИМЫХ ДЛЯ ЗАВЕРШЕНИЯ СТРОИТЕЛЬСТВА ОБЪЕКТА НЕЗАВЕРШЕННОГО СТРОИТЕЛЬСТВА или в целях …"о несостоятельности (банкротстве)"</vt:lpstr>
      <vt:lpstr> ПРИКАЗ Минстроя России от 30 ноября 2020 г. N 734/пр ОБ УТВЕРЖДЕНИИ ПОРЯДКА РАЗРАБОТКИ И СОГЛАСОВАНИЯ СПЕЦИАЛЬНЫХ ТЕХНИЧЕСКИХ УСЛОВИЙ ДЛЯ РАЗРАБОТКИ ПРОЕКТНОЙ ДОКУМЕНТАЦИИ НА ОБЪЕКТ КАПИТАЛЬНОГО СТРОИТЕЛЬСТВА </vt:lpstr>
      <vt:lpstr> ПРИКАЗ Минстроя России от 30 декабря 2020 г. N 913/пр ОБ УТВЕРЖДЕНИИ МЕТОДИЧЕСКИХ РЕКОМЕНДАЦИЙ ПО ВОВЛЕЧЕНИЮ ГРАЖДАН, ИХ ОБЪЕДИНЕНИЙ И ИНЫХ ЛИЦ В РЕШЕНИЕ ВОПРОСОВ РАЗВИТИЯ ГОРОДСКОЙ СРЕДЫ</vt:lpstr>
      <vt:lpstr>Приказ Минстроя России от 15.10.2020 N 631/пр "О внесении изменения в Приказ Минстроя России от 20 декабря 2016 г. N 996/пр "Об утверждении формы проектной декларации"  </vt:lpstr>
      <vt:lpstr>631/пр  новая форма проектной декларации</vt:lpstr>
      <vt:lpstr>ПИСЬМО Минстроя России от 25 декабря 2020 г. N 53201-ИФ/07   принцип подсчета общей площади жилого помещения</vt:lpstr>
      <vt:lpstr>   ПИСЬМО Минстроя России от 21 декабря 2020 г. N 52346-ДВ/08 о выявленных типичных нарушениях законодательства о градостроительной деятельности органами государственной власти субъектов РФ</vt:lpstr>
      <vt:lpstr> ППР от 16 декабря 2020 г. N 2122 О РАСЧЕТНЫХ ПОКАЗАТЕЛЯХ, ПОДЛЕЖАЩИХ УСТАНОВЛЕНИЮ В РЕГИОНАЛЬНЫХ НОРМАТИВАХ ГРАДОСТРОИТЕЛЬНОГО ПРОЕКТИРОВАНИЯ</vt:lpstr>
      <vt:lpstr> ПИСЬМО Минстроя России от 21 декабря 2020 г. N 52346-ДВ/08 </vt:lpstr>
      <vt:lpstr> ПИСЬМО Минстроя России от 21 декабря 2020 г. N 52346-ДВ/08 </vt:lpstr>
      <vt:lpstr>  ПИСЬМО Минстроя России от 21 декабря 2020 г. N 52346-ДВ/08  </vt:lpstr>
      <vt:lpstr> ПИСЬМО Минстроя России от 21 декабря 2020 г. N 52346-ДВ/08 </vt:lpstr>
      <vt:lpstr>ФЕДЕРАЛЬНЫЙ ЗАКОН  31 июля 2020 года  N 264-ФЗ      О ВНЕСЕНИИ ИЗМЕНЕНИЙ В ГРАДОСТРОИТЕЛЬНЫЙ КОДЕКС РОССИЙСКОЙ ФЕДЕРАЦИИ И ОТДЕЛЬНЫЕ ЗАКОНОДАТЕЛЬНЫЕ АКТЫ РОССИЙСКОЙ ФЕДЕРАЦИИ  (стратегическое планирование) Начало действия документа - 31.07.2020 </vt:lpstr>
      <vt:lpstr>Создали иерархию ДТП – статья 9 Грк</vt:lpstr>
      <vt:lpstr>Создали иерархию ДТП – статья 9 Грк</vt:lpstr>
      <vt:lpstr>ГЕНЕРАЛЬЫЕ ПЛАНЫ – СТ. 23  и 24 (вступило в силу)</vt:lpstr>
      <vt:lpstr>Сроки приведения ГЕНЕРАЛЬЫХ ПЛАНОВ – ст.4 фз 264 </vt:lpstr>
      <vt:lpstr>  ПОСЛЕДНИЕ ИЗМЕНЕНИЯ  ГРАДОСТРОИТЕЛЬНОГО ПРАВА  ФЕДЕРАЛЬНЫЙ ЗАКОН О ВНЕСЕНИИ ИЗМЕНЕНИЙ В ГРАДОСТРОИТЕЛЬНЫЙ КОДЕКС РФ И ОТДЕЛЬНЫЕ ЗАКОНОДАТЕЛЬНЫЕ АКТЫ РОССИЙСКОЙ ФЕДЕРАЦИИ от 29.12.2020  № 468-ФЗ  (сокращение сроков подготовки ПЗЗ и упрощение для получивших ранее  РнС) </vt:lpstr>
      <vt:lpstr>Подготовка изменений</vt:lpstr>
      <vt:lpstr>Послабления в отношении строящихся ОКС </vt:lpstr>
      <vt:lpstr>ТИПОВЫЕ УСЛОВИЯ КОНТРАКТА ДЛЯ СТРОИТЕЛЬСТВА</vt:lpstr>
      <vt:lpstr>ТИПОВЫЕ УСЛОВИЯ КОНТРАКТА ПРОЕКТНЫХ РАБОТ</vt:lpstr>
      <vt:lpstr>Линейные объекты:  новый перечень случаев, при которых  НЕ ТРЕБУЕТСЯ ПОДГОТОВКА ДОКУМЕНТАЦИИ ПО ПЛАНИРОВКЕ ТЕРРИТОРИИ . постановление Правительства РФ от 12 ноября 2020 г. N 1816  ППР от 7 марта 2017 г. N 269 «Об утверждении перечня случаев, при которых для строительства, реконструкции линейного объекта не требуется подготовка документации по планировке территории» – утратило силу</vt:lpstr>
      <vt:lpstr> </vt:lpstr>
      <vt:lpstr> </vt:lpstr>
      <vt:lpstr> </vt:lpstr>
      <vt:lpstr> </vt:lpstr>
      <vt:lpstr>   . новый перечень случаев, при которых  Не Требуется  Получение Разрешения На Строительство  . постановление Правительства РФ от 12 ноября 2020 г. N 1816  ППР от 17 августа 2019 г. N 1064 "Об определении случаев, при которых не требуется получение разрешения на строительство" – утратило силу Был  1 случай: строительства, реконструкции линий связи и сооружений связи, не являющихся особо опасными, технически сложными объектами связи  </vt:lpstr>
      <vt:lpstr> Без разрешения на строительство </vt:lpstr>
      <vt:lpstr> </vt:lpstr>
      <vt:lpstr> Приказ ФАС  от 22 июня 2020 г. N 560/20 </vt:lpstr>
      <vt:lpstr>  Федеральный закон от 31.07.2020 № 254-ФЗ  "Об особенностях регулирования отдельных отношений в целях модернизации и  РАСШИРЕНИЯ МАГИСТРАЛЬНОЙ ИНФРАСТРУКТУРЫ  и о внесении изменений в отдельные законодательные акты Российской Федерации»   особенности регулирования градостроительных и земельных отношений в целях модернизации и расширения магистральной инфраструктуры   Статьи с 1 по 6 применяются со дня опубликования  по 31 декабря 2024 г.   Аналог ФЗ от 13.07.2015 N 221-ФЗ (до 2018 г)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Подготовительные работы до получения РнС</vt:lpstr>
      <vt:lpstr>Презентация PowerPoint</vt:lpstr>
      <vt:lpstr>Презентация PowerPoint</vt:lpstr>
      <vt:lpstr>Презентация PowerPoint</vt:lpstr>
      <vt:lpstr>Презентация PowerPoint</vt:lpstr>
      <vt:lpstr>  многоквартирные дома  </vt:lpstr>
      <vt:lpstr>  ПРИКАЗ Минстроя России  от 29 апреля 2020 г. N 237/пр ОБ УТВЕРЖДЕНИИ УСЛОВИЙ ОТНЕСЕНИЯ ЖИЛЫХ ПОМЕЩЕНИЙ К СТАНДАРТНОМУ ЖИЛЬЮ (взамен приказа от 14 ноября 2016 г. N 800/пр)  </vt:lpstr>
      <vt:lpstr>Многоквартирные дома (ФЗ 267-ФЗ от 02.08.2019)</vt:lpstr>
      <vt:lpstr> </vt:lpstr>
      <vt:lpstr> использование Сводов Правил при строительстве и территориальном планировании  Перечень национальных стандартов и сводов правил (частей таких стандартов и сводов правил), в результате применения которых на обязательной основе обеспечивается соблюдение требований Федерального закона "Технический регламент о безопасности зданий и сооружений"  постановление Правительства РФ от 4 июля 2020 г. N 985  с 1 августа 2020 г количество обязательных требований, предъявляемых к безопасности зданий и сооружений, сократилось на 30% </vt:lpstr>
      <vt:lpstr> СП 32.13330.2016 "СНиП 2.07.01-89* "Градостроительство. Планировка и застройка городских и сельских поселений"</vt:lpstr>
      <vt:lpstr>Что вернули</vt:lpstr>
      <vt:lpstr>Что вернули </vt:lpstr>
      <vt:lpstr>Исключили из СП 32.13330.2016 "СНиП 2.07.01-89* "Градостроительство </vt:lpstr>
      <vt:lpstr>ВЕРНУЛИ   в СП 54.13330.2016 "СНиП 31-01-2003 "Здания жилые многоквартирные"</vt:lpstr>
      <vt:lpstr>Презентация PowerPoint</vt:lpstr>
      <vt:lpstr>Презентация PowerPoint</vt:lpstr>
      <vt:lpstr> КОМПЛЕКСНОЕ РАЗВИТИЕ ТЕРРИТОРИИ –   новая глава 10 Градостроительного кодекса Российской Федерации  ФЕДЕРАЛЬНЫЙ ЗАКОН «О ВНЕСЕНИИ ИЗМЕНЕНИЙ В ГРАДОСТРОИТЕЛЬНЫЙ КОДЕКС РФ И ОТДЕЛЬНЫЕ ЗАКОНОДАТЕЛЬНЫЕ АКТЫ РФ В ЦЕЛЯХ ОБЕСПЕЧЕНИЯ КОМПЛЕКСНОГО РАЗВИТИЯ ТЕРРИТОРИЙ»  от 30.12.2020 № 494 вступил в силу </vt:lpstr>
      <vt:lpstr>ЗУ жилищного строительства на публичной кадастровой карте</vt:lpstr>
      <vt:lpstr>  Виды деятельности по Комплексному и устойчивому развитию территории  статьи 46.1-46.11  выделили в отдельную Главу 5.1 Грк  РФ (от 02.08.2019 N 283-ФЗ)  - развитие застроенных территорий -комплексное освоение территории -комплексное освоение территории в целях строительства стандартного жилья - комплексное развитие территории </vt:lpstr>
      <vt:lpstr>Виды деятельности по КРТ</vt:lpstr>
      <vt:lpstr>Новые термины</vt:lpstr>
      <vt:lpstr>ВИДЫ  КОМПЛЕКСНОГО РАЗВИТИЯ ТЕРРИТОРИИ (КРТ)</vt:lpstr>
      <vt:lpstr>КРТ жилой застройки в границах территории расположены :</vt:lpstr>
      <vt:lpstr>КРТ жилой застройки</vt:lpstr>
      <vt:lpstr>КРТ нежилой застройки – земельные участки, на которых</vt:lpstr>
      <vt:lpstr>КРТ нежилой застройки</vt:lpstr>
      <vt:lpstr>Презентация PowerPoint</vt:lpstr>
      <vt:lpstr>ДОКУМЕНТАЦИЯ ПО ПЛАНИРОВКЕ ТЕРРИТОРИИ для КРТ</vt:lpstr>
      <vt:lpstr> изменения в ПЗЗ  ради комплексного развития территории</vt:lpstr>
      <vt:lpstr> </vt:lpstr>
      <vt:lpstr>РАЗРЕШЕНИЕ НА СТРОИТЕЛЬСТВО</vt:lpstr>
      <vt:lpstr>ГЛАВНОЕ – иметь РЕШЕНИЕ о КРТ</vt:lpstr>
      <vt:lpstr>Процедура принятия решения о КРТ</vt:lpstr>
      <vt:lpstr>Процедура принятия решения о КРТ</vt:lpstr>
      <vt:lpstr>Процедура принятия решения о КРТ</vt:lpstr>
      <vt:lpstr>Процедура принятия решения о КРТ</vt:lpstr>
      <vt:lpstr>Процедура принятия решения о КРТ</vt:lpstr>
      <vt:lpstr>Содержание решения</vt:lpstr>
      <vt:lpstr>(нестыковки)  Статья 62  ДОГОВОР  о КРТ</vt:lpstr>
      <vt:lpstr>Презентация PowerPoint</vt:lpstr>
      <vt:lpstr>    ЕДИНЫЙ ЗАКАЗЧИК В СФЕРЕ СТРОИТЕЛЬСТВА  ФЕДЕРАЛЬНЫЙ ЗАКОН О ПУБЛИЧНО-ПРАВОВОЙ КОМПАНИИ "ЕДИНЫЙ ЗАКАЗЧИК В СФЕРЕ СТРОИТЕЛЬСТВА" И О ВНЕСЕНИИ ИЗМЕНЕНИЙ В ОТДЕЛЬНЫЕ ЗАКОНОДАТЕЛЬНЫЕ АКТЫ РФ от 22.12.2020 № 435 вступил в силу  Постановление Правительства РФ от 31 декабря 2020 г. № 2395 «О публично-правовой компании "Единый заказчик в сфере строительства»  4 января 2021 г. - Гендиректором Единого государственного заказчика назначен Карен Оганесян Замглавы Депстроя Москвы     </vt:lpstr>
      <vt:lpstr>«ППК Единый заказчик»</vt:lpstr>
      <vt:lpstr>«ППК Единый заказчик»</vt:lpstr>
      <vt:lpstr>«ППК Единый заказчик»</vt:lpstr>
      <vt:lpstr>«ППК Единый заказчик»</vt:lpstr>
      <vt:lpstr>Особенности земельных и градостроительных отношений в населённых пунктах, находящихся в границах особо охраняемых природных территорий – установление видов разрешенного использования и ведение хозяйственной деятельности .  Федеральный Закон «О ВНЕСЕНИИ ИЗМЕНЕНИЙ В ФЗ "ОБ ОСОБО ОХРАНЯЕМЫХ ПРИРОДНЫХ ТЕРРИТОРИЯХ" И ОТДЕЛЬНЫЕ ЗАКОНОДАТЕЛЬНЫЕ АКТЫ РФ» от 30.12.2020 № 505 !!! применяется к Населенным Пунктам, сведения О ГРАНИЦАХ которых внесены в Единый государственный реестр недвижимости</vt:lpstr>
      <vt:lpstr>ООПТ Ростовской области</vt:lpstr>
      <vt:lpstr> ООПТ Пермского края</vt:lpstr>
      <vt:lpstr> ООПТ  Челябинской области</vt:lpstr>
      <vt:lpstr> </vt:lpstr>
      <vt:lpstr> </vt:lpstr>
      <vt:lpstr> Новая Статья 3.1. Особенности регулирования земельных и градостроительных отношений в населенных пунктах в составе особо охраняемых природных территорий</vt:lpstr>
      <vt:lpstr>статья 3.1 часть 2</vt:lpstr>
      <vt:lpstr>Разрешение на строительство – в статью 51 Грк</vt:lpstr>
      <vt:lpstr>ЗАПРЕТЫ </vt:lpstr>
      <vt:lpstr> Новые акты Правительства РФ</vt:lpstr>
      <vt:lpstr>    НАСЕЛЕННЫЕ ПУНКТЫ, подверженные угрозе лесных пожаров   ФЕДЕРАЛЬНЫЙ ЗАКОН О ВНЕСЕНИИ ИЗМЕНЕНИЙ В ОТДЕЛЬНЫЕ ЗАКОНОДАТЕЛЬНЫЕ АКТЫ РФ В ЧАСТИ СОВЕРШЕНСТВОВАНИЯ ДЕЯТЕЛЬНОСТИ В ОБЛАСТИ ПОЖАРНОЙ БЕЗОПАСНОСТИ от 22.12.2020  № 454-ФЗ </vt:lpstr>
      <vt:lpstr>ОМСУ проверяют по пожарам в населенных пунктах</vt:lpstr>
      <vt:lpstr>   Случаи пересечения границ ЛЕСНИЧЕСТВ с границами населенного пункта, территориальной зоны и порядок разрешения ситуации Письмо Росреестра  от 27 октября 2020 г. N 18-04029/20@  и Случаи пересечения Границ Населенных Пунктов, территориальных зон с границами Земельных Участков  Письмо Росреестра  от 29 декабря 2020 г. N 18-04836/20@    </vt:lpstr>
      <vt:lpstr>Границы лесничеств</vt:lpstr>
      <vt:lpstr> Письмо Росреестра от 29 декабря 2020 г. N 18-04836/20@ </vt:lpstr>
      <vt:lpstr>   Публикация одного извещения о согласовании границ нескольких земельных участков  Письмо Росреестра  от 24 ноября 2020 г. N 13-00416/20       </vt:lpstr>
      <vt:lpstr>В одном Извещении инфа о нескольких земельных участках</vt:lpstr>
      <vt:lpstr>   Гидротехнические сооружения – разграничение ответственности между субъектами РФ и органами местного самоуправления   Постановление Правительства РФ от 5.10.2020 г. N 1606      </vt:lpstr>
      <vt:lpstr> ГИДРОТЕХНИЧЕСКИЕ СООРУЖЕНИЯ – ППР от 5.10.2020 г. N 1606 </vt:lpstr>
      <vt:lpstr>   Учет пляжей и правила их использования.     Приказ МЧС России  от 30 сентября 2020 г. N 732     </vt:lpstr>
      <vt:lpstr>ПЛЯЖЫ</vt:lpstr>
      <vt:lpstr>   Полоса отвода федеральной дороги – новое регулирование возможности использования    ПРИКАЗ Минтранса России  от 18 августа 2020 г. N 313    </vt:lpstr>
      <vt:lpstr>ФЕДЕРАЛЬНЫЕ ДОРОГИ – ПОЛОСА ОТВОДА</vt:lpstr>
      <vt:lpstr>Пчеловодство   ФЕДЕРАЛЬНЫЙ ЗАКОН О ПЧЕЛОВОДСТВЕ В РОССИЙСКОЙ ФЕДЕРАЦИИ 30.12.2020  № 490-фз </vt:lpstr>
      <vt:lpstr>Пчеловодство</vt:lpstr>
      <vt:lpstr>Пчеловодство</vt:lpstr>
      <vt:lpstr>ЗЕМЛИ СЕЛЬСКОХОЗЯЙСТВЕННОГО НАЗНАЧЕНИЯ</vt:lpstr>
      <vt:lpstr>Новые ПРИЗНАКИ  (1)НЕИСПОЛЬЗОВАНИЯ ЗЕМЕЛЬНЫХ УЧАСТКОВ</vt:lpstr>
      <vt:lpstr> Новые признаки (2) использования земельных участков из земель сельскохозяйственного назначения с нарушением законодательства РФ</vt:lpstr>
      <vt:lpstr>РАЗМЕР ЗЕМЕЛЬНЫХ ДОЛЕЙ</vt:lpstr>
      <vt:lpstr>ЗЕМЕЛЬНЫЕ ДОЛИ</vt:lpstr>
      <vt:lpstr> ЛЕСА НА СЕЛЬХОЗ ЗЕМЛЯХ  - ППР  от 21 сентября 2020 г. N 1509  </vt:lpstr>
      <vt:lpstr>Презентация PowerPoint</vt:lpstr>
      <vt:lpstr>  Позиция Верховного Суда о продлении договоров аренды земельных участков  Появившиеся в законодательстве законные способы увеличения площади арендуемого земельного участка после подписания договора аренды: варианты и порядок оформления </vt:lpstr>
      <vt:lpstr>Презентация PowerPoint</vt:lpstr>
      <vt:lpstr>  Определение ВС РФ  N 307-ЭС19-13722 ОБЗОР СУДЕБНОЙ ПРАКТИКИ ВЕРХОВНОГО СУДА РФ N 2 (2020)  </vt:lpstr>
      <vt:lpstr>Регистрация Здания на арендуемом ЗУ,  ЕСЛИ СРОК АРЕНДЫ ЗУ ИСТЕК</vt:lpstr>
      <vt:lpstr>  Федеральный закон от 31.07.2020  № 248-ФЗ  "О государственном контроле (надзоре) и муниципальном контроле в РФ" и   Федеральный закон от 31.07.2020 № 247-ФЗ "Об обязательных требованиях в Российской Федерации"   вступает в силу с 1 июля 2021 года (ряд положений позже) </vt:lpstr>
      <vt:lpstr> Государственный контроль (надзор) и муниципальный контроль </vt:lpstr>
      <vt:lpstr>контроль (надзор)</vt:lpstr>
      <vt:lpstr>контроль (надзор)</vt:lpstr>
      <vt:lpstr>контроль (надзор)</vt:lpstr>
      <vt:lpstr>контроль (надзор)</vt:lpstr>
      <vt:lpstr>контроль (надзор)</vt:lpstr>
      <vt:lpstr>контроль (надзор)</vt:lpstr>
      <vt:lpstr>контроль (надзор)</vt:lpstr>
      <vt:lpstr>ИНИЦИАТИВНЫЕ ПРОЕКТЫ  ФЕДЕРАЛЬНЫЙ ЗАКОН от 20.07.2020 г. № 236-фз О ВНЕСЕНИИ ИЗМЕНЕНИЙ В ФЕДЕРАЛЬНЫЙ ЗАКОН "ОБ ОБЩИХ ПРИНЦИПАХ ОРГАНИЗАЦИИ МЕСТНОГО САМОУПРАВЛЕНИЯ В РОССИЙСКОЙ ФЕДЕРАЦИИ   вступает в силу с 1 января 2021 г </vt:lpstr>
      <vt:lpstr>Презентация PowerPoint</vt:lpstr>
      <vt:lpstr>Презентация PowerPoint</vt:lpstr>
      <vt:lpstr>Презентация PowerPoint</vt:lpstr>
    </vt:vector>
  </TitlesOfParts>
  <Company>Reanimator Extreme Edition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User</dc:creator>
  <cp:lastModifiedBy>Елена Кодина</cp:lastModifiedBy>
  <cp:revision>2822</cp:revision>
  <dcterms:created xsi:type="dcterms:W3CDTF">2015-01-11T20:04:19Z</dcterms:created>
  <dcterms:modified xsi:type="dcterms:W3CDTF">2021-03-16T15:35:52Z</dcterms:modified>
</cp:coreProperties>
</file>