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webp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13" r:id="rId1"/>
  </p:sldMasterIdLst>
  <p:notesMasterIdLst>
    <p:notesMasterId r:id="rId23"/>
  </p:notesMasterIdLst>
  <p:sldIdLst>
    <p:sldId id="735" r:id="rId2"/>
    <p:sldId id="768" r:id="rId3"/>
    <p:sldId id="769" r:id="rId4"/>
    <p:sldId id="770" r:id="rId5"/>
    <p:sldId id="756" r:id="rId6"/>
    <p:sldId id="766" r:id="rId7"/>
    <p:sldId id="737" r:id="rId8"/>
    <p:sldId id="736" r:id="rId9"/>
    <p:sldId id="738" r:id="rId10"/>
    <p:sldId id="758" r:id="rId11"/>
    <p:sldId id="757" r:id="rId12"/>
    <p:sldId id="759" r:id="rId13"/>
    <p:sldId id="763" r:id="rId14"/>
    <p:sldId id="760" r:id="rId15"/>
    <p:sldId id="762" r:id="rId16"/>
    <p:sldId id="764" r:id="rId17"/>
    <p:sldId id="765" r:id="rId18"/>
    <p:sldId id="740" r:id="rId19"/>
    <p:sldId id="750" r:id="rId20"/>
    <p:sldId id="754" r:id="rId21"/>
    <p:sldId id="749" r:id="rId22"/>
  </p:sldIdLst>
  <p:sldSz cx="12192000" cy="6858000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очкарева Наталья Николаевна" initials="БНН" lastIdx="1" clrIdx="0">
    <p:extLst>
      <p:ext uri="{19B8F6BF-5375-455C-9EA6-DF929625EA0E}">
        <p15:presenceInfo xmlns:p15="http://schemas.microsoft.com/office/powerpoint/2012/main" userId="Бочкарева Наталья Николаевна" providerId="None"/>
      </p:ext>
    </p:extLst>
  </p:cmAuthor>
  <p:cmAuthor id="2" name="Мамаева Людмила Михайловна" initials="МЛМ" lastIdx="17" clrIdx="1">
    <p:extLst>
      <p:ext uri="{19B8F6BF-5375-455C-9EA6-DF929625EA0E}">
        <p15:presenceInfo xmlns:p15="http://schemas.microsoft.com/office/powerpoint/2012/main" userId="S-1-5-21-3534479751-2661439531-386584812-11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39" autoAdjust="0"/>
    <p:restoredTop sz="95455" autoAdjust="0"/>
  </p:normalViewPr>
  <p:slideViewPr>
    <p:cSldViewPr snapToGrid="0">
      <p:cViewPr varScale="1">
        <p:scale>
          <a:sx n="110" d="100"/>
          <a:sy n="110" d="100"/>
        </p:scale>
        <p:origin x="70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586" tIns="45793" rIns="91586" bIns="4579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8" y="0"/>
            <a:ext cx="2950475" cy="498773"/>
          </a:xfrm>
          <a:prstGeom prst="rect">
            <a:avLst/>
          </a:prstGeom>
        </p:spPr>
        <p:txBody>
          <a:bodyPr vert="horz" lIns="91586" tIns="45793" rIns="91586" bIns="45793" rtlCol="0"/>
          <a:lstStyle>
            <a:lvl1pPr algn="r">
              <a:defRPr sz="1200"/>
            </a:lvl1pPr>
          </a:lstStyle>
          <a:p>
            <a:fld id="{AE08CE1F-A92D-499D-9CA7-D1D63815D5E7}" type="datetimeFigureOut">
              <a:rPr lang="ru-RU" smtClean="0"/>
              <a:pPr/>
              <a:t>20.02.2025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67412" cy="3357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86" tIns="45793" rIns="91586" bIns="4579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80" y="4784071"/>
            <a:ext cx="5447030" cy="3914239"/>
          </a:xfrm>
          <a:prstGeom prst="rect">
            <a:avLst/>
          </a:prstGeom>
        </p:spPr>
        <p:txBody>
          <a:bodyPr vert="horz" lIns="91586" tIns="45793" rIns="91586" bIns="4579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5"/>
            <a:ext cx="2950475" cy="498772"/>
          </a:xfrm>
          <a:prstGeom prst="rect">
            <a:avLst/>
          </a:prstGeom>
        </p:spPr>
        <p:txBody>
          <a:bodyPr vert="horz" lIns="91586" tIns="45793" rIns="91586" bIns="4579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8" y="9442155"/>
            <a:ext cx="2950475" cy="498772"/>
          </a:xfrm>
          <a:prstGeom prst="rect">
            <a:avLst/>
          </a:prstGeom>
        </p:spPr>
        <p:txBody>
          <a:bodyPr vert="horz" lIns="91586" tIns="45793" rIns="91586" bIns="45793" rtlCol="0" anchor="b"/>
          <a:lstStyle>
            <a:lvl1pPr algn="r">
              <a:defRPr sz="1200"/>
            </a:lvl1pPr>
          </a:lstStyle>
          <a:p>
            <a:fld id="{E7F8EBF8-C771-41B9-926C-3EDBB58B51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647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AA1CF-94D6-74A1-C11C-82C79406F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76AA3D-2B4F-F32C-5340-986F93A106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DE5FDE-1389-217C-959F-025393511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8EACF-908B-4B0A-B7B7-501CBAE63108}" type="datetime1">
              <a:rPr lang="ru-RU" smtClean="0"/>
              <a:t>20.02.2025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6E4669-3F19-DDC0-02D1-DB7E7EF6D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950AB9-4D20-8908-1D47-94D2FDA26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268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EC5DC3-B555-BBAC-1C2C-8F418850D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CDA46D3-0567-9944-8F1E-8CD018815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14E22A-A6B0-7B33-C8DB-221E7BFE7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3C1BA-D5E6-4DCE-8A68-D71BBCB98B28}" type="datetime1">
              <a:rPr lang="ru-RU" smtClean="0"/>
              <a:t>20.02.2025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CB1D87-C2A6-438B-23E3-D50EDB84F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D8B4C3-B1C9-9C00-85E4-AB394D2CB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03445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13BC67-4EA1-488C-7D06-AD4F2267AF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C156D3-E65B-84A2-ACDE-B0A1625CE7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5DF5FC-3B33-49F7-ADE0-09E7A873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3C1BA-D5E6-4DCE-8A68-D71BBCB98B28}" type="datetime1">
              <a:rPr lang="ru-RU" smtClean="0"/>
              <a:t>20.02.2025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F1720A-44E1-4A34-0AA7-6B244D8E8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69752D-C3EA-3FD8-F518-D7B121EAB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151083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895218-95C8-7DFD-B449-6D20E4E81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EFEB75-EBBA-91BB-B4CB-E1932ED93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9AC18A-231B-1220-9FFE-4928F72CE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3C1BA-D5E6-4DCE-8A68-D71BBCB98B28}" type="datetime1">
              <a:rPr lang="ru-RU" smtClean="0"/>
              <a:t>20.02.2025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D759D5-38A7-E6DF-C225-05AD96193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962D63-B616-7C4C-D121-1768E20C5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04046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38E6B4-2E77-A863-8B8D-24EA16E2B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327753-6A8A-0BDA-D35C-70D14299C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4CEA43-2683-B31C-C6DA-9B400FBA4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67C8-D241-42F8-96A6-6BB95E8AD76B}" type="datetime1">
              <a:rPr lang="ru-RU" smtClean="0"/>
              <a:t>20.02.2025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2BE9DF-F165-4EB5-95A8-9EA81CB6E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F37B43-5B6B-D7E3-1369-C06CFDB5B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887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039499-B559-41AF-C20D-34CAA0A33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509198-4DD3-D65F-F304-9FD254F7A4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F3DA7E-6968-7A3B-6F20-3732FC204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083981-CC62-3830-3A6F-4E79821CB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3C1BA-D5E6-4DCE-8A68-D71BBCB98B28}" type="datetime1">
              <a:rPr lang="ru-RU" smtClean="0"/>
              <a:t>20.02.2025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8D6D46-D448-3427-FB21-DD2FCBDED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0DC80B-25E9-EE12-C851-C07E78652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38481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05FC64-57E0-B44E-524E-3D9B38434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96C1EB-309C-74AA-4AC7-4584BE833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656B5A-21F5-948C-B9F5-953F374A69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E49FD53-B611-6121-6681-F225FB19E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460C85-D4FC-46E1-EAFE-F5FCE25FFF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BB9FC2-9E51-D6D6-8653-1C695EA23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3C1BA-D5E6-4DCE-8A68-D71BBCB98B28}" type="datetime1">
              <a:rPr lang="ru-RU" smtClean="0"/>
              <a:t>20.02.2025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F674F4-6DBA-1C71-59F5-03C10DF99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02BF37B-5CC2-FB12-8819-58F1CF7A4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58511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81A57-4EE2-18FB-173C-517D4D48B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5C41373-0C14-54FC-9484-2725984DC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B5E52-E21D-4DB5-8F30-76CC0113DC28}" type="datetime1">
              <a:rPr lang="ru-RU" smtClean="0"/>
              <a:t>20.02.2025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1433C6-E783-13FD-4359-641AE8CDA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891EE79-807F-899E-BCD8-C2D83C70A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382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B21FEF0-B33A-1EFA-C09A-C0E4CFB87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9B331-3D7A-4833-A1B3-B5C08338B74F}" type="datetime1">
              <a:rPr lang="ru-RU" smtClean="0"/>
              <a:t>20.02.2025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E34110-CEFF-19AA-E933-9FF0EC21A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E886CC-DC74-E92D-6F3E-630AE38B4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371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A1B339-C4AC-4580-A54B-00312AFF2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8EF284-3B00-96FE-B33F-31BB906FC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76A6B8-491E-A6DE-C02F-54C2533FA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45E09A-01B4-C2E2-59D4-55F3F6714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3C1BA-D5E6-4DCE-8A68-D71BBCB98B28}" type="datetime1">
              <a:rPr lang="ru-RU" smtClean="0"/>
              <a:t>20.02.2025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7F3BBF-8A92-C2EF-8FBE-CD7834424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0B96B0-0AF8-E8A1-27DC-FA8AE0FF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35081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D85BB4-9EBD-C6A2-2B4B-022302C8A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1D98427-B1A2-8AAF-B703-586A08DD9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ED65E1-98D7-6CF1-B9AB-63EFC7D84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42DA91-3FBA-C10C-203A-2F300DC14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E90F-63ED-434D-9F50-C54620BFC340}" type="datetime1">
              <a:rPr lang="ru-RU" smtClean="0"/>
              <a:t>20.02.2025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1E0617-3D43-171B-29A3-140E53CD9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85CDAE-5ED9-90E4-1887-6E634FBDB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719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FA7A0C-670F-A652-14DA-AF5053C34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BEE0E-B176-2142-2FEF-F434CFD38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778E8A-3499-62E7-BBF9-1E495ABDA1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3C1BA-D5E6-4DCE-8A68-D71BBCB98B28}" type="datetime1">
              <a:rPr lang="ru-RU" smtClean="0"/>
              <a:t>20.02.2025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CD2366-B10B-6D43-E5CC-B984F85FE4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BF4DC1-C95D-C3E6-DB2F-90A80F6E49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0940A-CF0A-45E7-A7A0-51BBDC4B19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66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4" r:id="rId1"/>
    <p:sldLayoutId id="2147484315" r:id="rId2"/>
    <p:sldLayoutId id="2147484316" r:id="rId3"/>
    <p:sldLayoutId id="2147484317" r:id="rId4"/>
    <p:sldLayoutId id="2147484318" r:id="rId5"/>
    <p:sldLayoutId id="2147484319" r:id="rId6"/>
    <p:sldLayoutId id="2147484320" r:id="rId7"/>
    <p:sldLayoutId id="2147484321" r:id="rId8"/>
    <p:sldLayoutId id="2147484322" r:id="rId9"/>
    <p:sldLayoutId id="2147484323" r:id="rId10"/>
    <p:sldLayoutId id="214748432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1.png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jpe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5.pn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3" Type="http://schemas.openxmlformats.org/officeDocument/2006/relationships/image" Target="../media/image85.png"/><Relationship Id="rId21" Type="http://schemas.openxmlformats.org/officeDocument/2006/relationships/image" Target="../media/image102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image" Target="../media/image84.png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19" Type="http://schemas.openxmlformats.org/officeDocument/2006/relationships/image" Target="../media/image100.png"/><Relationship Id="rId4" Type="http://schemas.openxmlformats.org/officeDocument/2006/relationships/image" Target="../media/image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Relationship Id="rId22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5.png"/><Relationship Id="rId7" Type="http://schemas.openxmlformats.org/officeDocument/2006/relationships/image" Target="../media/image10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Relationship Id="rId9" Type="http://schemas.openxmlformats.org/officeDocument/2006/relationships/image" Target="../media/image1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webp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B995C5D-D47C-D4E6-0214-E23CA4506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4A1F2D-F22F-FE4F-C5CB-3967CBD5657D}"/>
              </a:ext>
            </a:extLst>
          </p:cNvPr>
          <p:cNvSpPr txBox="1"/>
          <p:nvPr/>
        </p:nvSpPr>
        <p:spPr>
          <a:xfrm>
            <a:off x="1149006" y="1163368"/>
            <a:ext cx="713935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социально-экономического развития малых городов на примере Усть-Катавского городского округа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9D83F0-FB23-424B-E851-3F9E99C768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541" y="357258"/>
            <a:ext cx="2663078" cy="32194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656B0B-A728-E994-4DF7-8FF720811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04" y="3675185"/>
            <a:ext cx="11733015" cy="30462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5B3A40-44F8-7DDE-3E61-7379170F68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2" r="28101"/>
          <a:stretch/>
        </p:blipFill>
        <p:spPr>
          <a:xfrm>
            <a:off x="7749182" y="357258"/>
            <a:ext cx="1297957" cy="1084680"/>
          </a:xfrm>
          <a:prstGeom prst="rect">
            <a:avLst/>
          </a:prstGeom>
        </p:spPr>
      </p:pic>
      <p:pic>
        <p:nvPicPr>
          <p:cNvPr id="9" name="Picture 17" descr="Untitled-2">
            <a:extLst>
              <a:ext uri="{FF2B5EF4-FFF2-40B4-BE49-F238E27FC236}">
                <a16:creationId xmlns:a16="http://schemas.microsoft.com/office/drawing/2014/main" id="{090D0873-2CF5-2D1C-E15F-8D1F9ADF9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" y="357258"/>
            <a:ext cx="827516" cy="93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0F6E53-1B96-B667-1437-82D32809BB4A}"/>
              </a:ext>
            </a:extLst>
          </p:cNvPr>
          <p:cNvSpPr txBox="1"/>
          <p:nvPr/>
        </p:nvSpPr>
        <p:spPr>
          <a:xfrm>
            <a:off x="6151329" y="3675185"/>
            <a:ext cx="579161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Arial" charset="0"/>
                <a:cs typeface="Arial" charset="0"/>
              </a:rPr>
              <a:t>Докладчик: Сергей Диодорович Семков</a:t>
            </a:r>
          </a:p>
          <a:p>
            <a:pPr algn="ctr">
              <a:defRPr/>
            </a:pPr>
            <a:r>
              <a:rPr lang="ru-RU" altLang="ru-RU" b="1" dirty="0">
                <a:solidFill>
                  <a:srgbClr val="002060"/>
                </a:solidFill>
                <a:latin typeface="Arial" charset="0"/>
                <a:cs typeface="Arial" charset="0"/>
              </a:rPr>
              <a:t>Г</a:t>
            </a:r>
            <a:r>
              <a:rPr lang="ru-RU" altLang="ru-RU" sz="1800" b="1" dirty="0">
                <a:solidFill>
                  <a:srgbClr val="002060"/>
                </a:solidFill>
                <a:latin typeface="Arial" charset="0"/>
                <a:cs typeface="Arial" charset="0"/>
              </a:rPr>
              <a:t>лава Усть-Катавского городского округа </a:t>
            </a:r>
          </a:p>
        </p:txBody>
      </p:sp>
    </p:spTree>
    <p:extLst>
      <p:ext uri="{BB962C8B-B14F-4D97-AF65-F5344CB8AC3E}">
        <p14:creationId xmlns:p14="http://schemas.microsoft.com/office/powerpoint/2010/main" val="3066058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FDEDAC4-6D30-805F-6A3E-8FBB13083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3CCD35C7-F063-788B-3D76-9BA05E6A0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7" t="18282" r="25224" b="10883"/>
          <a:stretch>
            <a:fillRect/>
          </a:stretch>
        </p:blipFill>
        <p:spPr bwMode="auto">
          <a:xfrm>
            <a:off x="1062880" y="875272"/>
            <a:ext cx="3918690" cy="2242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2">
            <a:extLst>
              <a:ext uri="{FF2B5EF4-FFF2-40B4-BE49-F238E27FC236}">
                <a16:creationId xmlns:a16="http://schemas.microsoft.com/office/drawing/2014/main" id="{AA6F88E3-213A-FDCC-83EF-A33F8D686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6" t="17937" r="27931" b="12875"/>
          <a:stretch>
            <a:fillRect/>
          </a:stretch>
        </p:blipFill>
        <p:spPr bwMode="auto">
          <a:xfrm>
            <a:off x="6728315" y="875272"/>
            <a:ext cx="3918690" cy="2242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695167-E4CC-5FA0-E8D5-791362B4F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4" t="17213" r="27167" b="15047"/>
          <a:stretch>
            <a:fillRect/>
          </a:stretch>
        </p:blipFill>
        <p:spPr bwMode="auto">
          <a:xfrm>
            <a:off x="1027843" y="3424256"/>
            <a:ext cx="3918690" cy="29343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5D9461C1-8705-EC8F-C50F-316FCD281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9" t="18787" r="25349" b="14182"/>
          <a:stretch>
            <a:fillRect/>
          </a:stretch>
        </p:blipFill>
        <p:spPr bwMode="auto">
          <a:xfrm>
            <a:off x="6728315" y="3411295"/>
            <a:ext cx="3918690" cy="294505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Untitled-2">
            <a:extLst>
              <a:ext uri="{FF2B5EF4-FFF2-40B4-BE49-F238E27FC236}">
                <a16:creationId xmlns:a16="http://schemas.microsoft.com/office/drawing/2014/main" id="{C5BCBE23-3E63-7166-19FC-CD0D41A30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5" y="87923"/>
            <a:ext cx="832527" cy="102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3EA372-F94E-8821-A592-432066E29365}"/>
              </a:ext>
            </a:extLst>
          </p:cNvPr>
          <p:cNvSpPr txBox="1"/>
          <p:nvPr/>
        </p:nvSpPr>
        <p:spPr>
          <a:xfrm>
            <a:off x="1027843" y="44275"/>
            <a:ext cx="107617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развития Усть-Катавского городского округа включала в себя реализацию проектов:</a:t>
            </a:r>
            <a:endParaRPr kumimoji="0" lang="ru-RU" alt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6CF85D8-B2F8-D0BF-78B2-216E5243E9B4}"/>
              </a:ext>
            </a:extLst>
          </p:cNvPr>
          <p:cNvSpPr/>
          <p:nvPr/>
        </p:nvSpPr>
        <p:spPr>
          <a:xfrm>
            <a:off x="10232531" y="2193712"/>
            <a:ext cx="1538654" cy="17121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реализован в 2020 году, предприятие осуществляет деятельность в сфере с/х, создано 720 рабочих мест</a:t>
            </a:r>
            <a:endParaRPr lang="ru-RU" sz="1200" b="1" dirty="0">
              <a:ln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86B9F92-99FA-9EA1-F746-D28245E5507A}"/>
              </a:ext>
            </a:extLst>
          </p:cNvPr>
          <p:cNvSpPr/>
          <p:nvPr/>
        </p:nvSpPr>
        <p:spPr>
          <a:xfrm>
            <a:off x="4459230" y="2649374"/>
            <a:ext cx="1847724" cy="15238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 АО УКВЗ включен в промышленный кластер транспортного машиностроения Челябинской области в 2018 году</a:t>
            </a:r>
            <a:endParaRPr lang="ru-RU" sz="1200" b="1" dirty="0">
              <a:ln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4687A0E-3B9E-CFE6-3BEA-20341E08FD3F}"/>
              </a:ext>
            </a:extLst>
          </p:cNvPr>
          <p:cNvSpPr/>
          <p:nvPr/>
        </p:nvSpPr>
        <p:spPr>
          <a:xfrm>
            <a:off x="10232531" y="5154349"/>
            <a:ext cx="1538654" cy="1497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реализован в 2023 году, предприятие осуществляет деятельность, создано 19 рабочих мест</a:t>
            </a:r>
            <a:endParaRPr lang="ru-RU" sz="1200" b="1" dirty="0">
              <a:ln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79724E3-0C78-5866-D1E7-C3FD1C785696}"/>
              </a:ext>
            </a:extLst>
          </p:cNvPr>
          <p:cNvSpPr/>
          <p:nvPr/>
        </p:nvSpPr>
        <p:spPr>
          <a:xfrm>
            <a:off x="4459230" y="5223789"/>
            <a:ext cx="1847724" cy="14470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не реализован</a:t>
            </a:r>
            <a:endParaRPr lang="ru-RU" sz="1200" b="1" dirty="0">
              <a:ln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325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20462CA-8ACF-0AAB-9752-73CB42428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4" name="Picture 17" descr="Untitled-2">
            <a:extLst>
              <a:ext uri="{FF2B5EF4-FFF2-40B4-BE49-F238E27FC236}">
                <a16:creationId xmlns:a16="http://schemas.microsoft.com/office/drawing/2014/main" id="{F8B03A68-82EA-02F2-5F5F-82B1B514B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5" y="87923"/>
            <a:ext cx="832527" cy="102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1111.jpg">
            <a:extLst>
              <a:ext uri="{FF2B5EF4-FFF2-40B4-BE49-F238E27FC236}">
                <a16:creationId xmlns:a16="http://schemas.microsoft.com/office/drawing/2014/main" id="{85E4A9E1-99AD-B7D2-037C-1D81DE655198}"/>
              </a:ext>
            </a:extLst>
          </p:cNvPr>
          <p:cNvPicPr/>
          <p:nvPr/>
        </p:nvPicPr>
        <p:blipFill>
          <a:blip r:embed="rId3"/>
          <a:srcRect l="6759" r="6916" b="30956"/>
          <a:stretch/>
        </p:blipFill>
        <p:spPr>
          <a:xfrm>
            <a:off x="281353" y="2290368"/>
            <a:ext cx="5697417" cy="3666447"/>
          </a:xfrm>
          <a:prstGeom prst="rect">
            <a:avLst/>
          </a:prstGeom>
          <a:ln w="19050">
            <a:noFill/>
            <a:miter lim="4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2BC456-776B-A15D-8A76-970CCD9CA4F1}"/>
              </a:ext>
            </a:extLst>
          </p:cNvPr>
          <p:cNvSpPr txBox="1"/>
          <p:nvPr/>
        </p:nvSpPr>
        <p:spPr>
          <a:xfrm>
            <a:off x="949569" y="610384"/>
            <a:ext cx="106386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kumimoji="0"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в Московской школе управления Сколково и успешная защита программы перед правительственной комиссией во главе с Первым заместителем председателя Правительства РФ И. Шуваловым в 2016 году.</a:t>
            </a:r>
          </a:p>
        </p:txBody>
      </p:sp>
      <p:pic>
        <p:nvPicPr>
          <p:cNvPr id="10" name="Изображение 5" descr="29437678636_7ae867c225_k.jpg">
            <a:extLst>
              <a:ext uri="{FF2B5EF4-FFF2-40B4-BE49-F238E27FC236}">
                <a16:creationId xmlns:a16="http://schemas.microsoft.com/office/drawing/2014/main" id="{A737AFE1-3A64-0D76-7390-89406743A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698" y="3141259"/>
            <a:ext cx="5225563" cy="329225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41BB87-3E32-D3DA-E4C6-747715CF7B1B}"/>
              </a:ext>
            </a:extLst>
          </p:cNvPr>
          <p:cNvSpPr txBox="1"/>
          <p:nvPr/>
        </p:nvSpPr>
        <p:spPr>
          <a:xfrm>
            <a:off x="6362698" y="2127841"/>
            <a:ext cx="52255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Получена поддержка со стороны Общественного совета при Госкорпорации «Роскосмос»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466DB2-5939-C3CC-44ED-01DF457629F5}"/>
              </a:ext>
            </a:extLst>
          </p:cNvPr>
          <p:cNvSpPr txBox="1"/>
          <p:nvPr/>
        </p:nvSpPr>
        <p:spPr>
          <a:xfrm>
            <a:off x="933862" y="1481153"/>
            <a:ext cx="10638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развития Усть-Катавского городского округа одобрена Губернатором и Правительством Челябинской области;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59FCB9-ADC1-7209-24C6-E3939CB90ED9}"/>
              </a:ext>
            </a:extLst>
          </p:cNvPr>
          <p:cNvSpPr txBox="1"/>
          <p:nvPr/>
        </p:nvSpPr>
        <p:spPr>
          <a:xfrm>
            <a:off x="3130061" y="143558"/>
            <a:ext cx="48592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Защита проекта в </a:t>
            </a:r>
            <a:r>
              <a:rPr lang="ru-RU" altLang="ru-RU" sz="2400" b="1" dirty="0">
                <a:solidFill>
                  <a:srgbClr val="0070C0"/>
                </a:solidFill>
                <a:latin typeface="Arial" charset="0"/>
                <a:cs typeface="Arial" charset="0"/>
              </a:rPr>
              <a:t>Сколково</a:t>
            </a:r>
          </a:p>
        </p:txBody>
      </p:sp>
    </p:spTree>
    <p:extLst>
      <p:ext uri="{BB962C8B-B14F-4D97-AF65-F5344CB8AC3E}">
        <p14:creationId xmlns:p14="http://schemas.microsoft.com/office/powerpoint/2010/main" val="1947097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AAC45EB-91C6-A20D-F2F6-170128DC2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3" name="Picture 17" descr="Untitled-2">
            <a:extLst>
              <a:ext uri="{FF2B5EF4-FFF2-40B4-BE49-F238E27FC236}">
                <a16:creationId xmlns:a16="http://schemas.microsoft.com/office/drawing/2014/main" id="{40DCAECD-5D68-C6E1-3577-F4E0045B4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5" y="87923"/>
            <a:ext cx="832527" cy="102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51E11DA-D406-64BB-9C00-408CB433D50B}"/>
              </a:ext>
            </a:extLst>
          </p:cNvPr>
          <p:cNvSpPr/>
          <p:nvPr/>
        </p:nvSpPr>
        <p:spPr>
          <a:xfrm>
            <a:off x="2560617" y="203800"/>
            <a:ext cx="6471138" cy="474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в сфере благоустройства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346F504-C749-77F8-144C-B25F59E710AF}"/>
              </a:ext>
            </a:extLst>
          </p:cNvPr>
          <p:cNvSpPr/>
          <p:nvPr/>
        </p:nvSpPr>
        <p:spPr>
          <a:xfrm>
            <a:off x="1011114" y="700597"/>
            <a:ext cx="10802357" cy="4634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период 2020-2024 на реализацию  проектов в сфере благоустройства направлено –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200,1 млн. рублей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E102836-45F8-72F2-09EA-0B47F9F54D21}"/>
              </a:ext>
            </a:extLst>
          </p:cNvPr>
          <p:cNvSpPr/>
          <p:nvPr/>
        </p:nvSpPr>
        <p:spPr>
          <a:xfrm>
            <a:off x="304164" y="1144233"/>
            <a:ext cx="3726824" cy="46341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Газификация частного сектора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23,40 млн. руб.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8E852F-2B2B-C572-F262-F5E6F5D028A6}"/>
              </a:ext>
            </a:extLst>
          </p:cNvPr>
          <p:cNvSpPr/>
          <p:nvPr/>
        </p:nvSpPr>
        <p:spPr>
          <a:xfrm>
            <a:off x="304164" y="1643465"/>
            <a:ext cx="3726824" cy="103679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и содержание автомобильных дорог местного значения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74,00 млн. руб.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B71917A-5845-525A-A31F-04E39EB8A4EE}"/>
              </a:ext>
            </a:extLst>
          </p:cNvPr>
          <p:cNvSpPr/>
          <p:nvPr/>
        </p:nvSpPr>
        <p:spPr>
          <a:xfrm>
            <a:off x="307344" y="2770288"/>
            <a:ext cx="3726823" cy="8609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Благоустройство общественных территорий округа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63,40 млн. руб.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E3E99DB-2D60-DBE8-93F8-7474D92BBA32}"/>
              </a:ext>
            </a:extLst>
          </p:cNvPr>
          <p:cNvSpPr/>
          <p:nvPr/>
        </p:nvSpPr>
        <p:spPr>
          <a:xfrm>
            <a:off x="304165" y="3700482"/>
            <a:ext cx="3726823" cy="67808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Энергосервисный контракт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27,50 млн. руб.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5199156-4AF1-58C8-63C6-F469AC9918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2" r="3439"/>
          <a:stretch/>
        </p:blipFill>
        <p:spPr>
          <a:xfrm>
            <a:off x="4128832" y="1247089"/>
            <a:ext cx="2399400" cy="16422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B2C676A-1B24-98EB-52BA-96253ECD6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223" y="1261119"/>
            <a:ext cx="2014307" cy="12710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DA1915-6463-BF17-9D3C-59C4384AB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565" y="3110441"/>
            <a:ext cx="2381507" cy="166625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0FAC2A-E93A-1F6A-12D3-EE374F091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5002" y="4688850"/>
            <a:ext cx="2794233" cy="1977354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D55A4EB-F10F-D4EE-306B-BFF909C8B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699" y="4952816"/>
            <a:ext cx="2354925" cy="169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D39C47A-BADE-A408-A654-6AC7ADA248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560333" y="3424457"/>
            <a:ext cx="2253139" cy="168689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82BBEE0-A4A0-354A-AC17-64C70B3479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60333" y="5132889"/>
            <a:ext cx="2253139" cy="153331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31BAD66-F814-542D-8663-826B9191F9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0095" y="1261119"/>
            <a:ext cx="2653377" cy="195767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6F52017-1E2B-C3A8-CF9F-C72849EC00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80331" y="204720"/>
            <a:ext cx="2133140" cy="474340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58E9143-A7D8-E519-4247-998282F0EFEA}"/>
              </a:ext>
            </a:extLst>
          </p:cNvPr>
          <p:cNvSpPr/>
          <p:nvPr/>
        </p:nvSpPr>
        <p:spPr>
          <a:xfrm>
            <a:off x="304163" y="4447828"/>
            <a:ext cx="3735303" cy="66352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Обустройство городского пляжа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2,3 млн. руб.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A356C3B-8F08-AC10-4B52-AD94BF025D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50247" y="2731819"/>
            <a:ext cx="2381508" cy="1752413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0F5AB2D-27C3-8FCB-A1DC-D1C776A36CBD}"/>
              </a:ext>
            </a:extLst>
          </p:cNvPr>
          <p:cNvSpPr/>
          <p:nvPr/>
        </p:nvSpPr>
        <p:spPr>
          <a:xfrm>
            <a:off x="295685" y="5243462"/>
            <a:ext cx="3735303" cy="7689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водного транспорта для отдыха и устройство пирса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3,7 млн. руб.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D6C627B-2132-77B0-1009-0673117C2CF3}"/>
              </a:ext>
            </a:extLst>
          </p:cNvPr>
          <p:cNvSpPr/>
          <p:nvPr/>
        </p:nvSpPr>
        <p:spPr>
          <a:xfrm>
            <a:off x="295685" y="6086478"/>
            <a:ext cx="3735303" cy="634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мемориального комплекса Парка Победы –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5,8 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1802136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9A3B2-99E9-9127-C719-77B3CE1F1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EC22C88-566C-E242-2425-0D809D5E3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149" y="940246"/>
            <a:ext cx="3627160" cy="2635768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1BEA147-2859-A1F9-1D2D-2A4CCA801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02153A1-4427-A3C9-4DFC-FECF2D69D47A}"/>
              </a:ext>
            </a:extLst>
          </p:cNvPr>
          <p:cNvSpPr/>
          <p:nvPr/>
        </p:nvSpPr>
        <p:spPr>
          <a:xfrm>
            <a:off x="1424353" y="204719"/>
            <a:ext cx="7930661" cy="6044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в сфере благоустройства на 2025 год</a:t>
            </a:r>
          </a:p>
        </p:txBody>
      </p:sp>
      <p:pic>
        <p:nvPicPr>
          <p:cNvPr id="4" name="Picture 17" descr="Untitled-2">
            <a:extLst>
              <a:ext uri="{FF2B5EF4-FFF2-40B4-BE49-F238E27FC236}">
                <a16:creationId xmlns:a16="http://schemas.microsoft.com/office/drawing/2014/main" id="{CA4909C6-0708-080A-A695-FA1CB56AA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05" y="228273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6402D92-5253-6B76-E371-3ED7BD2EE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832" y="940245"/>
            <a:ext cx="2556998" cy="1783769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0C02944-2F27-D12D-08BB-C9349FD71068}"/>
              </a:ext>
            </a:extLst>
          </p:cNvPr>
          <p:cNvSpPr/>
          <p:nvPr/>
        </p:nvSpPr>
        <p:spPr>
          <a:xfrm>
            <a:off x="152246" y="3533823"/>
            <a:ext cx="4349416" cy="80078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и содержание автомобильных дорог местного значения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34,0 млн. руб.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ECD8D2A-2811-1170-17B3-CD5821D04A75}"/>
              </a:ext>
            </a:extLst>
          </p:cNvPr>
          <p:cNvSpPr/>
          <p:nvPr/>
        </p:nvSpPr>
        <p:spPr>
          <a:xfrm>
            <a:off x="152246" y="1303146"/>
            <a:ext cx="4349416" cy="21258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Благоустройство общественной территории</a:t>
            </a: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"Усть-Катав - Центр притяжения" Благоустройство парка ДК им. Т.Я. Белоконева и прилегающей территории центральной площади города Усть-Катав" (Фонтан и освещение)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9,86 млн. рублей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B1D759D-7B5D-A16C-DA1A-FEBB6980108E}"/>
              </a:ext>
            </a:extLst>
          </p:cNvPr>
          <p:cNvSpPr/>
          <p:nvPr/>
        </p:nvSpPr>
        <p:spPr>
          <a:xfrm>
            <a:off x="152246" y="4439431"/>
            <a:ext cx="4349416" cy="80078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ПСД (газификация частного сектора п. Вязовая, с. Тюбеляс)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7,0 млн. руб.</a:t>
            </a:r>
          </a:p>
        </p:txBody>
      </p:sp>
      <p:pic>
        <p:nvPicPr>
          <p:cNvPr id="6" name="Picture 2" descr="http://agro.permkrai.ru/upload/iblock/4fe/%D0%B3%D0%B0%D0%B7%20%D0%B6%D0%B8%D0%BB%D1%8C%D0%B5.jpg">
            <a:extLst>
              <a:ext uri="{FF2B5EF4-FFF2-40B4-BE49-F238E27FC236}">
                <a16:creationId xmlns:a16="http://schemas.microsoft.com/office/drawing/2014/main" id="{36B776FD-5B47-8456-2FED-276523EAA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180" y="2833087"/>
            <a:ext cx="2835936" cy="195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962E674-4720-B7DE-5118-77593D56B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307" y="4965841"/>
            <a:ext cx="2305827" cy="153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2EECBA-C921-59C0-CC42-9C5FE4E400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0331" y="204719"/>
            <a:ext cx="2133140" cy="60444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01746B9-047A-1CA2-17C9-69CE28C60070}"/>
              </a:ext>
            </a:extLst>
          </p:cNvPr>
          <p:cNvSpPr/>
          <p:nvPr/>
        </p:nvSpPr>
        <p:spPr>
          <a:xfrm>
            <a:off x="152246" y="5345039"/>
            <a:ext cx="4349416" cy="80078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ПСД на расчистку русла реки Катав (пруда)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3,2 млн. руб.</a:t>
            </a:r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9788ABF4-5E23-7D55-9B85-74A6E0DA2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11149" y="3844937"/>
            <a:ext cx="3345410" cy="207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1A69C8-2FCE-B032-E700-B06CAD10D9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198577" y="2110154"/>
            <a:ext cx="2039730" cy="14634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829D26-EDCA-59E8-6117-B9E8BB520065}"/>
              </a:ext>
            </a:extLst>
          </p:cNvPr>
          <p:cNvSpPr txBox="1"/>
          <p:nvPr/>
        </p:nvSpPr>
        <p:spPr>
          <a:xfrm>
            <a:off x="10402092" y="5365772"/>
            <a:ext cx="1411379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54,0 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747621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613B314-2FF7-D46E-366F-7231AE3BE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3" name="Picture 17" descr="Untitled-2">
            <a:extLst>
              <a:ext uri="{FF2B5EF4-FFF2-40B4-BE49-F238E27FC236}">
                <a16:creationId xmlns:a16="http://schemas.microsoft.com/office/drawing/2014/main" id="{F9E4E505-EC22-225C-5C43-BBCB70C21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5" y="87923"/>
            <a:ext cx="832527" cy="102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CBC9FFF-AC09-8884-8292-BC6E2DD2F9DE}"/>
              </a:ext>
            </a:extLst>
          </p:cNvPr>
          <p:cNvSpPr/>
          <p:nvPr/>
        </p:nvSpPr>
        <p:spPr>
          <a:xfrm>
            <a:off x="2453054" y="220834"/>
            <a:ext cx="5635436" cy="4364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Проекты в сфере образования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96B354F-93DC-AAFC-C48B-A13AD289F52C}"/>
              </a:ext>
            </a:extLst>
          </p:cNvPr>
          <p:cNvSpPr/>
          <p:nvPr/>
        </p:nvSpPr>
        <p:spPr>
          <a:xfrm>
            <a:off x="1011114" y="700597"/>
            <a:ext cx="10802357" cy="4634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период 2020-2024 на реализацию  проектов в сфере образования направлено –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185,30 млн. рублей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220C3F-FD8B-5E02-B0B6-78F4D0791A2E}"/>
              </a:ext>
            </a:extLst>
          </p:cNvPr>
          <p:cNvSpPr txBox="1"/>
          <p:nvPr/>
        </p:nvSpPr>
        <p:spPr>
          <a:xfrm>
            <a:off x="211015" y="1207290"/>
            <a:ext cx="38862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 учреждений образования</a:t>
            </a:r>
          </a:p>
          <a:p>
            <a:pPr algn="ctr"/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62,0 млн. руб.</a:t>
            </a:r>
            <a:endParaRPr lang="ru-RU" sz="1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E120E5-49FD-62F5-EE98-284F477810B6}"/>
              </a:ext>
            </a:extLst>
          </p:cNvPr>
          <p:cNvSpPr txBox="1"/>
          <p:nvPr/>
        </p:nvSpPr>
        <p:spPr>
          <a:xfrm>
            <a:off x="211009" y="2158213"/>
            <a:ext cx="3886201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пристроя к школе №4 в п. Шубино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40,0 млн. руб.</a:t>
            </a:r>
            <a:endParaRPr lang="ru-RU" sz="16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841BB9-B3F8-92CA-313D-0D2F7E3978DE}"/>
              </a:ext>
            </a:extLst>
          </p:cNvPr>
          <p:cNvSpPr txBox="1"/>
          <p:nvPr/>
        </p:nvSpPr>
        <p:spPr>
          <a:xfrm>
            <a:off x="211009" y="3179610"/>
            <a:ext cx="3886201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ПСД на строительство д/с в пос. Вязовая</a:t>
            </a:r>
          </a:p>
          <a:p>
            <a:pPr algn="ctr"/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4,30 млн. руб.</a:t>
            </a:r>
            <a:endParaRPr lang="ru-RU" sz="1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670C1E-F457-4E5E-2CB7-FEEA67D1ED28}"/>
              </a:ext>
            </a:extLst>
          </p:cNvPr>
          <p:cNvSpPr txBox="1"/>
          <p:nvPr/>
        </p:nvSpPr>
        <p:spPr>
          <a:xfrm>
            <a:off x="4833986" y="4577020"/>
            <a:ext cx="2136264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-куба на базе МАУО СОШ №7 им. Героя России А.Р. Курбангалеева</a:t>
            </a:r>
          </a:p>
          <a:p>
            <a:pPr algn="ctr"/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20,0 млн. руб.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6B9EB8-A3CC-2E8D-0FA3-00064F91F9DC}"/>
              </a:ext>
            </a:extLst>
          </p:cNvPr>
          <p:cNvSpPr txBox="1"/>
          <p:nvPr/>
        </p:nvSpPr>
        <p:spPr>
          <a:xfrm>
            <a:off x="221373" y="4118349"/>
            <a:ext cx="4450625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Продвижение концепции модернизации и круглогодичного функционирования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МКОУ Детский оздоровительный центр «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Ребячья республика» (ремонт кровли здания столовой, банно-прачечный корпус, кап. ремонт корпусов 3,4,1,2, систем водоснабжения, водоотведения и отопления, ФАП)</a:t>
            </a:r>
          </a:p>
          <a:p>
            <a:pPr algn="ctr"/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61,0 млн. руб.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5BE90A8-21AB-A8A2-2056-10F1B97B1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399" y="1668955"/>
            <a:ext cx="2656102" cy="234165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451FE1A-F1F0-FA9D-8112-8F24AD86F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4449" y="4849038"/>
            <a:ext cx="2492301" cy="165413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948E319-41A1-5DB1-BCFE-D75DB5396F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456" y="1236875"/>
            <a:ext cx="2485497" cy="1925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F0EB4AB-07ED-CC59-F96B-6957D7725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2238" y="3320969"/>
            <a:ext cx="1943100" cy="140833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A4A0793-1675-75DB-A1E1-ED2F464E85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7908" y="1375791"/>
            <a:ext cx="2252020" cy="164731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A359C8C-3025-131B-5190-7AA44688BC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1075" y="3191859"/>
            <a:ext cx="1833396" cy="140833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04F5798-3F76-F02F-6C3A-7E13084D8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2200" y="4577020"/>
            <a:ext cx="2136263" cy="170647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25F7F3F-E7BE-9AB4-16CA-66EC585A44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56750" y="136525"/>
            <a:ext cx="1986109" cy="68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39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96926-355F-7B63-48E0-C6447F8A5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66F72B0-A3C9-AA2F-BD00-827ED0CC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1BD2089-6E95-F509-B2D5-40D4B69B62C0}"/>
              </a:ext>
            </a:extLst>
          </p:cNvPr>
          <p:cNvSpPr/>
          <p:nvPr/>
        </p:nvSpPr>
        <p:spPr>
          <a:xfrm>
            <a:off x="1979160" y="338851"/>
            <a:ext cx="6937130" cy="4743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в сфере образования на 2025 год</a:t>
            </a:r>
          </a:p>
        </p:txBody>
      </p:sp>
      <p:pic>
        <p:nvPicPr>
          <p:cNvPr id="4" name="Picture 17" descr="Untitled-2">
            <a:extLst>
              <a:ext uri="{FF2B5EF4-FFF2-40B4-BE49-F238E27FC236}">
                <a16:creationId xmlns:a16="http://schemas.microsoft.com/office/drawing/2014/main" id="{8C749F28-3240-5862-6A6A-F50A8B7DD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27" y="161103"/>
            <a:ext cx="832527" cy="102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781449-D037-0D25-E694-C3320F099C0A}"/>
              </a:ext>
            </a:extLst>
          </p:cNvPr>
          <p:cNvSpPr txBox="1"/>
          <p:nvPr/>
        </p:nvSpPr>
        <p:spPr>
          <a:xfrm>
            <a:off x="526390" y="1322395"/>
            <a:ext cx="3886199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Продвижение концепции модернизации и круглогодичного функционирования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МКОУ Детский оздоровительный центр «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Ребячья республика» (ремонт здания столового пищеблока, кап. ремонт сетей наружного освещения территории)</a:t>
            </a:r>
          </a:p>
          <a:p>
            <a:pPr algn="ctr"/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78,0 млн. руб.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194DD4-2D11-2DE3-6333-DDEE1C12750A}"/>
              </a:ext>
            </a:extLst>
          </p:cNvPr>
          <p:cNvSpPr txBox="1"/>
          <p:nvPr/>
        </p:nvSpPr>
        <p:spPr>
          <a:xfrm>
            <a:off x="526389" y="3764217"/>
            <a:ext cx="388619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ПСД на кап ремонт д/с №5</a:t>
            </a:r>
          </a:p>
          <a:p>
            <a:pPr algn="ctr"/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0,68 млн. руб.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B1AADF-AC94-E6D7-B910-D25995258689}"/>
              </a:ext>
            </a:extLst>
          </p:cNvPr>
          <p:cNvSpPr txBox="1"/>
          <p:nvPr/>
        </p:nvSpPr>
        <p:spPr>
          <a:xfrm>
            <a:off x="526389" y="4482490"/>
            <a:ext cx="388619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Замена оконных блоков в МКОУ СОШ №23 п. Вязовая </a:t>
            </a:r>
          </a:p>
          <a:p>
            <a:pPr algn="ctr"/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0,85 млн. руб.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78C3ED-25CB-81C7-9A73-8A53486D8815}"/>
              </a:ext>
            </a:extLst>
          </p:cNvPr>
          <p:cNvSpPr txBox="1"/>
          <p:nvPr/>
        </p:nvSpPr>
        <p:spPr>
          <a:xfrm>
            <a:off x="526389" y="5525353"/>
            <a:ext cx="388619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 МКОУ ООШ села Минка</a:t>
            </a:r>
          </a:p>
          <a:p>
            <a:pPr algn="ctr"/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15,2 млн. руб.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DAB532-088D-0B28-9873-DAB5C738AC4F}"/>
              </a:ext>
            </a:extLst>
          </p:cNvPr>
          <p:cNvSpPr txBox="1"/>
          <p:nvPr/>
        </p:nvSpPr>
        <p:spPr>
          <a:xfrm>
            <a:off x="4468273" y="1322395"/>
            <a:ext cx="1958904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 МАОУ СОШ №5</a:t>
            </a:r>
          </a:p>
          <a:p>
            <a:pPr algn="ctr"/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15,2 млн. руб.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6DD4C4-933C-8540-2BE8-A9FCB24EEB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273" y="2517318"/>
            <a:ext cx="2508948" cy="168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483326-9291-E31E-AD6E-3DCC8A82E9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905" y="1117110"/>
            <a:ext cx="2511260" cy="184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F61933B-863F-9A7A-5186-6F49A3F18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577" y="4320187"/>
            <a:ext cx="2189296" cy="16899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629A61A-BFE1-A353-F6DF-8479DFC9A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7537" y="1739076"/>
            <a:ext cx="2189297" cy="16899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E371344-E9A0-C916-A462-FACDAF9F2B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0210" y="3112615"/>
            <a:ext cx="2057675" cy="16899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C6E4B05-DD81-5897-46AF-5D481B66BE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536" y="3779071"/>
            <a:ext cx="2189297" cy="176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2EA22A5-0B54-6225-1C68-C5655DD913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2905" y="4891533"/>
            <a:ext cx="2123548" cy="137582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0A03E93-8F57-5432-C64D-B6D56A94374F}"/>
              </a:ext>
            </a:extLst>
          </p:cNvPr>
          <p:cNvSpPr txBox="1"/>
          <p:nvPr/>
        </p:nvSpPr>
        <p:spPr>
          <a:xfrm>
            <a:off x="9663285" y="5682582"/>
            <a:ext cx="2123548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110,0 млн. рублей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1A1BB4-C033-D377-5B76-6DDBEEBC8F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00724" y="336633"/>
            <a:ext cx="1986109" cy="105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55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C72A0C8-0CDE-8489-C1C5-2D687D253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3" name="Picture 17" descr="Untitled-2">
            <a:extLst>
              <a:ext uri="{FF2B5EF4-FFF2-40B4-BE49-F238E27FC236}">
                <a16:creationId xmlns:a16="http://schemas.microsoft.com/office/drawing/2014/main" id="{10DFDBD7-303B-0606-05BA-B92B10F14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05" y="228273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81609AD-4760-755E-FA5D-9D520FBACECA}"/>
              </a:ext>
            </a:extLst>
          </p:cNvPr>
          <p:cNvSpPr/>
          <p:nvPr/>
        </p:nvSpPr>
        <p:spPr>
          <a:xfrm>
            <a:off x="6300092" y="3598713"/>
            <a:ext cx="3019754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Проекты в сфере физической культуры и спорта на 2025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9574013-B792-F5AD-2845-F747C9EDDAF9}"/>
              </a:ext>
            </a:extLst>
          </p:cNvPr>
          <p:cNvSpPr/>
          <p:nvPr/>
        </p:nvSpPr>
        <p:spPr>
          <a:xfrm>
            <a:off x="1204546" y="700597"/>
            <a:ext cx="10608925" cy="4634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период 2020-2024 на реализацию  проектов в сфере физической культуры и спорта –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523,08 млн. рублей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FF1E03-9B42-3136-1874-3C00D4D50EFA}"/>
              </a:ext>
            </a:extLst>
          </p:cNvPr>
          <p:cNvSpPr txBox="1"/>
          <p:nvPr/>
        </p:nvSpPr>
        <p:spPr>
          <a:xfrm>
            <a:off x="259403" y="1552163"/>
            <a:ext cx="2912741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крытого хоккейного корта с искусственным льдом</a:t>
            </a:r>
          </a:p>
          <a:p>
            <a:pPr algn="ctr"/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439,53 млн. руб.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CC7DDB-5A45-ED53-A73C-43E81261421D}"/>
              </a:ext>
            </a:extLst>
          </p:cNvPr>
          <p:cNvSpPr txBox="1"/>
          <p:nvPr/>
        </p:nvSpPr>
        <p:spPr>
          <a:xfrm>
            <a:off x="259403" y="2939831"/>
            <a:ext cx="291274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Обустройство спортивных площадок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20,15 млн. руб.</a:t>
            </a:r>
            <a:endParaRPr lang="ru-RU" sz="1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AA2FDB-9B44-8D92-C64C-B9B966E5E2A1}"/>
              </a:ext>
            </a:extLst>
          </p:cNvPr>
          <p:cNvSpPr txBox="1"/>
          <p:nvPr/>
        </p:nvSpPr>
        <p:spPr>
          <a:xfrm>
            <a:off x="259403" y="3918169"/>
            <a:ext cx="2912741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лыжероллерной трассы</a:t>
            </a:r>
          </a:p>
          <a:p>
            <a:pPr algn="ctr"/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63,40 млн. руб.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57B02B-C6EB-B1DE-4ED9-411CE4919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926" y="5006137"/>
            <a:ext cx="2021475" cy="153793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CA85BF4-2A12-D0D8-F603-1D265B333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256" y="1164013"/>
            <a:ext cx="2703743" cy="17758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B70B8D1-387F-33BD-2645-A5B04195E3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9369" y="4476724"/>
            <a:ext cx="2074948" cy="206734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D58ED27-02FA-6072-CBD6-64E5B7C0F7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5658" y="3033694"/>
            <a:ext cx="2682370" cy="135472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55324F2-3773-99B6-FD3A-02A270FD7E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185" y="1244026"/>
            <a:ext cx="2423286" cy="13416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E4E6839-3AAE-A1AF-E550-207D09BA05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185" y="2838598"/>
            <a:ext cx="2460358" cy="1843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4A357B0-C840-B6F6-5F66-4DA8CA04BE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403" y="5137316"/>
            <a:ext cx="1112197" cy="1139021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2B3DCA37-D124-2EC2-2F72-ADD36CF12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028" y="1552163"/>
            <a:ext cx="3019754" cy="201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1645435-248C-BCEF-A177-B6508E406D0F}"/>
              </a:ext>
            </a:extLst>
          </p:cNvPr>
          <p:cNvSpPr/>
          <p:nvPr/>
        </p:nvSpPr>
        <p:spPr>
          <a:xfrm>
            <a:off x="2110153" y="240530"/>
            <a:ext cx="6928338" cy="4743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в сфере физической культуры и спорта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DF489C-E0A9-53CB-2045-5F9271305FB3}"/>
              </a:ext>
            </a:extLst>
          </p:cNvPr>
          <p:cNvSpPr txBox="1"/>
          <p:nvPr/>
        </p:nvSpPr>
        <p:spPr>
          <a:xfrm>
            <a:off x="9564354" y="4973797"/>
            <a:ext cx="2074948" cy="1323439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физкультурно-оздоровительного комплекса</a:t>
            </a:r>
          </a:p>
          <a:p>
            <a:pPr algn="ctr"/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84,60 млн. руб.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15E0C8F-574A-D5A4-2955-1CD04D79C5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444" y="4525743"/>
            <a:ext cx="3187402" cy="201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79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C94ECA1-3D06-815D-A1B6-BAE2C00F9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09D78B-6ACA-8AC1-8648-7D691113954F}"/>
              </a:ext>
            </a:extLst>
          </p:cNvPr>
          <p:cNvSpPr/>
          <p:nvPr/>
        </p:nvSpPr>
        <p:spPr>
          <a:xfrm>
            <a:off x="3481754" y="220834"/>
            <a:ext cx="5635436" cy="4364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Проекты в сфере культуры</a:t>
            </a:r>
          </a:p>
        </p:txBody>
      </p:sp>
      <p:pic>
        <p:nvPicPr>
          <p:cNvPr id="4" name="Picture 17" descr="Untitled-2">
            <a:extLst>
              <a:ext uri="{FF2B5EF4-FFF2-40B4-BE49-F238E27FC236}">
                <a16:creationId xmlns:a16="http://schemas.microsoft.com/office/drawing/2014/main" id="{CD694090-0B57-1019-B62F-CF2890915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05" y="228273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57079F-405A-E7C7-BF4D-8F46A0E18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4419" y="228273"/>
            <a:ext cx="1048176" cy="8853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591945-9A6A-C267-2E90-F12C955DAB0F}"/>
              </a:ext>
            </a:extLst>
          </p:cNvPr>
          <p:cNvSpPr txBox="1"/>
          <p:nvPr/>
        </p:nvSpPr>
        <p:spPr>
          <a:xfrm>
            <a:off x="999217" y="1178823"/>
            <a:ext cx="307309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 музыкальной школы</a:t>
            </a:r>
          </a:p>
          <a:p>
            <a:pPr algn="ctr"/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2,80 млн. руб.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C909F9-AC69-7CC2-5A38-A68771101E23}"/>
              </a:ext>
            </a:extLst>
          </p:cNvPr>
          <p:cNvSpPr txBox="1"/>
          <p:nvPr/>
        </p:nvSpPr>
        <p:spPr>
          <a:xfrm>
            <a:off x="999215" y="2084443"/>
            <a:ext cx="3073093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Приобретение современного многофункционального мобильного культурного центра (Автоклуб)</a:t>
            </a:r>
          </a:p>
          <a:p>
            <a:pPr algn="ctr"/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9,50 млн. руб.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0BA174-88D2-86AE-0845-D2757B73B385}"/>
              </a:ext>
            </a:extLst>
          </p:cNvPr>
          <p:cNvSpPr txBox="1"/>
          <p:nvPr/>
        </p:nvSpPr>
        <p:spPr>
          <a:xfrm>
            <a:off x="999215" y="3500381"/>
            <a:ext cx="307309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модельных библиотек</a:t>
            </a:r>
          </a:p>
          <a:p>
            <a:pPr algn="ctr"/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13,0 млн. руб.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2EA811-B377-F091-4CA9-34EFA8A825E8}"/>
              </a:ext>
            </a:extLst>
          </p:cNvPr>
          <p:cNvSpPr txBox="1"/>
          <p:nvPr/>
        </p:nvSpPr>
        <p:spPr>
          <a:xfrm>
            <a:off x="997745" y="4408450"/>
            <a:ext cx="3073092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 клуба Железнодорожников пос. Вязовая</a:t>
            </a:r>
          </a:p>
          <a:p>
            <a:pPr algn="ctr"/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6,80 млн. руб.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5B9ACE7-D323-CCBE-98DE-3606B05FF2E1}"/>
              </a:ext>
            </a:extLst>
          </p:cNvPr>
          <p:cNvSpPr/>
          <p:nvPr/>
        </p:nvSpPr>
        <p:spPr>
          <a:xfrm>
            <a:off x="1204547" y="700597"/>
            <a:ext cx="9530862" cy="4634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период 2020-2024 на реализацию  проектов в сфере культуры –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39,0 млн. рублей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D1AA10-CAA9-87B0-9DA9-9555A9FDF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62" y="1360515"/>
            <a:ext cx="2817509" cy="16644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9EB434-9EDD-BA63-E7D4-D114C8AD0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489" y="5036070"/>
            <a:ext cx="1717338" cy="13202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D5261CD-DD08-8F13-F624-4B1A805DE1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9730" y="3122722"/>
            <a:ext cx="2373741" cy="174865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E4ED21-4728-E8F7-78FA-661FEA6E27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3440" y="1541588"/>
            <a:ext cx="2073398" cy="146366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A64C79-1521-E616-55D1-BF123F1B32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3266" y="1245449"/>
            <a:ext cx="2271050" cy="146316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C6EB0D7-5609-7A8F-029C-D2C4FACC24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0810" y="3149041"/>
            <a:ext cx="2617055" cy="172233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3944470-8809-E875-EA2B-1E680F3165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61958" y="4927056"/>
            <a:ext cx="2209382" cy="165062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B6FFD07-1C65-D5A1-93DF-8F3F7BF0B8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98054" y="4806475"/>
            <a:ext cx="2307077" cy="17324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04701BF-DA54-8E21-B941-2392C8091710}"/>
              </a:ext>
            </a:extLst>
          </p:cNvPr>
          <p:cNvSpPr txBox="1"/>
          <p:nvPr/>
        </p:nvSpPr>
        <p:spPr>
          <a:xfrm>
            <a:off x="994499" y="5579370"/>
            <a:ext cx="307633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 здания клуба с. Минка</a:t>
            </a:r>
          </a:p>
          <a:p>
            <a:pPr algn="ctr"/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6,80 млн. руб.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01E62C9-3343-577A-139A-ABFF946853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31390" y="2960718"/>
            <a:ext cx="2373741" cy="15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89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FC7B6D2-5C7A-9144-CAB8-825AD5439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053" y="4087063"/>
            <a:ext cx="2948456" cy="2180293"/>
          </a:xfrm>
          <a:prstGeom prst="rect">
            <a:avLst/>
          </a:prstGeom>
        </p:spPr>
      </p:pic>
      <p:pic>
        <p:nvPicPr>
          <p:cNvPr id="3" name="Picture 17" descr="Untitled-2">
            <a:extLst>
              <a:ext uri="{FF2B5EF4-FFF2-40B4-BE49-F238E27FC236}">
                <a16:creationId xmlns:a16="http://schemas.microsoft.com/office/drawing/2014/main" id="{248EB8EC-5772-802C-B6B0-0755DE64A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04" y="148732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7BD6934-EB8C-5F06-59D1-2928CA2BC53A}"/>
              </a:ext>
            </a:extLst>
          </p:cNvPr>
          <p:cNvSpPr/>
          <p:nvPr/>
        </p:nvSpPr>
        <p:spPr>
          <a:xfrm>
            <a:off x="1688123" y="265435"/>
            <a:ext cx="7535008" cy="436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Проекты в сфере культуры 2025 год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01E895-035D-EE20-B803-2F2119EF184E}"/>
              </a:ext>
            </a:extLst>
          </p:cNvPr>
          <p:cNvSpPr txBox="1"/>
          <p:nvPr/>
        </p:nvSpPr>
        <p:spPr>
          <a:xfrm>
            <a:off x="1011324" y="1195687"/>
            <a:ext cx="317381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детской модельной библиотеки</a:t>
            </a:r>
          </a:p>
          <a:p>
            <a:pPr algn="ctr"/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8,0 млн. руб.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C4DF92E-F2CA-F84E-8260-6B88E0F45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447" y="3738694"/>
            <a:ext cx="2707351" cy="20353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DA8A184-FA6C-EEB5-671A-978119216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1611" y="944789"/>
            <a:ext cx="2814573" cy="203535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6A5967A-F2E5-6B65-48C7-A009C195EA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153" y="3230368"/>
            <a:ext cx="2776088" cy="203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F6AE1D-5D90-07B1-3623-3900235B18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1786" y="3529020"/>
            <a:ext cx="2776089" cy="203535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D4E7537-D957-5341-F038-2BF9876790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6397" y="1186406"/>
            <a:ext cx="3033955" cy="224259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36E8EC0-361C-02FF-0FCF-E59E9F6ED8A9}"/>
              </a:ext>
            </a:extLst>
          </p:cNvPr>
          <p:cNvSpPr txBox="1"/>
          <p:nvPr/>
        </p:nvSpPr>
        <p:spPr>
          <a:xfrm>
            <a:off x="1011324" y="2328691"/>
            <a:ext cx="3173814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Комплексный капитальный ремонт здания Детской музыкальной школы</a:t>
            </a:r>
          </a:p>
          <a:p>
            <a:pPr algn="ctr"/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29,0 млн. руб.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BDA19-E7D2-EC5E-A460-F4539E4500F9}"/>
              </a:ext>
            </a:extLst>
          </p:cNvPr>
          <p:cNvSpPr txBox="1"/>
          <p:nvPr/>
        </p:nvSpPr>
        <p:spPr>
          <a:xfrm>
            <a:off x="9663285" y="5682582"/>
            <a:ext cx="2123548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37,0 млн. рублей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201CFF-8105-E77A-B9A4-1BD8EF62EA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4419" y="228273"/>
            <a:ext cx="1048176" cy="88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42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0D38BB0-EE94-1946-797B-4DA4C35E0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195" y="5255499"/>
            <a:ext cx="2186770" cy="14519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7BD598-7152-93D0-6F93-EF528C54E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56" y="1632384"/>
            <a:ext cx="2187308" cy="16002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18A1EAA-E9BB-5C3B-00EA-05050AD95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3" name="Picture 17" descr="Untitled-2">
            <a:extLst>
              <a:ext uri="{FF2B5EF4-FFF2-40B4-BE49-F238E27FC236}">
                <a16:creationId xmlns:a16="http://schemas.microsoft.com/office/drawing/2014/main" id="{CE72FFB4-A895-422A-F074-DAF4D0097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9" y="187857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832B44-D591-5AEF-2520-9121AABC278E}"/>
              </a:ext>
            </a:extLst>
          </p:cNvPr>
          <p:cNvSpPr txBox="1"/>
          <p:nvPr/>
        </p:nvSpPr>
        <p:spPr>
          <a:xfrm>
            <a:off x="1093446" y="213765"/>
            <a:ext cx="8261571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Проекты в рамках инициативного бюджетирования 2021-2025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399771-E8CA-C182-1F40-1CA0164F876E}"/>
              </a:ext>
            </a:extLst>
          </p:cNvPr>
          <p:cNvSpPr txBox="1"/>
          <p:nvPr/>
        </p:nvSpPr>
        <p:spPr>
          <a:xfrm>
            <a:off x="3080567" y="3121325"/>
            <a:ext cx="2945423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 период 2021-2025гг. на реализацию инициативных проектов направлено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70,0 млн. руб.</a:t>
            </a:r>
            <a:endParaRPr lang="ru-RU" sz="16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7BE4EC-DED2-B472-693C-4C29411D0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53" y="779451"/>
            <a:ext cx="1827147" cy="10772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E822F7B-52C5-8A67-4154-34EAF6055E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036" y="2739673"/>
            <a:ext cx="1704747" cy="18405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9F99678-9AA6-39F5-B361-6C131441D6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5673" y="3573099"/>
            <a:ext cx="1704746" cy="153722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F22A5EF-3890-DD52-AB29-9E40F1CEB4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5942" y="4325123"/>
            <a:ext cx="1108929" cy="170735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CA193DD-A212-DA78-4602-16226F8A23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5043" y="4245946"/>
            <a:ext cx="1370432" cy="188824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7553D1F-F61C-BFC5-3388-40A31562DF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5292" y="802703"/>
            <a:ext cx="2309191" cy="132748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927BEEF-FD0A-EED4-71EA-7AB50D7DDC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1895" y="1821106"/>
            <a:ext cx="2945423" cy="124733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A59E2FA-7683-8EAD-145A-96A587CE4E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60423" y="937893"/>
            <a:ext cx="2008585" cy="138898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EFFDC48-2FC8-F96D-1201-99FCDEC3CD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7250" y="4727318"/>
            <a:ext cx="1466850" cy="171728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BF92992-E53A-8A91-A4F3-1768A2EE3E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95999" y="3573099"/>
            <a:ext cx="1977441" cy="147565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93D7EDA-F8C5-8CC0-0A4D-8842EF9B7F0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66124" y="778464"/>
            <a:ext cx="2088952" cy="170784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0A1AA76-21AF-DF76-DAE8-232CF9F44B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7484" y="776772"/>
            <a:ext cx="2022461" cy="132748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63D36C8-4E85-DEF3-FC57-78405FA65A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03251" y="2368996"/>
            <a:ext cx="1581636" cy="187695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CAF4854-8603-31DC-5BE0-4D33B2712BC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55801" y="2585923"/>
            <a:ext cx="1840055" cy="178577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73ABAD0-DB50-6BF5-2615-FA5D239FC55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07070" y="5147248"/>
            <a:ext cx="2876550" cy="156024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F759C48-3ED9-74F3-F599-FACF5855852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70680" y="4470193"/>
            <a:ext cx="3434070" cy="183561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C41EFA2-1278-85C7-73A2-33FF5A27F25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07070" y="2062137"/>
            <a:ext cx="1987887" cy="147565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57C9D2A-35D6-E74B-DBA9-C019BED4CB9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35788" y="165954"/>
            <a:ext cx="1657854" cy="75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11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48F4AEB-C15A-7343-CC11-20101AF1E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8289A8-AC1B-3CEB-F2E6-68EE9BEFFEF8}"/>
              </a:ext>
            </a:extLst>
          </p:cNvPr>
          <p:cNvSpPr txBox="1"/>
          <p:nvPr/>
        </p:nvSpPr>
        <p:spPr>
          <a:xfrm>
            <a:off x="2479430" y="426622"/>
            <a:ext cx="48592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solidFill>
                  <a:srgbClr val="0070C0"/>
                </a:solidFill>
                <a:latin typeface="Arial" charset="0"/>
                <a:cs typeface="Arial" charset="0"/>
              </a:rPr>
              <a:t>Проблемы малых городов</a:t>
            </a:r>
          </a:p>
        </p:txBody>
      </p:sp>
      <p:pic>
        <p:nvPicPr>
          <p:cNvPr id="4" name="Picture 17" descr="Untitled-2">
            <a:extLst>
              <a:ext uri="{FF2B5EF4-FFF2-40B4-BE49-F238E27FC236}">
                <a16:creationId xmlns:a16="http://schemas.microsoft.com/office/drawing/2014/main" id="{6AC797FA-56ED-8560-4DB0-9FD15799F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5" y="143558"/>
            <a:ext cx="832527" cy="102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ED6B79F-396A-BE0C-BC73-7972D3481EF4}"/>
              </a:ext>
            </a:extLst>
          </p:cNvPr>
          <p:cNvSpPr txBox="1">
            <a:spLocks/>
          </p:cNvSpPr>
          <p:nvPr/>
        </p:nvSpPr>
        <p:spPr>
          <a:xfrm>
            <a:off x="1159120" y="1134214"/>
            <a:ext cx="7290288" cy="539847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  <a:defRPr/>
            </a:pPr>
            <a:r>
              <a:rPr lang="ru-RU" altLang="ru-RU" sz="2000" dirty="0">
                <a:solidFill>
                  <a:srgbClr val="002060"/>
                </a:solidFill>
                <a:latin typeface="Arial" charset="0"/>
                <a:cs typeface="Arial" charset="0"/>
              </a:rPr>
              <a:t>Ограниченность экономической базы и невыгодные конкурентные позиции в привлечении квалифицированных кадров и инвестиций (отдаленное расположение от административных центров); отток квалифицированных кадров;</a:t>
            </a: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  <a:defRPr/>
            </a:pPr>
            <a:r>
              <a:rPr lang="ru-RU" altLang="ru-RU" sz="2000" dirty="0">
                <a:solidFill>
                  <a:srgbClr val="002060"/>
                </a:solidFill>
                <a:latin typeface="Arial" charset="0"/>
                <a:cs typeface="Arial" charset="0"/>
              </a:rPr>
              <a:t>Доминирование одной отрасли промышленности (монозависимость);</a:t>
            </a: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  <a:defRPr/>
            </a:pPr>
            <a:r>
              <a:rPr lang="ru-RU" altLang="ru-RU" sz="2000" dirty="0">
                <a:solidFill>
                  <a:srgbClr val="002060"/>
                </a:solidFill>
                <a:latin typeface="Arial" charset="0"/>
                <a:cs typeface="Arial" charset="0"/>
              </a:rPr>
              <a:t>Технологическая отсталость большей части предприятий, а также высокий уровень износа основных фондов;</a:t>
            </a: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  <a:defRPr/>
            </a:pPr>
            <a:r>
              <a:rPr lang="ru-RU" altLang="ru-RU" sz="2000" dirty="0">
                <a:solidFill>
                  <a:srgbClr val="002060"/>
                </a:solidFill>
                <a:latin typeface="Arial" charset="0"/>
                <a:cs typeface="Arial" charset="0"/>
              </a:rPr>
              <a:t>Нестабильная демографическая ситуация; отток молодежи, старение населения и убыль;</a:t>
            </a: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  <a:defRPr/>
            </a:pPr>
            <a:r>
              <a:rPr lang="ru-RU" altLang="ru-RU" sz="2000" dirty="0">
                <a:solidFill>
                  <a:srgbClr val="002060"/>
                </a:solidFill>
                <a:latin typeface="Arial" charset="0"/>
                <a:cs typeface="Arial" charset="0"/>
              </a:rPr>
              <a:t>Неудовлетворенность населения доступностью и качеством медицинского обслуживания, отсутствие квалифицированных медицинских кадров;</a:t>
            </a: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  <a:defRPr/>
            </a:pPr>
            <a:r>
              <a:rPr lang="ru-RU" altLang="ru-RU" sz="2000" dirty="0">
                <a:solidFill>
                  <a:srgbClr val="002060"/>
                </a:solidFill>
                <a:latin typeface="Arial" charset="0"/>
                <a:cs typeface="Arial" charset="0"/>
              </a:rPr>
              <a:t>Низкий уровень заработной платы;</a:t>
            </a: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  <a:defRPr/>
            </a:pPr>
            <a:r>
              <a:rPr lang="ru-RU" altLang="ru-RU" sz="2000" dirty="0">
                <a:solidFill>
                  <a:srgbClr val="002060"/>
                </a:solidFill>
                <a:latin typeface="Arial" charset="0"/>
                <a:cs typeface="Arial" charset="0"/>
              </a:rPr>
              <a:t>Дотационный бюджет</a:t>
            </a:r>
          </a:p>
          <a:p>
            <a:pPr algn="just">
              <a:lnSpc>
                <a:spcPct val="100000"/>
              </a:lnSpc>
              <a:defRPr/>
            </a:pPr>
            <a:endParaRPr lang="ru-RU" altLang="ru-RU" sz="1800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  <a:defRPr/>
            </a:pPr>
            <a:endParaRPr lang="ru-RU" altLang="ru-RU" sz="1800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just">
              <a:lnSpc>
                <a:spcPct val="100000"/>
              </a:lnSpc>
              <a:defRPr/>
            </a:pPr>
            <a:endParaRPr lang="ru-RU" altLang="ru-RU" sz="1800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  <a:defRPr/>
            </a:pPr>
            <a:endParaRPr lang="ru-RU" altLang="ru-RU" sz="1800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  <a:defRPr/>
            </a:pPr>
            <a:endParaRPr lang="ru-RU" altLang="ru-RU" sz="1800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  <a:defRPr/>
            </a:pPr>
            <a:endParaRPr lang="ru-RU" altLang="ru-RU" sz="1800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  <a:defRPr/>
            </a:pPr>
            <a:endParaRPr lang="ru-RU" altLang="ru-RU" sz="1800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  <a:defRPr/>
            </a:pPr>
            <a:endParaRPr lang="ru-RU" altLang="ru-RU" sz="1800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  <a:defRPr/>
            </a:pPr>
            <a:endParaRPr lang="ru-RU" altLang="ru-RU" sz="1800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id="{74185602-71D5-1E6A-89E7-B17A251E1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815717"/>
            <a:ext cx="3081704" cy="182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AB552A-AABD-7E7D-D09A-DC5D3C922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1" y="2751993"/>
            <a:ext cx="3081704" cy="2206868"/>
          </a:xfrm>
          <a:prstGeom prst="rect">
            <a:avLst/>
          </a:prstGeom>
        </p:spPr>
      </p:pic>
      <p:pic>
        <p:nvPicPr>
          <p:cNvPr id="2056" name="Picture 8" descr="Picture background">
            <a:extLst>
              <a:ext uri="{FF2B5EF4-FFF2-40B4-BE49-F238E27FC236}">
                <a16:creationId xmlns:a16="http://schemas.microsoft.com/office/drawing/2014/main" id="{4D21EC1D-5F38-AF88-2EB5-F5F2DADAE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1" y="5072529"/>
            <a:ext cx="3081704" cy="152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992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D1393E-1026-1701-D3E8-A0ACFB641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179" y="1984861"/>
            <a:ext cx="4041521" cy="229212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6567852-DDAD-9D8A-9D95-C43992AB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4" name="Picture 17" descr="Untitled-2">
            <a:extLst>
              <a:ext uri="{FF2B5EF4-FFF2-40B4-BE49-F238E27FC236}">
                <a16:creationId xmlns:a16="http://schemas.microsoft.com/office/drawing/2014/main" id="{D7A893AC-E181-9832-4148-B74573440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05" y="228273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DC058B-E6BE-692B-832C-A4DB1A4B07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196" y="4445472"/>
            <a:ext cx="3735491" cy="20857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C7DEF2-40EC-8B5D-91D5-B4C6AED2B92E}"/>
              </a:ext>
            </a:extLst>
          </p:cNvPr>
          <p:cNvSpPr txBox="1"/>
          <p:nvPr/>
        </p:nvSpPr>
        <p:spPr>
          <a:xfrm>
            <a:off x="6131179" y="996179"/>
            <a:ext cx="45231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очистных в г. Усть-Катав и пос. Вязовая</a:t>
            </a:r>
          </a:p>
          <a:p>
            <a:pPr algn="ctr"/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900,67 млн. руб. и 52,0 млн. руб.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E57F482-B76B-92DA-BE39-5B3EF4DD4C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295" y="326809"/>
            <a:ext cx="1160582" cy="101532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8F0E2C4-F418-B724-5C29-B0CE42043C31}"/>
              </a:ext>
            </a:extLst>
          </p:cNvPr>
          <p:cNvSpPr/>
          <p:nvPr/>
        </p:nvSpPr>
        <p:spPr>
          <a:xfrm>
            <a:off x="1393657" y="996179"/>
            <a:ext cx="4349254" cy="9233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Концепция развития трамвая Усть-Катавского городского округа (АО УКВЗ)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FDD09A-6F49-2073-4E97-A364FB0B56A0}"/>
              </a:ext>
            </a:extLst>
          </p:cNvPr>
          <p:cNvSpPr txBox="1"/>
          <p:nvPr/>
        </p:nvSpPr>
        <p:spPr>
          <a:xfrm>
            <a:off x="1556238" y="263091"/>
            <a:ext cx="8924195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Проекты, требующие включения в государственные программы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6A2A11D-12CA-BD23-1420-C69B0A02AB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913" y="2021286"/>
            <a:ext cx="3221019" cy="202612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B2BE060-963F-8872-5301-E917C58B74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3840" y="2148144"/>
            <a:ext cx="1695450" cy="212883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2A73CC1-6B40-2310-887B-164781772C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913" y="4209316"/>
            <a:ext cx="2291640" cy="237125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0352837-6554-A35F-75BB-F6955A5F68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1092" y="4494847"/>
            <a:ext cx="3257243" cy="208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31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37A2FEC-5768-F2A9-083E-C0AFBF734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3133256-808A-C81E-4E50-B69272CDD641}"/>
              </a:ext>
            </a:extLst>
          </p:cNvPr>
          <p:cNvSpPr/>
          <p:nvPr/>
        </p:nvSpPr>
        <p:spPr>
          <a:xfrm>
            <a:off x="2266218" y="2638420"/>
            <a:ext cx="87334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4" name="Picture 17" descr="Untitled-2">
            <a:extLst>
              <a:ext uri="{FF2B5EF4-FFF2-40B4-BE49-F238E27FC236}">
                <a16:creationId xmlns:a16="http://schemas.microsoft.com/office/drawing/2014/main" id="{214B2A50-2454-FA55-1071-4000BFDEE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03" y="130628"/>
            <a:ext cx="891976" cy="103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3565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3AAD018-CF4D-A34F-11B6-87022A819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40E9D-BCE6-3B33-B8DB-F4C1E71F78CE}"/>
              </a:ext>
            </a:extLst>
          </p:cNvPr>
          <p:cNvSpPr txBox="1"/>
          <p:nvPr/>
        </p:nvSpPr>
        <p:spPr>
          <a:xfrm>
            <a:off x="3632511" y="290180"/>
            <a:ext cx="532831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Преимущества малых городов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4" name="Picture 17" descr="Untitled-2">
            <a:extLst>
              <a:ext uri="{FF2B5EF4-FFF2-40B4-BE49-F238E27FC236}">
                <a16:creationId xmlns:a16="http://schemas.microsoft.com/office/drawing/2014/main" id="{1F0AC471-1901-8F27-9548-B4883CCFE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68" y="195442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31BDAB-7969-5CA7-3A4B-00F0921F9DD0}"/>
              </a:ext>
            </a:extLst>
          </p:cNvPr>
          <p:cNvSpPr txBox="1"/>
          <p:nvPr/>
        </p:nvSpPr>
        <p:spPr>
          <a:xfrm>
            <a:off x="2611138" y="1073327"/>
            <a:ext cx="737106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свободных территорий, которые могут быть использованы в целях дальнейшего развития и роста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A4C16D-7FFF-966C-24AD-8AAC056CB484}"/>
              </a:ext>
            </a:extLst>
          </p:cNvPr>
          <p:cNvSpPr txBox="1"/>
          <p:nvPr/>
        </p:nvSpPr>
        <p:spPr>
          <a:xfrm>
            <a:off x="2611138" y="2102695"/>
            <a:ext cx="737106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Спокойный ритм жизни по сравнению с более крупными городами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BED0E8-FE7C-F973-0034-1F55E7725D51}"/>
              </a:ext>
            </a:extLst>
          </p:cNvPr>
          <p:cNvSpPr txBox="1"/>
          <p:nvPr/>
        </p:nvSpPr>
        <p:spPr>
          <a:xfrm>
            <a:off x="2611138" y="3132063"/>
            <a:ext cx="737106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Нахождение практически всех объектов инфраструктуры в пределах пешеходной доступности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F8BAFB-132C-4E8C-295C-72000D3BCF2E}"/>
              </a:ext>
            </a:extLst>
          </p:cNvPr>
          <p:cNvSpPr txBox="1"/>
          <p:nvPr/>
        </p:nvSpPr>
        <p:spPr>
          <a:xfrm>
            <a:off x="2611138" y="4403350"/>
            <a:ext cx="737106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Связь с природными объектами (наличие озер, рек, прудов, гор) для развития туристического потенциала</a:t>
            </a:r>
          </a:p>
        </p:txBody>
      </p:sp>
    </p:spTree>
    <p:extLst>
      <p:ext uri="{BB962C8B-B14F-4D97-AF65-F5344CB8AC3E}">
        <p14:creationId xmlns:p14="http://schemas.microsoft.com/office/powerpoint/2010/main" val="993192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BFCC3BF-7B53-1BC4-F32B-06658F455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15CB56-0DC5-E8AD-8058-9F47D6285E2E}"/>
              </a:ext>
            </a:extLst>
          </p:cNvPr>
          <p:cNvSpPr txBox="1"/>
          <p:nvPr/>
        </p:nvSpPr>
        <p:spPr>
          <a:xfrm>
            <a:off x="2804746" y="290180"/>
            <a:ext cx="615608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Перспективы развития малых городов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4" name="Picture 17" descr="Untitled-2">
            <a:extLst>
              <a:ext uri="{FF2B5EF4-FFF2-40B4-BE49-F238E27FC236}">
                <a16:creationId xmlns:a16="http://schemas.microsoft.com/office/drawing/2014/main" id="{83F83540-4187-C759-7276-45705C1A9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68" y="195442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B4E2A3-7C6F-EB0E-1765-A44CABF23BFD}"/>
              </a:ext>
            </a:extLst>
          </p:cNvPr>
          <p:cNvSpPr txBox="1"/>
          <p:nvPr/>
        </p:nvSpPr>
        <p:spPr>
          <a:xfrm>
            <a:off x="1485900" y="1073327"/>
            <a:ext cx="8496300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типовых планов и сценарных программ развития малых городов, которые окажут содействие в развитии социально-экономического развития средних и малых городов, как на национальном, так и на региональном уровне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1F6852-E5D4-653C-BFB8-E28B9F2456FB}"/>
              </a:ext>
            </a:extLst>
          </p:cNvPr>
          <p:cNvSpPr txBox="1"/>
          <p:nvPr/>
        </p:nvSpPr>
        <p:spPr>
          <a:xfrm>
            <a:off x="1485900" y="2544573"/>
            <a:ext cx="849630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значимости проектов градостроительства в системе стратегического развития малых и средних городов в пределах комплексного и межотраслевого видения их будущего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4FE0A8-FD25-5101-4112-65F1ABC2C351}"/>
              </a:ext>
            </a:extLst>
          </p:cNvPr>
          <p:cNvSpPr txBox="1"/>
          <p:nvPr/>
        </p:nvSpPr>
        <p:spPr>
          <a:xfrm>
            <a:off x="1485900" y="3733911"/>
            <a:ext cx="84963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Модернизация объектов инфраструктуры для создания благоприятных условий жизни населения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BE01E7-896D-6E67-28E8-E0D17175FB93}"/>
              </a:ext>
            </a:extLst>
          </p:cNvPr>
          <p:cNvSpPr txBox="1"/>
          <p:nvPr/>
        </p:nvSpPr>
        <p:spPr>
          <a:xfrm>
            <a:off x="1485900" y="4607518"/>
            <a:ext cx="84963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Восстановление объектов культурного и исторического наследия для повышения туристической привлекательности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C69517-E784-7604-0F69-122CB6A3CF4E}"/>
              </a:ext>
            </a:extLst>
          </p:cNvPr>
          <p:cNvSpPr txBox="1"/>
          <p:nvPr/>
        </p:nvSpPr>
        <p:spPr>
          <a:xfrm>
            <a:off x="1485900" y="5481934"/>
            <a:ext cx="849630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инициатив бизнеса и населения по созданию новых общественных пространств, развитию формата «соучастия» жителей в событиях города</a:t>
            </a:r>
          </a:p>
        </p:txBody>
      </p:sp>
    </p:spTree>
    <p:extLst>
      <p:ext uri="{BB962C8B-B14F-4D97-AF65-F5344CB8AC3E}">
        <p14:creationId xmlns:p14="http://schemas.microsoft.com/office/powerpoint/2010/main" val="314768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7D5AC86-D0A3-9484-7AC1-97FD4C7D6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3" name="Picture 17" descr="Untitled-2">
            <a:extLst>
              <a:ext uri="{FF2B5EF4-FFF2-40B4-BE49-F238E27FC236}">
                <a16:creationId xmlns:a16="http://schemas.microsoft.com/office/drawing/2014/main" id="{1AADF8BD-1664-4CDE-A99D-5DF7B51DB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67" y="211015"/>
            <a:ext cx="832527" cy="102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35FD957-B794-6099-C3C6-9E2BAB1D22BF}"/>
              </a:ext>
            </a:extLst>
          </p:cNvPr>
          <p:cNvSpPr txBox="1">
            <a:spLocks/>
          </p:cNvSpPr>
          <p:nvPr/>
        </p:nvSpPr>
        <p:spPr>
          <a:xfrm>
            <a:off x="1194288" y="356885"/>
            <a:ext cx="9803423" cy="2008246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altLang="ru-RU" sz="2400" b="1" dirty="0">
                <a:solidFill>
                  <a:srgbClr val="0070C0"/>
                </a:solidFill>
                <a:latin typeface="Arial" charset="0"/>
                <a:cs typeface="Arial" charset="0"/>
              </a:rPr>
              <a:t>Цель практики: </a:t>
            </a:r>
          </a:p>
          <a:p>
            <a:pPr algn="just">
              <a:lnSpc>
                <a:spcPct val="100000"/>
              </a:lnSpc>
              <a:defRPr/>
            </a:pPr>
            <a:r>
              <a:rPr lang="ru-RU" altLang="ru-RU" sz="2400" dirty="0">
                <a:solidFill>
                  <a:srgbClr val="002060"/>
                </a:solidFill>
                <a:latin typeface="Arial" charset="0"/>
                <a:cs typeface="Arial" charset="0"/>
              </a:rPr>
              <a:t>        </a:t>
            </a:r>
            <a:r>
              <a:rPr lang="ru-RU" altLang="ru-RU" sz="2000" dirty="0">
                <a:solidFill>
                  <a:srgbClr val="002060"/>
                </a:solidFill>
                <a:latin typeface="Arial" charset="0"/>
                <a:cs typeface="Arial" charset="0"/>
              </a:rPr>
              <a:t>Поделиться опытом взаимодействия муниципалитета и градообразующего предприятия в решении вопросов социально-экономического развития округа с целью улучшения качества жизни населения путем создания, строительства, реконструкции, ремонта культурных, спортивных, социальных и других объектов в малых городах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2235EA9-1F4E-A3B8-DABD-00F6FD728F98}"/>
              </a:ext>
            </a:extLst>
          </p:cNvPr>
          <p:cNvSpPr txBox="1">
            <a:spLocks/>
          </p:cNvSpPr>
          <p:nvPr/>
        </p:nvSpPr>
        <p:spPr>
          <a:xfrm>
            <a:off x="1210772" y="2365131"/>
            <a:ext cx="9803423" cy="1315731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  <a:defRPr/>
            </a:pPr>
            <a:r>
              <a:rPr lang="ru-RU" altLang="ru-RU" sz="2400" dirty="0">
                <a:solidFill>
                  <a:srgbClr val="002060"/>
                </a:solidFill>
                <a:latin typeface="Arial" charset="0"/>
                <a:cs typeface="Arial" charset="0"/>
              </a:rPr>
              <a:t>       </a:t>
            </a:r>
            <a:r>
              <a:rPr lang="ru-RU" altLang="ru-RU" sz="2000" dirty="0">
                <a:solidFill>
                  <a:srgbClr val="002060"/>
                </a:solidFill>
                <a:latin typeface="Arial" charset="0"/>
                <a:cs typeface="Arial" charset="0"/>
              </a:rPr>
              <a:t>Малые города являются базой для предприятий в сфере машиностроения, тяжелой промышленности, добывающей отрасли, сельского хозяйства, а также являются экономической основой для региональных центров.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DB97D9D-3595-5504-D03D-8CAD95C19495}"/>
              </a:ext>
            </a:extLst>
          </p:cNvPr>
          <p:cNvSpPr txBox="1">
            <a:spLocks/>
          </p:cNvSpPr>
          <p:nvPr/>
        </p:nvSpPr>
        <p:spPr>
          <a:xfrm>
            <a:off x="1210772" y="3429000"/>
            <a:ext cx="9803423" cy="21668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  <a:defRPr/>
            </a:pPr>
            <a:r>
              <a:rPr lang="ru-RU" altLang="ru-RU" sz="2400" dirty="0">
                <a:solidFill>
                  <a:srgbClr val="002060"/>
                </a:solidFill>
                <a:latin typeface="Arial" charset="0"/>
                <a:cs typeface="Arial" charset="0"/>
              </a:rPr>
              <a:t>       </a:t>
            </a:r>
            <a:r>
              <a:rPr lang="ru-RU" altLang="ru-RU" sz="2000" dirty="0">
                <a:solidFill>
                  <a:srgbClr val="002060"/>
                </a:solidFill>
                <a:latin typeface="Arial" charset="0"/>
                <a:cs typeface="Arial" charset="0"/>
              </a:rPr>
              <a:t>Многие города с малой численностью населения являются моногородами, экономика которых в большей степени зависит от деятельности градообразующего предприятия. Поэтому развитие малых городов и сохранение уровня жизни населения в них предполагает комплексное решение проблем, используя территориальные особенности и конкурентные преимущества.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A94FFB60-7BBA-6934-7BFC-ABA9A44C12BD}"/>
              </a:ext>
            </a:extLst>
          </p:cNvPr>
          <p:cNvSpPr/>
          <p:nvPr/>
        </p:nvSpPr>
        <p:spPr>
          <a:xfrm>
            <a:off x="522360" y="1361008"/>
            <a:ext cx="416264" cy="35169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E56FBAF8-E3E7-38EF-C897-18E589BEDB28}"/>
              </a:ext>
            </a:extLst>
          </p:cNvPr>
          <p:cNvSpPr/>
          <p:nvPr/>
        </p:nvSpPr>
        <p:spPr>
          <a:xfrm>
            <a:off x="517599" y="2618190"/>
            <a:ext cx="416264" cy="35169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637D1C3A-FB74-B3EA-B552-60AE40368256}"/>
              </a:ext>
            </a:extLst>
          </p:cNvPr>
          <p:cNvSpPr/>
          <p:nvPr/>
        </p:nvSpPr>
        <p:spPr>
          <a:xfrm>
            <a:off x="517599" y="3680862"/>
            <a:ext cx="416264" cy="35169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58320E36-8762-C4CE-672B-F57FA49D2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930" y="5073959"/>
            <a:ext cx="4517781" cy="152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D476E047-AD1C-28FF-F03C-CA6F3A255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773" y="5073958"/>
            <a:ext cx="5269158" cy="152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403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E77BA6F-2489-EE86-CAEC-576775060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8ABABA-71B9-E3EA-D7FA-014B5CE56E44}"/>
              </a:ext>
            </a:extLst>
          </p:cNvPr>
          <p:cNvSpPr txBox="1"/>
          <p:nvPr/>
        </p:nvSpPr>
        <p:spPr>
          <a:xfrm>
            <a:off x="3829051" y="270817"/>
            <a:ext cx="4686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Описание практики:</a:t>
            </a:r>
            <a:endParaRPr kumimoji="0" lang="ru-RU" alt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7" descr="Untitled-2">
            <a:extLst>
              <a:ext uri="{FF2B5EF4-FFF2-40B4-BE49-F238E27FC236}">
                <a16:creationId xmlns:a16="http://schemas.microsoft.com/office/drawing/2014/main" id="{1BBBDDF8-BFE2-249C-2321-58CA0952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5" y="87923"/>
            <a:ext cx="832527" cy="102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3FE370-0AB9-ECCD-003F-3AE1B920B69C}"/>
              </a:ext>
            </a:extLst>
          </p:cNvPr>
          <p:cNvSpPr txBox="1"/>
          <p:nvPr/>
        </p:nvSpPr>
        <p:spPr>
          <a:xfrm>
            <a:off x="1266093" y="740567"/>
            <a:ext cx="98122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64565" indent="-28575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Взаимодействие с федеральными и региональными органами власти по привлечению бюджетных средств для реализации проектов в сфере культуры, образования, спорта, инфраструктуры, комплексному развитию территории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678815" algn="just"/>
            <a:endParaRPr lang="ru-RU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64565" indent="-28575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Подготовка и разработка проектно-сметной документации за счет средств местного бюджета для участия в государственных программах, а также реализация национальных проектов, инициативных проектов для улучшения уровня жизни населения.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C88D602-3FDE-AEB7-72CC-9BE7B3A94337}"/>
              </a:ext>
            </a:extLst>
          </p:cNvPr>
          <p:cNvSpPr/>
          <p:nvPr/>
        </p:nvSpPr>
        <p:spPr>
          <a:xfrm>
            <a:off x="1266093" y="3052823"/>
            <a:ext cx="9812216" cy="679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7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уровень – ресурсная и институционная поддержка со стороны государства, включение в государственные программы, грантовая поддержка бизнеса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1278755-6B4A-B172-639C-908F11F2C217}"/>
              </a:ext>
            </a:extLst>
          </p:cNvPr>
          <p:cNvSpPr/>
          <p:nvPr/>
        </p:nvSpPr>
        <p:spPr>
          <a:xfrm>
            <a:off x="1266093" y="3865466"/>
            <a:ext cx="9812216" cy="759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уровень – поддержка со стороны институтов региональных органов власти, помощь в подготовке заявок на включение в государственные программы, подготовка заявок на участие в конкурсах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60707E2-BD51-2324-E74C-B962E326E4F9}"/>
              </a:ext>
            </a:extLst>
          </p:cNvPr>
          <p:cNvSpPr/>
          <p:nvPr/>
        </p:nvSpPr>
        <p:spPr>
          <a:xfrm>
            <a:off x="1266093" y="4733766"/>
            <a:ext cx="9812216" cy="8550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уровень – реализация муниципальных программ, вовлечение населения в реализацию проектов (инициативное бюджетирование, опросы, голосование), политика сотрудничества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43B669D-D817-7783-B57C-AC15468954A3}"/>
              </a:ext>
            </a:extLst>
          </p:cNvPr>
          <p:cNvSpPr/>
          <p:nvPr/>
        </p:nvSpPr>
        <p:spPr>
          <a:xfrm>
            <a:off x="1266093" y="5632632"/>
            <a:ext cx="9812216" cy="679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Городские сообщества (население) – личная заинтересованность в судьбе муниципального образования, активная жизненная позиция </a:t>
            </a:r>
          </a:p>
        </p:txBody>
      </p:sp>
      <p:sp>
        <p:nvSpPr>
          <p:cNvPr id="13" name="Блок-схема: узел 12">
            <a:extLst>
              <a:ext uri="{FF2B5EF4-FFF2-40B4-BE49-F238E27FC236}">
                <a16:creationId xmlns:a16="http://schemas.microsoft.com/office/drawing/2014/main" id="{B399C9FB-C8D3-2F09-F107-BDC5E157503E}"/>
              </a:ext>
            </a:extLst>
          </p:cNvPr>
          <p:cNvSpPr/>
          <p:nvPr/>
        </p:nvSpPr>
        <p:spPr>
          <a:xfrm>
            <a:off x="656491" y="3164188"/>
            <a:ext cx="457200" cy="4572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>
            <a:extLst>
              <a:ext uri="{FF2B5EF4-FFF2-40B4-BE49-F238E27FC236}">
                <a16:creationId xmlns:a16="http://schemas.microsoft.com/office/drawing/2014/main" id="{865A8855-BFE6-DC71-CBCA-355C3BA5EDD9}"/>
              </a:ext>
            </a:extLst>
          </p:cNvPr>
          <p:cNvSpPr/>
          <p:nvPr/>
        </p:nvSpPr>
        <p:spPr>
          <a:xfrm>
            <a:off x="656491" y="3865466"/>
            <a:ext cx="457200" cy="457200"/>
          </a:xfrm>
          <a:prstGeom prst="flowChartConnector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>
            <a:extLst>
              <a:ext uri="{FF2B5EF4-FFF2-40B4-BE49-F238E27FC236}">
                <a16:creationId xmlns:a16="http://schemas.microsoft.com/office/drawing/2014/main" id="{84AB98DA-7027-6126-1926-A69ED4BAB8CD}"/>
              </a:ext>
            </a:extLst>
          </p:cNvPr>
          <p:cNvSpPr/>
          <p:nvPr/>
        </p:nvSpPr>
        <p:spPr>
          <a:xfrm>
            <a:off x="649576" y="4770942"/>
            <a:ext cx="457200" cy="4572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id="{E6663E31-64B5-C64B-9ECF-AD7289FAC264}"/>
              </a:ext>
            </a:extLst>
          </p:cNvPr>
          <p:cNvSpPr/>
          <p:nvPr/>
        </p:nvSpPr>
        <p:spPr>
          <a:xfrm>
            <a:off x="656491" y="5676419"/>
            <a:ext cx="457200" cy="4572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385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8A4B032-4FB0-8C6F-1DAE-C8D56AE19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3" name="Picture 17" descr="Untitled-2">
            <a:extLst>
              <a:ext uri="{FF2B5EF4-FFF2-40B4-BE49-F238E27FC236}">
                <a16:creationId xmlns:a16="http://schemas.microsoft.com/office/drawing/2014/main" id="{E413835C-CD52-7659-0126-E45643491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68" y="195442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EDBBA46-A2BA-D396-4DC9-C961012291B5}"/>
              </a:ext>
            </a:extLst>
          </p:cNvPr>
          <p:cNvSpPr/>
          <p:nvPr/>
        </p:nvSpPr>
        <p:spPr>
          <a:xfrm>
            <a:off x="1143000" y="323627"/>
            <a:ext cx="9803423" cy="4634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kern="1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Основные задачи развития Усть-Катава как моногорода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24254DF-D727-A933-CAEA-F2362771A29D}"/>
              </a:ext>
            </a:extLst>
          </p:cNvPr>
          <p:cNvSpPr/>
          <p:nvPr/>
        </p:nvSpPr>
        <p:spPr>
          <a:xfrm>
            <a:off x="1131277" y="867579"/>
            <a:ext cx="2728546" cy="14481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Повышение качества жизни и уровня доходов населения (в том числе в отраслях промышленности)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59C1AC2-C93D-2590-D51C-5B03E75BE186}"/>
              </a:ext>
            </a:extLst>
          </p:cNvPr>
          <p:cNvSpPr/>
          <p:nvPr/>
        </p:nvSpPr>
        <p:spPr>
          <a:xfrm>
            <a:off x="4474514" y="867579"/>
            <a:ext cx="1864972" cy="12050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Снижение оттока молодежи в более крупные города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25A2B2B-1251-7D84-2382-578CD3D23959}"/>
              </a:ext>
            </a:extLst>
          </p:cNvPr>
          <p:cNvSpPr/>
          <p:nvPr/>
        </p:nvSpPr>
        <p:spPr>
          <a:xfrm>
            <a:off x="6954177" y="867580"/>
            <a:ext cx="2330500" cy="1448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Повышение качества медицинского обслуживания населения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67B7423-44FF-4DE5-13B6-6F471A9A93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1473045"/>
            <a:ext cx="1864971" cy="144812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422BFB3-ECC5-2F03-CFB1-1B7B0D00BC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706" y="3080217"/>
            <a:ext cx="1864465" cy="152101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BDDBAE5-EC39-5C87-B00A-27B9789B04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4754729"/>
            <a:ext cx="1864465" cy="14481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53B436-1F7C-9A17-4C8A-ED74C231F397}"/>
              </a:ext>
            </a:extLst>
          </p:cNvPr>
          <p:cNvSpPr txBox="1"/>
          <p:nvPr/>
        </p:nvSpPr>
        <p:spPr>
          <a:xfrm>
            <a:off x="1142999" y="2396242"/>
            <a:ext cx="2716823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Улучшение состояния объектов инфраструктуры, модернизация, строительство новых современных объектов в сфере образования, культуры и спорта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B94963-E5AD-6EC0-0C35-CFD3AD464E37}"/>
              </a:ext>
            </a:extLst>
          </p:cNvPr>
          <p:cNvSpPr txBox="1"/>
          <p:nvPr/>
        </p:nvSpPr>
        <p:spPr>
          <a:xfrm>
            <a:off x="1142999" y="3947915"/>
            <a:ext cx="2716823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Капитальный ремонт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социальных объектов, автодорог, газификация населения</a:t>
            </a:r>
            <a:endParaRPr lang="ru-RU" sz="14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AA86D55-28A5-1916-2581-35B58F0678F3}"/>
              </a:ext>
            </a:extLst>
          </p:cNvPr>
          <p:cNvSpPr/>
          <p:nvPr/>
        </p:nvSpPr>
        <p:spPr>
          <a:xfrm>
            <a:off x="4114531" y="4522930"/>
            <a:ext cx="2584938" cy="10915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Обеспечение молодых специалистов рабочими местами с высоким уровнем заработной платы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9A4B44-49C3-A34A-BA88-1F17C53426FB}"/>
              </a:ext>
            </a:extLst>
          </p:cNvPr>
          <p:cNvSpPr txBox="1"/>
          <p:nvPr/>
        </p:nvSpPr>
        <p:spPr>
          <a:xfrm>
            <a:off x="1131277" y="5068700"/>
            <a:ext cx="272854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Открытие новых производств, создание новых рабочих мест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94EB6C3-37CD-A912-5C1F-902C7B6531A4}"/>
              </a:ext>
            </a:extLst>
          </p:cNvPr>
          <p:cNvSpPr/>
          <p:nvPr/>
        </p:nvSpPr>
        <p:spPr>
          <a:xfrm>
            <a:off x="4114531" y="2396242"/>
            <a:ext cx="2584938" cy="19647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Взаимодействие с АО «УКВЗ» - «УКВЗ им. С.М. Кирова» по сохранению численности работников, повышению заработной платы, по подготовке высококвалифицированных кадров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9D267AB-62CE-C34D-CC45-73BD261E0910}"/>
              </a:ext>
            </a:extLst>
          </p:cNvPr>
          <p:cNvSpPr/>
          <p:nvPr/>
        </p:nvSpPr>
        <p:spPr>
          <a:xfrm>
            <a:off x="6826957" y="2396242"/>
            <a:ext cx="2809411" cy="7777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Обеспечение населения качественными медицинскими услугами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7CDAF8F-E580-1B9A-AB2C-30EA564D430C}"/>
              </a:ext>
            </a:extLst>
          </p:cNvPr>
          <p:cNvSpPr/>
          <p:nvPr/>
        </p:nvSpPr>
        <p:spPr>
          <a:xfrm>
            <a:off x="6826956" y="3295087"/>
            <a:ext cx="2809411" cy="7777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Привлечение молодых специалистов в медицинские учреждения округа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0CEB771-544C-6B70-3C6B-72592D819FE5}"/>
              </a:ext>
            </a:extLst>
          </p:cNvPr>
          <p:cNvSpPr/>
          <p:nvPr/>
        </p:nvSpPr>
        <p:spPr>
          <a:xfrm>
            <a:off x="6826956" y="4210251"/>
            <a:ext cx="2809411" cy="6390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Открытие ФАПов в сельских территориях округа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0FFCE2-FECA-38D2-89C6-961927B14AE7}"/>
              </a:ext>
            </a:extLst>
          </p:cNvPr>
          <p:cNvSpPr txBox="1"/>
          <p:nvPr/>
        </p:nvSpPr>
        <p:spPr>
          <a:xfrm>
            <a:off x="1131277" y="5697157"/>
            <a:ext cx="850509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Ф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ормирование и развитие инфраструктуры является фактором привлечения инвестиций в моногород, условием обеспечения его социальной, экономической и экологической стабильности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654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CD8B9EF-02C1-0C4B-0860-80E3E2F48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44FD3D-70B6-A1F1-9EF9-B8C19659B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610" y="520126"/>
            <a:ext cx="4460849" cy="571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7" descr="Untitled-2">
            <a:extLst>
              <a:ext uri="{FF2B5EF4-FFF2-40B4-BE49-F238E27FC236}">
                <a16:creationId xmlns:a16="http://schemas.microsoft.com/office/drawing/2014/main" id="{9F2B4839-1B83-8334-09B1-79CA8CFA1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2" y="395653"/>
            <a:ext cx="873125" cy="101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169D5B4-CE2C-D5D9-F1A8-F758E7558264}"/>
              </a:ext>
            </a:extLst>
          </p:cNvPr>
          <p:cNvSpPr txBox="1">
            <a:spLocks/>
          </p:cNvSpPr>
          <p:nvPr/>
        </p:nvSpPr>
        <p:spPr>
          <a:xfrm>
            <a:off x="1781815" y="529615"/>
            <a:ext cx="4824413" cy="87715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altLang="ru-RU" sz="2400" b="1" dirty="0">
                <a:solidFill>
                  <a:srgbClr val="0070C0"/>
                </a:solidFill>
                <a:latin typeface="Arial" charset="0"/>
                <a:cs typeface="Arial" charset="0"/>
              </a:rPr>
              <a:t>Справочная информация о городе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5ACB6EF1-AF9F-2E54-C614-5009AAAD4981}"/>
              </a:ext>
            </a:extLst>
          </p:cNvPr>
          <p:cNvSpPr txBox="1">
            <a:spLocks/>
          </p:cNvSpPr>
          <p:nvPr/>
        </p:nvSpPr>
        <p:spPr>
          <a:xfrm>
            <a:off x="1243211" y="1263526"/>
            <a:ext cx="5706208" cy="46185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  <a:defRPr/>
            </a:pPr>
            <a:endParaRPr lang="ru-RU" alt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defRPr/>
            </a:pPr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Усть-Катав основан в 1758 году, находится в западной части Челябинской области в устье реки Катав и Юрюзань</a:t>
            </a:r>
          </a:p>
          <a:p>
            <a:pPr algn="just">
              <a:lnSpc>
                <a:spcPct val="80000"/>
              </a:lnSpc>
              <a:defRPr/>
            </a:pPr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территории составляет 67502 га</a:t>
            </a:r>
          </a:p>
          <a:p>
            <a:pPr algn="just">
              <a:lnSpc>
                <a:spcPct val="80000"/>
              </a:lnSpc>
              <a:defRPr/>
            </a:pPr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территории округа проходят федеральная автотрасса М5 и Южно-Уральская железная дорога</a:t>
            </a:r>
          </a:p>
          <a:p>
            <a:pPr algn="just">
              <a:lnSpc>
                <a:spcPct val="80000"/>
              </a:lnSpc>
              <a:defRPr/>
            </a:pPr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Среднегодовая численность </a:t>
            </a:r>
            <a:r>
              <a:rPr lang="ru-RU" alt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</a:t>
            </a:r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округа составляет 23,4 тыс. человек</a:t>
            </a:r>
          </a:p>
          <a:p>
            <a:pPr algn="just">
              <a:lnSpc>
                <a:spcPct val="80000"/>
              </a:lnSpc>
              <a:defRPr/>
            </a:pPr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Градообразующее предприятие – филиал АО «УКВЗ» - «УКВЗ им. С.М. Кирова»</a:t>
            </a:r>
          </a:p>
          <a:p>
            <a:pPr algn="just">
              <a:lnSpc>
                <a:spcPct val="80000"/>
              </a:lnSpc>
              <a:defRPr/>
            </a:pPr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Усть-Катав имеет статус моногорода (постановление Правительства РФ от 29 июля 2014 г. № 709)</a:t>
            </a:r>
          </a:p>
          <a:p>
            <a:pPr>
              <a:lnSpc>
                <a:spcPct val="80000"/>
              </a:lnSpc>
              <a:defRPr/>
            </a:pPr>
            <a:endParaRPr lang="ru-RU" altLang="ru-RU" sz="1600" dirty="0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224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B588CF1-281C-1F45-8787-D3E532F32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7AFD3C9-10DB-0DAE-7156-DBA1E964BE8E}"/>
              </a:ext>
            </a:extLst>
          </p:cNvPr>
          <p:cNvSpPr/>
          <p:nvPr/>
        </p:nvSpPr>
        <p:spPr>
          <a:xfrm>
            <a:off x="5391970" y="275085"/>
            <a:ext cx="5422568" cy="4634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Моногород Усть-Катав</a:t>
            </a:r>
          </a:p>
        </p:txBody>
      </p:sp>
      <p:pic>
        <p:nvPicPr>
          <p:cNvPr id="6" name="Picture 17" descr="Untitled-2">
            <a:extLst>
              <a:ext uri="{FF2B5EF4-FFF2-40B4-BE49-F238E27FC236}">
                <a16:creationId xmlns:a16="http://schemas.microsoft.com/office/drawing/2014/main" id="{910247F4-1273-CEF4-577B-FBC4E2160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5" y="87923"/>
            <a:ext cx="832527" cy="102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585A97-5928-DE26-DE1C-A942DFA2D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35" y="87923"/>
            <a:ext cx="1079780" cy="9495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616102-4B65-47C3-E415-C89877657EE1}"/>
              </a:ext>
            </a:extLst>
          </p:cNvPr>
          <p:cNvSpPr txBox="1"/>
          <p:nvPr/>
        </p:nvSpPr>
        <p:spPr>
          <a:xfrm>
            <a:off x="8953384" y="5178488"/>
            <a:ext cx="28355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ru-RU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Наш город известен, как один из крупнейших производителей трамвайных вагонов в стране.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C08980-8153-F4F5-91E1-B796E30598AC}"/>
              </a:ext>
            </a:extLst>
          </p:cNvPr>
          <p:cNvSpPr txBox="1"/>
          <p:nvPr/>
        </p:nvSpPr>
        <p:spPr>
          <a:xfrm>
            <a:off x="7626591" y="2271238"/>
            <a:ext cx="406466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ru-RU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Сочетая в своей работе многолетний опыт и технологии градообразующего предприятия, филиал АО «УКВЗ» предлагает современную линейку трамвайных вагонов различной комплектации, также предприятие производит продукцию для ракетно-космической отрасли,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газорегулирующее, насосное оборудование, мины.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CD26987-1DBC-3E8E-233F-F9BE29FA47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88" y="87922"/>
            <a:ext cx="1371804" cy="949569"/>
          </a:xfrm>
          <a:prstGeom prst="rect">
            <a:avLst/>
          </a:prstGeom>
        </p:spPr>
      </p:pic>
      <p:graphicFrame>
        <p:nvGraphicFramePr>
          <p:cNvPr id="13" name="Таблица 13">
            <a:extLst>
              <a:ext uri="{FF2B5EF4-FFF2-40B4-BE49-F238E27FC236}">
                <a16:creationId xmlns:a16="http://schemas.microsoft.com/office/drawing/2014/main" id="{46F9C661-7B72-F260-CEFE-D8C3BF01FA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551605"/>
              </p:ext>
            </p:extLst>
          </p:nvPr>
        </p:nvGraphicFramePr>
        <p:xfrm>
          <a:off x="314569" y="1298805"/>
          <a:ext cx="4143130" cy="3136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7862">
                  <a:extLst>
                    <a:ext uri="{9D8B030D-6E8A-4147-A177-3AD203B41FA5}">
                      <a16:colId xmlns:a16="http://schemas.microsoft.com/office/drawing/2014/main" val="4050697077"/>
                    </a:ext>
                  </a:extLst>
                </a:gridCol>
                <a:gridCol w="835268">
                  <a:extLst>
                    <a:ext uri="{9D8B030D-6E8A-4147-A177-3AD203B41FA5}">
                      <a16:colId xmlns:a16="http://schemas.microsoft.com/office/drawing/2014/main" val="22435361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892090"/>
                  </a:ext>
                </a:extLst>
              </a:tr>
              <a:tr h="238688">
                <a:tc>
                  <a:txBody>
                    <a:bodyPr/>
                    <a:lstStyle/>
                    <a:p>
                      <a:pPr algn="just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численности работающих на градообразующем предприятии от среднесписочной численности работников всех организаций, осуществляющих деятельность на территории моногорода,%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9067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Среднесписочная численность работающих в филиале АО «УКВЗ» (2024г.), чел.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2 323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621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объема отгруженных товаров собственного производства, выполненных работ и услуг собственными силами градообразующей организации от объема отгруженных товаров собственного производства предприятий округа (2024г.), %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81,5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7677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Среднемесячная заработная плата работников филиала АО «УКВЗ», руб.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62 409,0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52889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D49C7BE-C715-28E6-DB4A-C9973A68D21C}"/>
              </a:ext>
            </a:extLst>
          </p:cNvPr>
          <p:cNvSpPr txBox="1"/>
          <p:nvPr/>
        </p:nvSpPr>
        <p:spPr>
          <a:xfrm>
            <a:off x="4549282" y="717093"/>
            <a:ext cx="714197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ru-RU" sz="1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</a:t>
            </a:r>
            <a:r>
              <a:rPr lang="ru-RU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Приоритетом для Усть-Катавского городского округа на сегодняшний день является развитие промышленной отрасли, которая составляет основу его экономики – 81,5%. Наш округ является моногородом, и мы, напрямую зависим от деятельности нашего градообразующего предприятия, поэтому устойчивое функционирование АО УКВЗ  является необходимым условием развития округа в долгосрочной перспективе.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ED860E5-F761-5B41-9A01-AF096A693D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489" y="2661318"/>
            <a:ext cx="2985726" cy="177438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2006D60-122C-904F-6104-A31FD250C7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2554" y="4871351"/>
            <a:ext cx="2089753" cy="163057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E99CB93-EE7C-4F5E-9905-9EBEEC7AAE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6127" y="4938832"/>
            <a:ext cx="1656229" cy="164876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3D56D9D-5D4D-7655-E6D5-A541BD037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68" y="4938833"/>
            <a:ext cx="2360777" cy="163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6D80B91-A1FB-98F2-A69B-5F05F14BB3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282" y="4871351"/>
            <a:ext cx="1992195" cy="1630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18193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15546</TotalTime>
  <Words>1691</Words>
  <Application>Microsoft Office PowerPoint</Application>
  <PresentationFormat>Широкоэкранный</PresentationFormat>
  <Paragraphs>194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Helvetica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Бочкарева Наталья Николаевна</dc:creator>
  <cp:lastModifiedBy>Гриновский Ян Валерьевич</cp:lastModifiedBy>
  <cp:revision>912</cp:revision>
  <cp:lastPrinted>2025-02-20T03:12:56Z</cp:lastPrinted>
  <dcterms:created xsi:type="dcterms:W3CDTF">2019-09-24T09:59:52Z</dcterms:created>
  <dcterms:modified xsi:type="dcterms:W3CDTF">2025-02-20T05:04:01Z</dcterms:modified>
</cp:coreProperties>
</file>