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9.xml" ContentType="application/vnd.openxmlformats-officedocument.drawingml.chart+xml"/>
  <Override PartName="/ppt/notesSlides/notesSlide11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12.xml" ContentType="application/vnd.openxmlformats-officedocument.presentationml.notesSlide+xml"/>
  <Override PartName="/ppt/charts/chart14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style4.xml" ContentType="application/vnd.ms-office.chartstyle+xml"/>
  <Override PartName="/ppt/charts/colors4.xml" ContentType="application/vnd.ms-office.chartcolor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10.xml" ContentType="application/vnd.ms-office.chartcolorstyle+xml"/>
  <Override PartName="/ppt/charts/style10.xml" ContentType="application/vnd.ms-office.chartstyle+xml"/>
  <Override PartName="/ppt/charts/colors11.xml" ContentType="application/vnd.ms-office.chartcolorstyle+xml"/>
  <Override PartName="/ppt/charts/style11.xml" ContentType="application/vnd.ms-office.chartstyle+xml"/>
  <Override PartName="/ppt/charts/colors12.xml" ContentType="application/vnd.ms-office.chartcolorstyle+xml"/>
  <Override PartName="/ppt/charts/style12.xml" ContentType="application/vnd.ms-office.chartstyle+xml"/>
  <Override PartName="/ppt/charts/colors13.xml" ContentType="application/vnd.ms-office.chartcolorstyle+xml"/>
  <Override PartName="/ppt/charts/style1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64" r:id="rId3"/>
    <p:sldId id="273" r:id="rId4"/>
    <p:sldId id="272" r:id="rId5"/>
    <p:sldId id="257" r:id="rId6"/>
    <p:sldId id="268" r:id="rId7"/>
    <p:sldId id="263" r:id="rId8"/>
    <p:sldId id="261" r:id="rId9"/>
    <p:sldId id="270" r:id="rId10"/>
    <p:sldId id="298" r:id="rId11"/>
    <p:sldId id="262" r:id="rId12"/>
    <p:sldId id="356" r:id="rId13"/>
    <p:sldId id="334" r:id="rId14"/>
    <p:sldId id="336" r:id="rId15"/>
    <p:sldId id="357" r:id="rId16"/>
    <p:sldId id="265" r:id="rId17"/>
    <p:sldId id="320" r:id="rId18"/>
    <p:sldId id="337" r:id="rId19"/>
    <p:sldId id="307" r:id="rId20"/>
    <p:sldId id="309" r:id="rId21"/>
    <p:sldId id="305" r:id="rId22"/>
    <p:sldId id="311" r:id="rId23"/>
    <p:sldId id="310" r:id="rId24"/>
    <p:sldId id="304" r:id="rId25"/>
    <p:sldId id="287" r:id="rId26"/>
    <p:sldId id="313" r:id="rId27"/>
    <p:sldId id="321" r:id="rId28"/>
    <p:sldId id="340" r:id="rId29"/>
    <p:sldId id="339" r:id="rId30"/>
  </p:sldIdLst>
  <p:sldSz cx="12192000" cy="6858000"/>
  <p:notesSz cx="6761163" cy="99425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>
        <p:scale>
          <a:sx n="106" d="100"/>
          <a:sy n="106" d="100"/>
        </p:scale>
        <p:origin x="-906" y="-330"/>
      </p:cViewPr>
      <p:guideLst>
        <p:guide orient="horz" pos="212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microsoft.com/office/2011/relationships/chartStyle" Target="style11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microsoft.com/office/2011/relationships/chartStyle" Target="style12.xml"/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microsoft.com/office/2011/relationships/chartStyle" Target="style13.xml"/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5.xlsx"/><Relationship Id="rId4" Type="http://schemas.microsoft.com/office/2011/relationships/chartColorStyle" Target="colors4.xm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7.xlsx"/><Relationship Id="rId4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microsoft.com/office/2011/relationships/chartStyle" Target="style10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7844148791746E-2"/>
          <c:y val="6.6350710900473897E-2"/>
          <c:w val="0.94250610915014899"/>
          <c:h val="0.805423907319641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Дефицит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3413890392541978E-2"/>
                  <c:y val="-1.3246542061624723E-2"/>
                </c:manualLayout>
              </c:layout>
              <c:tx>
                <c:rich>
                  <a:bodyPr/>
                  <a:lstStyle/>
                  <a:p>
                    <a:r>
                      <a:rPr lang="ru-RU" i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a:t>1,0</a:t>
                    </a:r>
                    <a:endParaRPr lang="ru-RU" i="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974242767581"/>
                      <c:h val="0.17303426176978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2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3144375553587142E-2"/>
                  <c:y val="0.17256345985257904"/>
                </c:manualLayout>
              </c:layout>
              <c:tx>
                <c:rich>
                  <a:bodyPr/>
                  <a:lstStyle/>
                  <a:p>
                    <a:r>
                      <a:rPr lang="ru-RU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a:t>2 </a:t>
                    </a:r>
                    <a:r>
                      <a:rPr lang="ru-RU" i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a:t>292,0</a:t>
                    </a:r>
                    <a:endParaRPr lang="ru-RU" i="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1345267769469"/>
                      <c:h val="0.17303426176978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2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Sheet1!$C$2</c:f>
              <c:numCache>
                <c:formatCode>#,##0.00</c:formatCode>
                <c:ptCount val="1"/>
                <c:pt idx="0">
                  <c:v>2292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6.1320433331062303E-2"/>
                  <c:y val="-0.16313900761701441"/>
                </c:manualLayout>
              </c:layout>
              <c:tx>
                <c:rich>
                  <a:bodyPr/>
                  <a:lstStyle/>
                  <a:p>
                    <a:r>
                      <a:rPr lang="ru-RU" i="0" dirty="0">
                        <a:solidFill>
                          <a:schemeClr val="bg1"/>
                        </a:solidFill>
                      </a:rPr>
                      <a:t>2 </a:t>
                    </a:r>
                    <a:r>
                      <a:rPr lang="ru-RU" i="0" dirty="0" smtClean="0">
                        <a:solidFill>
                          <a:schemeClr val="bg1"/>
                        </a:solidFill>
                      </a:rPr>
                      <a:t>291,0</a:t>
                    </a:r>
                    <a:endParaRPr lang="ru-RU" i="0" dirty="0">
                      <a:solidFill>
                        <a:schemeClr val="bg1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639323211723"/>
                      <c:h val="0.090214444170569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2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2291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0623360"/>
        <c:axId val="80770112"/>
      </c:barChart>
      <c:catAx>
        <c:axId val="100623360"/>
        <c:scaling>
          <c:orientation val="minMax"/>
        </c:scaling>
        <c:delete val="1"/>
        <c:axPos val="l"/>
        <c:majorTickMark val="none"/>
        <c:minorTickMark val="none"/>
        <c:tickLblPos val="nextTo"/>
        <c:crossAx val="80770112"/>
        <c:crosses val="autoZero"/>
        <c:auto val="1"/>
        <c:lblAlgn val="ctr"/>
        <c:lblOffset val="100"/>
        <c:noMultiLvlLbl val="0"/>
      </c:catAx>
      <c:valAx>
        <c:axId val="8077011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0623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ru-RU" sz="32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  <a:endParaRPr lang="ru-RU"/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ru-RU" sz="32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  <a:endParaRPr lang="ru-RU"/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ru-RU" sz="32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2.622293491503928E-2"/>
          <c:y val="0.85659371564199205"/>
          <c:w val="0.831633809200091"/>
          <c:h val="8.6751541628875703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32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 sz="2800"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ru-RU" sz="1920" b="0" i="0" u="none" strike="noStrike" kern="1200" spc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  <a:r>
              <a:rPr lang="ru-RU" sz="1400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Охват дошкольным образованием</a:t>
            </a:r>
          </a:p>
          <a:p>
            <a:pPr defTabSz="914400">
              <a:defRPr lang="ru-RU" sz="1920" b="0" i="0" u="none" strike="noStrike" kern="1200" spc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  <a:r>
              <a:rPr lang="ru-RU" sz="1400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 (доступность 100%) </a:t>
            </a:r>
          </a:p>
        </c:rich>
      </c:tx>
      <c:layout>
        <c:manualLayout>
          <c:xMode val="edge"/>
          <c:yMode val="edge"/>
          <c:x val="7.9567154678548691E-2"/>
          <c:y val="3.751103265666372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0912256267409498E-2"/>
          <c:y val="0.35993356082034317"/>
          <c:w val="0.94498607242339805"/>
          <c:h val="0.4972718933081290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Охват дошкольным образованием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11170652124881589"/>
                  <c:y val="0.10261169913337179"/>
                </c:manualLayout>
              </c:layout>
              <c:tx>
                <c:rich>
                  <a:bodyPr/>
                  <a:lstStyle/>
                  <a:p>
                    <a:r>
                      <a:rPr lang="ru-RU" sz="1600">
                        <a:solidFill>
                          <a:schemeClr val="bg1"/>
                        </a:solidFill>
                      </a:rPr>
                      <a:t>85,8 %</a:t>
                    </a:r>
                    <a:endParaRPr lang="ru-RU" sz="160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737704918033"/>
                      <c:h val="0.16002771042604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23169830139787584"/>
                  <c:y val="-1.7689431583629275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>
                        <a:solidFill>
                          <a:schemeClr val="bg1"/>
                        </a:solidFill>
                      </a:rPr>
                      <a:t>92,3%</a:t>
                    </a:r>
                    <a:endParaRPr lang="ru-RU"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6274217585693"/>
                      <c:h val="0.0852095600969865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7.0918768826716523E-3"/>
                  <c:y val="-0.11085926152434829"/>
                </c:manualLayout>
              </c:layout>
              <c:tx>
                <c:rich>
                  <a:bodyPr/>
                  <a:lstStyle/>
                  <a:p>
                    <a:r>
                      <a:rPr lang="ru-RU" sz="1600">
                        <a:solidFill>
                          <a:schemeClr val="bg1"/>
                        </a:solidFill>
                      </a:rPr>
                      <a:t>93,8%</a:t>
                    </a:r>
                    <a:endParaRPr lang="ru-RU" sz="160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2868852459016"/>
                      <c:h val="0.130817397190726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6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pPr>
                <a:endParaRPr lang="ru-RU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2020</c:v>
                </c:pt>
                <c:pt idx="2">
                  <c:v>2023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85.8</c:v>
                </c:pt>
                <c:pt idx="1">
                  <c:v>92.3</c:v>
                </c:pt>
                <c:pt idx="2">
                  <c:v>93.8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2637056"/>
        <c:axId val="117790912"/>
      </c:lineChart>
      <c:catAx>
        <c:axId val="18263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ru-RU" sz="16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  <a:endParaRPr lang="ru-RU"/>
          </a:p>
        </c:txPr>
        <c:crossAx val="117790912"/>
        <c:crosses val="autoZero"/>
        <c:auto val="1"/>
        <c:lblAlgn val="ctr"/>
        <c:lblOffset val="100"/>
        <c:noMultiLvlLbl val="0"/>
      </c:catAx>
      <c:valAx>
        <c:axId val="1177909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2637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 sz="1600">
          <a:solidFill>
            <a:schemeClr val="bg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Родилось детей</c:v>
                </c:pt>
              </c:strCache>
            </c:strRef>
          </c:tx>
          <c:spPr>
            <a:gradFill>
              <a:gsLst>
                <a:gs pos="0">
                  <a:srgbClr val="14CD68"/>
                </a:gs>
                <a:gs pos="100000">
                  <a:srgbClr val="035C7D"/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5364559484461541E-3"/>
                  <c:y val="-3.238593463488297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0383431218876422E-3"/>
                  <c:y val="-2.20186920631697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0769595550329552E-3"/>
                  <c:y val="-6.74227667552837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6015351243117"/>
                      <c:h val="0.123633757391149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5.3805604308518123E-4"/>
                  <c:y val="1.02838684142146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5.371554995368787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30</a:t>
                    </a:r>
                    <a:r>
                      <a:rPr lang="ru-RU" dirty="0" smtClean="0"/>
                      <a:t>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350</c:v>
                </c:pt>
                <c:pt idx="1">
                  <c:v>357</c:v>
                </c:pt>
                <c:pt idx="2">
                  <c:v>345</c:v>
                </c:pt>
                <c:pt idx="3">
                  <c:v>303</c:v>
                </c:pt>
                <c:pt idx="4">
                  <c:v>308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2938624"/>
        <c:axId val="181985856"/>
      </c:barChart>
      <c:catAx>
        <c:axId val="182938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ru-RU" sz="18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  <a:endParaRPr lang="ru-RU"/>
          </a:p>
        </c:txPr>
        <c:crossAx val="181985856"/>
        <c:crosses val="autoZero"/>
        <c:auto val="1"/>
        <c:lblAlgn val="ctr"/>
        <c:lblOffset val="100"/>
        <c:noMultiLvlLbl val="0"/>
      </c:catAx>
      <c:valAx>
        <c:axId val="1819858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2938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ru-RU" sz="1800" b="0" i="0" u="none" strike="noStrike" kern="1200" baseline="0">
                <a:solidFill>
                  <a:schemeClr val="bg1"/>
                </a:solidFill>
                <a:latin typeface="Bahnschrift Light" panose="020B0502040204020203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25426227886518721"/>
          <c:y val="0.84493701322137138"/>
          <c:w val="0.48288918554265031"/>
          <c:h val="0.1134048919041311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800" b="0" i="0" u="none" strike="noStrike" kern="1200" baseline="0">
              <a:solidFill>
                <a:schemeClr val="bg1"/>
              </a:solidFill>
              <a:latin typeface="Bahnschrift Light" panose="020B0502040204020203" pitchFamily="34" charset="0"/>
              <a:ea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 sz="1800">
          <a:solidFill>
            <a:schemeClr val="bg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Смертность населения (76% старше трудоспособного возраста)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9427988472075185E-3"/>
                  <c:y val="-2.576249100210807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343750870547826E-3"/>
                  <c:y val="-4.12728759121437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5679042042909147E-3"/>
                  <c:y val="-1.92369792868016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6015351243117"/>
                      <c:h val="0.12363375739114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710</c:v>
                </c:pt>
                <c:pt idx="1">
                  <c:v>599</c:v>
                </c:pt>
                <c:pt idx="2">
                  <c:v>527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3565312"/>
        <c:axId val="181987584"/>
      </c:barChart>
      <c:catAx>
        <c:axId val="183565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ru-RU" sz="18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  <a:endParaRPr lang="ru-RU"/>
          </a:p>
        </c:txPr>
        <c:crossAx val="181987584"/>
        <c:crosses val="autoZero"/>
        <c:auto val="1"/>
        <c:lblAlgn val="ctr"/>
        <c:lblOffset val="100"/>
        <c:noMultiLvlLbl val="0"/>
      </c:catAx>
      <c:valAx>
        <c:axId val="1819875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3565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ru-RU" sz="1600" b="0" i="0" u="none" strike="noStrike" kern="1200" baseline="0">
                <a:solidFill>
                  <a:schemeClr val="bg1"/>
                </a:solidFill>
                <a:latin typeface="Bahnschrift Light" panose="020B0502040204020203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73720313968798235"/>
          <c:w val="1"/>
          <c:h val="0.23576019608302826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8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 sz="1800">
          <a:solidFill>
            <a:schemeClr val="bg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68,6%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Диспансеризация</c:v>
                </c:pt>
              </c:strCache>
            </c:strRef>
          </c:cat>
          <c:val>
            <c:numRef>
              <c:f>Лист1!$B$2</c:f>
              <c:numCache>
                <c:formatCode>0.00%</c:formatCode>
                <c:ptCount val="1"/>
                <c:pt idx="0">
                  <c:v>0.68600000000000005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72,6%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Диспансеризация</c:v>
                </c:pt>
              </c:strCache>
            </c:strRef>
          </c:cat>
          <c:val>
            <c:numRef>
              <c:f>Лист1!$C$2</c:f>
              <c:numCache>
                <c:formatCode>0.00%</c:formatCode>
                <c:ptCount val="1"/>
                <c:pt idx="0">
                  <c:v>0.72599999999999998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3616000"/>
        <c:axId val="181989312"/>
      </c:barChart>
      <c:catAx>
        <c:axId val="1836160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81989312"/>
        <c:crosses val="autoZero"/>
        <c:auto val="1"/>
        <c:lblAlgn val="ctr"/>
        <c:lblOffset val="100"/>
        <c:noMultiLvlLbl val="0"/>
      </c:catAx>
      <c:valAx>
        <c:axId val="181989312"/>
        <c:scaling>
          <c:orientation val="minMax"/>
        </c:scaling>
        <c:delete val="1"/>
        <c:axPos val="l"/>
        <c:majorGridlines/>
        <c:numFmt formatCode="0.00%" sourceLinked="1"/>
        <c:majorTickMark val="out"/>
        <c:minorTickMark val="none"/>
        <c:tickLblPos val="nextTo"/>
        <c:crossAx val="1836160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863790076361356"/>
          <c:y val="0.1841375513390289"/>
          <c:w val="0.23995647440346041"/>
          <c:h val="0.49849844418415717"/>
        </c:manualLayout>
      </c:layout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5.3262316910785866E-3"/>
                  <c:y val="-1.94504457776706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Обеспеченнность врачами</c:v>
                </c:pt>
              </c:strCache>
            </c:strRef>
          </c:cat>
          <c:val>
            <c:numRef>
              <c:f>Лист1!$B$2</c:f>
              <c:numCache>
                <c:formatCode>0.00%</c:formatCode>
                <c:ptCount val="1"/>
                <c:pt idx="0">
                  <c:v>0.22170000000000001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8823226491474806E-17"/>
                  <c:y val="-6.48348192589022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Обеспеченнность врачами</c:v>
                </c:pt>
              </c:strCache>
            </c:strRef>
          </c:cat>
          <c:val>
            <c:numRef>
              <c:f>Лист1!$C$2</c:f>
              <c:numCache>
                <c:formatCode>0.00%</c:formatCode>
                <c:ptCount val="1"/>
                <c:pt idx="0">
                  <c:v>0.22289999999999999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Обеспеченнность врачами</c:v>
                </c:pt>
              </c:strCache>
            </c:strRef>
          </c:cat>
          <c:val>
            <c:numRef>
              <c:f>Лист1!$D$2</c:f>
              <c:numCache>
                <c:formatCode>0.00%</c:formatCode>
                <c:ptCount val="1"/>
                <c:pt idx="0">
                  <c:v>0.2306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3229952"/>
        <c:axId val="117791488"/>
      </c:barChart>
      <c:catAx>
        <c:axId val="1832299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Bahnschrift Light" panose="020B0502040204020203" pitchFamily="34" charset="0"/>
              </a:defRPr>
            </a:pPr>
            <a:endParaRPr lang="ru-RU"/>
          </a:p>
        </c:txPr>
        <c:crossAx val="117791488"/>
        <c:crosses val="autoZero"/>
        <c:auto val="1"/>
        <c:lblAlgn val="ctr"/>
        <c:lblOffset val="100"/>
        <c:noMultiLvlLbl val="0"/>
      </c:catAx>
      <c:valAx>
        <c:axId val="117791488"/>
        <c:scaling>
          <c:orientation val="minMax"/>
        </c:scaling>
        <c:delete val="1"/>
        <c:axPos val="l"/>
        <c:majorGridlines/>
        <c:numFmt formatCode="0.00%" sourceLinked="1"/>
        <c:majorTickMark val="out"/>
        <c:minorTickMark val="none"/>
        <c:tickLblPos val="nextTo"/>
        <c:crossAx val="1832299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492812732629449"/>
          <c:y val="0.25659911252874174"/>
          <c:w val="0.16909317760046971"/>
          <c:h val="0.54515285702033467"/>
        </c:manualLayout>
      </c:layout>
      <c:overlay val="0"/>
      <c:txPr>
        <a:bodyPr/>
        <a:lstStyle/>
        <a:p>
          <a:pPr>
            <a:defRPr>
              <a:solidFill>
                <a:schemeClr val="bg1"/>
              </a:solidFill>
              <a:latin typeface="Bahnschrift Light" panose="020B0502040204020203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068727124847503"/>
          <c:y val="7.7601191954308396E-2"/>
          <c:w val="0.41752858466597692"/>
          <c:h val="0.5968197960407477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Столбец1</c:v>
                </c:pt>
              </c:strCache>
            </c:strRef>
          </c:tx>
          <c:explosion val="2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49947101760800033"/>
                  <c:y val="-9.5612931121011227E-2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ru-RU" sz="2800" b="0" i="0" u="none" strike="noStrike" kern="1200" baseline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pPr>
                    <a:r>
                      <a:rPr lang="ru-RU" sz="2400" dirty="0" smtClean="0">
                        <a:latin typeface="Bahnschrift Light" panose="020B0502040204020203" pitchFamily="34" charset="0"/>
                      </a:rPr>
                      <a:t>1680690,0</a:t>
                    </a:r>
                    <a:endParaRPr lang="ru-RU" sz="24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4421680261476503E-2"/>
                  <c:y val="-1.5608173517945981E-2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ru-RU" sz="2400" b="0" i="0" u="none" strike="noStrike" kern="1200" baseline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pPr>
                    <a:r>
                      <a:rPr lang="ru-RU" sz="2400" dirty="0" smtClean="0">
                        <a:latin typeface="Bahnschrift Light" panose="020B0502040204020203" pitchFamily="34" charset="0"/>
                      </a:rPr>
                      <a:t>610329,7</a:t>
                    </a:r>
                    <a:endParaRPr lang="ru-RU" sz="24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32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Безвозмездные поступления</c:v>
                </c:pt>
                <c:pt idx="1">
                  <c:v>Налоговые и неналоговые доходы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1803267</c:v>
                </c:pt>
                <c:pt idx="1">
                  <c:v>449662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ru-RU" sz="2000" b="0" i="0" u="none" strike="noStrike" kern="1200" baseline="0">
                <a:solidFill>
                  <a:schemeClr val="bg1"/>
                </a:solidFill>
                <a:latin typeface="Bahnschrift Light" panose="020B0502040204020203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  <a:endParaRPr lang="ru-RU"/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ru-RU" sz="2000" b="0" i="0" u="none" strike="noStrike" kern="1200" baseline="0">
                <a:solidFill>
                  <a:schemeClr val="bg1"/>
                </a:solidFill>
                <a:latin typeface="Bahnschrift Light" panose="020B0502040204020203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2.0333468889792601E-3"/>
          <c:y val="0.78930348388096405"/>
          <c:w val="0.66304555543292298"/>
          <c:h val="0.20726441452882899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2000" b="0" i="0" u="none" strike="noStrike" kern="1200" baseline="0">
              <a:solidFill>
                <a:schemeClr val="bg1"/>
              </a:solidFill>
              <a:latin typeface="Bahnschrift Light" panose="020B0502040204020203" pitchFamily="34" charset="0"/>
              <a:ea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 sz="2400">
          <a:solidFill>
            <a:schemeClr val="bg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80%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  <a:latin typeface="Bahnschrift Light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Налоговые и неналоговые поступления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 formatCode="0%">
                  <c:v>0.2</c:v>
                </c:pt>
                <c:pt idx="1">
                  <c:v>0.8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3401242206265945E-3"/>
                  <c:y val="-2.4198135047128738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26,6%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041850981317151E-2"/>
                  <c:y val="3.0247371098565466E-3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73,4%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  <a:latin typeface="Bahnschrift Light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Налоговые и неналоговые поступления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Лист1!$C$2:$C$3</c:f>
              <c:numCache>
                <c:formatCode>0.00%</c:formatCode>
                <c:ptCount val="2"/>
                <c:pt idx="0">
                  <c:v>0.26600000000000001</c:v>
                </c:pt>
                <c:pt idx="1">
                  <c:v>0.73399999999999999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0739584"/>
        <c:axId val="111717760"/>
      </c:barChart>
      <c:catAx>
        <c:axId val="1007395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solidFill>
                  <a:schemeClr val="bg1"/>
                </a:solidFill>
                <a:latin typeface="Bahnschrift Light" panose="020B0502040204020203" pitchFamily="34" charset="0"/>
              </a:defRPr>
            </a:pPr>
            <a:endParaRPr lang="ru-RU"/>
          </a:p>
        </c:txPr>
        <c:crossAx val="111717760"/>
        <c:crosses val="autoZero"/>
        <c:auto val="1"/>
        <c:lblAlgn val="ctr"/>
        <c:lblOffset val="100"/>
        <c:noMultiLvlLbl val="0"/>
      </c:catAx>
      <c:valAx>
        <c:axId val="111717760"/>
        <c:scaling>
          <c:orientation val="minMax"/>
        </c:scaling>
        <c:delete val="1"/>
        <c:axPos val="l"/>
        <c:majorGridlines/>
        <c:numFmt formatCode="0%" sourceLinked="1"/>
        <c:majorTickMark val="out"/>
        <c:minorTickMark val="none"/>
        <c:tickLblPos val="nextTo"/>
        <c:crossAx val="1007395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514839306494728"/>
          <c:y val="0.20542418722694003"/>
          <c:w val="0.25080975595373556"/>
          <c:h val="0.55587951733769791"/>
        </c:manualLayout>
      </c:layout>
      <c:overlay val="0"/>
      <c:txPr>
        <a:bodyPr/>
        <a:lstStyle/>
        <a:p>
          <a:pPr>
            <a:defRPr sz="2000">
              <a:solidFill>
                <a:schemeClr val="bg1"/>
              </a:solidFill>
              <a:latin typeface="Bahnschrift Light" panose="020B0502040204020203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 год</c:v>
                </c:pt>
              </c:strCache>
            </c:strRef>
          </c:tx>
          <c:spPr>
            <a:noFill/>
            <a:ln w="25400" cap="flat" cmpd="sng" algn="ctr">
              <a:solidFill>
                <a:schemeClr val="accent1"/>
              </a:solidFill>
              <a:miter lim="800000"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4</a:t>
                    </a:r>
                    <a:r>
                      <a:rPr lang="ru-RU" smtClean="0"/>
                      <a:t>49662,8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420372.2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2023 год</c:v>
                </c:pt>
              </c:strCache>
            </c:strRef>
          </c:tx>
          <c:spPr>
            <a:noFill/>
            <a:ln w="25400" cap="flat" cmpd="sng" algn="ctr">
              <a:solidFill>
                <a:schemeClr val="accent2"/>
              </a:solidFill>
              <a:miter lim="800000"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610329,7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449662.8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35"/>
        <c:axId val="122338816"/>
        <c:axId val="111720640"/>
      </c:barChart>
      <c:catAx>
        <c:axId val="122338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ru-RU" sz="2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1720640"/>
        <c:crosses val="autoZero"/>
        <c:auto val="1"/>
        <c:lblAlgn val="ctr"/>
        <c:lblOffset val="100"/>
        <c:noMultiLvlLbl val="0"/>
      </c:catAx>
      <c:valAx>
        <c:axId val="1117206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2338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ru-RU"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ru-RU"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4.6620889049512101E-2"/>
          <c:y val="4.2826552462526804E-3"/>
          <c:w val="0.919840983014095"/>
          <c:h val="0.20556745182012801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28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 sz="2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effectLst/>
      </c:spPr>
    </c:floor>
    <c:sideWall>
      <c:thickness val="0"/>
      <c:spPr>
        <a:noFill/>
        <a:effectLst/>
      </c:spPr>
    </c:sideWall>
    <c:backWall>
      <c:thickness val="0"/>
      <c:spPr>
        <a:noFill/>
        <a:effectLst/>
      </c:spPr>
    </c:backWall>
    <c:plotArea>
      <c:layout>
        <c:manualLayout>
          <c:layoutTarget val="inner"/>
          <c:xMode val="edge"/>
          <c:yMode val="edge"/>
          <c:x val="1.7772511848341201E-3"/>
          <c:y val="0.139226653696498"/>
          <c:w val="0.47944312796208499"/>
          <c:h val="0.7980301556420229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Поступление доходов в разрезе предприятий. Всего - 263 342 тыс.руб.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contourW="25400"/>
          </c:spPr>
          <c:dPt>
            <c:idx val="0"/>
            <c:bubble3D val="0"/>
            <c:spPr>
              <a:solidFill>
                <a:schemeClr val="accent1">
                  <a:shade val="76667"/>
                </a:schemeClr>
              </a:solidFill>
              <a:ln w="2540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>
                  <a:shade val="76667"/>
                </a:schemeClr>
              </a:solidFill>
              <a:ln w="2540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>
                  <a:shade val="76667"/>
                </a:schemeClr>
              </a:solidFill>
              <a:ln w="2540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>
                  <a:shade val="76667"/>
                </a:schemeClr>
              </a:solidFill>
              <a:ln w="2540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>
                  <a:shade val="76667"/>
                </a:schemeClr>
              </a:solidFill>
              <a:ln w="2540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>
                  <a:shade val="76667"/>
                </a:schemeClr>
              </a:solidFill>
              <a:ln w="2540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tint val="76667"/>
                </a:schemeClr>
              </a:solidFill>
              <a:ln w="2540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tint val="76667"/>
                </a:schemeClr>
              </a:solidFill>
              <a:ln w="2540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tint val="76667"/>
                </a:schemeClr>
              </a:solidFill>
              <a:ln w="2540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5.062966177430997E-2"/>
                  <c:y val="-1.3309062205421782E-2"/>
                </c:manualLayout>
              </c:layout>
              <c:tx>
                <c:rich>
                  <a:bodyPr/>
                  <a:lstStyle/>
                  <a:p>
                    <a:r>
                      <a:rPr lang="ru-RU" sz="24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a:t>12,5%</a:t>
                    </a:r>
                    <a:endParaRPr lang="ru-RU" sz="24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3052064190159502E-2"/>
                  <c:y val="-9.3416067130429895E-2"/>
                </c:manualLayout>
              </c:layout>
              <c:tx>
                <c:rich>
                  <a:bodyPr/>
                  <a:lstStyle/>
                  <a:p>
                    <a:r>
                      <a:rPr lang="ru-RU" sz="24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a:t>13,2%</a:t>
                    </a:r>
                    <a:endParaRPr lang="ru-RU" sz="24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0166020462192802E-2"/>
                  <c:y val="-0.25905934427688099"/>
                </c:manualLayout>
              </c:layout>
              <c:tx>
                <c:rich>
                  <a:bodyPr/>
                  <a:lstStyle/>
                  <a:p>
                    <a:r>
                      <a:rPr lang="ru-RU" sz="24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a:t>1,8%</a:t>
                    </a:r>
                    <a:endParaRPr lang="ru-RU" sz="24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7691712071782799E-2"/>
                  <c:y val="-0.19520485786734401"/>
                </c:manualLayout>
              </c:layout>
              <c:tx>
                <c:rich>
                  <a:bodyPr/>
                  <a:lstStyle/>
                  <a:p>
                    <a:r>
                      <a:rPr lang="ru-RU" sz="24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a:t>2,4%</a:t>
                    </a:r>
                    <a:endParaRPr lang="ru-RU" sz="24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1173587032640501E-2"/>
                  <c:y val="-0.110979580942213"/>
                </c:manualLayout>
              </c:layout>
              <c:tx>
                <c:rich>
                  <a:bodyPr/>
                  <a:lstStyle/>
                  <a:p>
                    <a:r>
                      <a:rPr lang="ru-RU" sz="24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a:t>1,1%</a:t>
                    </a:r>
                    <a:endParaRPr lang="ru-RU" sz="24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4.5579221252441598E-2"/>
                  <c:y val="1.5461097023889E-3"/>
                </c:manualLayout>
              </c:layout>
              <c:tx>
                <c:rich>
                  <a:bodyPr/>
                  <a:lstStyle/>
                  <a:p>
                    <a:r>
                      <a:rPr lang="ru-RU" sz="24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a:t>0,9%</a:t>
                    </a:r>
                    <a:endParaRPr lang="ru-RU" sz="24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4.0623316879316397E-2"/>
                  <c:y val="9.7617999021308702E-2"/>
                </c:manualLayout>
              </c:layout>
              <c:tx>
                <c:rich>
                  <a:bodyPr/>
                  <a:lstStyle/>
                  <a:p>
                    <a:r>
                      <a:rPr lang="ru-RU" sz="24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a:t>0,8%</a:t>
                    </a:r>
                    <a:endParaRPr lang="ru-RU" sz="24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2.8502456715687099E-3"/>
                  <c:y val="0.19599381645090999"/>
                </c:manualLayout>
              </c:layout>
              <c:tx>
                <c:rich>
                  <a:bodyPr/>
                  <a:lstStyle/>
                  <a:p>
                    <a:r>
                      <a:rPr lang="ru-RU" sz="24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a:t>0,5%</a:t>
                    </a:r>
                    <a:endParaRPr lang="ru-RU" sz="24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0.13144074800873681"/>
                  <c:y val="0.2004057684757285"/>
                </c:manualLayout>
              </c:layout>
              <c:tx>
                <c:rich>
                  <a:bodyPr/>
                  <a:lstStyle/>
                  <a:p>
                    <a:r>
                      <a:rPr lang="ru-RU" sz="24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a:t>0,4%</a:t>
                    </a:r>
                    <a:endParaRPr lang="ru-RU" sz="24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smtClean="0"/>
                      <a:t>66,3%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24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АО "КМЭЗ" - 12,5%</c:v>
                </c:pt>
                <c:pt idx="1">
                  <c:v>АО "Радиозавод" -13,2%</c:v>
                </c:pt>
                <c:pt idx="2">
                  <c:v>АО "КМО" - 1,8%</c:v>
                </c:pt>
                <c:pt idx="3">
                  <c:v>ООО "Русский кварц" - 2,4%</c:v>
                </c:pt>
                <c:pt idx="4">
                  <c:v>ООО "КЭМЗ" - 1,1%</c:v>
                </c:pt>
                <c:pt idx="5">
                  <c:v>ООО "Тайгинский ГОК" - 0,9%</c:v>
                </c:pt>
                <c:pt idx="6">
                  <c:v>ООО "Ремсервис" - 0,8%</c:v>
                </c:pt>
                <c:pt idx="7">
                  <c:v>АО "Кыштымский ГОК" - 0,5%</c:v>
                </c:pt>
                <c:pt idx="8">
                  <c:v>ООО "Стил Армор" - 0,4%</c:v>
                </c:pt>
                <c:pt idx="9">
                  <c:v>Прочие - 66,3%</c:v>
                </c:pt>
              </c:strCache>
            </c:strRef>
          </c:cat>
          <c:val>
            <c:numRef>
              <c:f>Лист1!$B$2:$B$11</c:f>
              <c:numCache>
                <c:formatCode>0.00%</c:formatCode>
                <c:ptCount val="10"/>
                <c:pt idx="0">
                  <c:v>0.125</c:v>
                </c:pt>
                <c:pt idx="1">
                  <c:v>0.13200000000000001</c:v>
                </c:pt>
                <c:pt idx="2">
                  <c:v>1.7999999999999999E-2</c:v>
                </c:pt>
                <c:pt idx="3">
                  <c:v>2.4E-2</c:v>
                </c:pt>
                <c:pt idx="4">
                  <c:v>1.0999999999999999E-2</c:v>
                </c:pt>
                <c:pt idx="5">
                  <c:v>8.9999999999999993E-3</c:v>
                </c:pt>
                <c:pt idx="6">
                  <c:v>8.0000000000000002E-3</c:v>
                </c:pt>
                <c:pt idx="7">
                  <c:v>5.0000000000000001E-3</c:v>
                </c:pt>
                <c:pt idx="8">
                  <c:v>4.0000000000000001E-3</c:v>
                </c:pt>
                <c:pt idx="9">
                  <c:v>0.66300000000000003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ru-RU" sz="20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  <a:endParaRPr lang="ru-RU"/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ru-RU" sz="20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  <a:endParaRPr lang="ru-RU"/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ru-RU" sz="20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  <a:endParaRPr lang="ru-RU"/>
          </a:p>
        </c:txPr>
      </c:legendEntry>
      <c:legendEntry>
        <c:idx val="3"/>
        <c:txPr>
          <a:bodyPr rot="0" spcFirstLastPara="0" vertOverflow="ellipsis" vert="horz" wrap="square" anchor="ctr" anchorCtr="1"/>
          <a:lstStyle/>
          <a:p>
            <a:pPr>
              <a:defRPr lang="ru-RU" sz="20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  <a:endParaRPr lang="ru-RU"/>
          </a:p>
        </c:txPr>
      </c:legendEntry>
      <c:legendEntry>
        <c:idx val="4"/>
        <c:txPr>
          <a:bodyPr rot="0" spcFirstLastPara="0" vertOverflow="ellipsis" vert="horz" wrap="square" anchor="ctr" anchorCtr="1"/>
          <a:lstStyle/>
          <a:p>
            <a:pPr>
              <a:defRPr lang="ru-RU" sz="20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  <a:endParaRPr lang="ru-RU"/>
          </a:p>
        </c:txPr>
      </c:legendEntry>
      <c:legendEntry>
        <c:idx val="5"/>
        <c:txPr>
          <a:bodyPr rot="0" spcFirstLastPara="0" vertOverflow="ellipsis" vert="horz" wrap="square" anchor="ctr" anchorCtr="1"/>
          <a:lstStyle/>
          <a:p>
            <a:pPr>
              <a:defRPr lang="ru-RU" sz="20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  <a:endParaRPr lang="ru-RU"/>
          </a:p>
        </c:txPr>
      </c:legendEntry>
      <c:legendEntry>
        <c:idx val="6"/>
        <c:txPr>
          <a:bodyPr rot="0" spcFirstLastPara="0" vertOverflow="ellipsis" vert="horz" wrap="square" anchor="ctr" anchorCtr="1"/>
          <a:lstStyle/>
          <a:p>
            <a:pPr>
              <a:defRPr lang="ru-RU" sz="20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  <a:endParaRPr lang="ru-RU"/>
          </a:p>
        </c:txPr>
      </c:legendEntry>
      <c:legendEntry>
        <c:idx val="7"/>
        <c:txPr>
          <a:bodyPr rot="0" spcFirstLastPara="0" vertOverflow="ellipsis" vert="horz" wrap="square" anchor="ctr" anchorCtr="1"/>
          <a:lstStyle/>
          <a:p>
            <a:pPr>
              <a:defRPr lang="ru-RU" sz="20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  <a:endParaRPr lang="ru-RU"/>
          </a:p>
        </c:txPr>
      </c:legendEntry>
      <c:legendEntry>
        <c:idx val="8"/>
        <c:txPr>
          <a:bodyPr rot="0" spcFirstLastPara="0" vertOverflow="ellipsis" vert="horz" wrap="square" anchor="ctr" anchorCtr="1"/>
          <a:lstStyle/>
          <a:p>
            <a:pPr>
              <a:defRPr lang="ru-RU" sz="20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7476303317535504"/>
          <c:y val="1.73881322957198E-2"/>
          <c:w val="0.42345971563981"/>
          <c:h val="0.9606741558669025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20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994363690299613E-3"/>
          <c:y val="8.2688247712878249E-2"/>
          <c:w val="0.93473746662711399"/>
          <c:h val="0.42603800140746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Доходы от СМСП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5103301200372934E-3"/>
                  <c:y val="-1.600372086214925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19,4%</a:t>
                    </a:r>
                    <a:endParaRPr lang="ru-RU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9589995258306104E-3"/>
                  <c:y val="-5.797674579204370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15,6%</a:t>
                    </a:r>
                    <a:endParaRPr lang="ru-RU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1536225709327901"/>
                  <c:y val="-4.3248258705701502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19,4%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7840403441115"/>
                      <c:h val="0.1235045742434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19.399999999999999</c:v>
                </c:pt>
                <c:pt idx="1">
                  <c:v>15.6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2814336"/>
        <c:axId val="45509440"/>
      </c:barChart>
      <c:catAx>
        <c:axId val="52814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ru-RU" sz="18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  <a:endParaRPr lang="ru-RU"/>
          </a:p>
        </c:txPr>
        <c:crossAx val="45509440"/>
        <c:crosses val="autoZero"/>
        <c:auto val="1"/>
        <c:lblAlgn val="ctr"/>
        <c:lblOffset val="100"/>
        <c:noMultiLvlLbl val="0"/>
      </c:catAx>
      <c:valAx>
        <c:axId val="455094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281433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ru-RU" sz="18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1.4862292317287097E-2"/>
          <c:y val="0.81297650674553823"/>
          <c:w val="0.98513769488561898"/>
          <c:h val="0.13971512358609101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8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 sz="1800">
          <a:solidFill>
            <a:schemeClr val="bg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352657004830898E-2"/>
          <c:y val="0.25399762118046065"/>
          <c:w val="0.76067011093139314"/>
          <c:h val="0.647547029156802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9860827216011092E-4"/>
                  <c:y val="1.935230352541759E-3"/>
                </c:manualLayout>
              </c:layout>
              <c:tx>
                <c:rich>
                  <a:bodyPr/>
                  <a:lstStyle/>
                  <a:p>
                    <a:r>
                      <a:rPr lang="ru-RU" sz="2000">
                        <a:solidFill>
                          <a:schemeClr val="bg1"/>
                        </a:solidFill>
                      </a:rPr>
                      <a:t>2,5%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94987922705314"/>
                      <c:h val="0.0573433464574649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4.4830739272710464E-4"/>
                  <c:y val="3.3918837068443366E-3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ru-RU" sz="2000" dirty="0" smtClean="0">
                        <a:solidFill>
                          <a:schemeClr val="bg1"/>
                        </a:solidFill>
                      </a:rPr>
                      <a:t>0,7%</a:t>
                    </a:r>
                    <a:endParaRPr lang="ru-RU" sz="2000" dirty="0">
                      <a:solidFill>
                        <a:schemeClr val="bg1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9118357487923"/>
                      <c:h val="0.0911553595080816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3.8492225717834932E-3"/>
                  <c:y val="-2.9518812102266385E-2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>
                        <a:solidFill>
                          <a:schemeClr val="bg1"/>
                        </a:solidFill>
                      </a:rPr>
                      <a:t>0,5%</a:t>
                    </a:r>
                    <a:endParaRPr lang="ru-RU" sz="2000" dirty="0">
                      <a:solidFill>
                        <a:schemeClr val="bg1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732487922705314"/>
                      <c:h val="0.074020893435133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20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2020 год</c:v>
                </c:pt>
                <c:pt idx="1">
                  <c:v>2022 год</c:v>
                </c:pt>
                <c:pt idx="2">
                  <c:v>2023 год 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2.5000000000000001E-2</c:v>
                </c:pt>
                <c:pt idx="1">
                  <c:v>1.0800000000000001E-2</c:v>
                </c:pt>
                <c:pt idx="2">
                  <c:v>7.0000000000000001E-3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7080136427641574E-3"/>
                  <c:y val="-4.2335075984208055E-2"/>
                </c:manualLayout>
              </c:layout>
              <c:tx>
                <c:rich>
                  <a:bodyPr/>
                  <a:lstStyle/>
                  <a:p>
                    <a:r>
                      <a:rPr lang="ru-RU" sz="2000">
                        <a:solidFill>
                          <a:schemeClr val="bg1"/>
                        </a:solidFill>
                      </a:rPr>
                      <a:t>4,7%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715284958335868"/>
                      <c:h val="0.0573347107438017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6.2597141497267696E-3"/>
                  <c:y val="-5.5228172396726533E-2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>
                        <a:solidFill>
                          <a:schemeClr val="bg1"/>
                        </a:solidFill>
                      </a:rPr>
                      <a:t>0,8%</a:t>
                    </a:r>
                    <a:endParaRPr lang="ru-RU" sz="2000" dirty="0">
                      <a:solidFill>
                        <a:schemeClr val="bg1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777601018135539"/>
                      <c:h val="0.057340525328330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1.7748627922638338E-3"/>
                  <c:y val="-8.8413496152659463E-2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>
                        <a:solidFill>
                          <a:schemeClr val="bg1"/>
                        </a:solidFill>
                      </a:rPr>
                      <a:t>0,7%</a:t>
                    </a:r>
                    <a:endParaRPr lang="ru-RU" sz="2000" dirty="0">
                      <a:solidFill>
                        <a:schemeClr val="bg1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20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2020 год</c:v>
                </c:pt>
                <c:pt idx="1">
                  <c:v>2022 год</c:v>
                </c:pt>
                <c:pt idx="2">
                  <c:v>2023 год </c:v>
                </c:pt>
              </c:strCache>
            </c:strRef>
          </c:cat>
          <c:val>
            <c:numRef>
              <c:f>Sheet1!$C$2:$C$4</c:f>
              <c:numCache>
                <c:formatCode>0.00%</c:formatCode>
                <c:ptCount val="3"/>
                <c:pt idx="0">
                  <c:v>4.7E-2</c:v>
                </c:pt>
                <c:pt idx="1">
                  <c:v>1.0999999999999999E-2</c:v>
                </c:pt>
                <c:pt idx="2">
                  <c:v>8.0000000000000002E-3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757568"/>
        <c:axId val="67650688"/>
      </c:barChart>
      <c:catAx>
        <c:axId val="6775756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ru-RU" sz="20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  <a:endParaRPr lang="ru-RU"/>
          </a:p>
        </c:txPr>
        <c:crossAx val="67650688"/>
        <c:crosses val="autoZero"/>
        <c:auto val="1"/>
        <c:lblAlgn val="ctr"/>
        <c:lblOffset val="100"/>
        <c:noMultiLvlLbl val="0"/>
      </c:catAx>
      <c:valAx>
        <c:axId val="676506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6775756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 sz="2000">
          <a:solidFill>
            <a:schemeClr val="bg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446826051112906E-2"/>
          <c:y val="0.18066931897964"/>
          <c:w val="0.90098928276999202"/>
          <c:h val="0.577205710273811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2010 год</c:v>
                </c:pt>
              </c:strCache>
            </c:strRef>
          </c:tx>
          <c:spPr>
            <a:noFill/>
            <a:ln w="25400" cap="flat" cmpd="sng" algn="ctr">
              <a:solidFill>
                <a:schemeClr val="accent1"/>
              </a:solidFill>
              <a:miter lim="800000"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>
                        <a:solidFill>
                          <a:schemeClr val="bg1"/>
                        </a:solidFill>
                      </a:rPr>
                      <a:t>4.1%</a:t>
                    </a:r>
                    <a:endParaRPr lang="ru-RU" sz="200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20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Газифицировано домов частного сектора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4.0999999999999996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2023 год</c:v>
                </c:pt>
              </c:strCache>
            </c:strRef>
          </c:tx>
          <c:spPr>
            <a:noFill/>
            <a:ln w="25400" cap="flat" cmpd="sng" algn="ctr">
              <a:solidFill>
                <a:schemeClr val="accent2"/>
              </a:solidFill>
              <a:miter lim="800000"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20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a:t>45%</a:t>
                    </a:r>
                    <a:endParaRPr lang="ru-RU" sz="20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20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Газифицировано домов частного сектора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35"/>
        <c:axId val="133395968"/>
        <c:axId val="68260352"/>
      </c:barChart>
      <c:catAx>
        <c:axId val="13339596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ru-RU" sz="18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  <a:endParaRPr lang="ru-RU"/>
          </a:p>
        </c:txPr>
        <c:crossAx val="68260352"/>
        <c:crosses val="autoZero"/>
        <c:auto val="1"/>
        <c:lblAlgn val="ctr"/>
        <c:lblOffset val="100"/>
        <c:noMultiLvlLbl val="0"/>
      </c:catAx>
      <c:valAx>
        <c:axId val="682603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3395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ru-RU" sz="16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  <a:endParaRPr lang="ru-RU"/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ru-RU" sz="16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276450511945392"/>
          <c:y val="7.6582709326072198E-3"/>
          <c:w val="0.53352023403217896"/>
          <c:h val="0.100918992511913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6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284178869404861E-3"/>
          <c:y val="7.1873841600239963E-2"/>
          <c:w val="0.57440679074417034"/>
          <c:h val="0.887055391771051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58%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0.00%</c:formatCode>
                <c:ptCount val="1"/>
                <c:pt idx="0">
                  <c:v>0.57999999999999996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1817746561169824"/>
                  <c:y val="4.1070766628708538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61,4%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0.00%</c:formatCode>
                <c:ptCount val="1"/>
                <c:pt idx="0">
                  <c:v>0.61399999999999999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2453248"/>
        <c:axId val="68665920"/>
      </c:barChart>
      <c:catAx>
        <c:axId val="182453248"/>
        <c:scaling>
          <c:orientation val="minMax"/>
        </c:scaling>
        <c:delete val="1"/>
        <c:axPos val="b"/>
        <c:majorTickMark val="out"/>
        <c:minorTickMark val="none"/>
        <c:tickLblPos val="nextTo"/>
        <c:crossAx val="68665920"/>
        <c:crosses val="autoZero"/>
        <c:auto val="1"/>
        <c:lblAlgn val="ctr"/>
        <c:lblOffset val="100"/>
        <c:noMultiLvlLbl val="0"/>
      </c:catAx>
      <c:valAx>
        <c:axId val="68665920"/>
        <c:scaling>
          <c:orientation val="minMax"/>
        </c:scaling>
        <c:delete val="1"/>
        <c:axPos val="l"/>
        <c:majorGridlines/>
        <c:numFmt formatCode="0.00%" sourceLinked="1"/>
        <c:majorTickMark val="out"/>
        <c:minorTickMark val="none"/>
        <c:tickLblPos val="nextTo"/>
        <c:crossAx val="1824532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2786992489622395"/>
          <c:y val="0.19322582979320307"/>
          <c:w val="0.32579535883866284"/>
          <c:h val="0.55194178623070211"/>
        </c:manualLayout>
      </c:layout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0.1217</cdr:x>
      <cdr:y>0.07688</cdr:y>
    </cdr:from>
    <cdr:to>
      <cdr:x>0.32545</cdr:x>
      <cdr:y>0.26025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071570" y="357190"/>
          <a:ext cx="1785950" cy="8429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none" lIns="45720" tIns="45720" rIns="45720" bIns="45720" rtlCol="0" anchor="t" anchorCtr="0">
          <a:normAutofit/>
        </a:bodyPr>
        <a:lstStyle xmlns:a="http://schemas.openxmlformats.org/drawingml/2006/main"/>
        <a:p xmlns:a="http://schemas.openxmlformats.org/drawingml/2006/main">
          <a:pPr algn="ctr"/>
          <a:endParaRPr lang="ru-RU" sz="2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0.02022</cdr:x>
      <cdr:y>0.06407</cdr:y>
    </cdr:from>
    <cdr:to>
      <cdr:x>0.33617</cdr:x>
      <cdr:y>0.19005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77602" y="288032"/>
          <a:ext cx="2774688" cy="5663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none" lIns="45720" tIns="45720" rIns="45720" bIns="45720" rtlCol="0" anchor="t" anchorCtr="0">
          <a:normAutofit/>
        </a:bodyPr>
        <a:lstStyle xmlns:a="http://schemas.openxmlformats.org/drawingml/2006/main"/>
        <a:p xmlns:a="http://schemas.openxmlformats.org/drawingml/2006/main">
          <a:endParaRPr lang="ru-RU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0.06705</cdr:x>
      <cdr:y>0.32429</cdr:y>
    </cdr:from>
    <cdr:to>
      <cdr:x>0.18959</cdr:x>
      <cdr:y>0.37661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79041" y="1844478"/>
          <a:ext cx="1240971" cy="2975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1"/>
              </a:solidFill>
              <a:latin typeface="Bahnschrift Light" panose="020B0502040204020203" pitchFamily="34" charset="0"/>
            </a:rPr>
            <a:t>Пандемия</a:t>
          </a:r>
          <a:endParaRPr lang="ru-RU" sz="1400" b="1" dirty="0">
            <a:solidFill>
              <a:schemeClr val="bg1"/>
            </a:solidFill>
            <a:latin typeface="Bahnschrift Light" panose="020B0502040204020203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707" cy="498837"/>
          </a:xfrm>
          <a:prstGeom prst="rect">
            <a:avLst/>
          </a:prstGeom>
        </p:spPr>
        <p:txBody>
          <a:bodyPr vert="horz" lIns="88084" tIns="44042" rIns="88084" bIns="4404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29590" y="0"/>
            <a:ext cx="2929707" cy="498837"/>
          </a:xfrm>
          <a:prstGeom prst="rect">
            <a:avLst/>
          </a:prstGeom>
        </p:spPr>
        <p:txBody>
          <a:bodyPr vert="horz" lIns="88084" tIns="44042" rIns="88084" bIns="44042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369"/>
            <a:ext cx="2929707" cy="498836"/>
          </a:xfrm>
          <a:prstGeom prst="rect">
            <a:avLst/>
          </a:prstGeom>
        </p:spPr>
        <p:txBody>
          <a:bodyPr vert="horz" lIns="88084" tIns="44042" rIns="88084" bIns="4404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29590" y="9443369"/>
            <a:ext cx="2929707" cy="498836"/>
          </a:xfrm>
          <a:prstGeom prst="rect">
            <a:avLst/>
          </a:prstGeom>
        </p:spPr>
        <p:txBody>
          <a:bodyPr vert="horz" lIns="88084" tIns="44042" rIns="88084" bIns="44042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44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586" cy="498129"/>
          </a:xfrm>
          <a:prstGeom prst="rect">
            <a:avLst/>
          </a:prstGeom>
        </p:spPr>
        <p:txBody>
          <a:bodyPr vert="horz" lIns="88084" tIns="44042" rIns="88084" bIns="4404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3830067" y="0"/>
            <a:ext cx="2929585" cy="498129"/>
          </a:xfrm>
          <a:prstGeom prst="rect">
            <a:avLst/>
          </a:prstGeom>
        </p:spPr>
        <p:txBody>
          <a:bodyPr vert="horz" lIns="88084" tIns="44042" rIns="88084" bIns="44042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084" tIns="44042" rIns="88084" bIns="44042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676872" y="4785423"/>
            <a:ext cx="5408930" cy="3914084"/>
          </a:xfrm>
          <a:prstGeom prst="rect">
            <a:avLst/>
          </a:prstGeom>
        </p:spPr>
        <p:txBody>
          <a:bodyPr vert="horz" lIns="88084" tIns="44042" rIns="88084" bIns="4404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4385"/>
            <a:ext cx="2929586" cy="498129"/>
          </a:xfrm>
          <a:prstGeom prst="rect">
            <a:avLst/>
          </a:prstGeom>
        </p:spPr>
        <p:txBody>
          <a:bodyPr vert="horz" lIns="88084" tIns="44042" rIns="88084" bIns="4404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30067" y="9444385"/>
            <a:ext cx="2929585" cy="498129"/>
          </a:xfrm>
          <a:prstGeom prst="rect">
            <a:avLst/>
          </a:prstGeom>
        </p:spPr>
        <p:txBody>
          <a:bodyPr vert="horz" lIns="88084" tIns="44042" rIns="88084" bIns="44042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57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710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88084" tIns="44042" rIns="88084" bIns="44042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710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697110" y="8437334"/>
            <a:ext cx="2828357" cy="445693"/>
          </a:xfrm>
          <a:prstGeom prst="rect">
            <a:avLst/>
          </a:prstGeom>
          <a:noFill/>
          <a:ln w="9525">
            <a:noFill/>
          </a:ln>
        </p:spPr>
        <p:txBody>
          <a:bodyPr vert="horz" lIns="88084" tIns="44042" rIns="88084" bIns="44042" anchor="b" anchorCtr="0"/>
          <a:lstStyle/>
          <a:p>
            <a:pPr lvl="0" algn="r"/>
            <a:fld id="{9A0DB2DC-4C9A-4742-B13C-FB6460FD3503}" type="slidenum">
              <a:rPr lang="zh-CN" altLang="en-US" dirty="0">
                <a:latin typeface="Calibri" panose="020F0502020204030204" charset="0"/>
                <a:ea typeface="SimSun" panose="02010600030101010101" pitchFamily="2" charset="-122"/>
              </a:rPr>
              <a:t>21</a:t>
            </a:fld>
            <a:endParaRPr lang="zh-CN" altLang="en-US" dirty="0">
              <a:latin typeface="Calibri" panose="020F050202020403020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710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88084" tIns="44042" rIns="88084" bIns="44042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710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697110" y="8437334"/>
            <a:ext cx="2828357" cy="445693"/>
          </a:xfrm>
          <a:prstGeom prst="rect">
            <a:avLst/>
          </a:prstGeom>
          <a:noFill/>
          <a:ln w="9525">
            <a:noFill/>
          </a:ln>
        </p:spPr>
        <p:txBody>
          <a:bodyPr vert="horz" lIns="88084" tIns="44042" rIns="88084" bIns="44042" anchor="b" anchorCtr="0"/>
          <a:lstStyle/>
          <a:p>
            <a:pPr lvl="0" algn="r"/>
            <a:fld id="{9A0DB2DC-4C9A-4742-B13C-FB6460FD3503}" type="slidenum">
              <a:rPr lang="zh-CN" altLang="en-US" dirty="0">
                <a:latin typeface="Calibri" panose="020F0502020204030204" charset="0"/>
                <a:ea typeface="SimSun" panose="02010600030101010101" pitchFamily="2" charset="-122"/>
              </a:rPr>
              <a:t>22</a:t>
            </a:fld>
            <a:endParaRPr lang="zh-CN" altLang="en-US" dirty="0">
              <a:latin typeface="Calibri" panose="020F050202020403020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5427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88084" tIns="44042" rIns="88084" bIns="44042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427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697110" y="8437334"/>
            <a:ext cx="2828357" cy="445693"/>
          </a:xfrm>
          <a:prstGeom prst="rect">
            <a:avLst/>
          </a:prstGeom>
          <a:noFill/>
          <a:ln w="9525">
            <a:noFill/>
          </a:ln>
        </p:spPr>
        <p:txBody>
          <a:bodyPr vert="horz" lIns="88084" tIns="44042" rIns="88084" bIns="44042" anchor="b" anchorCtr="0"/>
          <a:lstStyle/>
          <a:p>
            <a:pPr lvl="0" algn="r"/>
            <a:fld id="{9A0DB2DC-4C9A-4742-B13C-FB6460FD3503}" type="slidenum">
              <a:rPr lang="zh-CN" altLang="en-US" dirty="0">
                <a:latin typeface="Calibri" panose="020F0502020204030204" charset="0"/>
                <a:ea typeface="SimSun" panose="02010600030101010101" pitchFamily="2" charset="-122"/>
              </a:rPr>
              <a:t>25</a:t>
            </a:fld>
            <a:endParaRPr lang="zh-CN" altLang="en-US" dirty="0">
              <a:latin typeface="Calibri" panose="020F050202020403020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5427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88084" tIns="44042" rIns="88084" bIns="44042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427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697110" y="8437334"/>
            <a:ext cx="2828357" cy="445693"/>
          </a:xfrm>
          <a:prstGeom prst="rect">
            <a:avLst/>
          </a:prstGeom>
          <a:noFill/>
          <a:ln w="9525">
            <a:noFill/>
          </a:ln>
        </p:spPr>
        <p:txBody>
          <a:bodyPr vert="horz" lIns="88084" tIns="44042" rIns="88084" bIns="44042" anchor="b" anchorCtr="0"/>
          <a:lstStyle/>
          <a:p>
            <a:pPr lvl="0" algn="r"/>
            <a:fld id="{9A0DB2DC-4C9A-4742-B13C-FB6460FD3503}" type="slidenum">
              <a:rPr lang="zh-CN" altLang="en-US" dirty="0">
                <a:latin typeface="Calibri" panose="020F0502020204030204" charset="0"/>
                <a:ea typeface="SimSun" panose="02010600030101010101" pitchFamily="2" charset="-122"/>
              </a:rPr>
              <a:t>26</a:t>
            </a:fld>
            <a:endParaRPr lang="zh-CN" altLang="en-US" dirty="0">
              <a:latin typeface="Calibri" panose="020F050202020403020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5427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88084" tIns="44042" rIns="88084" bIns="44042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427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697110" y="8437334"/>
            <a:ext cx="2828357" cy="445693"/>
          </a:xfrm>
          <a:prstGeom prst="rect">
            <a:avLst/>
          </a:prstGeom>
          <a:noFill/>
          <a:ln w="9525">
            <a:noFill/>
          </a:ln>
        </p:spPr>
        <p:txBody>
          <a:bodyPr vert="horz" lIns="88084" tIns="44042" rIns="88084" bIns="44042" anchor="b" anchorCtr="0"/>
          <a:lstStyle/>
          <a:p>
            <a:pPr lvl="0" algn="r"/>
            <a:fld id="{9A0DB2DC-4C9A-4742-B13C-FB6460FD3503}" type="slidenum">
              <a:rPr lang="zh-CN" altLang="en-US" dirty="0">
                <a:latin typeface="Calibri" panose="020F0502020204030204" charset="0"/>
                <a:ea typeface="SimSun" panose="02010600030101010101" pitchFamily="2" charset="-122"/>
              </a:rPr>
              <a:t>27</a:t>
            </a:fld>
            <a:endParaRPr lang="zh-CN" altLang="en-US" dirty="0">
              <a:latin typeface="Calibri" panose="020F050202020403020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5427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88084" tIns="44042" rIns="88084" bIns="44042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427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697110" y="8437334"/>
            <a:ext cx="2828357" cy="445693"/>
          </a:xfrm>
          <a:prstGeom prst="rect">
            <a:avLst/>
          </a:prstGeom>
          <a:noFill/>
          <a:ln w="9525">
            <a:noFill/>
          </a:ln>
        </p:spPr>
        <p:txBody>
          <a:bodyPr vert="horz" lIns="88084" tIns="44042" rIns="88084" bIns="44042" anchor="b" anchorCtr="0"/>
          <a:lstStyle/>
          <a:p>
            <a:pPr lvl="0" algn="r"/>
            <a:fld id="{9A0DB2DC-4C9A-4742-B13C-FB6460FD3503}" type="slidenum">
              <a:rPr lang="zh-CN" altLang="en-US" dirty="0">
                <a:latin typeface="Calibri" panose="020F0502020204030204" charset="0"/>
                <a:ea typeface="SimSun" panose="02010600030101010101" pitchFamily="2" charset="-122"/>
              </a:rPr>
              <a:t>28</a:t>
            </a:fld>
            <a:endParaRPr lang="zh-CN" altLang="en-US" dirty="0">
              <a:latin typeface="Calibri" panose="020F050202020403020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5427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88084" tIns="44042" rIns="88084" bIns="44042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427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697110" y="8437334"/>
            <a:ext cx="2828357" cy="445693"/>
          </a:xfrm>
          <a:prstGeom prst="rect">
            <a:avLst/>
          </a:prstGeom>
          <a:noFill/>
          <a:ln w="9525">
            <a:noFill/>
          </a:ln>
        </p:spPr>
        <p:txBody>
          <a:bodyPr vert="horz" lIns="88084" tIns="44042" rIns="88084" bIns="44042" anchor="b" anchorCtr="0"/>
          <a:lstStyle/>
          <a:p>
            <a:pPr lvl="0" algn="r"/>
            <a:fld id="{9A0DB2DC-4C9A-4742-B13C-FB6460FD3503}" type="slidenum">
              <a:rPr lang="zh-CN" altLang="en-US" dirty="0">
                <a:latin typeface="Calibri" panose="020F0502020204030204" charset="0"/>
                <a:ea typeface="SimSun" panose="02010600030101010101" pitchFamily="2" charset="-122"/>
              </a:rPr>
              <a:t>29</a:t>
            </a:fld>
            <a:endParaRPr lang="zh-CN" altLang="en-US" dirty="0">
              <a:latin typeface="Calibri" panose="020F050202020403020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5017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88084" tIns="44042" rIns="88084" bIns="44042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017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697110" y="8437334"/>
            <a:ext cx="2828357" cy="445693"/>
          </a:xfrm>
          <a:prstGeom prst="rect">
            <a:avLst/>
          </a:prstGeom>
          <a:noFill/>
          <a:ln w="9525">
            <a:noFill/>
          </a:ln>
        </p:spPr>
        <p:txBody>
          <a:bodyPr vert="horz" lIns="88084" tIns="44042" rIns="88084" bIns="44042" anchor="b" anchorCtr="0"/>
          <a:lstStyle/>
          <a:p>
            <a:pPr lvl="0" algn="r"/>
            <a:fld id="{9A0DB2DC-4C9A-4742-B13C-FB6460FD3503}" type="slidenum">
              <a:rPr lang="zh-CN" altLang="en-US" dirty="0">
                <a:latin typeface="Calibri" panose="020F0502020204030204" charset="0"/>
                <a:ea typeface="SimSun" panose="02010600030101010101" pitchFamily="2" charset="-122"/>
              </a:rPr>
              <a:t>7</a:t>
            </a:fld>
            <a:endParaRPr lang="zh-CN" altLang="en-US" dirty="0">
              <a:latin typeface="Calibri" panose="020F050202020403020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5427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88084" tIns="44042" rIns="88084" bIns="44042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427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697110" y="8437334"/>
            <a:ext cx="2828357" cy="445693"/>
          </a:xfrm>
          <a:prstGeom prst="rect">
            <a:avLst/>
          </a:prstGeom>
          <a:noFill/>
          <a:ln w="9525">
            <a:noFill/>
          </a:ln>
        </p:spPr>
        <p:txBody>
          <a:bodyPr vert="horz" lIns="88084" tIns="44042" rIns="88084" bIns="44042" anchor="b" anchorCtr="0"/>
          <a:lstStyle/>
          <a:p>
            <a:pPr lvl="0" algn="r"/>
            <a:fld id="{9A0DB2DC-4C9A-4742-B13C-FB6460FD3503}" type="slidenum">
              <a:rPr lang="zh-CN" altLang="en-US" dirty="0">
                <a:latin typeface="Calibri" panose="020F0502020204030204" charset="0"/>
                <a:ea typeface="SimSun" panose="02010600030101010101" pitchFamily="2" charset="-122"/>
              </a:rPr>
              <a:t>8</a:t>
            </a:fld>
            <a:endParaRPr lang="zh-CN" altLang="en-US" dirty="0">
              <a:latin typeface="Calibri" panose="020F050202020403020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5427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88084" tIns="44042" rIns="88084" bIns="44042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427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697110" y="8437334"/>
            <a:ext cx="2828357" cy="445693"/>
          </a:xfrm>
          <a:prstGeom prst="rect">
            <a:avLst/>
          </a:prstGeom>
          <a:noFill/>
          <a:ln w="9525">
            <a:noFill/>
          </a:ln>
        </p:spPr>
        <p:txBody>
          <a:bodyPr vert="horz" lIns="88084" tIns="44042" rIns="88084" bIns="44042" anchor="b" anchorCtr="0"/>
          <a:lstStyle/>
          <a:p>
            <a:pPr lvl="0" algn="r"/>
            <a:fld id="{9A0DB2DC-4C9A-4742-B13C-FB6460FD3503}" type="slidenum">
              <a:rPr lang="zh-CN" altLang="en-US" dirty="0">
                <a:latin typeface="Calibri" panose="020F0502020204030204" charset="0"/>
                <a:ea typeface="SimSun" panose="02010600030101010101" pitchFamily="2" charset="-122"/>
              </a:rPr>
              <a:t>9</a:t>
            </a:fld>
            <a:endParaRPr lang="zh-CN" altLang="en-US" dirty="0">
              <a:latin typeface="Calibri" panose="020F050202020403020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710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88084" tIns="44042" rIns="88084" bIns="44042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710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697110" y="8437334"/>
            <a:ext cx="2828357" cy="445693"/>
          </a:xfrm>
          <a:prstGeom prst="rect">
            <a:avLst/>
          </a:prstGeom>
          <a:noFill/>
          <a:ln w="9525">
            <a:noFill/>
          </a:ln>
        </p:spPr>
        <p:txBody>
          <a:bodyPr vert="horz" lIns="88084" tIns="44042" rIns="88084" bIns="44042" anchor="b" anchorCtr="0"/>
          <a:lstStyle/>
          <a:p>
            <a:pPr lvl="0" algn="r"/>
            <a:fld id="{9A0DB2DC-4C9A-4742-B13C-FB6460FD3503}" type="slidenum">
              <a:rPr lang="zh-CN" altLang="en-US" dirty="0">
                <a:latin typeface="Calibri" panose="020F0502020204030204" charset="0"/>
                <a:ea typeface="SimSun" panose="02010600030101010101" pitchFamily="2" charset="-122"/>
              </a:rPr>
              <a:t>13</a:t>
            </a:fld>
            <a:endParaRPr lang="zh-CN" altLang="en-US" dirty="0">
              <a:latin typeface="Calibri" panose="020F050202020403020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550D1B-E401-4069-89D9-91D694140E9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550D1B-E401-4069-89D9-91D694140E9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550D1B-E401-4069-89D9-91D694140E9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550D1B-E401-4069-89D9-91D694140E9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550D1B-E401-4069-89D9-91D694140E9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550D1B-E401-4069-89D9-91D694140E9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3135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  <a:t>3/29/2024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  <a:p>
            <a:pPr lvl="3"/>
            <a:r>
              <a:rPr lang="en-US" dirty="0" smtClean="0"/>
              <a:t>Fourth level</a:t>
            </a:r>
            <a:endParaRPr lang="en-US" dirty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  <a:t>3/29/2024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jpeg"/><Relationship Id="rId7" Type="http://schemas.openxmlformats.org/officeDocument/2006/relationships/image" Target="../media/image2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chart" Target="../charts/char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.jpeg"/><Relationship Id="rId7" Type="http://schemas.openxmlformats.org/officeDocument/2006/relationships/image" Target="../media/image3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.jpeg"/><Relationship Id="rId7" Type="http://schemas.openxmlformats.org/officeDocument/2006/relationships/image" Target="../media/image3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chart" Target="../charts/chart10.xml"/><Relationship Id="rId7" Type="http://schemas.openxmlformats.org/officeDocument/2006/relationships/chart" Target="../charts/chart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jpeg"/><Relationship Id="rId5" Type="http://schemas.openxmlformats.org/officeDocument/2006/relationships/chart" Target="../charts/chart12.xml"/><Relationship Id="rId4" Type="http://schemas.openxmlformats.org/officeDocument/2006/relationships/chart" Target="../charts/chart11.xml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2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 rot="10800000" flipV="1">
            <a:off x="1975485" y="1585595"/>
            <a:ext cx="9732010" cy="2298700"/>
          </a:xfrm>
        </p:spPr>
        <p:txBody>
          <a:bodyPr/>
          <a:lstStyle/>
          <a:p>
            <a:r>
              <a:rPr lang="ru-RU" altLang="en-US">
                <a:solidFill>
                  <a:schemeClr val="bg1"/>
                </a:solidFill>
              </a:rPr>
              <a:t>Отчёт главы Кыштымского </a:t>
            </a:r>
          </a:p>
        </p:txBody>
      </p:sp>
      <p:pic>
        <p:nvPicPr>
          <p:cNvPr id="101" name="Изображение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Subtitle 4"/>
          <p:cNvSpPr>
            <a:spLocks noGrp="1"/>
          </p:cNvSpPr>
          <p:nvPr>
            <p:ph type="subTitle" idx="1"/>
          </p:nvPr>
        </p:nvSpPr>
        <p:spPr>
          <a:xfrm>
            <a:off x="524987" y="1647553"/>
            <a:ext cx="11476512" cy="197739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Bahnschrift Light" panose="020B0502040204020203" pitchFamily="34" charset="0"/>
                <a:cs typeface="Bahnschrift Condensed" panose="020B0502040204020203" charset="0"/>
              </a:rPr>
              <a:t>Об итогах социально-экономического развития, </a:t>
            </a:r>
            <a:r>
              <a:rPr lang="en-US" sz="3200" dirty="0" smtClean="0">
                <a:solidFill>
                  <a:schemeClr val="bg1"/>
                </a:solidFill>
                <a:latin typeface="Bahnschrift Light" panose="020B0502040204020203" pitchFamily="34" charset="0"/>
                <a:cs typeface="Bahnschrift Condensed" panose="020B0502040204020203" charset="0"/>
              </a:rPr>
              <a:t>результатах </a:t>
            </a:r>
            <a:r>
              <a:rPr lang="en-US" sz="3200" dirty="0">
                <a:solidFill>
                  <a:schemeClr val="bg1"/>
                </a:solidFill>
                <a:latin typeface="Bahnschrift Light" panose="020B0502040204020203" pitchFamily="34" charset="0"/>
                <a:cs typeface="Bahnschrift Condensed" panose="020B0502040204020203" charset="0"/>
              </a:rPr>
              <a:t>деятельности </a:t>
            </a:r>
            <a:endParaRPr lang="ru-RU" sz="3200" dirty="0" smtClean="0">
              <a:solidFill>
                <a:schemeClr val="bg1"/>
              </a:solidFill>
              <a:latin typeface="Bahnschrift Light" panose="020B0502040204020203" pitchFamily="34" charset="0"/>
              <a:cs typeface="Bahnschrift Condensed" panose="020B0502040204020203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Bahnschrift Light" panose="020B0502040204020203" pitchFamily="34" charset="0"/>
                <a:cs typeface="Bahnschrift Condensed" panose="020B0502040204020203" charset="0"/>
              </a:rPr>
              <a:t>главы и </a:t>
            </a:r>
            <a:r>
              <a:rPr lang="en-US" sz="3200" dirty="0">
                <a:solidFill>
                  <a:schemeClr val="bg1"/>
                </a:solidFill>
                <a:latin typeface="Bahnschrift Light" panose="020B0502040204020203" pitchFamily="34" charset="0"/>
                <a:cs typeface="Bahnschrift Condensed" panose="020B0502040204020203" charset="0"/>
              </a:rPr>
              <a:t>администрации Кыштымского городского округа 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Bahnschrift Light" panose="020B0502040204020203" pitchFamily="34" charset="0"/>
                <a:cs typeface="Bahnschrift Condensed" panose="020B0502040204020203" charset="0"/>
              </a:rPr>
              <a:t>за</a:t>
            </a:r>
            <a:r>
              <a:rPr lang="en-US" sz="3200" dirty="0" smtClean="0">
                <a:solidFill>
                  <a:schemeClr val="bg1"/>
                </a:solidFill>
                <a:latin typeface="Bahnschrift Light" panose="020B0502040204020203" pitchFamily="34" charset="0"/>
                <a:cs typeface="Bahnschrift Condensed" panose="020B0502040204020203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Bahnschrift Light" panose="020B0502040204020203" pitchFamily="34" charset="0"/>
                <a:cs typeface="Bahnschrift Condensed" panose="020B0502040204020203" charset="0"/>
              </a:rPr>
              <a:t>202</a:t>
            </a:r>
            <a:r>
              <a:rPr lang="ru-RU" sz="3200" dirty="0" smtClean="0">
                <a:solidFill>
                  <a:schemeClr val="bg1"/>
                </a:solidFill>
                <a:latin typeface="Bahnschrift Light" panose="020B0502040204020203" pitchFamily="34" charset="0"/>
                <a:cs typeface="Bahnschrift Condensed" panose="020B0502040204020203" charset="0"/>
              </a:rPr>
              <a:t>3</a:t>
            </a:r>
            <a:r>
              <a:rPr lang="en-US" sz="3200" dirty="0" smtClean="0">
                <a:solidFill>
                  <a:schemeClr val="bg1"/>
                </a:solidFill>
                <a:latin typeface="Bahnschrift Light" panose="020B0502040204020203" pitchFamily="34" charset="0"/>
                <a:cs typeface="Bahnschrift Condensed" panose="020B0502040204020203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Bahnschrift Light" panose="020B0502040204020203" pitchFamily="34" charset="0"/>
                <a:cs typeface="Bahnschrift Condensed" panose="020B0502040204020203" charset="0"/>
              </a:rPr>
              <a:t>год и задачах на </a:t>
            </a:r>
            <a:r>
              <a:rPr lang="en-US" sz="3200" dirty="0" smtClean="0">
                <a:solidFill>
                  <a:schemeClr val="bg1"/>
                </a:solidFill>
                <a:latin typeface="Bahnschrift Light" panose="020B0502040204020203" pitchFamily="34" charset="0"/>
                <a:cs typeface="Bahnschrift Condensed" panose="020B0502040204020203" charset="0"/>
              </a:rPr>
              <a:t>202</a:t>
            </a:r>
            <a:r>
              <a:rPr lang="ru-RU" sz="3200" dirty="0" smtClean="0">
                <a:solidFill>
                  <a:schemeClr val="bg1"/>
                </a:solidFill>
                <a:latin typeface="Bahnschrift Light" panose="020B0502040204020203" pitchFamily="34" charset="0"/>
                <a:cs typeface="Bahnschrift Condensed" panose="020B0502040204020203" charset="0"/>
              </a:rPr>
              <a:t>4</a:t>
            </a:r>
            <a:r>
              <a:rPr lang="en-US" sz="3200" dirty="0" smtClean="0">
                <a:solidFill>
                  <a:schemeClr val="bg1"/>
                </a:solidFill>
                <a:latin typeface="Bahnschrift Light" panose="020B0502040204020203" pitchFamily="34" charset="0"/>
                <a:cs typeface="Bahnschrift Condensed" panose="020B0502040204020203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Bahnschrift Light" panose="020B0502040204020203" pitchFamily="34" charset="0"/>
                <a:cs typeface="Bahnschrift Condensed" panose="020B0502040204020203" charset="0"/>
              </a:rPr>
              <a:t>год</a:t>
            </a:r>
          </a:p>
        </p:txBody>
      </p:sp>
      <p:pic>
        <p:nvPicPr>
          <p:cNvPr id="102" name="Изображение 101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-3319780" y="3319780"/>
            <a:ext cx="6858000" cy="218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Изображение 8" descr="Безымянный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03" y="123825"/>
            <a:ext cx="637540" cy="758190"/>
          </a:xfrm>
          <a:prstGeom prst="rect">
            <a:avLst/>
          </a:prstGeom>
        </p:spPr>
      </p:pic>
      <p:cxnSp>
        <p:nvCxnSpPr>
          <p:cNvPr id="10" name="Прямое соединение 9"/>
          <p:cNvCxnSpPr/>
          <p:nvPr/>
        </p:nvCxnSpPr>
        <p:spPr>
          <a:xfrm>
            <a:off x="4406900" y="912495"/>
            <a:ext cx="6968490" cy="9525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Текстовое поле 10"/>
          <p:cNvSpPr txBox="1"/>
          <p:nvPr/>
        </p:nvSpPr>
        <p:spPr>
          <a:xfrm>
            <a:off x="4386580" y="206375"/>
            <a:ext cx="695896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ОТЧЁТ ГЛАВЫ КЫШТЫМСКОГО ГОРОДСКОГО ОКРУГА </a:t>
            </a:r>
            <a:r>
              <a:rPr lang="ru-RU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ЛЮДМИЛЫ АЛЕКСАНДРОВНЫ ШЕБОЛАЕВОЙ</a:t>
            </a:r>
          </a:p>
        </p:txBody>
      </p:sp>
      <p:sp>
        <p:nvSpPr>
          <p:cNvPr id="5" name="矩形 14"/>
          <p:cNvSpPr/>
          <p:nvPr/>
        </p:nvSpPr>
        <p:spPr>
          <a:xfrm>
            <a:off x="218440" y="4803775"/>
            <a:ext cx="11974195" cy="2054225"/>
          </a:xfrm>
          <a:custGeom>
            <a:avLst/>
            <a:gdLst>
              <a:gd name="connsiteX0" fmla="*/ 0 w 12192000"/>
              <a:gd name="connsiteY0" fmla="*/ 0 h 2133600"/>
              <a:gd name="connsiteX1" fmla="*/ 12192000 w 12192000"/>
              <a:gd name="connsiteY1" fmla="*/ 0 h 2133600"/>
              <a:gd name="connsiteX2" fmla="*/ 12192000 w 12192000"/>
              <a:gd name="connsiteY2" fmla="*/ 2133600 h 2133600"/>
              <a:gd name="connsiteX3" fmla="*/ 0 w 12192000"/>
              <a:gd name="connsiteY3" fmla="*/ 2133600 h 2133600"/>
              <a:gd name="connsiteX4" fmla="*/ 0 w 12192000"/>
              <a:gd name="connsiteY4" fmla="*/ 0 h 2133600"/>
              <a:gd name="connsiteX0-1" fmla="*/ 0 w 12192000"/>
              <a:gd name="connsiteY0-2" fmla="*/ 0 h 2757715"/>
              <a:gd name="connsiteX1-3" fmla="*/ 12192000 w 12192000"/>
              <a:gd name="connsiteY1-4" fmla="*/ 0 h 2757715"/>
              <a:gd name="connsiteX2-5" fmla="*/ 12192000 w 12192000"/>
              <a:gd name="connsiteY2-6" fmla="*/ 2133600 h 2757715"/>
              <a:gd name="connsiteX3-7" fmla="*/ 14514 w 12192000"/>
              <a:gd name="connsiteY3-8" fmla="*/ 2757715 h 2757715"/>
              <a:gd name="connsiteX4-9" fmla="*/ 0 w 12192000"/>
              <a:gd name="connsiteY4-10" fmla="*/ 0 h 2757715"/>
              <a:gd name="connsiteX0-11" fmla="*/ 0 w 12192000"/>
              <a:gd name="connsiteY0-12" fmla="*/ 0 h 2757715"/>
              <a:gd name="connsiteX1-13" fmla="*/ 12192000 w 12192000"/>
              <a:gd name="connsiteY1-14" fmla="*/ 0 h 2757715"/>
              <a:gd name="connsiteX2-15" fmla="*/ 12177486 w 12192000"/>
              <a:gd name="connsiteY2-16" fmla="*/ 1843315 h 2757715"/>
              <a:gd name="connsiteX3-17" fmla="*/ 14514 w 12192000"/>
              <a:gd name="connsiteY3-18" fmla="*/ 2757715 h 2757715"/>
              <a:gd name="connsiteX4-19" fmla="*/ 0 w 12192000"/>
              <a:gd name="connsiteY4-20" fmla="*/ 0 h 2757715"/>
              <a:gd name="connsiteX0-21" fmla="*/ 0 w 12192000"/>
              <a:gd name="connsiteY0-22" fmla="*/ 0 h 2757715"/>
              <a:gd name="connsiteX1-23" fmla="*/ 12192000 w 12192000"/>
              <a:gd name="connsiteY1-24" fmla="*/ 0 h 2757715"/>
              <a:gd name="connsiteX2-25" fmla="*/ 12177486 w 12192000"/>
              <a:gd name="connsiteY2-26" fmla="*/ 1843315 h 2757715"/>
              <a:gd name="connsiteX3-27" fmla="*/ 0 w 12192000"/>
              <a:gd name="connsiteY3-28" fmla="*/ 2757715 h 2757715"/>
              <a:gd name="connsiteX4-29" fmla="*/ 0 w 12192000"/>
              <a:gd name="connsiteY4-30" fmla="*/ 0 h 2757715"/>
              <a:gd name="connsiteX0-31" fmla="*/ 0 w 12192000"/>
              <a:gd name="connsiteY0-32" fmla="*/ 0 h 2757715"/>
              <a:gd name="connsiteX1-33" fmla="*/ 12192000 w 12192000"/>
              <a:gd name="connsiteY1-34" fmla="*/ 0 h 2757715"/>
              <a:gd name="connsiteX2-35" fmla="*/ 12177486 w 12192000"/>
              <a:gd name="connsiteY2-36" fmla="*/ 1843315 h 2757715"/>
              <a:gd name="connsiteX3-37" fmla="*/ 0 w 12192000"/>
              <a:gd name="connsiteY3-38" fmla="*/ 2757715 h 2757715"/>
              <a:gd name="connsiteX4-39" fmla="*/ 0 w 12192000"/>
              <a:gd name="connsiteY4-40" fmla="*/ 0 h 2757715"/>
              <a:gd name="connsiteX0-41" fmla="*/ 0 w 12192001"/>
              <a:gd name="connsiteY0-42" fmla="*/ 0 h 2757715"/>
              <a:gd name="connsiteX1-43" fmla="*/ 12192000 w 12192001"/>
              <a:gd name="connsiteY1-44" fmla="*/ 0 h 2757715"/>
              <a:gd name="connsiteX2-45" fmla="*/ 12192001 w 12192001"/>
              <a:gd name="connsiteY2-46" fmla="*/ 1857829 h 2757715"/>
              <a:gd name="connsiteX3-47" fmla="*/ 0 w 12192001"/>
              <a:gd name="connsiteY3-48" fmla="*/ 2757715 h 2757715"/>
              <a:gd name="connsiteX4-49" fmla="*/ 0 w 12192001"/>
              <a:gd name="connsiteY4-50" fmla="*/ 0 h 27577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1" h="2757715">
                <a:moveTo>
                  <a:pt x="0" y="0"/>
                </a:moveTo>
                <a:lnTo>
                  <a:pt x="12192000" y="0"/>
                </a:lnTo>
                <a:cubicBezTo>
                  <a:pt x="12192000" y="619276"/>
                  <a:pt x="12192001" y="1238553"/>
                  <a:pt x="12192001" y="1857829"/>
                </a:cubicBezTo>
                <a:lnTo>
                  <a:pt x="0" y="275771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直角三角形 15"/>
          <p:cNvSpPr/>
          <p:nvPr/>
        </p:nvSpPr>
        <p:spPr>
          <a:xfrm rot="21292057" flipH="1" flipV="1">
            <a:off x="530860" y="6337300"/>
            <a:ext cx="11111230" cy="629285"/>
          </a:xfrm>
          <a:custGeom>
            <a:avLst/>
            <a:gdLst>
              <a:gd name="connsiteX0" fmla="*/ 0 w 11403344"/>
              <a:gd name="connsiteY0" fmla="*/ 638628 h 638628"/>
              <a:gd name="connsiteX1" fmla="*/ 0 w 11403344"/>
              <a:gd name="connsiteY1" fmla="*/ 0 h 638628"/>
              <a:gd name="connsiteX2" fmla="*/ 11403344 w 11403344"/>
              <a:gd name="connsiteY2" fmla="*/ 638628 h 638628"/>
              <a:gd name="connsiteX3" fmla="*/ 0 w 11403344"/>
              <a:gd name="connsiteY3" fmla="*/ 638628 h 638628"/>
              <a:gd name="connsiteX0-1" fmla="*/ 362704 w 11766048"/>
              <a:gd name="connsiteY0-2" fmla="*/ 656633 h 656633"/>
              <a:gd name="connsiteX1-3" fmla="*/ 0 w 11766048"/>
              <a:gd name="connsiteY1-4" fmla="*/ 0 h 656633"/>
              <a:gd name="connsiteX2-5" fmla="*/ 11766048 w 11766048"/>
              <a:gd name="connsiteY2-6" fmla="*/ 656633 h 656633"/>
              <a:gd name="connsiteX3-7" fmla="*/ 362704 w 11766048"/>
              <a:gd name="connsiteY3-8" fmla="*/ 656633 h 6566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766048" h="656633">
                <a:moveTo>
                  <a:pt x="362704" y="656633"/>
                </a:moveTo>
                <a:lnTo>
                  <a:pt x="0" y="0"/>
                </a:lnTo>
                <a:lnTo>
                  <a:pt x="11766048" y="656633"/>
                </a:lnTo>
                <a:lnTo>
                  <a:pt x="362704" y="656633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651510" y="601980"/>
            <a:ext cx="2062480" cy="2844483"/>
            <a:chOff x="883445" y="1571227"/>
            <a:chExt cx="1890725" cy="2844801"/>
          </a:xfrm>
        </p:grpSpPr>
        <p:sp>
          <p:nvSpPr>
            <p:cNvPr id="15" name="矩形 14"/>
            <p:cNvSpPr/>
            <p:nvPr/>
          </p:nvSpPr>
          <p:spPr>
            <a:xfrm>
              <a:off x="883445" y="1571227"/>
              <a:ext cx="1871358" cy="2844801"/>
            </a:xfrm>
            <a:prstGeom prst="rect">
              <a:avLst/>
            </a:prstGeom>
            <a:noFill/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流程图: 联系 15"/>
            <p:cNvSpPr/>
            <p:nvPr/>
          </p:nvSpPr>
          <p:spPr>
            <a:xfrm>
              <a:off x="1440657" y="1722992"/>
              <a:ext cx="757238" cy="757237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2230" name="组合 30"/>
            <p:cNvGrpSpPr/>
            <p:nvPr/>
          </p:nvGrpSpPr>
          <p:grpSpPr>
            <a:xfrm>
              <a:off x="902825" y="2623740"/>
              <a:ext cx="1871345" cy="1594400"/>
              <a:chOff x="3630308" y="4557794"/>
              <a:chExt cx="1871345" cy="1594400"/>
            </a:xfrm>
          </p:grpSpPr>
          <p:sp>
            <p:nvSpPr>
              <p:cNvPr id="52231" name="文本框 31"/>
              <p:cNvSpPr txBox="1"/>
              <p:nvPr/>
            </p:nvSpPr>
            <p:spPr>
              <a:xfrm>
                <a:off x="3630308" y="4979434"/>
                <a:ext cx="1871345" cy="117276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lnSpc>
                    <a:spcPct val="130000"/>
                  </a:lnSpc>
                  <a:buFont typeface="Arial" panose="020B0604020202020204" pitchFamily="34" charset="0"/>
                </a:pPr>
                <a:r>
                  <a:rPr lang="ru-RU" altLang="zh-CN" dirty="0" smtClean="0">
                    <a:solidFill>
                      <a:schemeClr val="bg1"/>
                    </a:solidFill>
                    <a:latin typeface="Bahnschrift Light" panose="020B0502040204020203" pitchFamily="34" charset="0"/>
                    <a:ea typeface="Microsoft YaHei" panose="020B0503020204020204" charset="-122"/>
                  </a:rPr>
                  <a:t>в 2023 </a:t>
                </a:r>
                <a:r>
                  <a:rPr lang="ru-RU" altLang="zh-CN" dirty="0">
                    <a:solidFill>
                      <a:schemeClr val="bg1"/>
                    </a:solidFill>
                    <a:latin typeface="Bahnschrift Light" panose="020B0502040204020203" pitchFamily="34" charset="0"/>
                    <a:ea typeface="Microsoft YaHei" panose="020B0503020204020204" charset="-122"/>
                  </a:rPr>
                  <a:t>году введено </a:t>
                </a:r>
              </a:p>
              <a:p>
                <a:pPr algn="ctr">
                  <a:lnSpc>
                    <a:spcPct val="130000"/>
                  </a:lnSpc>
                  <a:buFont typeface="Arial" panose="020B0604020202020204" pitchFamily="34" charset="0"/>
                </a:pPr>
                <a:r>
                  <a:rPr lang="ru-RU" altLang="zh-CN" dirty="0">
                    <a:solidFill>
                      <a:schemeClr val="bg1"/>
                    </a:solidFill>
                    <a:latin typeface="Bahnschrift Light" panose="020B0502040204020203" pitchFamily="34" charset="0"/>
                    <a:ea typeface="Microsoft YaHei" panose="020B0503020204020204" charset="-122"/>
                  </a:rPr>
                  <a:t>в эксплуатацию </a:t>
                </a:r>
              </a:p>
            </p:txBody>
          </p:sp>
          <p:sp>
            <p:nvSpPr>
              <p:cNvPr id="52232" name="文本框 32"/>
              <p:cNvSpPr txBox="1"/>
              <p:nvPr/>
            </p:nvSpPr>
            <p:spPr>
              <a:xfrm>
                <a:off x="3766834" y="4557794"/>
                <a:ext cx="1608466" cy="3988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buFont typeface="Arial" panose="020B0604020202020204" pitchFamily="34" charset="0"/>
                </a:pPr>
                <a:r>
                  <a:rPr lang="ru-RU" altLang="zh-CN" sz="2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18 445 кв.м</a:t>
                </a:r>
                <a:endParaRPr lang="ru-RU" altLang="zh-CN" sz="2000" dirty="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3784075" y="785015"/>
            <a:ext cx="3506632" cy="2771934"/>
            <a:chOff x="2757008" y="1579444"/>
            <a:chExt cx="2399044" cy="2850225"/>
          </a:xfrm>
        </p:grpSpPr>
        <p:sp>
          <p:nvSpPr>
            <p:cNvPr id="14" name="矩形 13"/>
            <p:cNvSpPr/>
            <p:nvPr/>
          </p:nvSpPr>
          <p:spPr>
            <a:xfrm>
              <a:off x="2757008" y="1579444"/>
              <a:ext cx="2399044" cy="2788033"/>
            </a:xfrm>
            <a:prstGeom prst="rect">
              <a:avLst/>
            </a:prstGeom>
            <a:noFill/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流程图: 联系 16"/>
            <p:cNvSpPr/>
            <p:nvPr/>
          </p:nvSpPr>
          <p:spPr>
            <a:xfrm>
              <a:off x="3776421" y="1735754"/>
              <a:ext cx="413331" cy="590057"/>
            </a:xfrm>
            <a:prstGeom prst="flowChartConnector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2238" name="组合 33"/>
            <p:cNvGrpSpPr/>
            <p:nvPr/>
          </p:nvGrpSpPr>
          <p:grpSpPr>
            <a:xfrm>
              <a:off x="2781189" y="2387927"/>
              <a:ext cx="2306628" cy="2041742"/>
              <a:chOff x="3370310" y="4321981"/>
              <a:chExt cx="2306628" cy="2041742"/>
            </a:xfrm>
          </p:grpSpPr>
          <p:sp>
            <p:nvSpPr>
              <p:cNvPr id="52239" name="文本框 34"/>
              <p:cNvSpPr txBox="1"/>
              <p:nvPr/>
            </p:nvSpPr>
            <p:spPr>
              <a:xfrm>
                <a:off x="3370310" y="4787705"/>
                <a:ext cx="2306628" cy="157601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lnSpc>
                    <a:spcPct val="130000"/>
                  </a:lnSpc>
                  <a:buFont typeface="Arial" panose="020B0604020202020204" pitchFamily="34" charset="0"/>
                </a:pPr>
                <a:r>
                  <a:rPr lang="ru-RU" altLang="zh-CN" dirty="0" smtClean="0">
                    <a:solidFill>
                      <a:schemeClr val="bg1"/>
                    </a:solidFill>
                    <a:latin typeface="Bahnschrift Light" panose="020B0502040204020203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аварийных домов расселено по </a:t>
                </a:r>
                <a:r>
                  <a:rPr lang="ru-RU" altLang="zh-CN" dirty="0">
                    <a:solidFill>
                      <a:schemeClr val="bg1"/>
                    </a:solidFill>
                    <a:latin typeface="Bahnschrift Light" panose="020B0502040204020203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переселению</a:t>
                </a:r>
              </a:p>
              <a:p>
                <a:pPr algn="ctr">
                  <a:lnSpc>
                    <a:spcPct val="130000"/>
                  </a:lnSpc>
                  <a:buFont typeface="Arial" panose="020B0604020202020204" pitchFamily="34" charset="0"/>
                </a:pPr>
                <a:r>
                  <a:rPr lang="ru-RU" altLang="zh-CN" dirty="0">
                    <a:solidFill>
                      <a:schemeClr val="bg1"/>
                    </a:solidFill>
                    <a:latin typeface="Bahnschrift Light" panose="020B0502040204020203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 из ветхо - аварийного </a:t>
                </a:r>
                <a:r>
                  <a:rPr lang="ru-RU" altLang="zh-CN" dirty="0" smtClean="0">
                    <a:solidFill>
                      <a:schemeClr val="bg1"/>
                    </a:solidFill>
                    <a:latin typeface="Bahnschrift Light" panose="020B0502040204020203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жилья </a:t>
                </a:r>
              </a:p>
              <a:p>
                <a:pPr algn="ctr">
                  <a:lnSpc>
                    <a:spcPct val="130000"/>
                  </a:lnSpc>
                  <a:buFont typeface="Arial" panose="020B0604020202020204" pitchFamily="34" charset="0"/>
                </a:pPr>
                <a:r>
                  <a:rPr lang="ru-RU" altLang="zh-CN" dirty="0" smtClean="0">
                    <a:solidFill>
                      <a:schemeClr val="bg1"/>
                    </a:solidFill>
                    <a:latin typeface="Bahnschrift Light" panose="020B0502040204020203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в 2022 – 2023 годах</a:t>
                </a:r>
                <a:endParaRPr lang="ru-RU" altLang="zh-CN" dirty="0">
                  <a:solidFill>
                    <a:schemeClr val="bg1"/>
                  </a:solidFill>
                  <a:latin typeface="Bahnschrift Light" panose="020B0502040204020203" pitchFamily="34" charset="0"/>
                  <a:ea typeface="Microsoft YaHei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2240" name="文本框 35"/>
              <p:cNvSpPr txBox="1"/>
              <p:nvPr/>
            </p:nvSpPr>
            <p:spPr>
              <a:xfrm>
                <a:off x="4004858" y="4321981"/>
                <a:ext cx="1090665" cy="41004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 algn="ctr">
                  <a:buFont typeface="Arial" panose="020B0604020202020204" pitchFamily="34" charset="0"/>
                </a:pPr>
                <a:r>
                  <a:rPr lang="ru-RU" altLang="zh-CN" sz="2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17</a:t>
                </a:r>
                <a:endParaRPr lang="ru-RU" altLang="zh-CN" sz="2000" dirty="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616995" y="3847764"/>
            <a:ext cx="2152650" cy="2830874"/>
            <a:chOff x="5147743" y="1627757"/>
            <a:chExt cx="1947166" cy="2831091"/>
          </a:xfrm>
        </p:grpSpPr>
        <p:sp>
          <p:nvSpPr>
            <p:cNvPr id="11" name="矩形 10"/>
            <p:cNvSpPr/>
            <p:nvPr/>
          </p:nvSpPr>
          <p:spPr>
            <a:xfrm>
              <a:off x="5159879" y="1627757"/>
              <a:ext cx="1871953" cy="2831091"/>
            </a:xfrm>
            <a:prstGeom prst="rect">
              <a:avLst/>
            </a:prstGeom>
            <a:solidFill>
              <a:schemeClr val="accent1">
                <a:alpha val="12000"/>
              </a:schemeClr>
            </a:solidFill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2243" name="组合 5"/>
            <p:cNvGrpSpPr/>
            <p:nvPr/>
          </p:nvGrpSpPr>
          <p:grpSpPr>
            <a:xfrm>
              <a:off x="5808162" y="1812418"/>
              <a:ext cx="667788" cy="696386"/>
              <a:chOff x="5940180" y="2246933"/>
              <a:chExt cx="667788" cy="696386"/>
            </a:xfrm>
          </p:grpSpPr>
          <p:sp>
            <p:nvSpPr>
              <p:cNvPr id="18" name="流程图: 联系 17"/>
              <p:cNvSpPr/>
              <p:nvPr/>
            </p:nvSpPr>
            <p:spPr>
              <a:xfrm>
                <a:off x="5940180" y="2246933"/>
                <a:ext cx="667788" cy="696386"/>
              </a:xfrm>
              <a:prstGeom prst="flowChartConnector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2245" name="Freeform 93"/>
              <p:cNvSpPr>
                <a:spLocks noEditPoints="1"/>
              </p:cNvSpPr>
              <p:nvPr/>
            </p:nvSpPr>
            <p:spPr>
              <a:xfrm>
                <a:off x="6136605" y="2384822"/>
                <a:ext cx="274937" cy="338535"/>
              </a:xfrm>
              <a:custGeom>
                <a:avLst/>
                <a:gdLst/>
                <a:ahLst/>
                <a:cxnLst>
                  <a:cxn ang="0">
                    <a:pos x="304590737" y="207500001"/>
                  </a:cxn>
                  <a:cxn ang="0">
                    <a:pos x="304590737" y="130099757"/>
                  </a:cxn>
                  <a:cxn ang="0">
                    <a:pos x="176597381" y="0"/>
                  </a:cxn>
                  <a:cxn ang="0">
                    <a:pos x="174978308" y="0"/>
                  </a:cxn>
                  <a:cxn ang="0">
                    <a:pos x="171737615" y="0"/>
                  </a:cxn>
                  <a:cxn ang="0">
                    <a:pos x="45364605" y="130099757"/>
                  </a:cxn>
                  <a:cxn ang="0">
                    <a:pos x="45364605" y="207500001"/>
                  </a:cxn>
                  <a:cxn ang="0">
                    <a:pos x="0" y="207500001"/>
                  </a:cxn>
                  <a:cxn ang="0">
                    <a:pos x="0" y="474286634"/>
                  </a:cxn>
                  <a:cxn ang="0">
                    <a:pos x="349955342" y="474286634"/>
                  </a:cxn>
                  <a:cxn ang="0">
                    <a:pos x="349955342" y="207500001"/>
                  </a:cxn>
                  <a:cxn ang="0">
                    <a:pos x="304590737" y="207500001"/>
                  </a:cxn>
                  <a:cxn ang="0">
                    <a:pos x="215481874" y="426529064"/>
                  </a:cxn>
                  <a:cxn ang="0">
                    <a:pos x="136093815" y="426529064"/>
                  </a:cxn>
                  <a:cxn ang="0">
                    <a:pos x="155535425" y="339246217"/>
                  </a:cxn>
                  <a:cxn ang="0">
                    <a:pos x="136093815" y="304662884"/>
                  </a:cxn>
                  <a:cxn ang="0">
                    <a:pos x="174978308" y="265138891"/>
                  </a:cxn>
                  <a:cxn ang="0">
                    <a:pos x="215481874" y="304662884"/>
                  </a:cxn>
                  <a:cxn ang="0">
                    <a:pos x="194419918" y="339246217"/>
                  </a:cxn>
                  <a:cxn ang="0">
                    <a:pos x="215481874" y="426529064"/>
                  </a:cxn>
                  <a:cxn ang="0">
                    <a:pos x="239784523" y="207500001"/>
                  </a:cxn>
                  <a:cxn ang="0">
                    <a:pos x="108550474" y="207500001"/>
                  </a:cxn>
                  <a:cxn ang="0">
                    <a:pos x="108550474" y="130099757"/>
                  </a:cxn>
                  <a:cxn ang="0">
                    <a:pos x="171737615" y="65873750"/>
                  </a:cxn>
                  <a:cxn ang="0">
                    <a:pos x="174978308" y="65873750"/>
                  </a:cxn>
                  <a:cxn ang="0">
                    <a:pos x="176597381" y="65873750"/>
                  </a:cxn>
                  <a:cxn ang="0">
                    <a:pos x="239784523" y="130099757"/>
                  </a:cxn>
                  <a:cxn ang="0">
                    <a:pos x="239784523" y="207500001"/>
                  </a:cxn>
                </a:cxnLst>
                <a:rect l="0" t="0" r="0" b="0"/>
                <a:pathLst>
                  <a:path w="216" h="288">
                    <a:moveTo>
                      <a:pt x="188" y="126"/>
                    </a:moveTo>
                    <a:cubicBezTo>
                      <a:pt x="188" y="79"/>
                      <a:pt x="188" y="79"/>
                      <a:pt x="188" y="79"/>
                    </a:cubicBezTo>
                    <a:cubicBezTo>
                      <a:pt x="188" y="36"/>
                      <a:pt x="152" y="0"/>
                      <a:pt x="109" y="0"/>
                    </a:cubicBezTo>
                    <a:cubicBezTo>
                      <a:pt x="109" y="0"/>
                      <a:pt x="108" y="0"/>
                      <a:pt x="108" y="0"/>
                    </a:cubicBezTo>
                    <a:cubicBezTo>
                      <a:pt x="107" y="0"/>
                      <a:pt x="107" y="0"/>
                      <a:pt x="106" y="0"/>
                    </a:cubicBezTo>
                    <a:cubicBezTo>
                      <a:pt x="63" y="0"/>
                      <a:pt x="28" y="36"/>
                      <a:pt x="28" y="79"/>
                    </a:cubicBezTo>
                    <a:cubicBezTo>
                      <a:pt x="28" y="126"/>
                      <a:pt x="28" y="126"/>
                      <a:pt x="2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288"/>
                      <a:pt x="0" y="288"/>
                      <a:pt x="0" y="288"/>
                    </a:cubicBezTo>
                    <a:cubicBezTo>
                      <a:pt x="216" y="288"/>
                      <a:pt x="216" y="288"/>
                      <a:pt x="216" y="288"/>
                    </a:cubicBezTo>
                    <a:cubicBezTo>
                      <a:pt x="216" y="126"/>
                      <a:pt x="216" y="126"/>
                      <a:pt x="216" y="126"/>
                    </a:cubicBezTo>
                    <a:lnTo>
                      <a:pt x="188" y="126"/>
                    </a:lnTo>
                    <a:close/>
                    <a:moveTo>
                      <a:pt x="133" y="259"/>
                    </a:moveTo>
                    <a:cubicBezTo>
                      <a:pt x="84" y="259"/>
                      <a:pt x="84" y="259"/>
                      <a:pt x="84" y="259"/>
                    </a:cubicBezTo>
                    <a:cubicBezTo>
                      <a:pt x="96" y="206"/>
                      <a:pt x="96" y="206"/>
                      <a:pt x="96" y="206"/>
                    </a:cubicBezTo>
                    <a:cubicBezTo>
                      <a:pt x="88" y="202"/>
                      <a:pt x="84" y="194"/>
                      <a:pt x="84" y="185"/>
                    </a:cubicBezTo>
                    <a:cubicBezTo>
                      <a:pt x="84" y="172"/>
                      <a:pt x="95" y="161"/>
                      <a:pt x="108" y="161"/>
                    </a:cubicBezTo>
                    <a:cubicBezTo>
                      <a:pt x="122" y="161"/>
                      <a:pt x="133" y="172"/>
                      <a:pt x="133" y="185"/>
                    </a:cubicBezTo>
                    <a:cubicBezTo>
                      <a:pt x="133" y="194"/>
                      <a:pt x="128" y="202"/>
                      <a:pt x="120" y="206"/>
                    </a:cubicBezTo>
                    <a:lnTo>
                      <a:pt x="133" y="259"/>
                    </a:lnTo>
                    <a:close/>
                    <a:moveTo>
                      <a:pt x="148" y="126"/>
                    </a:moveTo>
                    <a:cubicBezTo>
                      <a:pt x="67" y="126"/>
                      <a:pt x="67" y="126"/>
                      <a:pt x="67" y="126"/>
                    </a:cubicBezTo>
                    <a:cubicBezTo>
                      <a:pt x="67" y="79"/>
                      <a:pt x="67" y="79"/>
                      <a:pt x="67" y="79"/>
                    </a:cubicBezTo>
                    <a:cubicBezTo>
                      <a:pt x="67" y="57"/>
                      <a:pt x="85" y="40"/>
                      <a:pt x="106" y="40"/>
                    </a:cubicBezTo>
                    <a:cubicBezTo>
                      <a:pt x="107" y="40"/>
                      <a:pt x="108" y="40"/>
                      <a:pt x="108" y="40"/>
                    </a:cubicBezTo>
                    <a:cubicBezTo>
                      <a:pt x="108" y="40"/>
                      <a:pt x="109" y="40"/>
                      <a:pt x="109" y="40"/>
                    </a:cubicBezTo>
                    <a:cubicBezTo>
                      <a:pt x="131" y="40"/>
                      <a:pt x="148" y="57"/>
                      <a:pt x="148" y="79"/>
                    </a:cubicBezTo>
                    <a:lnTo>
                      <a:pt x="148" y="12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endParaRPr lang="ru-RU" altLang="en-US"/>
              </a:p>
            </p:txBody>
          </p:sp>
        </p:grpSp>
        <p:grpSp>
          <p:nvGrpSpPr>
            <p:cNvPr id="52246" name="组合 36"/>
            <p:cNvGrpSpPr/>
            <p:nvPr/>
          </p:nvGrpSpPr>
          <p:grpSpPr>
            <a:xfrm>
              <a:off x="5147743" y="2567036"/>
              <a:ext cx="1947166" cy="1765197"/>
              <a:chOff x="3598502" y="4498726"/>
              <a:chExt cx="1947166" cy="1765197"/>
            </a:xfrm>
          </p:grpSpPr>
          <p:sp>
            <p:nvSpPr>
              <p:cNvPr id="52247" name="文本框 37"/>
              <p:cNvSpPr txBox="1"/>
              <p:nvPr/>
            </p:nvSpPr>
            <p:spPr>
              <a:xfrm>
                <a:off x="3598502" y="4891135"/>
                <a:ext cx="1947166" cy="13727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ru-RU" altLang="zh-CN" sz="1600" dirty="0">
                    <a:solidFill>
                      <a:schemeClr val="bg1"/>
                    </a:solidFill>
                    <a:latin typeface="Bahnschrift Light" panose="020B0502040204020203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сокращён жилой фонд, непригодный для проживания</a:t>
                </a:r>
              </a:p>
              <a:p>
                <a:pPr algn="ctr">
                  <a:lnSpc>
                    <a:spcPct val="130000"/>
                  </a:lnSpc>
                  <a:buFont typeface="Arial" panose="020B0604020202020204" pitchFamily="34" charset="0"/>
                </a:pPr>
                <a:r>
                  <a:rPr lang="ru-RU" altLang="zh-CN" sz="1600" dirty="0" smtClean="0">
                    <a:solidFill>
                      <a:schemeClr val="bg1"/>
                    </a:solidFill>
                    <a:latin typeface="Bahnschrift Light" panose="020B0502040204020203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в 2022 - 2023 годах</a:t>
                </a:r>
                <a:endParaRPr lang="ru-RU" altLang="zh-CN" sz="1600" dirty="0">
                  <a:solidFill>
                    <a:schemeClr val="bg1"/>
                  </a:solidFill>
                  <a:latin typeface="Bahnschrift Light" panose="020B0502040204020203" pitchFamily="34" charset="0"/>
                  <a:ea typeface="Microsoft YaHei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2248" name="文本框 38"/>
              <p:cNvSpPr txBox="1"/>
              <p:nvPr/>
            </p:nvSpPr>
            <p:spPr>
              <a:xfrm>
                <a:off x="3755984" y="4498726"/>
                <a:ext cx="1579728" cy="39881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buFont typeface="Arial" panose="020B0604020202020204" pitchFamily="34" charset="0"/>
                </a:pPr>
                <a:r>
                  <a:rPr lang="ru-RU" altLang="zh-CN" sz="2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14 481 кв.м</a:t>
                </a:r>
                <a:endParaRPr lang="ru-RU" altLang="zh-CN" sz="2000" dirty="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3934396" y="3846092"/>
            <a:ext cx="3440703" cy="2811145"/>
            <a:chOff x="7298531" y="1840583"/>
            <a:chExt cx="1886920" cy="2967959"/>
          </a:xfrm>
        </p:grpSpPr>
        <p:sp>
          <p:nvSpPr>
            <p:cNvPr id="12" name="矩形 11"/>
            <p:cNvSpPr/>
            <p:nvPr/>
          </p:nvSpPr>
          <p:spPr>
            <a:xfrm>
              <a:off x="7298531" y="1840583"/>
              <a:ext cx="1840638" cy="2967959"/>
            </a:xfrm>
            <a:prstGeom prst="rect">
              <a:avLst/>
            </a:prstGeom>
            <a:noFill/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2251" name="组合 6"/>
            <p:cNvGrpSpPr/>
            <p:nvPr/>
          </p:nvGrpSpPr>
          <p:grpSpPr>
            <a:xfrm>
              <a:off x="8003486" y="2008211"/>
              <a:ext cx="394170" cy="717733"/>
              <a:chOff x="8059634" y="2471207"/>
              <a:chExt cx="394170" cy="717733"/>
            </a:xfrm>
          </p:grpSpPr>
          <p:sp>
            <p:nvSpPr>
              <p:cNvPr id="19" name="流程图: 联系 18"/>
              <p:cNvSpPr/>
              <p:nvPr/>
            </p:nvSpPr>
            <p:spPr>
              <a:xfrm>
                <a:off x="8059634" y="2471207"/>
                <a:ext cx="394170" cy="717733"/>
              </a:xfrm>
              <a:prstGeom prst="flowChartConnector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2253" name="Freeform 112"/>
              <p:cNvSpPr>
                <a:spLocks noEditPoints="1"/>
              </p:cNvSpPr>
              <p:nvPr/>
            </p:nvSpPr>
            <p:spPr>
              <a:xfrm>
                <a:off x="8140700" y="2618118"/>
                <a:ext cx="232038" cy="388845"/>
              </a:xfrm>
              <a:custGeom>
                <a:avLst/>
                <a:gdLst/>
                <a:ahLst/>
                <a:cxnLst>
                  <a:cxn ang="0">
                    <a:pos x="228856344" y="155310082"/>
                  </a:cxn>
                  <a:cxn ang="0">
                    <a:pos x="233970585" y="119071290"/>
                  </a:cxn>
                  <a:cxn ang="0">
                    <a:pos x="117624149" y="0"/>
                  </a:cxn>
                  <a:cxn ang="0">
                    <a:pos x="0" y="119071290"/>
                  </a:cxn>
                  <a:cxn ang="0">
                    <a:pos x="117624149" y="236847932"/>
                  </a:cxn>
                  <a:cxn ang="0">
                    <a:pos x="154701547" y="230376963"/>
                  </a:cxn>
                  <a:cxn ang="0">
                    <a:pos x="181550464" y="257556625"/>
                  </a:cxn>
                  <a:cxn ang="0">
                    <a:pos x="237805983" y="257556625"/>
                  </a:cxn>
                  <a:cxn ang="0">
                    <a:pos x="237805983" y="315797622"/>
                  </a:cxn>
                  <a:cxn ang="0">
                    <a:pos x="237805983" y="315797622"/>
                  </a:cxn>
                  <a:cxn ang="0">
                    <a:pos x="294060372" y="315797622"/>
                  </a:cxn>
                  <a:cxn ang="0">
                    <a:pos x="294060372" y="372745107"/>
                  </a:cxn>
                  <a:cxn ang="0">
                    <a:pos x="294060372" y="372745107"/>
                  </a:cxn>
                  <a:cxn ang="0">
                    <a:pos x="368215169" y="372745107"/>
                  </a:cxn>
                  <a:cxn ang="0">
                    <a:pos x="368215169" y="372745107"/>
                  </a:cxn>
                  <a:cxn ang="0">
                    <a:pos x="368215169" y="372745107"/>
                  </a:cxn>
                  <a:cxn ang="0">
                    <a:pos x="368215169" y="297678226"/>
                  </a:cxn>
                  <a:cxn ang="0">
                    <a:pos x="228856344" y="155310082"/>
                  </a:cxn>
                  <a:cxn ang="0">
                    <a:pos x="93331787" y="133307877"/>
                  </a:cxn>
                  <a:cxn ang="0">
                    <a:pos x="53697833" y="93186277"/>
                  </a:cxn>
                  <a:cxn ang="0">
                    <a:pos x="93331787" y="53064676"/>
                  </a:cxn>
                  <a:cxn ang="0">
                    <a:pos x="132966871" y="93186277"/>
                  </a:cxn>
                  <a:cxn ang="0">
                    <a:pos x="93331787" y="133307877"/>
                  </a:cxn>
                </a:cxnLst>
                <a:rect l="0" t="0" r="0" b="0"/>
                <a:pathLst>
                  <a:path w="288" h="288">
                    <a:moveTo>
                      <a:pt x="179" y="120"/>
                    </a:moveTo>
                    <a:cubicBezTo>
                      <a:pt x="182" y="111"/>
                      <a:pt x="183" y="102"/>
                      <a:pt x="183" y="92"/>
                    </a:cubicBezTo>
                    <a:cubicBezTo>
                      <a:pt x="183" y="41"/>
                      <a:pt x="142" y="0"/>
                      <a:pt x="92" y="0"/>
                    </a:cubicBezTo>
                    <a:cubicBezTo>
                      <a:pt x="41" y="0"/>
                      <a:pt x="0" y="41"/>
                      <a:pt x="0" y="92"/>
                    </a:cubicBezTo>
                    <a:cubicBezTo>
                      <a:pt x="0" y="142"/>
                      <a:pt x="41" y="183"/>
                      <a:pt x="92" y="183"/>
                    </a:cubicBezTo>
                    <a:cubicBezTo>
                      <a:pt x="102" y="183"/>
                      <a:pt x="112" y="181"/>
                      <a:pt x="121" y="178"/>
                    </a:cubicBezTo>
                    <a:cubicBezTo>
                      <a:pt x="142" y="199"/>
                      <a:pt x="142" y="199"/>
                      <a:pt x="142" y="199"/>
                    </a:cubicBezTo>
                    <a:cubicBezTo>
                      <a:pt x="186" y="199"/>
                      <a:pt x="186" y="199"/>
                      <a:pt x="186" y="199"/>
                    </a:cubicBezTo>
                    <a:cubicBezTo>
                      <a:pt x="186" y="244"/>
                      <a:pt x="186" y="244"/>
                      <a:pt x="186" y="244"/>
                    </a:cubicBezTo>
                    <a:cubicBezTo>
                      <a:pt x="186" y="244"/>
                      <a:pt x="186" y="244"/>
                      <a:pt x="186" y="244"/>
                    </a:cubicBezTo>
                    <a:cubicBezTo>
                      <a:pt x="230" y="244"/>
                      <a:pt x="230" y="244"/>
                      <a:pt x="230" y="244"/>
                    </a:cubicBezTo>
                    <a:cubicBezTo>
                      <a:pt x="230" y="288"/>
                      <a:pt x="230" y="288"/>
                      <a:pt x="230" y="288"/>
                    </a:cubicBezTo>
                    <a:cubicBezTo>
                      <a:pt x="230" y="288"/>
                      <a:pt x="230" y="288"/>
                      <a:pt x="230" y="288"/>
                    </a:cubicBezTo>
                    <a:cubicBezTo>
                      <a:pt x="288" y="288"/>
                      <a:pt x="288" y="288"/>
                      <a:pt x="288" y="288"/>
                    </a:cubicBezTo>
                    <a:cubicBezTo>
                      <a:pt x="288" y="288"/>
                      <a:pt x="288" y="288"/>
                      <a:pt x="288" y="288"/>
                    </a:cubicBezTo>
                    <a:cubicBezTo>
                      <a:pt x="288" y="288"/>
                      <a:pt x="288" y="288"/>
                      <a:pt x="288" y="288"/>
                    </a:cubicBezTo>
                    <a:cubicBezTo>
                      <a:pt x="288" y="230"/>
                      <a:pt x="288" y="230"/>
                      <a:pt x="288" y="230"/>
                    </a:cubicBezTo>
                    <a:lnTo>
                      <a:pt x="179" y="120"/>
                    </a:lnTo>
                    <a:close/>
                    <a:moveTo>
                      <a:pt x="73" y="103"/>
                    </a:moveTo>
                    <a:cubicBezTo>
                      <a:pt x="56" y="103"/>
                      <a:pt x="42" y="89"/>
                      <a:pt x="42" y="72"/>
                    </a:cubicBezTo>
                    <a:cubicBezTo>
                      <a:pt x="42" y="55"/>
                      <a:pt x="56" y="41"/>
                      <a:pt x="73" y="41"/>
                    </a:cubicBezTo>
                    <a:cubicBezTo>
                      <a:pt x="90" y="41"/>
                      <a:pt x="104" y="55"/>
                      <a:pt x="104" y="72"/>
                    </a:cubicBezTo>
                    <a:cubicBezTo>
                      <a:pt x="104" y="89"/>
                      <a:pt x="90" y="103"/>
                      <a:pt x="73" y="10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endParaRPr lang="ru-RU" altLang="en-US"/>
              </a:p>
            </p:txBody>
          </p:sp>
        </p:grpSp>
        <p:grpSp>
          <p:nvGrpSpPr>
            <p:cNvPr id="52254" name="组合 39"/>
            <p:cNvGrpSpPr/>
            <p:nvPr/>
          </p:nvGrpSpPr>
          <p:grpSpPr>
            <a:xfrm>
              <a:off x="7313471" y="2708831"/>
              <a:ext cx="1871980" cy="1561436"/>
              <a:chOff x="3625868" y="4642884"/>
              <a:chExt cx="1871980" cy="1561436"/>
            </a:xfrm>
          </p:grpSpPr>
          <p:sp>
            <p:nvSpPr>
              <p:cNvPr id="52255" name="文本框 40"/>
              <p:cNvSpPr txBox="1"/>
              <p:nvPr/>
            </p:nvSpPr>
            <p:spPr>
              <a:xfrm>
                <a:off x="3625868" y="5346464"/>
                <a:ext cx="1871980" cy="85785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lnSpc>
                    <a:spcPct val="130000"/>
                  </a:lnSpc>
                  <a:buFont typeface="Arial" panose="020B0604020202020204" pitchFamily="34" charset="0"/>
                </a:pPr>
                <a:r>
                  <a:rPr lang="ru-RU" altLang="zh-CN" dirty="0" smtClean="0">
                    <a:solidFill>
                      <a:schemeClr val="bg1"/>
                    </a:solidFill>
                    <a:latin typeface="Bahnschrift Light" panose="020B0502040204020203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переселено </a:t>
                </a:r>
                <a:r>
                  <a:rPr lang="ru-RU" altLang="zh-CN" dirty="0">
                    <a:solidFill>
                      <a:schemeClr val="bg1"/>
                    </a:solidFill>
                    <a:latin typeface="Bahnschrift Light" panose="020B0502040204020203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из аварийного </a:t>
                </a:r>
                <a:r>
                  <a:rPr lang="ru-RU" altLang="zh-CN" dirty="0" smtClean="0">
                    <a:solidFill>
                      <a:schemeClr val="bg1"/>
                    </a:solidFill>
                    <a:latin typeface="Bahnschrift Light" panose="020B0502040204020203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жилья в 2022 – 2023 годах</a:t>
                </a:r>
                <a:endParaRPr lang="ru-RU" altLang="zh-CN" dirty="0">
                  <a:solidFill>
                    <a:schemeClr val="bg1"/>
                  </a:solidFill>
                  <a:latin typeface="Bahnschrift Light" panose="020B0502040204020203" pitchFamily="34" charset="0"/>
                  <a:ea typeface="Microsoft YaHei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2256" name="文本框 41"/>
              <p:cNvSpPr txBox="1"/>
              <p:nvPr/>
            </p:nvSpPr>
            <p:spPr>
              <a:xfrm>
                <a:off x="3748465" y="4642884"/>
                <a:ext cx="1591861" cy="4224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buFont typeface="Arial" panose="020B0604020202020204" pitchFamily="34" charset="0"/>
                </a:pPr>
                <a:r>
                  <a:rPr lang="ru-RU" altLang="zh-CN" sz="2000" b="1" dirty="0">
                    <a:latin typeface="Arial" panose="020B0604020202020204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 </a:t>
                </a:r>
                <a:r>
                  <a:rPr lang="ru-RU" altLang="zh-CN" sz="2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342 человека</a:t>
                </a:r>
                <a:endParaRPr lang="ru-RU" altLang="zh-CN" sz="2000" dirty="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408655" y="966962"/>
            <a:ext cx="3123144" cy="2420814"/>
            <a:chOff x="9436893" y="1465817"/>
            <a:chExt cx="1871979" cy="3057902"/>
          </a:xfrm>
        </p:grpSpPr>
        <p:sp>
          <p:nvSpPr>
            <p:cNvPr id="13" name="矩形 12"/>
            <p:cNvSpPr/>
            <p:nvPr/>
          </p:nvSpPr>
          <p:spPr>
            <a:xfrm>
              <a:off x="9436893" y="1465817"/>
              <a:ext cx="1871662" cy="3038469"/>
            </a:xfrm>
            <a:prstGeom prst="rect">
              <a:avLst/>
            </a:prstGeom>
            <a:noFill/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流程图: 联系 19"/>
            <p:cNvSpPr/>
            <p:nvPr/>
          </p:nvSpPr>
          <p:spPr>
            <a:xfrm>
              <a:off x="10260397" y="1709198"/>
              <a:ext cx="372048" cy="757237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2262" name="组合 42"/>
            <p:cNvGrpSpPr/>
            <p:nvPr/>
          </p:nvGrpSpPr>
          <p:grpSpPr>
            <a:xfrm>
              <a:off x="9436893" y="2481050"/>
              <a:ext cx="1871979" cy="2042669"/>
              <a:chOff x="3632323" y="4415104"/>
              <a:chExt cx="1871979" cy="2042669"/>
            </a:xfrm>
          </p:grpSpPr>
          <p:sp>
            <p:nvSpPr>
              <p:cNvPr id="52263" name="文本框 43"/>
              <p:cNvSpPr txBox="1"/>
              <p:nvPr/>
            </p:nvSpPr>
            <p:spPr>
              <a:xfrm>
                <a:off x="3632323" y="4925047"/>
                <a:ext cx="1871979" cy="153272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just">
                  <a:lnSpc>
                    <a:spcPct val="130000"/>
                  </a:lnSpc>
                  <a:buFont typeface="Arial" panose="020B0604020202020204" pitchFamily="34" charset="0"/>
                </a:pPr>
                <a:r>
                  <a:rPr lang="ru-RU" altLang="zh-CN" dirty="0" smtClean="0">
                    <a:solidFill>
                      <a:schemeClr val="bg1"/>
                    </a:solidFill>
                    <a:latin typeface="Bahnschrift Light" panose="020B0502040204020203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площадь расселённых домов в 2022 – 2023 годах</a:t>
                </a:r>
                <a:endParaRPr lang="ru-RU" altLang="zh-CN" dirty="0">
                  <a:solidFill>
                    <a:schemeClr val="bg1"/>
                  </a:solidFill>
                  <a:latin typeface="Bahnschrift Light" panose="020B0502040204020203" pitchFamily="34" charset="0"/>
                  <a:ea typeface="Microsoft YaHei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2264" name="文本框 44"/>
              <p:cNvSpPr txBox="1"/>
              <p:nvPr/>
            </p:nvSpPr>
            <p:spPr>
              <a:xfrm>
                <a:off x="3739306" y="4415104"/>
                <a:ext cx="1760154" cy="39878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buFont typeface="Arial" panose="020B0604020202020204" pitchFamily="34" charset="0"/>
                </a:pPr>
                <a:r>
                  <a:rPr lang="ru-RU" altLang="zh-CN" sz="2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12 725</a:t>
                </a:r>
                <a:endParaRPr lang="ru-RU" altLang="zh-CN" sz="2000" dirty="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" name="组合 54"/>
          <p:cNvGrpSpPr/>
          <p:nvPr/>
        </p:nvGrpSpPr>
        <p:grpSpPr>
          <a:xfrm>
            <a:off x="8331509" y="37968"/>
            <a:ext cx="3718560" cy="902970"/>
            <a:chOff x="1328063" y="1174128"/>
            <a:chExt cx="2029286" cy="504188"/>
          </a:xfrm>
        </p:grpSpPr>
        <p:grpSp>
          <p:nvGrpSpPr>
            <p:cNvPr id="5" name="组合 55"/>
            <p:cNvGrpSpPr/>
            <p:nvPr/>
          </p:nvGrpSpPr>
          <p:grpSpPr>
            <a:xfrm>
              <a:off x="1328063" y="1174128"/>
              <a:ext cx="317526" cy="500957"/>
              <a:chOff x="640204" y="14697"/>
              <a:chExt cx="2992949" cy="2966550"/>
            </a:xfrm>
          </p:grpSpPr>
          <p:sp>
            <p:nvSpPr>
              <p:cNvPr id="6" name="任意多边形 64"/>
              <p:cNvSpPr/>
              <p:nvPr/>
            </p:nvSpPr>
            <p:spPr>
              <a:xfrm>
                <a:off x="640204" y="159572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" name="任意多边形 67"/>
              <p:cNvSpPr/>
              <p:nvPr/>
            </p:nvSpPr>
            <p:spPr>
              <a:xfrm rot="5400000" flipV="1">
                <a:off x="2137151" y="-1302602"/>
                <a:ext cx="178703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组合 58"/>
            <p:cNvGrpSpPr/>
            <p:nvPr/>
          </p:nvGrpSpPr>
          <p:grpSpPr>
            <a:xfrm rot="10800000">
              <a:off x="3058235" y="1202208"/>
              <a:ext cx="299114" cy="476108"/>
              <a:chOff x="0" y="0"/>
              <a:chExt cx="2819400" cy="2819400"/>
            </a:xfrm>
          </p:grpSpPr>
          <p:sp>
            <p:nvSpPr>
              <p:cNvPr id="21" name="任意多边形 60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任意多边形 61"/>
              <p:cNvSpPr/>
              <p:nvPr/>
            </p:nvSpPr>
            <p:spPr>
              <a:xfrm rot="5400000" flipV="1">
                <a:off x="1317297" y="-1307900"/>
                <a:ext cx="178709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4" name="文本框 59"/>
            <p:cNvSpPr txBox="1"/>
            <p:nvPr/>
          </p:nvSpPr>
          <p:spPr>
            <a:xfrm>
              <a:off x="1437913" y="1224476"/>
              <a:ext cx="1851169" cy="3602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ru-RU" altLang="zh-CN" dirty="0"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Приоритет: </a:t>
              </a:r>
            </a:p>
            <a:p>
              <a:pPr algn="ctr">
                <a:buFont typeface="Arial" panose="020B0604020202020204" pitchFamily="34" charset="0"/>
              </a:pPr>
              <a:r>
                <a:rPr lang="ru-RU" altLang="zh-CN" dirty="0"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жильё и городская среда</a:t>
              </a:r>
            </a:p>
          </p:txBody>
        </p:sp>
      </p:grpSp>
      <p:cxnSp>
        <p:nvCxnSpPr>
          <p:cNvPr id="27" name="Прямое соединение 26"/>
          <p:cNvCxnSpPr/>
          <p:nvPr/>
        </p:nvCxnSpPr>
        <p:spPr>
          <a:xfrm>
            <a:off x="5668368" y="422838"/>
            <a:ext cx="2521862" cy="172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82" name="组合 481"/>
          <p:cNvGrpSpPr/>
          <p:nvPr/>
        </p:nvGrpSpPr>
        <p:grpSpPr>
          <a:xfrm>
            <a:off x="1446233" y="973338"/>
            <a:ext cx="277950" cy="317013"/>
            <a:chOff x="4334214" y="6276632"/>
            <a:chExt cx="277950" cy="317014"/>
          </a:xfrm>
          <a:solidFill>
            <a:srgbClr val="62B83F"/>
          </a:solidFill>
        </p:grpSpPr>
        <p:sp>
          <p:nvSpPr>
            <p:cNvPr id="32" name="Freeform 426"/>
            <p:cNvSpPr>
              <a:spLocks noEditPoints="1"/>
            </p:cNvSpPr>
            <p:nvPr/>
          </p:nvSpPr>
          <p:spPr bwMode="auto">
            <a:xfrm>
              <a:off x="4520515" y="6276632"/>
              <a:ext cx="91649" cy="317014"/>
            </a:xfrm>
            <a:custGeom>
              <a:avLst/>
              <a:gdLst>
                <a:gd name="T0" fmla="*/ 0 w 61"/>
                <a:gd name="T1" fmla="*/ 0 h 211"/>
                <a:gd name="T2" fmla="*/ 0 w 61"/>
                <a:gd name="T3" fmla="*/ 211 h 211"/>
                <a:gd name="T4" fmla="*/ 61 w 61"/>
                <a:gd name="T5" fmla="*/ 211 h 211"/>
                <a:gd name="T6" fmla="*/ 61 w 61"/>
                <a:gd name="T7" fmla="*/ 0 h 211"/>
                <a:gd name="T8" fmla="*/ 0 w 61"/>
                <a:gd name="T9" fmla="*/ 0 h 211"/>
                <a:gd name="T10" fmla="*/ 44 w 61"/>
                <a:gd name="T11" fmla="*/ 158 h 211"/>
                <a:gd name="T12" fmla="*/ 17 w 61"/>
                <a:gd name="T13" fmla="*/ 158 h 211"/>
                <a:gd name="T14" fmla="*/ 17 w 61"/>
                <a:gd name="T15" fmla="*/ 132 h 211"/>
                <a:gd name="T16" fmla="*/ 44 w 61"/>
                <a:gd name="T17" fmla="*/ 132 h 211"/>
                <a:gd name="T18" fmla="*/ 44 w 61"/>
                <a:gd name="T19" fmla="*/ 158 h 211"/>
                <a:gd name="T20" fmla="*/ 44 w 61"/>
                <a:gd name="T21" fmla="*/ 105 h 211"/>
                <a:gd name="T22" fmla="*/ 17 w 61"/>
                <a:gd name="T23" fmla="*/ 105 h 211"/>
                <a:gd name="T24" fmla="*/ 17 w 61"/>
                <a:gd name="T25" fmla="*/ 79 h 211"/>
                <a:gd name="T26" fmla="*/ 44 w 61"/>
                <a:gd name="T27" fmla="*/ 79 h 211"/>
                <a:gd name="T28" fmla="*/ 44 w 61"/>
                <a:gd name="T29" fmla="*/ 105 h 211"/>
                <a:gd name="T30" fmla="*/ 44 w 61"/>
                <a:gd name="T31" fmla="*/ 52 h 211"/>
                <a:gd name="T32" fmla="*/ 17 w 61"/>
                <a:gd name="T33" fmla="*/ 52 h 211"/>
                <a:gd name="T34" fmla="*/ 17 w 61"/>
                <a:gd name="T35" fmla="*/ 26 h 211"/>
                <a:gd name="T36" fmla="*/ 44 w 61"/>
                <a:gd name="T37" fmla="*/ 26 h 211"/>
                <a:gd name="T38" fmla="*/ 44 w 61"/>
                <a:gd name="T39" fmla="*/ 52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1" h="211">
                  <a:moveTo>
                    <a:pt x="0" y="0"/>
                  </a:moveTo>
                  <a:lnTo>
                    <a:pt x="0" y="211"/>
                  </a:lnTo>
                  <a:lnTo>
                    <a:pt x="61" y="211"/>
                  </a:lnTo>
                  <a:lnTo>
                    <a:pt x="61" y="0"/>
                  </a:lnTo>
                  <a:lnTo>
                    <a:pt x="0" y="0"/>
                  </a:lnTo>
                  <a:close/>
                  <a:moveTo>
                    <a:pt x="44" y="158"/>
                  </a:moveTo>
                  <a:lnTo>
                    <a:pt x="17" y="158"/>
                  </a:lnTo>
                  <a:lnTo>
                    <a:pt x="17" y="132"/>
                  </a:lnTo>
                  <a:lnTo>
                    <a:pt x="44" y="132"/>
                  </a:lnTo>
                  <a:lnTo>
                    <a:pt x="44" y="158"/>
                  </a:lnTo>
                  <a:close/>
                  <a:moveTo>
                    <a:pt x="44" y="105"/>
                  </a:moveTo>
                  <a:lnTo>
                    <a:pt x="17" y="105"/>
                  </a:lnTo>
                  <a:lnTo>
                    <a:pt x="17" y="79"/>
                  </a:lnTo>
                  <a:lnTo>
                    <a:pt x="44" y="79"/>
                  </a:lnTo>
                  <a:lnTo>
                    <a:pt x="44" y="105"/>
                  </a:lnTo>
                  <a:close/>
                  <a:moveTo>
                    <a:pt x="44" y="52"/>
                  </a:moveTo>
                  <a:lnTo>
                    <a:pt x="17" y="52"/>
                  </a:lnTo>
                  <a:lnTo>
                    <a:pt x="17" y="26"/>
                  </a:lnTo>
                  <a:lnTo>
                    <a:pt x="44" y="26"/>
                  </a:lnTo>
                  <a:lnTo>
                    <a:pt x="44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Freeform 427"/>
            <p:cNvSpPr>
              <a:spLocks noEditPoints="1"/>
            </p:cNvSpPr>
            <p:nvPr/>
          </p:nvSpPr>
          <p:spPr bwMode="auto">
            <a:xfrm>
              <a:off x="4334214" y="6320202"/>
              <a:ext cx="157756" cy="273443"/>
            </a:xfrm>
            <a:custGeom>
              <a:avLst/>
              <a:gdLst>
                <a:gd name="T0" fmla="*/ 88 w 105"/>
                <a:gd name="T1" fmla="*/ 8 h 182"/>
                <a:gd name="T2" fmla="*/ 49 w 105"/>
                <a:gd name="T3" fmla="*/ 8 h 182"/>
                <a:gd name="T4" fmla="*/ 49 w 105"/>
                <a:gd name="T5" fmla="*/ 23 h 182"/>
                <a:gd name="T6" fmla="*/ 25 w 105"/>
                <a:gd name="T7" fmla="*/ 23 h 182"/>
                <a:gd name="T8" fmla="*/ 25 w 105"/>
                <a:gd name="T9" fmla="*/ 0 h 182"/>
                <a:gd name="T10" fmla="*/ 16 w 105"/>
                <a:gd name="T11" fmla="*/ 0 h 182"/>
                <a:gd name="T12" fmla="*/ 16 w 105"/>
                <a:gd name="T13" fmla="*/ 23 h 182"/>
                <a:gd name="T14" fmla="*/ 0 w 105"/>
                <a:gd name="T15" fmla="*/ 23 h 182"/>
                <a:gd name="T16" fmla="*/ 0 w 105"/>
                <a:gd name="T17" fmla="*/ 182 h 182"/>
                <a:gd name="T18" fmla="*/ 105 w 105"/>
                <a:gd name="T19" fmla="*/ 182 h 182"/>
                <a:gd name="T20" fmla="*/ 105 w 105"/>
                <a:gd name="T21" fmla="*/ 23 h 182"/>
                <a:gd name="T22" fmla="*/ 88 w 105"/>
                <a:gd name="T23" fmla="*/ 23 h 182"/>
                <a:gd name="T24" fmla="*/ 88 w 105"/>
                <a:gd name="T25" fmla="*/ 8 h 182"/>
                <a:gd name="T26" fmla="*/ 43 w 105"/>
                <a:gd name="T27" fmla="*/ 129 h 182"/>
                <a:gd name="T28" fmla="*/ 16 w 105"/>
                <a:gd name="T29" fmla="*/ 129 h 182"/>
                <a:gd name="T30" fmla="*/ 16 w 105"/>
                <a:gd name="T31" fmla="*/ 103 h 182"/>
                <a:gd name="T32" fmla="*/ 43 w 105"/>
                <a:gd name="T33" fmla="*/ 103 h 182"/>
                <a:gd name="T34" fmla="*/ 43 w 105"/>
                <a:gd name="T35" fmla="*/ 129 h 182"/>
                <a:gd name="T36" fmla="*/ 43 w 105"/>
                <a:gd name="T37" fmla="*/ 76 h 182"/>
                <a:gd name="T38" fmla="*/ 16 w 105"/>
                <a:gd name="T39" fmla="*/ 76 h 182"/>
                <a:gd name="T40" fmla="*/ 16 w 105"/>
                <a:gd name="T41" fmla="*/ 50 h 182"/>
                <a:gd name="T42" fmla="*/ 43 w 105"/>
                <a:gd name="T43" fmla="*/ 50 h 182"/>
                <a:gd name="T44" fmla="*/ 43 w 105"/>
                <a:gd name="T45" fmla="*/ 76 h 182"/>
                <a:gd name="T46" fmla="*/ 88 w 105"/>
                <a:gd name="T47" fmla="*/ 129 h 182"/>
                <a:gd name="T48" fmla="*/ 61 w 105"/>
                <a:gd name="T49" fmla="*/ 129 h 182"/>
                <a:gd name="T50" fmla="*/ 61 w 105"/>
                <a:gd name="T51" fmla="*/ 103 h 182"/>
                <a:gd name="T52" fmla="*/ 88 w 105"/>
                <a:gd name="T53" fmla="*/ 103 h 182"/>
                <a:gd name="T54" fmla="*/ 88 w 105"/>
                <a:gd name="T55" fmla="*/ 129 h 182"/>
                <a:gd name="T56" fmla="*/ 88 w 105"/>
                <a:gd name="T57" fmla="*/ 76 h 182"/>
                <a:gd name="T58" fmla="*/ 61 w 105"/>
                <a:gd name="T59" fmla="*/ 76 h 182"/>
                <a:gd name="T60" fmla="*/ 61 w 105"/>
                <a:gd name="T61" fmla="*/ 50 h 182"/>
                <a:gd name="T62" fmla="*/ 88 w 105"/>
                <a:gd name="T63" fmla="*/ 50 h 182"/>
                <a:gd name="T64" fmla="*/ 88 w 105"/>
                <a:gd name="T65" fmla="*/ 76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5" h="182">
                  <a:moveTo>
                    <a:pt x="88" y="8"/>
                  </a:moveTo>
                  <a:lnTo>
                    <a:pt x="49" y="8"/>
                  </a:lnTo>
                  <a:lnTo>
                    <a:pt x="49" y="23"/>
                  </a:lnTo>
                  <a:lnTo>
                    <a:pt x="25" y="23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16" y="23"/>
                  </a:lnTo>
                  <a:lnTo>
                    <a:pt x="0" y="23"/>
                  </a:lnTo>
                  <a:lnTo>
                    <a:pt x="0" y="182"/>
                  </a:lnTo>
                  <a:lnTo>
                    <a:pt x="105" y="182"/>
                  </a:lnTo>
                  <a:lnTo>
                    <a:pt x="105" y="23"/>
                  </a:lnTo>
                  <a:lnTo>
                    <a:pt x="88" y="23"/>
                  </a:lnTo>
                  <a:lnTo>
                    <a:pt x="88" y="8"/>
                  </a:lnTo>
                  <a:close/>
                  <a:moveTo>
                    <a:pt x="43" y="129"/>
                  </a:moveTo>
                  <a:lnTo>
                    <a:pt x="16" y="129"/>
                  </a:lnTo>
                  <a:lnTo>
                    <a:pt x="16" y="103"/>
                  </a:lnTo>
                  <a:lnTo>
                    <a:pt x="43" y="103"/>
                  </a:lnTo>
                  <a:lnTo>
                    <a:pt x="43" y="129"/>
                  </a:lnTo>
                  <a:close/>
                  <a:moveTo>
                    <a:pt x="43" y="76"/>
                  </a:moveTo>
                  <a:lnTo>
                    <a:pt x="16" y="76"/>
                  </a:lnTo>
                  <a:lnTo>
                    <a:pt x="16" y="50"/>
                  </a:lnTo>
                  <a:lnTo>
                    <a:pt x="43" y="50"/>
                  </a:lnTo>
                  <a:lnTo>
                    <a:pt x="43" y="76"/>
                  </a:lnTo>
                  <a:close/>
                  <a:moveTo>
                    <a:pt x="88" y="129"/>
                  </a:moveTo>
                  <a:lnTo>
                    <a:pt x="61" y="129"/>
                  </a:lnTo>
                  <a:lnTo>
                    <a:pt x="61" y="103"/>
                  </a:lnTo>
                  <a:lnTo>
                    <a:pt x="88" y="103"/>
                  </a:lnTo>
                  <a:lnTo>
                    <a:pt x="88" y="129"/>
                  </a:lnTo>
                  <a:close/>
                  <a:moveTo>
                    <a:pt x="88" y="76"/>
                  </a:moveTo>
                  <a:lnTo>
                    <a:pt x="61" y="76"/>
                  </a:lnTo>
                  <a:lnTo>
                    <a:pt x="61" y="50"/>
                  </a:lnTo>
                  <a:lnTo>
                    <a:pt x="88" y="50"/>
                  </a:lnTo>
                  <a:lnTo>
                    <a:pt x="88" y="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7363" name="Freeform 92"/>
          <p:cNvSpPr>
            <a:spLocks noEditPoints="1"/>
          </p:cNvSpPr>
          <p:nvPr/>
        </p:nvSpPr>
        <p:spPr>
          <a:xfrm>
            <a:off x="5416663" y="1064411"/>
            <a:ext cx="319087" cy="319088"/>
          </a:xfrm>
          <a:custGeom>
            <a:avLst/>
            <a:gdLst/>
            <a:ahLst/>
            <a:cxnLst>
              <a:cxn ang="0">
                <a:pos x="176448463" y="0"/>
              </a:cxn>
              <a:cxn ang="0">
                <a:pos x="0" y="176449016"/>
              </a:cxn>
              <a:cxn ang="0">
                <a:pos x="176448463" y="352898033"/>
              </a:cxn>
              <a:cxn ang="0">
                <a:pos x="352896927" y="176449016"/>
              </a:cxn>
              <a:cxn ang="0">
                <a:pos x="176448463" y="0"/>
              </a:cxn>
              <a:cxn ang="0">
                <a:pos x="226686939" y="276927390"/>
              </a:cxn>
              <a:cxn ang="0">
                <a:pos x="127435371" y="276927390"/>
              </a:cxn>
              <a:cxn ang="0">
                <a:pos x="151941917" y="170322084"/>
              </a:cxn>
              <a:cxn ang="0">
                <a:pos x="127435371" y="127435770"/>
              </a:cxn>
              <a:cxn ang="0">
                <a:pos x="177673846" y="77196029"/>
              </a:cxn>
              <a:cxn ang="0">
                <a:pos x="226686939" y="127435770"/>
              </a:cxn>
              <a:cxn ang="0">
                <a:pos x="202180392" y="170322084"/>
              </a:cxn>
              <a:cxn ang="0">
                <a:pos x="226686939" y="276927390"/>
              </a:cxn>
            </a:cxnLst>
            <a:rect l="0" t="0" r="0" b="0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85" y="226"/>
                </a:moveTo>
                <a:cubicBezTo>
                  <a:pt x="104" y="226"/>
                  <a:pt x="104" y="226"/>
                  <a:pt x="104" y="226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12" y="132"/>
                  <a:pt x="104" y="119"/>
                  <a:pt x="104" y="104"/>
                </a:cubicBezTo>
                <a:cubicBezTo>
                  <a:pt x="104" y="81"/>
                  <a:pt x="122" y="63"/>
                  <a:pt x="145" y="63"/>
                </a:cubicBezTo>
                <a:cubicBezTo>
                  <a:pt x="167" y="63"/>
                  <a:pt x="185" y="81"/>
                  <a:pt x="185" y="104"/>
                </a:cubicBezTo>
                <a:cubicBezTo>
                  <a:pt x="185" y="119"/>
                  <a:pt x="177" y="132"/>
                  <a:pt x="165" y="139"/>
                </a:cubicBezTo>
                <a:lnTo>
                  <a:pt x="185" y="226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ru-RU" altLang="en-US"/>
          </a:p>
        </p:txBody>
      </p:sp>
      <p:cxnSp>
        <p:nvCxnSpPr>
          <p:cNvPr id="29" name="Прямое соединение 28"/>
          <p:cNvCxnSpPr/>
          <p:nvPr/>
        </p:nvCxnSpPr>
        <p:spPr>
          <a:xfrm flipV="1">
            <a:off x="5120620" y="1973989"/>
            <a:ext cx="910590" cy="952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Прямое соединение 29"/>
          <p:cNvCxnSpPr/>
          <p:nvPr/>
        </p:nvCxnSpPr>
        <p:spPr>
          <a:xfrm flipV="1">
            <a:off x="937260" y="5198110"/>
            <a:ext cx="1348105" cy="762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7374" name="Freeform 113"/>
          <p:cNvSpPr>
            <a:spLocks noEditPoints="1"/>
          </p:cNvSpPr>
          <p:nvPr/>
        </p:nvSpPr>
        <p:spPr>
          <a:xfrm flipH="1">
            <a:off x="9927763" y="1280152"/>
            <a:ext cx="323321" cy="332785"/>
          </a:xfrm>
          <a:custGeom>
            <a:avLst/>
            <a:gdLst/>
            <a:ahLst/>
            <a:cxnLst>
              <a:cxn ang="0">
                <a:pos x="211119305" y="131471202"/>
              </a:cxn>
              <a:cxn ang="0">
                <a:pos x="226891974" y="92152452"/>
              </a:cxn>
              <a:cxn ang="0">
                <a:pos x="200199512" y="28260455"/>
              </a:cxn>
              <a:cxn ang="0">
                <a:pos x="126185746" y="0"/>
              </a:cxn>
              <a:cxn ang="0">
                <a:pos x="30333493" y="74950291"/>
              </a:cxn>
              <a:cxn ang="0">
                <a:pos x="43680273" y="122869567"/>
              </a:cxn>
              <a:cxn ang="0">
                <a:pos x="41253286" y="201505956"/>
              </a:cxn>
              <a:cxn ang="0">
                <a:pos x="43680273" y="246968572"/>
              </a:cxn>
              <a:cxn ang="0">
                <a:pos x="16986712" y="258026867"/>
              </a:cxn>
              <a:cxn ang="0">
                <a:pos x="0" y="296116177"/>
              </a:cxn>
              <a:cxn ang="0">
                <a:pos x="13346781" y="331748829"/>
              </a:cxn>
              <a:cxn ang="0">
                <a:pos x="13346781" y="331748829"/>
              </a:cxn>
              <a:cxn ang="0">
                <a:pos x="80079585" y="249425231"/>
              </a:cxn>
              <a:cxn ang="0">
                <a:pos x="77652598" y="240824706"/>
              </a:cxn>
              <a:cxn ang="0">
                <a:pos x="66732804" y="221165886"/>
              </a:cxn>
              <a:cxn ang="0">
                <a:pos x="66732804" y="111811272"/>
              </a:cxn>
              <a:cxn ang="0">
                <a:pos x="66732804" y="105668515"/>
              </a:cxn>
              <a:cxn ang="0">
                <a:pos x="54600067" y="81094158"/>
              </a:cxn>
              <a:cxn ang="0">
                <a:pos x="76439654" y="40547079"/>
              </a:cxn>
              <a:cxn ang="0">
                <a:pos x="126185746" y="24574357"/>
              </a:cxn>
              <a:cxn ang="0">
                <a:pos x="184425744" y="45461507"/>
              </a:cxn>
              <a:cxn ang="0">
                <a:pos x="203839443" y="89694684"/>
              </a:cxn>
              <a:cxn ang="0">
                <a:pos x="191705606" y="116726810"/>
              </a:cxn>
              <a:cxn ang="0">
                <a:pos x="173505951" y="111811272"/>
              </a:cxn>
              <a:cxn ang="0">
                <a:pos x="181998757" y="126555665"/>
              </a:cxn>
              <a:cxn ang="0">
                <a:pos x="162586157" y="124099006"/>
              </a:cxn>
              <a:cxn ang="0">
                <a:pos x="77652598" y="124099006"/>
              </a:cxn>
              <a:cxn ang="0">
                <a:pos x="93426366" y="221165886"/>
              </a:cxn>
              <a:cxn ang="0">
                <a:pos x="114053009" y="261712965"/>
              </a:cxn>
              <a:cxn ang="0">
                <a:pos x="93426366" y="282600114"/>
              </a:cxn>
              <a:cxn ang="0">
                <a:pos x="93426366" y="324376633"/>
              </a:cxn>
              <a:cxn ang="0">
                <a:pos x="120119927" y="352635978"/>
              </a:cxn>
              <a:cxn ang="0">
                <a:pos x="120119927" y="352635978"/>
              </a:cxn>
              <a:cxn ang="0">
                <a:pos x="146812389" y="221165886"/>
              </a:cxn>
              <a:cxn ang="0">
                <a:pos x="179572869" y="156044450"/>
              </a:cxn>
              <a:cxn ang="0">
                <a:pos x="196559581" y="167102744"/>
              </a:cxn>
              <a:cxn ang="0">
                <a:pos x="162586157" y="230994741"/>
              </a:cxn>
              <a:cxn ang="0">
                <a:pos x="171078963" y="332977158"/>
              </a:cxn>
              <a:cxn ang="0">
                <a:pos x="202625400" y="355093747"/>
              </a:cxn>
              <a:cxn ang="0">
                <a:pos x="223252043" y="323147193"/>
              </a:cxn>
              <a:cxn ang="0">
                <a:pos x="198985469" y="305946142"/>
              </a:cxn>
              <a:cxn ang="0">
                <a:pos x="215972180" y="281371785"/>
              </a:cxn>
              <a:cxn ang="0">
                <a:pos x="207479374" y="240824706"/>
              </a:cxn>
              <a:cxn ang="0">
                <a:pos x="217185124" y="207649823"/>
              </a:cxn>
              <a:cxn ang="0">
                <a:pos x="120119927" y="169560512"/>
              </a:cxn>
              <a:cxn ang="0">
                <a:pos x="105559103" y="133927861"/>
              </a:cxn>
              <a:cxn ang="0">
                <a:pos x="134679652" y="133927861"/>
              </a:cxn>
            </a:cxnLst>
            <a:rect l="0" t="0" r="0" b="0"/>
            <a:pathLst>
              <a:path w="192" h="289">
                <a:moveTo>
                  <a:pt x="179" y="169"/>
                </a:moveTo>
                <a:cubicBezTo>
                  <a:pt x="192" y="149"/>
                  <a:pt x="190" y="123"/>
                  <a:pt x="174" y="107"/>
                </a:cubicBezTo>
                <a:cubicBezTo>
                  <a:pt x="181" y="98"/>
                  <a:pt x="186" y="87"/>
                  <a:pt x="187" y="75"/>
                </a:cubicBezTo>
                <a:cubicBezTo>
                  <a:pt x="187" y="75"/>
                  <a:pt x="187" y="75"/>
                  <a:pt x="187" y="75"/>
                </a:cubicBezTo>
                <a:cubicBezTo>
                  <a:pt x="187" y="73"/>
                  <a:pt x="187" y="72"/>
                  <a:pt x="187" y="70"/>
                </a:cubicBezTo>
                <a:cubicBezTo>
                  <a:pt x="187" y="52"/>
                  <a:pt x="179" y="35"/>
                  <a:pt x="165" y="23"/>
                </a:cubicBezTo>
                <a:cubicBezTo>
                  <a:pt x="151" y="10"/>
                  <a:pt x="133" y="2"/>
                  <a:pt x="112" y="1"/>
                </a:cubicBezTo>
                <a:cubicBezTo>
                  <a:pt x="109" y="0"/>
                  <a:pt x="106" y="0"/>
                  <a:pt x="104" y="0"/>
                </a:cubicBezTo>
                <a:cubicBezTo>
                  <a:pt x="84" y="0"/>
                  <a:pt x="65" y="6"/>
                  <a:pt x="51" y="17"/>
                </a:cubicBezTo>
                <a:cubicBezTo>
                  <a:pt x="37" y="28"/>
                  <a:pt x="27" y="43"/>
                  <a:pt x="25" y="61"/>
                </a:cubicBezTo>
                <a:cubicBezTo>
                  <a:pt x="25" y="63"/>
                  <a:pt x="25" y="65"/>
                  <a:pt x="25" y="66"/>
                </a:cubicBezTo>
                <a:cubicBezTo>
                  <a:pt x="25" y="78"/>
                  <a:pt x="29" y="90"/>
                  <a:pt x="36" y="100"/>
                </a:cubicBezTo>
                <a:cubicBezTo>
                  <a:pt x="24" y="113"/>
                  <a:pt x="19" y="132"/>
                  <a:pt x="26" y="150"/>
                </a:cubicBezTo>
                <a:cubicBezTo>
                  <a:pt x="28" y="155"/>
                  <a:pt x="31" y="160"/>
                  <a:pt x="34" y="164"/>
                </a:cubicBezTo>
                <a:cubicBezTo>
                  <a:pt x="28" y="179"/>
                  <a:pt x="28" y="179"/>
                  <a:pt x="28" y="179"/>
                </a:cubicBezTo>
                <a:cubicBezTo>
                  <a:pt x="36" y="201"/>
                  <a:pt x="36" y="201"/>
                  <a:pt x="36" y="201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23" y="232"/>
                  <a:pt x="23" y="232"/>
                  <a:pt x="23" y="232"/>
                </a:cubicBezTo>
                <a:cubicBezTo>
                  <a:pt x="0" y="241"/>
                  <a:pt x="0" y="241"/>
                  <a:pt x="0" y="241"/>
                </a:cubicBezTo>
                <a:cubicBezTo>
                  <a:pt x="0" y="241"/>
                  <a:pt x="0" y="241"/>
                  <a:pt x="0" y="241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41" y="259"/>
                  <a:pt x="41" y="259"/>
                  <a:pt x="41" y="259"/>
                </a:cubicBezTo>
                <a:cubicBezTo>
                  <a:pt x="66" y="203"/>
                  <a:pt x="66" y="203"/>
                  <a:pt x="66" y="203"/>
                </a:cubicBezTo>
                <a:cubicBezTo>
                  <a:pt x="64" y="202"/>
                  <a:pt x="64" y="202"/>
                  <a:pt x="64" y="202"/>
                </a:cubicBezTo>
                <a:cubicBezTo>
                  <a:pt x="64" y="196"/>
                  <a:pt x="64" y="196"/>
                  <a:pt x="64" y="196"/>
                </a:cubicBezTo>
                <a:cubicBezTo>
                  <a:pt x="64" y="188"/>
                  <a:pt x="64" y="188"/>
                  <a:pt x="64" y="188"/>
                </a:cubicBezTo>
                <a:cubicBezTo>
                  <a:pt x="61" y="185"/>
                  <a:pt x="57" y="183"/>
                  <a:pt x="55" y="180"/>
                </a:cubicBezTo>
                <a:cubicBezTo>
                  <a:pt x="43" y="168"/>
                  <a:pt x="36" y="153"/>
                  <a:pt x="36" y="136"/>
                </a:cubicBezTo>
                <a:cubicBezTo>
                  <a:pt x="36" y="119"/>
                  <a:pt x="43" y="103"/>
                  <a:pt x="55" y="91"/>
                </a:cubicBezTo>
                <a:cubicBezTo>
                  <a:pt x="58" y="88"/>
                  <a:pt x="61" y="86"/>
                  <a:pt x="65" y="83"/>
                </a:cubicBezTo>
                <a:cubicBezTo>
                  <a:pt x="61" y="84"/>
                  <a:pt x="58" y="85"/>
                  <a:pt x="55" y="86"/>
                </a:cubicBezTo>
                <a:cubicBezTo>
                  <a:pt x="54" y="87"/>
                  <a:pt x="52" y="87"/>
                  <a:pt x="51" y="88"/>
                </a:cubicBezTo>
                <a:cubicBezTo>
                  <a:pt x="47" y="81"/>
                  <a:pt x="45" y="74"/>
                  <a:pt x="45" y="66"/>
                </a:cubicBezTo>
                <a:cubicBezTo>
                  <a:pt x="45" y="65"/>
                  <a:pt x="45" y="64"/>
                  <a:pt x="45" y="63"/>
                </a:cubicBezTo>
                <a:cubicBezTo>
                  <a:pt x="46" y="51"/>
                  <a:pt x="52" y="41"/>
                  <a:pt x="63" y="33"/>
                </a:cubicBezTo>
                <a:cubicBezTo>
                  <a:pt x="73" y="25"/>
                  <a:pt x="88" y="20"/>
                  <a:pt x="104" y="20"/>
                </a:cubicBezTo>
                <a:cubicBezTo>
                  <a:pt x="104" y="20"/>
                  <a:pt x="104" y="20"/>
                  <a:pt x="104" y="20"/>
                </a:cubicBezTo>
                <a:cubicBezTo>
                  <a:pt x="106" y="20"/>
                  <a:pt x="108" y="20"/>
                  <a:pt x="110" y="20"/>
                </a:cubicBezTo>
                <a:cubicBezTo>
                  <a:pt x="127" y="22"/>
                  <a:pt x="142" y="28"/>
                  <a:pt x="152" y="37"/>
                </a:cubicBezTo>
                <a:cubicBezTo>
                  <a:pt x="162" y="47"/>
                  <a:pt x="168" y="58"/>
                  <a:pt x="168" y="70"/>
                </a:cubicBezTo>
                <a:cubicBezTo>
                  <a:pt x="168" y="71"/>
                  <a:pt x="168" y="72"/>
                  <a:pt x="168" y="73"/>
                </a:cubicBezTo>
                <a:cubicBezTo>
                  <a:pt x="168" y="73"/>
                  <a:pt x="168" y="73"/>
                  <a:pt x="168" y="73"/>
                </a:cubicBezTo>
                <a:cubicBezTo>
                  <a:pt x="167" y="81"/>
                  <a:pt x="164" y="89"/>
                  <a:pt x="158" y="95"/>
                </a:cubicBezTo>
                <a:cubicBezTo>
                  <a:pt x="153" y="93"/>
                  <a:pt x="148" y="92"/>
                  <a:pt x="143" y="91"/>
                </a:cubicBezTo>
                <a:cubicBezTo>
                  <a:pt x="143" y="91"/>
                  <a:pt x="143" y="91"/>
                  <a:pt x="143" y="91"/>
                </a:cubicBezTo>
                <a:cubicBezTo>
                  <a:pt x="147" y="95"/>
                  <a:pt x="149" y="98"/>
                  <a:pt x="152" y="102"/>
                </a:cubicBezTo>
                <a:cubicBezTo>
                  <a:pt x="151" y="102"/>
                  <a:pt x="151" y="103"/>
                  <a:pt x="150" y="103"/>
                </a:cubicBezTo>
                <a:cubicBezTo>
                  <a:pt x="147" y="105"/>
                  <a:pt x="144" y="107"/>
                  <a:pt x="141" y="109"/>
                </a:cubicBezTo>
                <a:cubicBezTo>
                  <a:pt x="139" y="106"/>
                  <a:pt x="137" y="103"/>
                  <a:pt x="134" y="101"/>
                </a:cubicBezTo>
                <a:cubicBezTo>
                  <a:pt x="125" y="91"/>
                  <a:pt x="112" y="86"/>
                  <a:pt x="99" y="86"/>
                </a:cubicBezTo>
                <a:cubicBezTo>
                  <a:pt x="86" y="86"/>
                  <a:pt x="74" y="91"/>
                  <a:pt x="64" y="101"/>
                </a:cubicBezTo>
                <a:cubicBezTo>
                  <a:pt x="45" y="120"/>
                  <a:pt x="45" y="152"/>
                  <a:pt x="64" y="171"/>
                </a:cubicBezTo>
                <a:cubicBezTo>
                  <a:pt x="68" y="175"/>
                  <a:pt x="72" y="178"/>
                  <a:pt x="77" y="180"/>
                </a:cubicBezTo>
                <a:cubicBezTo>
                  <a:pt x="77" y="196"/>
                  <a:pt x="77" y="196"/>
                  <a:pt x="77" y="196"/>
                </a:cubicBezTo>
                <a:cubicBezTo>
                  <a:pt x="94" y="213"/>
                  <a:pt x="94" y="213"/>
                  <a:pt x="94" y="213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94" y="247"/>
                  <a:pt x="94" y="247"/>
                  <a:pt x="94" y="247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121" y="264"/>
                  <a:pt x="121" y="264"/>
                  <a:pt x="121" y="264"/>
                </a:cubicBezTo>
                <a:cubicBezTo>
                  <a:pt x="121" y="180"/>
                  <a:pt x="121" y="180"/>
                  <a:pt x="121" y="180"/>
                </a:cubicBezTo>
                <a:cubicBezTo>
                  <a:pt x="126" y="178"/>
                  <a:pt x="130" y="175"/>
                  <a:pt x="134" y="171"/>
                </a:cubicBezTo>
                <a:cubicBezTo>
                  <a:pt x="146" y="159"/>
                  <a:pt x="151" y="143"/>
                  <a:pt x="148" y="127"/>
                </a:cubicBezTo>
                <a:cubicBezTo>
                  <a:pt x="152" y="125"/>
                  <a:pt x="156" y="123"/>
                  <a:pt x="160" y="120"/>
                </a:cubicBezTo>
                <a:cubicBezTo>
                  <a:pt x="161" y="125"/>
                  <a:pt x="162" y="131"/>
                  <a:pt x="162" y="136"/>
                </a:cubicBezTo>
                <a:cubicBezTo>
                  <a:pt x="162" y="153"/>
                  <a:pt x="155" y="168"/>
                  <a:pt x="143" y="180"/>
                </a:cubicBezTo>
                <a:cubicBezTo>
                  <a:pt x="141" y="183"/>
                  <a:pt x="138" y="185"/>
                  <a:pt x="134" y="188"/>
                </a:cubicBezTo>
                <a:cubicBezTo>
                  <a:pt x="134" y="239"/>
                  <a:pt x="134" y="239"/>
                  <a:pt x="134" y="239"/>
                </a:cubicBezTo>
                <a:cubicBezTo>
                  <a:pt x="141" y="271"/>
                  <a:pt x="141" y="271"/>
                  <a:pt x="141" y="271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64" y="249"/>
                  <a:pt x="164" y="249"/>
                  <a:pt x="164" y="24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58" y="216"/>
                  <a:pt x="158" y="216"/>
                  <a:pt x="158" y="216"/>
                </a:cubicBezTo>
                <a:cubicBezTo>
                  <a:pt x="171" y="196"/>
                  <a:pt x="171" y="196"/>
                  <a:pt x="171" y="196"/>
                </a:cubicBezTo>
                <a:cubicBezTo>
                  <a:pt x="168" y="180"/>
                  <a:pt x="168" y="180"/>
                  <a:pt x="168" y="180"/>
                </a:cubicBezTo>
                <a:cubicBezTo>
                  <a:pt x="172" y="177"/>
                  <a:pt x="176" y="173"/>
                  <a:pt x="179" y="169"/>
                </a:cubicBezTo>
                <a:close/>
                <a:moveTo>
                  <a:pt x="111" y="133"/>
                </a:moveTo>
                <a:cubicBezTo>
                  <a:pt x="108" y="136"/>
                  <a:pt x="104" y="138"/>
                  <a:pt x="99" y="138"/>
                </a:cubicBezTo>
                <a:cubicBezTo>
                  <a:pt x="95" y="138"/>
                  <a:pt x="91" y="136"/>
                  <a:pt x="87" y="133"/>
                </a:cubicBezTo>
                <a:cubicBezTo>
                  <a:pt x="81" y="126"/>
                  <a:pt x="81" y="116"/>
                  <a:pt x="87" y="109"/>
                </a:cubicBezTo>
                <a:cubicBezTo>
                  <a:pt x="91" y="106"/>
                  <a:pt x="95" y="104"/>
                  <a:pt x="99" y="104"/>
                </a:cubicBezTo>
                <a:cubicBezTo>
                  <a:pt x="104" y="104"/>
                  <a:pt x="108" y="106"/>
                  <a:pt x="111" y="109"/>
                </a:cubicBezTo>
                <a:cubicBezTo>
                  <a:pt x="118" y="116"/>
                  <a:pt x="118" y="126"/>
                  <a:pt x="111" y="13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ru-RU" altLang="en-US"/>
          </a:p>
        </p:txBody>
      </p:sp>
      <p:cxnSp>
        <p:nvCxnSpPr>
          <p:cNvPr id="31" name="Прямое соединение 30"/>
          <p:cNvCxnSpPr/>
          <p:nvPr/>
        </p:nvCxnSpPr>
        <p:spPr>
          <a:xfrm>
            <a:off x="4971078" y="5211443"/>
            <a:ext cx="1209675" cy="825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Прямое соединение 33"/>
          <p:cNvCxnSpPr/>
          <p:nvPr/>
        </p:nvCxnSpPr>
        <p:spPr>
          <a:xfrm flipV="1">
            <a:off x="9363839" y="2174381"/>
            <a:ext cx="1352963" cy="830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" name="Замещающее содержимое 10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-3279140" y="3279775"/>
            <a:ext cx="6858635" cy="29972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3" name="Прямое соединение 22"/>
          <p:cNvCxnSpPr/>
          <p:nvPr/>
        </p:nvCxnSpPr>
        <p:spPr>
          <a:xfrm flipV="1">
            <a:off x="978588" y="2075968"/>
            <a:ext cx="1399540" cy="1016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65" name="组合 7"/>
          <p:cNvGrpSpPr/>
          <p:nvPr/>
        </p:nvGrpSpPr>
        <p:grpSpPr>
          <a:xfrm rot="5400000" flipH="1">
            <a:off x="261725" y="4942499"/>
            <a:ext cx="655320" cy="507365"/>
            <a:chOff x="3927567" y="766341"/>
            <a:chExt cx="699588" cy="728630"/>
          </a:xfrm>
        </p:grpSpPr>
        <p:sp>
          <p:nvSpPr>
            <p:cNvPr id="66" name="等腰三角形 9"/>
            <p:cNvSpPr/>
            <p:nvPr/>
          </p:nvSpPr>
          <p:spPr>
            <a:xfrm>
              <a:off x="3927567" y="914752"/>
              <a:ext cx="673442" cy="580219"/>
            </a:xfrm>
            <a:prstGeom prst="triangl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67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组合 7"/>
          <p:cNvGrpSpPr/>
          <p:nvPr/>
        </p:nvGrpSpPr>
        <p:grpSpPr>
          <a:xfrm rot="5400000" flipH="1">
            <a:off x="3469687" y="4919490"/>
            <a:ext cx="655320" cy="507365"/>
            <a:chOff x="3927567" y="766341"/>
            <a:chExt cx="699588" cy="728630"/>
          </a:xfrm>
        </p:grpSpPr>
        <p:sp>
          <p:nvSpPr>
            <p:cNvPr id="36" name="等腰三角形 9"/>
            <p:cNvSpPr/>
            <p:nvPr/>
          </p:nvSpPr>
          <p:spPr>
            <a:xfrm>
              <a:off x="3927567" y="914752"/>
              <a:ext cx="673442" cy="580219"/>
            </a:xfrm>
            <a:prstGeom prst="triangl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7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Текстовое поле 43"/>
          <p:cNvSpPr txBox="1"/>
          <p:nvPr/>
        </p:nvSpPr>
        <p:spPr>
          <a:xfrm>
            <a:off x="5274129" y="-26076"/>
            <a:ext cx="3241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Жилищное </a:t>
            </a:r>
            <a:endParaRPr lang="ru-RU" alt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/>
            <a:r>
              <a:rPr lang="ru-RU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строительство</a:t>
            </a:r>
            <a:endParaRPr lang="ru-RU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/>
            <a:endParaRPr lang="ru-RU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45" name="组合 7"/>
          <p:cNvGrpSpPr/>
          <p:nvPr/>
        </p:nvGrpSpPr>
        <p:grpSpPr>
          <a:xfrm rot="5400000" flipH="1">
            <a:off x="289334" y="1844658"/>
            <a:ext cx="655320" cy="507365"/>
            <a:chOff x="3927567" y="766341"/>
            <a:chExt cx="699588" cy="728630"/>
          </a:xfrm>
        </p:grpSpPr>
        <p:sp>
          <p:nvSpPr>
            <p:cNvPr id="46" name="等腰三角形 9"/>
            <p:cNvSpPr/>
            <p:nvPr/>
          </p:nvSpPr>
          <p:spPr>
            <a:xfrm>
              <a:off x="3927567" y="914752"/>
              <a:ext cx="673442" cy="580219"/>
            </a:xfrm>
            <a:prstGeom prst="triangl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7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组合 7"/>
          <p:cNvGrpSpPr/>
          <p:nvPr/>
        </p:nvGrpSpPr>
        <p:grpSpPr>
          <a:xfrm rot="5400000" flipH="1">
            <a:off x="7854574" y="1869149"/>
            <a:ext cx="655320" cy="507365"/>
            <a:chOff x="3927567" y="766341"/>
            <a:chExt cx="699588" cy="728630"/>
          </a:xfrm>
        </p:grpSpPr>
        <p:sp>
          <p:nvSpPr>
            <p:cNvPr id="82" name="等腰三角形 9"/>
            <p:cNvSpPr/>
            <p:nvPr/>
          </p:nvSpPr>
          <p:spPr>
            <a:xfrm>
              <a:off x="3927567" y="914752"/>
              <a:ext cx="673442" cy="580219"/>
            </a:xfrm>
            <a:prstGeom prst="triangl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3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组合 7"/>
          <p:cNvGrpSpPr/>
          <p:nvPr/>
        </p:nvGrpSpPr>
        <p:grpSpPr>
          <a:xfrm rot="5400000" flipH="1">
            <a:off x="3335090" y="1799472"/>
            <a:ext cx="655320" cy="507365"/>
            <a:chOff x="3927567" y="766341"/>
            <a:chExt cx="699588" cy="728630"/>
          </a:xfrm>
        </p:grpSpPr>
        <p:sp>
          <p:nvSpPr>
            <p:cNvPr id="86" name="等腰三角形 9"/>
            <p:cNvSpPr/>
            <p:nvPr/>
          </p:nvSpPr>
          <p:spPr>
            <a:xfrm>
              <a:off x="3927567" y="914752"/>
              <a:ext cx="673442" cy="580219"/>
            </a:xfrm>
            <a:prstGeom prst="triangl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7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组合 9"/>
          <p:cNvGrpSpPr/>
          <p:nvPr/>
        </p:nvGrpSpPr>
        <p:grpSpPr>
          <a:xfrm>
            <a:off x="8304524" y="3846092"/>
            <a:ext cx="3227275" cy="2803537"/>
            <a:chOff x="9420088" y="1465816"/>
            <a:chExt cx="1888467" cy="3200416"/>
          </a:xfrm>
        </p:grpSpPr>
        <p:sp>
          <p:nvSpPr>
            <p:cNvPr id="94" name="矩形 12"/>
            <p:cNvSpPr/>
            <p:nvPr/>
          </p:nvSpPr>
          <p:spPr>
            <a:xfrm>
              <a:off x="9436893" y="1465816"/>
              <a:ext cx="1871662" cy="3200416"/>
            </a:xfrm>
            <a:prstGeom prst="rect">
              <a:avLst/>
            </a:prstGeom>
            <a:noFill/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5" name="流程图: 联系 19"/>
            <p:cNvSpPr/>
            <p:nvPr/>
          </p:nvSpPr>
          <p:spPr>
            <a:xfrm>
              <a:off x="10242327" y="1654107"/>
              <a:ext cx="439671" cy="757237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96" name="组合 42"/>
            <p:cNvGrpSpPr/>
            <p:nvPr/>
          </p:nvGrpSpPr>
          <p:grpSpPr>
            <a:xfrm>
              <a:off x="9420088" y="2481050"/>
              <a:ext cx="1883942" cy="1995496"/>
              <a:chOff x="3615518" y="4415104"/>
              <a:chExt cx="1883942" cy="1995496"/>
            </a:xfrm>
          </p:grpSpPr>
          <p:sp>
            <p:nvSpPr>
              <p:cNvPr id="97" name="文本框 43"/>
              <p:cNvSpPr txBox="1"/>
              <p:nvPr/>
            </p:nvSpPr>
            <p:spPr>
              <a:xfrm>
                <a:off x="3615518" y="5040348"/>
                <a:ext cx="1871979" cy="137025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just"/>
                <a:r>
                  <a:rPr lang="ru-RU" dirty="0" smtClean="0">
                    <a:solidFill>
                      <a:schemeClr val="bg1"/>
                    </a:solidFill>
                    <a:latin typeface="Bahnschrift Light" panose="020B0502040204020203" pitchFamily="34" charset="0"/>
                  </a:rPr>
                  <a:t>обеспечено жильём детей </a:t>
                </a:r>
                <a:r>
                  <a:rPr lang="ru-RU" dirty="0">
                    <a:solidFill>
                      <a:schemeClr val="bg1"/>
                    </a:solidFill>
                    <a:latin typeface="Bahnschrift Light" panose="020B0502040204020203" pitchFamily="34" charset="0"/>
                  </a:rPr>
                  <a:t>- </a:t>
                </a:r>
                <a:r>
                  <a:rPr lang="ru-RU" dirty="0" smtClean="0">
                    <a:solidFill>
                      <a:schemeClr val="bg1"/>
                    </a:solidFill>
                    <a:latin typeface="Bahnschrift Light" panose="020B0502040204020203" pitchFamily="34" charset="0"/>
                  </a:rPr>
                  <a:t>сирот </a:t>
                </a:r>
                <a:r>
                  <a:rPr lang="ru-RU" dirty="0">
                    <a:solidFill>
                      <a:schemeClr val="bg1"/>
                    </a:solidFill>
                    <a:latin typeface="Bahnschrift Light" panose="020B0502040204020203" pitchFamily="34" charset="0"/>
                  </a:rPr>
                  <a:t>и </a:t>
                </a:r>
                <a:r>
                  <a:rPr lang="ru-RU" dirty="0" smtClean="0">
                    <a:solidFill>
                      <a:schemeClr val="bg1"/>
                    </a:solidFill>
                    <a:latin typeface="Bahnschrift Light" panose="020B0502040204020203" pitchFamily="34" charset="0"/>
                  </a:rPr>
                  <a:t>детей, оставшихся </a:t>
                </a:r>
                <a:r>
                  <a:rPr lang="ru-RU" dirty="0">
                    <a:solidFill>
                      <a:schemeClr val="bg1"/>
                    </a:solidFill>
                    <a:latin typeface="Bahnschrift Light" panose="020B0502040204020203" pitchFamily="34" charset="0"/>
                  </a:rPr>
                  <a:t>без попечения </a:t>
                </a:r>
                <a:r>
                  <a:rPr lang="ru-RU" dirty="0" smtClean="0">
                    <a:solidFill>
                      <a:schemeClr val="bg1"/>
                    </a:solidFill>
                    <a:latin typeface="Bahnschrift Light" panose="020B0502040204020203" pitchFamily="34" charset="0"/>
                  </a:rPr>
                  <a:t>родителей</a:t>
                </a:r>
                <a:r>
                  <a:rPr lang="ru-RU" altLang="zh-CN" dirty="0">
                    <a:solidFill>
                      <a:schemeClr val="bg1"/>
                    </a:solidFill>
                    <a:latin typeface="Bahnschrift Light" panose="020B0502040204020203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 в 2022 – 2023 годах</a:t>
                </a:r>
                <a:endParaRPr lang="ru-RU" dirty="0">
                  <a:solidFill>
                    <a:schemeClr val="bg1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98" name="文本框 44"/>
              <p:cNvSpPr txBox="1"/>
              <p:nvPr/>
            </p:nvSpPr>
            <p:spPr>
              <a:xfrm>
                <a:off x="3739306" y="4415104"/>
                <a:ext cx="1760154" cy="45675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buFont typeface="Arial" panose="020B0604020202020204" pitchFamily="34" charset="0"/>
                </a:pPr>
                <a:r>
                  <a:rPr lang="ru-RU" altLang="zh-CN" sz="2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27 человек</a:t>
                </a:r>
                <a:endParaRPr lang="ru-RU" altLang="zh-CN" sz="2000" dirty="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9" name="Freeform 112"/>
          <p:cNvSpPr>
            <a:spLocks noEditPoints="1"/>
          </p:cNvSpPr>
          <p:nvPr/>
        </p:nvSpPr>
        <p:spPr>
          <a:xfrm>
            <a:off x="9885657" y="4116342"/>
            <a:ext cx="399416" cy="368300"/>
          </a:xfrm>
          <a:custGeom>
            <a:avLst/>
            <a:gdLst/>
            <a:ahLst/>
            <a:cxnLst>
              <a:cxn ang="0">
                <a:pos x="228856344" y="155310082"/>
              </a:cxn>
              <a:cxn ang="0">
                <a:pos x="233970585" y="119071290"/>
              </a:cxn>
              <a:cxn ang="0">
                <a:pos x="117624149" y="0"/>
              </a:cxn>
              <a:cxn ang="0">
                <a:pos x="0" y="119071290"/>
              </a:cxn>
              <a:cxn ang="0">
                <a:pos x="117624149" y="236847932"/>
              </a:cxn>
              <a:cxn ang="0">
                <a:pos x="154701547" y="230376963"/>
              </a:cxn>
              <a:cxn ang="0">
                <a:pos x="181550464" y="257556625"/>
              </a:cxn>
              <a:cxn ang="0">
                <a:pos x="237805983" y="257556625"/>
              </a:cxn>
              <a:cxn ang="0">
                <a:pos x="237805983" y="315797622"/>
              </a:cxn>
              <a:cxn ang="0">
                <a:pos x="237805983" y="315797622"/>
              </a:cxn>
              <a:cxn ang="0">
                <a:pos x="294060372" y="315797622"/>
              </a:cxn>
              <a:cxn ang="0">
                <a:pos x="294060372" y="372745107"/>
              </a:cxn>
              <a:cxn ang="0">
                <a:pos x="294060372" y="372745107"/>
              </a:cxn>
              <a:cxn ang="0">
                <a:pos x="368215169" y="372745107"/>
              </a:cxn>
              <a:cxn ang="0">
                <a:pos x="368215169" y="372745107"/>
              </a:cxn>
              <a:cxn ang="0">
                <a:pos x="368215169" y="372745107"/>
              </a:cxn>
              <a:cxn ang="0">
                <a:pos x="368215169" y="297678226"/>
              </a:cxn>
              <a:cxn ang="0">
                <a:pos x="228856344" y="155310082"/>
              </a:cxn>
              <a:cxn ang="0">
                <a:pos x="93331787" y="133307877"/>
              </a:cxn>
              <a:cxn ang="0">
                <a:pos x="53697833" y="93186277"/>
              </a:cxn>
              <a:cxn ang="0">
                <a:pos x="93331787" y="53064676"/>
              </a:cxn>
              <a:cxn ang="0">
                <a:pos x="132966871" y="93186277"/>
              </a:cxn>
              <a:cxn ang="0">
                <a:pos x="93331787" y="133307877"/>
              </a:cxn>
            </a:cxnLst>
            <a:rect l="0" t="0" r="0" b="0"/>
            <a:pathLst>
              <a:path w="288" h="288">
                <a:moveTo>
                  <a:pt x="179" y="120"/>
                </a:moveTo>
                <a:cubicBezTo>
                  <a:pt x="182" y="111"/>
                  <a:pt x="183" y="102"/>
                  <a:pt x="183" y="92"/>
                </a:cubicBezTo>
                <a:cubicBezTo>
                  <a:pt x="183" y="41"/>
                  <a:pt x="142" y="0"/>
                  <a:pt x="92" y="0"/>
                </a:cubicBezTo>
                <a:cubicBezTo>
                  <a:pt x="41" y="0"/>
                  <a:pt x="0" y="41"/>
                  <a:pt x="0" y="92"/>
                </a:cubicBezTo>
                <a:cubicBezTo>
                  <a:pt x="0" y="142"/>
                  <a:pt x="41" y="183"/>
                  <a:pt x="92" y="183"/>
                </a:cubicBezTo>
                <a:cubicBezTo>
                  <a:pt x="102" y="183"/>
                  <a:pt x="112" y="181"/>
                  <a:pt x="121" y="178"/>
                </a:cubicBezTo>
                <a:cubicBezTo>
                  <a:pt x="142" y="199"/>
                  <a:pt x="142" y="199"/>
                  <a:pt x="142" y="199"/>
                </a:cubicBezTo>
                <a:cubicBezTo>
                  <a:pt x="186" y="199"/>
                  <a:pt x="186" y="199"/>
                  <a:pt x="186" y="199"/>
                </a:cubicBezTo>
                <a:cubicBezTo>
                  <a:pt x="186" y="244"/>
                  <a:pt x="186" y="244"/>
                  <a:pt x="186" y="244"/>
                </a:cubicBezTo>
                <a:cubicBezTo>
                  <a:pt x="186" y="244"/>
                  <a:pt x="186" y="244"/>
                  <a:pt x="186" y="244"/>
                </a:cubicBezTo>
                <a:cubicBezTo>
                  <a:pt x="230" y="244"/>
                  <a:pt x="230" y="244"/>
                  <a:pt x="230" y="244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30"/>
                  <a:pt x="288" y="230"/>
                  <a:pt x="288" y="230"/>
                </a:cubicBezTo>
                <a:lnTo>
                  <a:pt x="179" y="120"/>
                </a:lnTo>
                <a:close/>
                <a:moveTo>
                  <a:pt x="73" y="103"/>
                </a:moveTo>
                <a:cubicBezTo>
                  <a:pt x="56" y="103"/>
                  <a:pt x="42" y="89"/>
                  <a:pt x="42" y="72"/>
                </a:cubicBezTo>
                <a:cubicBezTo>
                  <a:pt x="42" y="55"/>
                  <a:pt x="56" y="41"/>
                  <a:pt x="73" y="41"/>
                </a:cubicBezTo>
                <a:cubicBezTo>
                  <a:pt x="90" y="41"/>
                  <a:pt x="104" y="55"/>
                  <a:pt x="104" y="72"/>
                </a:cubicBezTo>
                <a:cubicBezTo>
                  <a:pt x="104" y="89"/>
                  <a:pt x="90" y="103"/>
                  <a:pt x="73" y="10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ru-RU" altLang="en-US"/>
          </a:p>
        </p:txBody>
      </p:sp>
      <p:cxnSp>
        <p:nvCxnSpPr>
          <p:cNvPr id="103" name="Прямое соединение 33"/>
          <p:cNvCxnSpPr/>
          <p:nvPr/>
        </p:nvCxnSpPr>
        <p:spPr>
          <a:xfrm>
            <a:off x="9393592" y="5128376"/>
            <a:ext cx="1352963" cy="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4" name="组合 7"/>
          <p:cNvGrpSpPr/>
          <p:nvPr/>
        </p:nvGrpSpPr>
        <p:grpSpPr>
          <a:xfrm rot="5400000" flipH="1">
            <a:off x="7862569" y="4798336"/>
            <a:ext cx="655320" cy="507365"/>
            <a:chOff x="3927567" y="766341"/>
            <a:chExt cx="699588" cy="728630"/>
          </a:xfrm>
        </p:grpSpPr>
        <p:sp>
          <p:nvSpPr>
            <p:cNvPr id="105" name="等腰三角形 9"/>
            <p:cNvSpPr/>
            <p:nvPr/>
          </p:nvSpPr>
          <p:spPr>
            <a:xfrm>
              <a:off x="3927567" y="914752"/>
              <a:ext cx="673442" cy="580219"/>
            </a:xfrm>
            <a:prstGeom prst="triangl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06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9" name="Picture 2" descr="C:\Users\user\Desktop\white_contur-horizont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170" y="-148756"/>
            <a:ext cx="2601496" cy="146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12916" y="660434"/>
            <a:ext cx="3819175" cy="2590605"/>
            <a:chOff x="5160036" y="1465817"/>
            <a:chExt cx="1896758" cy="2389041"/>
          </a:xfrm>
        </p:grpSpPr>
        <p:sp>
          <p:nvSpPr>
            <p:cNvPr id="11" name="矩形 10"/>
            <p:cNvSpPr/>
            <p:nvPr/>
          </p:nvSpPr>
          <p:spPr>
            <a:xfrm>
              <a:off x="5160036" y="1465817"/>
              <a:ext cx="1871795" cy="2389041"/>
            </a:xfrm>
            <a:prstGeom prst="rect">
              <a:avLst/>
            </a:prstGeom>
            <a:solidFill>
              <a:schemeClr val="accent1">
                <a:alpha val="12000"/>
              </a:schemeClr>
            </a:solidFill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2246" name="组合 36"/>
            <p:cNvGrpSpPr/>
            <p:nvPr/>
          </p:nvGrpSpPr>
          <p:grpSpPr>
            <a:xfrm>
              <a:off x="5185132" y="2422896"/>
              <a:ext cx="1871662" cy="768957"/>
              <a:chOff x="3635891" y="4354586"/>
              <a:chExt cx="1871662" cy="768957"/>
            </a:xfrm>
          </p:grpSpPr>
          <p:sp>
            <p:nvSpPr>
              <p:cNvPr id="52247" name="文本框 37"/>
              <p:cNvSpPr txBox="1"/>
              <p:nvPr/>
            </p:nvSpPr>
            <p:spPr>
              <a:xfrm>
                <a:off x="3635891" y="4738658"/>
                <a:ext cx="1871662" cy="38488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lnSpc>
                    <a:spcPct val="130000"/>
                  </a:lnSpc>
                  <a:buFont typeface="Arial" panose="020B0604020202020204" pitchFamily="34" charset="0"/>
                </a:pPr>
                <a:r>
                  <a:rPr lang="ru-RU" altLang="zh-CN" dirty="0">
                    <a:solidFill>
                      <a:schemeClr val="bg1"/>
                    </a:solidFill>
                    <a:latin typeface="Microsoft YaHei" panose="020B0503020204020204" charset="-122"/>
                    <a:ea typeface="Microsoft YaHei" panose="020B0503020204020204" charset="-122"/>
                  </a:rPr>
                  <a:t>АО «Челябкоммунэнерго</a:t>
                </a:r>
                <a:r>
                  <a:rPr lang="ru-RU" altLang="zh-CN" dirty="0" smtClean="0">
                    <a:solidFill>
                      <a:schemeClr val="bg1"/>
                    </a:solidFill>
                    <a:latin typeface="Microsoft YaHei" panose="020B0503020204020204" charset="-122"/>
                    <a:ea typeface="Microsoft YaHei" panose="020B0503020204020204" charset="-122"/>
                  </a:rPr>
                  <a:t>»</a:t>
                </a:r>
                <a:endParaRPr lang="ru-RU" altLang="zh-CN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</p:txBody>
          </p:sp>
          <p:sp>
            <p:nvSpPr>
              <p:cNvPr id="52248" name="文本框 38"/>
              <p:cNvSpPr txBox="1"/>
              <p:nvPr/>
            </p:nvSpPr>
            <p:spPr>
              <a:xfrm>
                <a:off x="4001717" y="4354586"/>
                <a:ext cx="1090665" cy="36775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 algn="ctr">
                  <a:buFont typeface="Arial" panose="020B0604020202020204" pitchFamily="34" charset="0"/>
                </a:pPr>
                <a:r>
                  <a:rPr lang="ru-RU" altLang="zh-CN" sz="2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2023 год</a:t>
                </a:r>
              </a:p>
            </p:txBody>
          </p:sp>
        </p:grpSp>
      </p:grpSp>
      <p:pic>
        <p:nvPicPr>
          <p:cNvPr id="102" name="Замещающее содержимое 10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-3279140" y="3279140"/>
            <a:ext cx="6858000" cy="2997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Текстовое поле 23"/>
          <p:cNvSpPr txBox="1"/>
          <p:nvPr/>
        </p:nvSpPr>
        <p:spPr>
          <a:xfrm>
            <a:off x="944880" y="233411"/>
            <a:ext cx="9906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dirty="0" smtClean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  <a:sym typeface="+mn-ea"/>
              </a:rPr>
              <a:t>Теплоснабжение</a:t>
            </a:r>
            <a:endParaRPr lang="ru-RU" altLang="en-US" sz="2800" dirty="0">
              <a:solidFill>
                <a:schemeClr val="bg1"/>
              </a:solidFill>
              <a:latin typeface="Bahnschrift Light" panose="020B0502040204020203" pitchFamily="34" charset="0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25" name="Прямое соединение 24"/>
          <p:cNvCxnSpPr/>
          <p:nvPr/>
        </p:nvCxnSpPr>
        <p:spPr>
          <a:xfrm>
            <a:off x="4526280" y="730885"/>
            <a:ext cx="279844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Прямое соединение 29"/>
          <p:cNvCxnSpPr/>
          <p:nvPr/>
        </p:nvCxnSpPr>
        <p:spPr>
          <a:xfrm>
            <a:off x="1567543" y="2066131"/>
            <a:ext cx="133894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Прямое соединение 31"/>
          <p:cNvCxnSpPr/>
          <p:nvPr/>
        </p:nvCxnSpPr>
        <p:spPr>
          <a:xfrm flipV="1">
            <a:off x="855485" y="2548724"/>
            <a:ext cx="3124835" cy="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Прямое соединение 32"/>
          <p:cNvCxnSpPr/>
          <p:nvPr/>
        </p:nvCxnSpPr>
        <p:spPr>
          <a:xfrm>
            <a:off x="445885" y="4789286"/>
            <a:ext cx="435623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3" name="Изображение 102"/>
          <p:cNvPicPr/>
          <p:nvPr/>
        </p:nvPicPr>
        <p:blipFill>
          <a:blip r:embed="rId3"/>
          <a:stretch>
            <a:fillRect/>
          </a:stretch>
        </p:blipFill>
        <p:spPr>
          <a:xfrm>
            <a:off x="1882321" y="730885"/>
            <a:ext cx="681265" cy="93462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54"/>
          <p:cNvGrpSpPr/>
          <p:nvPr/>
        </p:nvGrpSpPr>
        <p:grpSpPr>
          <a:xfrm>
            <a:off x="8164830" y="236220"/>
            <a:ext cx="3754120" cy="800735"/>
            <a:chOff x="1260143" y="1171646"/>
            <a:chExt cx="2097206" cy="506670"/>
          </a:xfrm>
        </p:grpSpPr>
        <p:grpSp>
          <p:nvGrpSpPr>
            <p:cNvPr id="10" name="组合 55"/>
            <p:cNvGrpSpPr/>
            <p:nvPr/>
          </p:nvGrpSpPr>
          <p:grpSpPr>
            <a:xfrm>
              <a:off x="1260143" y="1171646"/>
              <a:ext cx="299114" cy="476108"/>
              <a:chOff x="0" y="0"/>
              <a:chExt cx="2819400" cy="2819400"/>
            </a:xfrm>
          </p:grpSpPr>
          <p:sp>
            <p:nvSpPr>
              <p:cNvPr id="13" name="任意多边形 64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任意多边形 67"/>
              <p:cNvSpPr/>
              <p:nvPr/>
            </p:nvSpPr>
            <p:spPr>
              <a:xfrm rot="5400000" flipV="1">
                <a:off x="1317299" y="-1317299"/>
                <a:ext cx="178703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组合 58"/>
            <p:cNvGrpSpPr/>
            <p:nvPr/>
          </p:nvGrpSpPr>
          <p:grpSpPr>
            <a:xfrm rot="10800000">
              <a:off x="3058235" y="1202208"/>
              <a:ext cx="299114" cy="476108"/>
              <a:chOff x="0" y="0"/>
              <a:chExt cx="2819400" cy="2819400"/>
            </a:xfrm>
          </p:grpSpPr>
          <p:sp>
            <p:nvSpPr>
              <p:cNvPr id="16" name="任意多边形 60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任意多边形 61"/>
              <p:cNvSpPr/>
              <p:nvPr/>
            </p:nvSpPr>
            <p:spPr>
              <a:xfrm rot="5400000" flipV="1">
                <a:off x="1317297" y="-1307900"/>
                <a:ext cx="178709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0" name="文本框 59"/>
            <p:cNvSpPr txBox="1"/>
            <p:nvPr/>
          </p:nvSpPr>
          <p:spPr>
            <a:xfrm>
              <a:off x="1298543" y="1224399"/>
              <a:ext cx="2058806" cy="4082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ru-RU" altLang="zh-CN" dirty="0"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Приоритет: развитие инженерной инфраструктуры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06054" y="2604708"/>
            <a:ext cx="3184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Заключено концессионное соглашение до 2038 года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组合 7"/>
          <p:cNvGrpSpPr/>
          <p:nvPr/>
        </p:nvGrpSpPr>
        <p:grpSpPr>
          <a:xfrm rot="10800000" flipH="1">
            <a:off x="1882321" y="3317412"/>
            <a:ext cx="702608" cy="524052"/>
            <a:chOff x="3927567" y="766341"/>
            <a:chExt cx="699588" cy="728630"/>
          </a:xfrm>
        </p:grpSpPr>
        <p:sp>
          <p:nvSpPr>
            <p:cNvPr id="48" name="等腰三角形 9"/>
            <p:cNvSpPr/>
            <p:nvPr/>
          </p:nvSpPr>
          <p:spPr>
            <a:xfrm>
              <a:off x="3927567" y="914752"/>
              <a:ext cx="673442" cy="580219"/>
            </a:xfrm>
            <a:prstGeom prst="triangl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9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383721" y="3841464"/>
            <a:ext cx="4359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Центральная котельная: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резервного котла,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кровли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дымовой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трубы,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реконструкция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коллектора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45885" y="5487571"/>
            <a:ext cx="4359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Подводящие сети от центральной котельной: капитальный ремонт участка магистрального трубопровода на улице Челюскинцев (первый этап)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组合 7"/>
          <p:cNvGrpSpPr/>
          <p:nvPr/>
        </p:nvGrpSpPr>
        <p:grpSpPr>
          <a:xfrm rot="10800000" flipH="1">
            <a:off x="1994921" y="4928533"/>
            <a:ext cx="630828" cy="507366"/>
            <a:chOff x="3927567" y="766341"/>
            <a:chExt cx="699588" cy="728630"/>
          </a:xfrm>
        </p:grpSpPr>
        <p:sp>
          <p:nvSpPr>
            <p:cNvPr id="60" name="等腰三角形 9"/>
            <p:cNvSpPr/>
            <p:nvPr/>
          </p:nvSpPr>
          <p:spPr>
            <a:xfrm>
              <a:off x="3927567" y="914752"/>
              <a:ext cx="673442" cy="580219"/>
            </a:xfrm>
            <a:prstGeom prst="triangl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61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https://sun9-32.userapi.com/impg/S7EoE3G8sA9JNTe187d1rBrh-wOCHsYrp8nz1w/A4-tNyMtDko.jpg?size=1016x677&amp;quality=95&amp;sign=39a97f25b4279dd92c764faedb9fd20f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142" y="4451654"/>
            <a:ext cx="3411019" cy="227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79.userapi.com/impg/Wk6B1UVHrvO56nRWzmIjEZQA25Yc05ZtWRmf5A/kt0qIfx0Y-M.jpg?size=1016x677&amp;quality=95&amp;sign=81ddfe1b73349bb796d8ff28108dc087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045" y="4451655"/>
            <a:ext cx="3411019" cy="227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AutoShape 6" descr="https://sun9-28.userapi.com/impg/CtkWvHl4meh3fX3fG8T_bB6Fd-n4btt6zY4G4Q/_bGGX6u5XJ4.jpg?size=453x604&amp;quality=95&amp;sign=6c288a4fbbe29e8dbe668db00079bb76&amp;c_uniq_tag=EJsGa7AdJhiMsmt5UoEdeC4mfw_9fSIZCIroKI4GSkw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s://sun9-28.userapi.com/impg/CtkWvHl4meh3fX3fG8T_bB6Fd-n4btt6zY4G4Q/_bGGX6u5XJ4.jpg?size=453x604&amp;quality=95&amp;sign=6c288a4fbbe29e8dbe668db00079bb76&amp;c_uniq_tag=EJsGa7AdJhiMsmt5UoEdeC4mfw_9fSIZCIroKI4GSkw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502" y="1009422"/>
            <a:ext cx="2497201" cy="332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723" y="1034445"/>
            <a:ext cx="2307198" cy="3329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12917" y="660435"/>
            <a:ext cx="4527287" cy="2376680"/>
            <a:chOff x="5160036" y="1465818"/>
            <a:chExt cx="2223342" cy="2191761"/>
          </a:xfrm>
        </p:grpSpPr>
        <p:sp>
          <p:nvSpPr>
            <p:cNvPr id="11" name="矩形 10"/>
            <p:cNvSpPr/>
            <p:nvPr/>
          </p:nvSpPr>
          <p:spPr>
            <a:xfrm>
              <a:off x="5160036" y="1465818"/>
              <a:ext cx="2193622" cy="2191761"/>
            </a:xfrm>
            <a:prstGeom prst="rect">
              <a:avLst/>
            </a:prstGeom>
            <a:solidFill>
              <a:schemeClr val="accent1">
                <a:alpha val="12000"/>
              </a:schemeClr>
            </a:solidFill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2246" name="组合 36"/>
            <p:cNvGrpSpPr/>
            <p:nvPr/>
          </p:nvGrpSpPr>
          <p:grpSpPr>
            <a:xfrm>
              <a:off x="5191619" y="2440087"/>
              <a:ext cx="2191759" cy="1038214"/>
              <a:chOff x="3642378" y="4371777"/>
              <a:chExt cx="2191759" cy="1038214"/>
            </a:xfrm>
          </p:grpSpPr>
          <p:sp>
            <p:nvSpPr>
              <p:cNvPr id="52247" name="文本框 37"/>
              <p:cNvSpPr txBox="1"/>
              <p:nvPr/>
            </p:nvSpPr>
            <p:spPr>
              <a:xfrm>
                <a:off x="3642378" y="4813948"/>
                <a:ext cx="2191759" cy="59604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buFont typeface="Arial" panose="020B0604020202020204" pitchFamily="34" charset="0"/>
                </a:pPr>
                <a:r>
                  <a:rPr lang="ru-RU" altLang="zh-CN" dirty="0" smtClean="0">
                    <a:solidFill>
                      <a:schemeClr val="bg1"/>
                    </a:solidFill>
                    <a:latin typeface="Bahnschrift Light" panose="020B0502040204020203" pitchFamily="34" charset="0"/>
                    <a:ea typeface="Microsoft YaHei" panose="020B0503020204020204" charset="-122"/>
                  </a:rPr>
                  <a:t>Ресурсоснабжающая организация </a:t>
                </a:r>
              </a:p>
              <a:p>
                <a:pPr algn="ctr">
                  <a:buFont typeface="Arial" panose="020B0604020202020204" pitchFamily="34" charset="0"/>
                </a:pPr>
                <a:r>
                  <a:rPr lang="ru-RU" altLang="zh-CN" dirty="0" smtClean="0">
                    <a:solidFill>
                      <a:schemeClr val="bg1"/>
                    </a:solidFill>
                    <a:latin typeface="Bahnschrift Light" panose="020B0502040204020203" pitchFamily="34" charset="0"/>
                    <a:ea typeface="Microsoft YaHei" panose="020B0503020204020204" charset="-122"/>
                  </a:rPr>
                  <a:t>МП </a:t>
                </a:r>
                <a:r>
                  <a:rPr lang="ru-RU" altLang="zh-CN" dirty="0">
                    <a:solidFill>
                      <a:schemeClr val="bg1"/>
                    </a:solidFill>
                    <a:latin typeface="Bahnschrift Light" panose="020B0502040204020203" pitchFamily="34" charset="0"/>
                    <a:ea typeface="Microsoft YaHei" panose="020B0503020204020204" charset="-122"/>
                  </a:rPr>
                  <a:t>«Многопрофильное </a:t>
                </a:r>
                <a:r>
                  <a:rPr lang="ru-RU" altLang="zh-CN" dirty="0">
                    <a:solidFill>
                      <a:schemeClr val="bg1"/>
                    </a:solidFill>
                    <a:latin typeface="Microsoft YaHei" panose="020B0503020204020204" charset="-122"/>
                    <a:ea typeface="Microsoft YaHei" panose="020B0503020204020204" charset="-122"/>
                  </a:rPr>
                  <a:t>предприятие</a:t>
                </a:r>
                <a:r>
                  <a:rPr lang="ru-RU" altLang="zh-CN" dirty="0" smtClean="0">
                    <a:solidFill>
                      <a:schemeClr val="bg1"/>
                    </a:solidFill>
                    <a:latin typeface="Microsoft YaHei" panose="020B0503020204020204" charset="-122"/>
                    <a:ea typeface="Microsoft YaHei" panose="020B0503020204020204" charset="-122"/>
                  </a:rPr>
                  <a:t>»</a:t>
                </a:r>
                <a:endParaRPr lang="ru-RU" altLang="zh-CN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</p:txBody>
          </p:sp>
          <p:sp>
            <p:nvSpPr>
              <p:cNvPr id="52248" name="文本框 38"/>
              <p:cNvSpPr txBox="1"/>
              <p:nvPr/>
            </p:nvSpPr>
            <p:spPr>
              <a:xfrm>
                <a:off x="4162274" y="4371777"/>
                <a:ext cx="1090665" cy="36775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 algn="ctr">
                  <a:buFont typeface="Arial" panose="020B0604020202020204" pitchFamily="34" charset="0"/>
                </a:pPr>
                <a:r>
                  <a:rPr lang="ru-RU" altLang="zh-CN" sz="2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2023 год</a:t>
                </a:r>
              </a:p>
            </p:txBody>
          </p:sp>
        </p:grpSp>
      </p:grpSp>
      <p:pic>
        <p:nvPicPr>
          <p:cNvPr id="102" name="Замещающее содержимое 10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-3279140" y="3279140"/>
            <a:ext cx="6858000" cy="2997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Текстовое поле 23"/>
          <p:cNvSpPr txBox="1"/>
          <p:nvPr/>
        </p:nvSpPr>
        <p:spPr>
          <a:xfrm>
            <a:off x="1100002" y="160338"/>
            <a:ext cx="9906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dirty="0" smtClean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  <a:sym typeface="+mn-ea"/>
              </a:rPr>
              <a:t>Теплоснабжение</a:t>
            </a:r>
            <a:endParaRPr lang="ru-RU" altLang="en-US" sz="2800" dirty="0">
              <a:solidFill>
                <a:schemeClr val="bg1"/>
              </a:solidFill>
              <a:latin typeface="Bahnschrift Light" panose="020B0502040204020203" pitchFamily="34" charset="0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25" name="Прямое соединение 24"/>
          <p:cNvCxnSpPr/>
          <p:nvPr/>
        </p:nvCxnSpPr>
        <p:spPr>
          <a:xfrm>
            <a:off x="4743450" y="592512"/>
            <a:ext cx="279844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Прямое соединение 29"/>
          <p:cNvCxnSpPr/>
          <p:nvPr/>
        </p:nvCxnSpPr>
        <p:spPr>
          <a:xfrm>
            <a:off x="1928709" y="2140743"/>
            <a:ext cx="133894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Прямое соединение 32"/>
          <p:cNvCxnSpPr/>
          <p:nvPr/>
        </p:nvCxnSpPr>
        <p:spPr>
          <a:xfrm>
            <a:off x="483894" y="4462715"/>
            <a:ext cx="425955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3" name="Изображение 102"/>
          <p:cNvPicPr/>
          <p:nvPr/>
        </p:nvPicPr>
        <p:blipFill>
          <a:blip r:embed="rId3"/>
          <a:stretch>
            <a:fillRect/>
          </a:stretch>
        </p:blipFill>
        <p:spPr>
          <a:xfrm>
            <a:off x="2257548" y="683558"/>
            <a:ext cx="681265" cy="93462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54"/>
          <p:cNvGrpSpPr/>
          <p:nvPr/>
        </p:nvGrpSpPr>
        <p:grpSpPr>
          <a:xfrm>
            <a:off x="8164830" y="236220"/>
            <a:ext cx="3754120" cy="800735"/>
            <a:chOff x="1260143" y="1171646"/>
            <a:chExt cx="2097206" cy="506670"/>
          </a:xfrm>
        </p:grpSpPr>
        <p:grpSp>
          <p:nvGrpSpPr>
            <p:cNvPr id="10" name="组合 55"/>
            <p:cNvGrpSpPr/>
            <p:nvPr/>
          </p:nvGrpSpPr>
          <p:grpSpPr>
            <a:xfrm>
              <a:off x="1260143" y="1171646"/>
              <a:ext cx="299114" cy="476108"/>
              <a:chOff x="0" y="0"/>
              <a:chExt cx="2819400" cy="2819400"/>
            </a:xfrm>
          </p:grpSpPr>
          <p:sp>
            <p:nvSpPr>
              <p:cNvPr id="13" name="任意多边形 64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任意多边形 67"/>
              <p:cNvSpPr/>
              <p:nvPr/>
            </p:nvSpPr>
            <p:spPr>
              <a:xfrm rot="5400000" flipV="1">
                <a:off x="1317299" y="-1317299"/>
                <a:ext cx="178703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组合 58"/>
            <p:cNvGrpSpPr/>
            <p:nvPr/>
          </p:nvGrpSpPr>
          <p:grpSpPr>
            <a:xfrm rot="10800000">
              <a:off x="3058235" y="1202208"/>
              <a:ext cx="299114" cy="476108"/>
              <a:chOff x="0" y="0"/>
              <a:chExt cx="2819400" cy="2819400"/>
            </a:xfrm>
          </p:grpSpPr>
          <p:sp>
            <p:nvSpPr>
              <p:cNvPr id="16" name="任意多边形 60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任意多边形 61"/>
              <p:cNvSpPr/>
              <p:nvPr/>
            </p:nvSpPr>
            <p:spPr>
              <a:xfrm rot="5400000" flipV="1">
                <a:off x="1317297" y="-1307900"/>
                <a:ext cx="178709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0" name="文本框 59"/>
            <p:cNvSpPr txBox="1"/>
            <p:nvPr/>
          </p:nvSpPr>
          <p:spPr>
            <a:xfrm>
              <a:off x="1298543" y="1224399"/>
              <a:ext cx="2058806" cy="4082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ru-RU" altLang="zh-CN" dirty="0"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Приоритет: развитие инженерной инфраструктуры</a:t>
              </a:r>
            </a:p>
          </p:txBody>
        </p:sp>
      </p:grpSp>
      <p:grpSp>
        <p:nvGrpSpPr>
          <p:cNvPr id="47" name="组合 7"/>
          <p:cNvGrpSpPr/>
          <p:nvPr/>
        </p:nvGrpSpPr>
        <p:grpSpPr>
          <a:xfrm rot="10800000" flipH="1">
            <a:off x="2373560" y="3178902"/>
            <a:ext cx="702608" cy="524052"/>
            <a:chOff x="3927567" y="766341"/>
            <a:chExt cx="699588" cy="728630"/>
          </a:xfrm>
        </p:grpSpPr>
        <p:sp>
          <p:nvSpPr>
            <p:cNvPr id="48" name="等腰三角形 9"/>
            <p:cNvSpPr/>
            <p:nvPr/>
          </p:nvSpPr>
          <p:spPr>
            <a:xfrm>
              <a:off x="3927567" y="914752"/>
              <a:ext cx="673442" cy="580219"/>
            </a:xfrm>
            <a:prstGeom prst="triangl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9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580475" y="3723533"/>
            <a:ext cx="4162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 Дальней Дачи: модернизация подводящих сетей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80475" y="5422256"/>
            <a:ext cx="4162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 абразивного завода: модернизация подводящих сетей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组合 7"/>
          <p:cNvGrpSpPr/>
          <p:nvPr/>
        </p:nvGrpSpPr>
        <p:grpSpPr>
          <a:xfrm rot="10800000" flipH="1">
            <a:off x="2373559" y="4672547"/>
            <a:ext cx="738766" cy="666896"/>
            <a:chOff x="3927567" y="766341"/>
            <a:chExt cx="699588" cy="728630"/>
          </a:xfrm>
        </p:grpSpPr>
        <p:sp>
          <p:nvSpPr>
            <p:cNvPr id="60" name="等腰三角形 9"/>
            <p:cNvSpPr/>
            <p:nvPr/>
          </p:nvSpPr>
          <p:spPr>
            <a:xfrm>
              <a:off x="3927567" y="914752"/>
              <a:ext cx="673442" cy="580219"/>
            </a:xfrm>
            <a:prstGeom prst="triangl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61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AutoShape 6" descr="https://sun9-28.userapi.com/impg/CtkWvHl4meh3fX3fG8T_bB6Fd-n4btt6zY4G4Q/_bGGX6u5XJ4.jpg?size=453x604&amp;quality=95&amp;sign=6c288a4fbbe29e8dbe668db00079bb76&amp;c_uniq_tag=EJsGa7AdJhiMsmt5UoEdeC4mfw_9fSIZCIroKI4GSkw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174" y="1931553"/>
            <a:ext cx="2374995" cy="375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572" y="1920594"/>
            <a:ext cx="2308183" cy="377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718" y="1916293"/>
            <a:ext cx="2260555" cy="375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8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未知"/>
          <p:cNvSpPr/>
          <p:nvPr/>
        </p:nvSpPr>
        <p:spPr bwMode="auto">
          <a:xfrm>
            <a:off x="567055" y="893445"/>
            <a:ext cx="1356995" cy="558800"/>
          </a:xfrm>
          <a:custGeom>
            <a:avLst/>
            <a:gdLst>
              <a:gd name="T0" fmla="*/ 0 w 1400"/>
              <a:gd name="T1" fmla="*/ 108 h 527"/>
              <a:gd name="T2" fmla="*/ 837 w 1400"/>
              <a:gd name="T3" fmla="*/ 527 h 527"/>
              <a:gd name="T4" fmla="*/ 1400 w 1400"/>
              <a:gd name="T5" fmla="*/ 332 h 527"/>
              <a:gd name="T6" fmla="*/ 281 w 1400"/>
              <a:gd name="T7" fmla="*/ 0 h 527"/>
              <a:gd name="T8" fmla="*/ 0 w 1400"/>
              <a:gd name="T9" fmla="*/ 108 h 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0" h="527">
                <a:moveTo>
                  <a:pt x="0" y="108"/>
                </a:moveTo>
                <a:lnTo>
                  <a:pt x="837" y="527"/>
                </a:lnTo>
                <a:lnTo>
                  <a:pt x="1400" y="332"/>
                </a:lnTo>
                <a:lnTo>
                  <a:pt x="281" y="0"/>
                </a:lnTo>
                <a:lnTo>
                  <a:pt x="0" y="108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未知"/>
          <p:cNvSpPr/>
          <p:nvPr/>
        </p:nvSpPr>
        <p:spPr bwMode="auto">
          <a:xfrm>
            <a:off x="2058004" y="1045376"/>
            <a:ext cx="1348150" cy="590217"/>
          </a:xfrm>
          <a:custGeom>
            <a:avLst/>
            <a:gdLst>
              <a:gd name="T0" fmla="*/ 1002 w 1698"/>
              <a:gd name="T1" fmla="*/ 710 h 710"/>
              <a:gd name="T2" fmla="*/ 1698 w 1698"/>
              <a:gd name="T3" fmla="*/ 366 h 710"/>
              <a:gd name="T4" fmla="*/ 591 w 1698"/>
              <a:gd name="T5" fmla="*/ 0 h 710"/>
              <a:gd name="T6" fmla="*/ 0 w 1698"/>
              <a:gd name="T7" fmla="*/ 202 h 710"/>
              <a:gd name="T8" fmla="*/ 1002 w 1698"/>
              <a:gd name="T9" fmla="*/ 710 h 7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98" h="710">
                <a:moveTo>
                  <a:pt x="1002" y="710"/>
                </a:moveTo>
                <a:lnTo>
                  <a:pt x="1698" y="366"/>
                </a:lnTo>
                <a:lnTo>
                  <a:pt x="591" y="0"/>
                </a:lnTo>
                <a:lnTo>
                  <a:pt x="0" y="202"/>
                </a:lnTo>
                <a:lnTo>
                  <a:pt x="1002" y="71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未知"/>
          <p:cNvSpPr/>
          <p:nvPr/>
        </p:nvSpPr>
        <p:spPr bwMode="auto">
          <a:xfrm>
            <a:off x="1096010" y="1340485"/>
            <a:ext cx="3523615" cy="1517015"/>
          </a:xfrm>
          <a:custGeom>
            <a:avLst/>
            <a:gdLst>
              <a:gd name="T0" fmla="*/ 0 w 3283"/>
              <a:gd name="T1" fmla="*/ 332 h 1388"/>
              <a:gd name="T2" fmla="*/ 1065 w 3283"/>
              <a:gd name="T3" fmla="*/ 869 h 1388"/>
              <a:gd name="T4" fmla="*/ 177 w 3283"/>
              <a:gd name="T5" fmla="*/ 1388 h 1388"/>
              <a:gd name="T6" fmla="*/ 3283 w 3283"/>
              <a:gd name="T7" fmla="*/ 1388 h 1388"/>
              <a:gd name="T8" fmla="*/ 2529 w 3283"/>
              <a:gd name="T9" fmla="*/ 96 h 1388"/>
              <a:gd name="T10" fmla="*/ 1981 w 3283"/>
              <a:gd name="T11" fmla="*/ 414 h 1388"/>
              <a:gd name="T12" fmla="*/ 685 w 3283"/>
              <a:gd name="T13" fmla="*/ 0 h 1388"/>
              <a:gd name="T14" fmla="*/ 0 w 3283"/>
              <a:gd name="T15" fmla="*/ 332 h 1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83" h="1388">
                <a:moveTo>
                  <a:pt x="0" y="332"/>
                </a:moveTo>
                <a:lnTo>
                  <a:pt x="1065" y="869"/>
                </a:lnTo>
                <a:lnTo>
                  <a:pt x="177" y="1388"/>
                </a:lnTo>
                <a:lnTo>
                  <a:pt x="3283" y="1388"/>
                </a:lnTo>
                <a:lnTo>
                  <a:pt x="2529" y="96"/>
                </a:lnTo>
                <a:lnTo>
                  <a:pt x="1981" y="414"/>
                </a:lnTo>
                <a:lnTo>
                  <a:pt x="685" y="0"/>
                </a:lnTo>
                <a:lnTo>
                  <a:pt x="0" y="332"/>
                </a:lnTo>
                <a:close/>
              </a:path>
            </a:pathLst>
          </a:custGeom>
          <a:solidFill>
            <a:srgbClr val="62B83F"/>
          </a:solidFill>
          <a:ln>
            <a:solidFill>
              <a:srgbClr val="92D050"/>
            </a:solidFill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6089" name="TextBox 13"/>
          <p:cNvSpPr txBox="1"/>
          <p:nvPr/>
        </p:nvSpPr>
        <p:spPr>
          <a:xfrm>
            <a:off x="9552385" y="4467225"/>
            <a:ext cx="1952625" cy="30734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lstStyle/>
          <a:p>
            <a:pPr algn="ctr" defTabSz="1216025">
              <a:spcBef>
                <a:spcPct val="20000"/>
              </a:spcBef>
            </a:pPr>
            <a:r>
              <a:rPr lang="ru-RU" altLang="zh-CN" sz="2000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Задачи</a:t>
            </a:r>
            <a:endParaRPr lang="ru-RU" altLang="zh-CN" sz="2000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6090" name="TextBox 13"/>
          <p:cNvSpPr txBox="1"/>
          <p:nvPr/>
        </p:nvSpPr>
        <p:spPr>
          <a:xfrm>
            <a:off x="9349377" y="4892616"/>
            <a:ext cx="2689499" cy="142192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defTabSz="1216025">
              <a:spcBef>
                <a:spcPct val="20000"/>
              </a:spcBef>
            </a:pPr>
            <a:r>
              <a:rPr lang="ru-RU" altLang="zh-CN" sz="1400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Завершить строительство </a:t>
            </a:r>
          </a:p>
          <a:p>
            <a:pPr defTabSz="1216025">
              <a:spcBef>
                <a:spcPct val="20000"/>
              </a:spcBef>
            </a:pPr>
            <a:r>
              <a:rPr lang="ru-RU" altLang="zh-CN" sz="1400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ГРС </a:t>
            </a:r>
            <a:r>
              <a:rPr lang="ru-RU" altLang="zh-CN" sz="1400" dirty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«Кыштым -2</a:t>
            </a:r>
            <a:r>
              <a:rPr lang="ru-RU" altLang="zh-CN" sz="1400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», 2025 год</a:t>
            </a:r>
          </a:p>
          <a:p>
            <a:pPr defTabSz="1216025">
              <a:spcBef>
                <a:spcPct val="20000"/>
              </a:spcBef>
            </a:pPr>
            <a:endParaRPr lang="ru-RU" altLang="zh-CN" sz="1400" dirty="0" smtClean="0">
              <a:solidFill>
                <a:schemeClr val="bg1"/>
              </a:solidFill>
              <a:latin typeface="Bahnschrift Light" panose="020B0502040204020203" pitchFamily="34" charset="0"/>
              <a:ea typeface="Microsoft YaHei" panose="020B0503020204020204" charset="-122"/>
              <a:sym typeface="Arial" panose="020B0604020202020204" pitchFamily="34" charset="0"/>
            </a:endParaRPr>
          </a:p>
          <a:p>
            <a:pPr defTabSz="1216025">
              <a:spcBef>
                <a:spcPct val="20000"/>
              </a:spcBef>
            </a:pPr>
            <a:r>
              <a:rPr lang="ru-RU" altLang="zh-CN" sz="1400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2024 год -  строительство ГРС, положительное заключение госэкспертизы получено</a:t>
            </a:r>
            <a:endParaRPr lang="ru-RU" altLang="zh-CN" sz="1400" dirty="0">
              <a:solidFill>
                <a:srgbClr val="445469"/>
              </a:solidFill>
              <a:latin typeface="Bahnschrift Light" panose="020B0502040204020203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6091" name="TextBox 13"/>
          <p:cNvSpPr txBox="1"/>
          <p:nvPr/>
        </p:nvSpPr>
        <p:spPr>
          <a:xfrm>
            <a:off x="1490102" y="1914525"/>
            <a:ext cx="3306053" cy="36933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 defTabSz="1216025">
              <a:spcBef>
                <a:spcPct val="20000"/>
              </a:spcBef>
            </a:pPr>
            <a:r>
              <a:rPr lang="ru-RU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74 </a:t>
            </a:r>
            <a:r>
              <a:rPr lang="ru-RU" altLang="zh-CN" sz="24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км</a:t>
            </a:r>
          </a:p>
        </p:txBody>
      </p:sp>
      <p:cxnSp>
        <p:nvCxnSpPr>
          <p:cNvPr id="20" name="Прямое соединение 19"/>
          <p:cNvCxnSpPr/>
          <p:nvPr/>
        </p:nvCxnSpPr>
        <p:spPr>
          <a:xfrm flipV="1">
            <a:off x="2740691" y="5846746"/>
            <a:ext cx="1494155" cy="889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Прямое соединение 22"/>
          <p:cNvCxnSpPr/>
          <p:nvPr/>
        </p:nvCxnSpPr>
        <p:spPr>
          <a:xfrm>
            <a:off x="824592" y="5842635"/>
            <a:ext cx="1497965" cy="1079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Прямое соединение 24"/>
          <p:cNvCxnSpPr/>
          <p:nvPr/>
        </p:nvCxnSpPr>
        <p:spPr>
          <a:xfrm flipV="1">
            <a:off x="10194653" y="4827429"/>
            <a:ext cx="851626" cy="288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未知"/>
          <p:cNvSpPr/>
          <p:nvPr/>
        </p:nvSpPr>
        <p:spPr bwMode="auto">
          <a:xfrm>
            <a:off x="749084" y="1482710"/>
            <a:ext cx="1654810" cy="610235"/>
          </a:xfrm>
          <a:custGeom>
            <a:avLst/>
            <a:gdLst>
              <a:gd name="T0" fmla="*/ 0 w 1400"/>
              <a:gd name="T1" fmla="*/ 108 h 527"/>
              <a:gd name="T2" fmla="*/ 837 w 1400"/>
              <a:gd name="T3" fmla="*/ 527 h 527"/>
              <a:gd name="T4" fmla="*/ 1400 w 1400"/>
              <a:gd name="T5" fmla="*/ 332 h 527"/>
              <a:gd name="T6" fmla="*/ 281 w 1400"/>
              <a:gd name="T7" fmla="*/ 0 h 527"/>
              <a:gd name="T8" fmla="*/ 0 w 1400"/>
              <a:gd name="T9" fmla="*/ 108 h 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0" h="527">
                <a:moveTo>
                  <a:pt x="0" y="108"/>
                </a:moveTo>
                <a:lnTo>
                  <a:pt x="837" y="527"/>
                </a:lnTo>
                <a:lnTo>
                  <a:pt x="1400" y="332"/>
                </a:lnTo>
                <a:lnTo>
                  <a:pt x="281" y="0"/>
                </a:lnTo>
                <a:lnTo>
                  <a:pt x="0" y="108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16" name="Замещающее содержимое 1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63722529"/>
              </p:ext>
            </p:extLst>
          </p:nvPr>
        </p:nvGraphicFramePr>
        <p:xfrm>
          <a:off x="7145020" y="1036320"/>
          <a:ext cx="4773930" cy="3584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Box 13"/>
          <p:cNvSpPr txBox="1"/>
          <p:nvPr/>
        </p:nvSpPr>
        <p:spPr>
          <a:xfrm>
            <a:off x="434929" y="2987674"/>
            <a:ext cx="6755221" cy="276999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 defTabSz="1216025">
              <a:spcBef>
                <a:spcPct val="20000"/>
              </a:spcBef>
            </a:pPr>
            <a:r>
              <a:rPr lang="ru-RU" altLang="zh-CN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Газораспределительных сетей </a:t>
            </a:r>
            <a:r>
              <a:rPr lang="ru-RU" altLang="zh-CN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построено с 2010 по </a:t>
            </a:r>
            <a:r>
              <a:rPr lang="ru-RU" altLang="zh-CN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2023 </a:t>
            </a:r>
            <a:r>
              <a:rPr lang="ru-RU" altLang="zh-CN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годы</a:t>
            </a:r>
          </a:p>
        </p:txBody>
      </p:sp>
      <p:sp>
        <p:nvSpPr>
          <p:cNvPr id="28" name="Текстовое поле 27"/>
          <p:cNvSpPr txBox="1"/>
          <p:nvPr/>
        </p:nvSpPr>
        <p:spPr>
          <a:xfrm>
            <a:off x="1096010" y="10795"/>
            <a:ext cx="82486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Газификация (строительство сетей)</a:t>
            </a:r>
          </a:p>
          <a:p>
            <a:pPr algn="ctr"/>
            <a:r>
              <a:rPr lang="ru-RU" alt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Догазификация</a:t>
            </a:r>
            <a:r>
              <a:rPr lang="ru-RU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(</a:t>
            </a:r>
            <a:r>
              <a:rPr lang="ru-RU" alt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техприсоединение</a:t>
            </a:r>
            <a:r>
              <a:rPr lang="ru-RU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</a:t>
            </a:r>
          </a:p>
          <a:p>
            <a:pPr algn="ctr"/>
            <a:endParaRPr lang="ru-RU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29" name="Прямое соединение 28"/>
          <p:cNvCxnSpPr/>
          <p:nvPr/>
        </p:nvCxnSpPr>
        <p:spPr>
          <a:xfrm>
            <a:off x="2705735" y="452755"/>
            <a:ext cx="5066665" cy="952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TextBox 13"/>
          <p:cNvSpPr txBox="1"/>
          <p:nvPr/>
        </p:nvSpPr>
        <p:spPr>
          <a:xfrm>
            <a:off x="567055" y="4034155"/>
            <a:ext cx="5176520" cy="61531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 defTabSz="1216025">
              <a:spcBef>
                <a:spcPct val="20000"/>
              </a:spcBef>
            </a:pPr>
            <a:r>
              <a:rPr lang="ru-RU" altLang="zh-CN"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ГРС «Кыштым», мощностью 32 тыс. м</a:t>
            </a:r>
            <a:r>
              <a:rPr lang="ru-RU" altLang="zh-CN" sz="2000" baseline="30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3</a:t>
            </a:r>
            <a:r>
              <a:rPr lang="ru-RU" altLang="zh-CN"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/ ч (28 тыс. м</a:t>
            </a:r>
            <a:r>
              <a:rPr lang="ru-RU" altLang="zh-CN" sz="2000" baseline="30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3</a:t>
            </a:r>
            <a:r>
              <a:rPr lang="ru-RU" altLang="zh-CN"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/ ч до 2020 года)</a:t>
            </a:r>
          </a:p>
        </p:txBody>
      </p:sp>
      <p:cxnSp>
        <p:nvCxnSpPr>
          <p:cNvPr id="31" name="Прямое соединение 30"/>
          <p:cNvCxnSpPr/>
          <p:nvPr/>
        </p:nvCxnSpPr>
        <p:spPr>
          <a:xfrm flipV="1">
            <a:off x="8961120" y="1942433"/>
            <a:ext cx="767080" cy="103505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" name="Замещающее содержимое 1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3302000" y="3291205"/>
            <a:ext cx="6859270" cy="276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TextBox 13"/>
          <p:cNvSpPr txBox="1"/>
          <p:nvPr/>
        </p:nvSpPr>
        <p:spPr>
          <a:xfrm>
            <a:off x="5166907" y="1499235"/>
            <a:ext cx="3364772" cy="88639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 defTabSz="1216025">
              <a:spcBef>
                <a:spcPct val="20000"/>
              </a:spcBef>
            </a:pPr>
            <a:r>
              <a:rPr lang="ru-RU" altLang="zh-CN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Реализованы </a:t>
            </a:r>
            <a:r>
              <a:rPr lang="ru-RU" altLang="zh-CN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проекты</a:t>
            </a:r>
            <a:r>
              <a:rPr lang="ru-RU" altLang="zh-CN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, разработанные за счёт </a:t>
            </a:r>
            <a:endParaRPr lang="ru-RU" altLang="zh-CN" dirty="0" smtClean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  <a:p>
            <a:pPr algn="ctr" defTabSz="1216025">
              <a:spcBef>
                <a:spcPct val="20000"/>
              </a:spcBef>
            </a:pPr>
            <a:r>
              <a:rPr lang="ru-RU" altLang="zh-CN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средств </a:t>
            </a:r>
            <a:r>
              <a:rPr lang="ru-RU" altLang="zh-CN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жителей</a:t>
            </a:r>
          </a:p>
        </p:txBody>
      </p:sp>
      <p:grpSp>
        <p:nvGrpSpPr>
          <p:cNvPr id="14" name="组合 54"/>
          <p:cNvGrpSpPr/>
          <p:nvPr/>
        </p:nvGrpSpPr>
        <p:grpSpPr>
          <a:xfrm>
            <a:off x="8126730" y="140335"/>
            <a:ext cx="3830955" cy="800735"/>
            <a:chOff x="1260143" y="1171646"/>
            <a:chExt cx="2140129" cy="506670"/>
          </a:xfrm>
        </p:grpSpPr>
        <p:grpSp>
          <p:nvGrpSpPr>
            <p:cNvPr id="15" name="组合 55"/>
            <p:cNvGrpSpPr/>
            <p:nvPr/>
          </p:nvGrpSpPr>
          <p:grpSpPr>
            <a:xfrm>
              <a:off x="1260143" y="1171646"/>
              <a:ext cx="299114" cy="476108"/>
              <a:chOff x="0" y="0"/>
              <a:chExt cx="2819400" cy="2819400"/>
            </a:xfrm>
          </p:grpSpPr>
          <p:sp>
            <p:nvSpPr>
              <p:cNvPr id="17" name="任意多边形 64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2" name="任意多边形 67"/>
              <p:cNvSpPr/>
              <p:nvPr/>
            </p:nvSpPr>
            <p:spPr>
              <a:xfrm rot="5400000" flipV="1">
                <a:off x="1317299" y="-1317299"/>
                <a:ext cx="178703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组合 58"/>
            <p:cNvGrpSpPr/>
            <p:nvPr/>
          </p:nvGrpSpPr>
          <p:grpSpPr>
            <a:xfrm rot="10800000">
              <a:off x="3101805" y="1201824"/>
              <a:ext cx="298467" cy="476492"/>
              <a:chOff x="-404586" y="0"/>
              <a:chExt cx="2813301" cy="2821675"/>
            </a:xfrm>
          </p:grpSpPr>
          <p:sp>
            <p:nvSpPr>
              <p:cNvPr id="34" name="任意多边形 60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6" name="任意多边形 61"/>
              <p:cNvSpPr/>
              <p:nvPr/>
            </p:nvSpPr>
            <p:spPr>
              <a:xfrm rot="5400000" flipV="1">
                <a:off x="912710" y="-1138965"/>
                <a:ext cx="178709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" name="文本框 59"/>
            <p:cNvSpPr txBox="1"/>
            <p:nvPr/>
          </p:nvSpPr>
          <p:spPr>
            <a:xfrm>
              <a:off x="1301647" y="1236336"/>
              <a:ext cx="2004265" cy="4082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ru-RU" altLang="zh-CN" dirty="0"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Приоритет: развитие инженерной инфраструктуры</a:t>
              </a:r>
            </a:p>
          </p:txBody>
        </p:sp>
      </p:grpSp>
      <p:pic>
        <p:nvPicPr>
          <p:cNvPr id="38" name="Изображение 37"/>
          <p:cNvPicPr/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Изображение 102"/>
          <p:cNvPicPr/>
          <p:nvPr/>
        </p:nvPicPr>
        <p:blipFill>
          <a:blip r:embed="rId6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9" name="组合 7"/>
          <p:cNvGrpSpPr/>
          <p:nvPr/>
        </p:nvGrpSpPr>
        <p:grpSpPr>
          <a:xfrm rot="10800000" flipH="1">
            <a:off x="1187447" y="4827428"/>
            <a:ext cx="655320" cy="507365"/>
            <a:chOff x="3927567" y="766341"/>
            <a:chExt cx="699588" cy="728630"/>
          </a:xfrm>
        </p:grpSpPr>
        <p:sp>
          <p:nvSpPr>
            <p:cNvPr id="50" name="等腰三角形 9"/>
            <p:cNvSpPr/>
            <p:nvPr/>
          </p:nvSpPr>
          <p:spPr>
            <a:xfrm>
              <a:off x="3927567" y="914752"/>
              <a:ext cx="673442" cy="580219"/>
            </a:xfrm>
            <a:prstGeom prst="triangl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51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组合 7"/>
          <p:cNvGrpSpPr/>
          <p:nvPr/>
        </p:nvGrpSpPr>
        <p:grpSpPr>
          <a:xfrm rot="10800000" flipH="1">
            <a:off x="3086156" y="4840745"/>
            <a:ext cx="664845" cy="506730"/>
            <a:chOff x="3927567" y="766341"/>
            <a:chExt cx="699588" cy="728630"/>
          </a:xfrm>
        </p:grpSpPr>
        <p:sp>
          <p:nvSpPr>
            <p:cNvPr id="54" name="等腰三角形 9"/>
            <p:cNvSpPr/>
            <p:nvPr/>
          </p:nvSpPr>
          <p:spPr>
            <a:xfrm>
              <a:off x="3927567" y="914752"/>
              <a:ext cx="673442" cy="580219"/>
            </a:xfrm>
            <a:prstGeom prst="triangl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55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组合 7"/>
          <p:cNvGrpSpPr/>
          <p:nvPr/>
        </p:nvGrpSpPr>
        <p:grpSpPr>
          <a:xfrm rot="10800000" flipH="1">
            <a:off x="4796155" y="4784910"/>
            <a:ext cx="701675" cy="650875"/>
            <a:chOff x="4270582" y="642319"/>
            <a:chExt cx="755175" cy="738661"/>
          </a:xfrm>
        </p:grpSpPr>
        <p:sp>
          <p:nvSpPr>
            <p:cNvPr id="58" name="等腰三角形 9"/>
            <p:cNvSpPr/>
            <p:nvPr/>
          </p:nvSpPr>
          <p:spPr>
            <a:xfrm>
              <a:off x="4270582" y="800761"/>
              <a:ext cx="673442" cy="580219"/>
            </a:xfrm>
            <a:prstGeom prst="triangl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59" name="直接连接符 10"/>
            <p:cNvCxnSpPr/>
            <p:nvPr/>
          </p:nvCxnSpPr>
          <p:spPr>
            <a:xfrm flipH="1">
              <a:off x="4321843" y="64323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11"/>
            <p:cNvCxnSpPr/>
            <p:nvPr/>
          </p:nvCxnSpPr>
          <p:spPr>
            <a:xfrm>
              <a:off x="4669603" y="642319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13"/>
          <p:cNvSpPr txBox="1"/>
          <p:nvPr/>
        </p:nvSpPr>
        <p:spPr>
          <a:xfrm>
            <a:off x="2694019" y="5424766"/>
            <a:ext cx="1587500" cy="30734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 defTabSz="1216025">
              <a:spcBef>
                <a:spcPct val="20000"/>
              </a:spcBef>
            </a:pPr>
            <a:r>
              <a:rPr lang="ru-RU" altLang="zh-CN" sz="20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7 тыс. м</a:t>
            </a:r>
            <a:r>
              <a:rPr lang="ru-RU" altLang="zh-CN" sz="2000" baseline="300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3</a:t>
            </a:r>
            <a:r>
              <a:rPr lang="ru-RU" altLang="zh-CN" sz="20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/ ч</a:t>
            </a:r>
          </a:p>
        </p:txBody>
      </p:sp>
      <p:sp>
        <p:nvSpPr>
          <p:cNvPr id="64" name="TextBox 13"/>
          <p:cNvSpPr txBox="1"/>
          <p:nvPr/>
        </p:nvSpPr>
        <p:spPr>
          <a:xfrm>
            <a:off x="747123" y="5883494"/>
            <a:ext cx="1652905" cy="60939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 defTabSz="1216025">
              <a:spcBef>
                <a:spcPct val="20000"/>
              </a:spcBef>
            </a:pPr>
            <a:r>
              <a:rPr lang="ru-RU" altLang="zh-CN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предприятия </a:t>
            </a:r>
          </a:p>
          <a:p>
            <a:pPr algn="ctr" defTabSz="1216025">
              <a:spcBef>
                <a:spcPct val="20000"/>
              </a:spcBef>
            </a:pPr>
            <a:r>
              <a:rPr lang="ru-RU" altLang="zh-CN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и </a:t>
            </a:r>
            <a:r>
              <a:rPr lang="ru-RU" altLang="zh-CN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население</a:t>
            </a:r>
          </a:p>
        </p:txBody>
      </p:sp>
      <p:sp>
        <p:nvSpPr>
          <p:cNvPr id="65" name="TextBox 13"/>
          <p:cNvSpPr txBox="1"/>
          <p:nvPr/>
        </p:nvSpPr>
        <p:spPr>
          <a:xfrm>
            <a:off x="747123" y="5424766"/>
            <a:ext cx="1652905" cy="30734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 defTabSz="1216025">
              <a:spcBef>
                <a:spcPct val="20000"/>
              </a:spcBef>
            </a:pPr>
            <a:r>
              <a:rPr lang="ru-RU" altLang="zh-CN" sz="20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25 тыс. м</a:t>
            </a:r>
            <a:r>
              <a:rPr lang="ru-RU" altLang="zh-CN" sz="2000" baseline="300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3</a:t>
            </a:r>
            <a:r>
              <a:rPr lang="ru-RU" altLang="zh-CN" sz="20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/ ч</a:t>
            </a:r>
          </a:p>
        </p:txBody>
      </p:sp>
      <p:sp>
        <p:nvSpPr>
          <p:cNvPr id="66" name="TextBox 13"/>
          <p:cNvSpPr txBox="1"/>
          <p:nvPr/>
        </p:nvSpPr>
        <p:spPr>
          <a:xfrm>
            <a:off x="2505392" y="5894614"/>
            <a:ext cx="1710690" cy="55399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 defTabSz="1216025">
              <a:spcBef>
                <a:spcPct val="20000"/>
              </a:spcBef>
            </a:pPr>
            <a:r>
              <a:rPr lang="ru-RU" altLang="zh-CN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в договорах        с населением</a:t>
            </a:r>
          </a:p>
        </p:txBody>
      </p:sp>
      <p:sp>
        <p:nvSpPr>
          <p:cNvPr id="67" name="TextBox 13"/>
          <p:cNvSpPr txBox="1"/>
          <p:nvPr/>
        </p:nvSpPr>
        <p:spPr>
          <a:xfrm>
            <a:off x="4364990" y="5511660"/>
            <a:ext cx="1710690" cy="30777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 defTabSz="1216025">
              <a:spcBef>
                <a:spcPct val="20000"/>
              </a:spcBef>
            </a:pPr>
            <a:r>
              <a:rPr lang="ru-RU" altLang="zh-CN" sz="2000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1271</a:t>
            </a:r>
            <a:endParaRPr lang="ru-RU" altLang="zh-CN" sz="2000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68" name="Прямое соединение 67"/>
          <p:cNvCxnSpPr/>
          <p:nvPr/>
        </p:nvCxnSpPr>
        <p:spPr>
          <a:xfrm>
            <a:off x="4433799" y="5851191"/>
            <a:ext cx="146621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" name="Прямое соединение 1"/>
          <p:cNvCxnSpPr>
            <a:stCxn id="30" idx="1"/>
            <a:endCxn id="30" idx="3"/>
          </p:cNvCxnSpPr>
          <p:nvPr/>
        </p:nvCxnSpPr>
        <p:spPr>
          <a:xfrm>
            <a:off x="567055" y="4342130"/>
            <a:ext cx="517652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" name="组合 7"/>
          <p:cNvGrpSpPr/>
          <p:nvPr/>
        </p:nvGrpSpPr>
        <p:grpSpPr>
          <a:xfrm rot="10800000" flipH="1">
            <a:off x="11143576" y="4364559"/>
            <a:ext cx="559671" cy="442798"/>
            <a:chOff x="4270582" y="642319"/>
            <a:chExt cx="755175" cy="738661"/>
          </a:xfrm>
        </p:grpSpPr>
        <p:sp>
          <p:nvSpPr>
            <p:cNvPr id="4" name="等腰三角形 9"/>
            <p:cNvSpPr/>
            <p:nvPr/>
          </p:nvSpPr>
          <p:spPr>
            <a:xfrm>
              <a:off x="4270582" y="800761"/>
              <a:ext cx="673442" cy="580219"/>
            </a:xfrm>
            <a:prstGeom prst="triangl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5" name="直接连接符 10"/>
            <p:cNvCxnSpPr/>
            <p:nvPr/>
          </p:nvCxnSpPr>
          <p:spPr>
            <a:xfrm flipH="1">
              <a:off x="4321843" y="64323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11"/>
            <p:cNvCxnSpPr/>
            <p:nvPr/>
          </p:nvCxnSpPr>
          <p:spPr>
            <a:xfrm>
              <a:off x="4669603" y="642319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13"/>
          <p:cNvSpPr txBox="1"/>
          <p:nvPr/>
        </p:nvSpPr>
        <p:spPr>
          <a:xfrm>
            <a:off x="4286994" y="5883494"/>
            <a:ext cx="1926861" cy="55399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 defTabSz="1216025">
              <a:spcBef>
                <a:spcPct val="20000"/>
              </a:spcBef>
            </a:pPr>
            <a:r>
              <a:rPr lang="ru-RU" altLang="zh-CN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договоров на догазификацию</a:t>
            </a:r>
            <a:endParaRPr lang="ru-RU" altLang="zh-CN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62" name="组合 7"/>
          <p:cNvGrpSpPr/>
          <p:nvPr/>
        </p:nvGrpSpPr>
        <p:grpSpPr>
          <a:xfrm rot="5400000" flipH="1">
            <a:off x="6093224" y="5337846"/>
            <a:ext cx="755015" cy="641350"/>
            <a:chOff x="4270582" y="642319"/>
            <a:chExt cx="755175" cy="738661"/>
          </a:xfrm>
        </p:grpSpPr>
        <p:sp>
          <p:nvSpPr>
            <p:cNvPr id="69" name="等腰三角形 9"/>
            <p:cNvSpPr/>
            <p:nvPr/>
          </p:nvSpPr>
          <p:spPr>
            <a:xfrm>
              <a:off x="4270582" y="800761"/>
              <a:ext cx="673442" cy="580219"/>
            </a:xfrm>
            <a:prstGeom prst="triangl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0" name="直接连接符 10"/>
            <p:cNvCxnSpPr/>
            <p:nvPr/>
          </p:nvCxnSpPr>
          <p:spPr>
            <a:xfrm flipH="1">
              <a:off x="4321843" y="64323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11"/>
            <p:cNvCxnSpPr/>
            <p:nvPr/>
          </p:nvCxnSpPr>
          <p:spPr>
            <a:xfrm>
              <a:off x="4669603" y="642319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Box 13"/>
          <p:cNvSpPr txBox="1"/>
          <p:nvPr/>
        </p:nvSpPr>
        <p:spPr>
          <a:xfrm>
            <a:off x="6210137" y="4537908"/>
            <a:ext cx="2963074" cy="49244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 defTabSz="1216025">
              <a:spcBef>
                <a:spcPct val="20000"/>
              </a:spcBef>
            </a:pPr>
            <a:r>
              <a:rPr lang="ru-RU" altLang="zh-CN" sz="1600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458 - обеспечена техническая возможность подключения</a:t>
            </a:r>
            <a:endParaRPr lang="ru-RU" altLang="zh-CN" sz="1600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4" name="TextBox 13"/>
          <p:cNvSpPr txBox="1"/>
          <p:nvPr/>
        </p:nvSpPr>
        <p:spPr>
          <a:xfrm>
            <a:off x="6506697" y="5309565"/>
            <a:ext cx="2569275" cy="49244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 defTabSz="1216025">
              <a:spcBef>
                <a:spcPct val="20000"/>
              </a:spcBef>
            </a:pPr>
            <a:r>
              <a:rPr lang="ru-RU" altLang="zh-CN" sz="1600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332 – построено да границ земельного участка</a:t>
            </a:r>
            <a:endParaRPr lang="ru-RU" altLang="zh-CN" sz="1600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5" name="TextBox 13"/>
          <p:cNvSpPr txBox="1"/>
          <p:nvPr/>
        </p:nvSpPr>
        <p:spPr>
          <a:xfrm>
            <a:off x="6644640" y="6014412"/>
            <a:ext cx="2373094" cy="49244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 defTabSz="1216025">
              <a:spcBef>
                <a:spcPct val="20000"/>
              </a:spcBef>
            </a:pPr>
            <a:r>
              <a:rPr lang="ru-RU" altLang="zh-CN" sz="1600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244 – выполнено подключений</a:t>
            </a:r>
            <a:endParaRPr lang="ru-RU" altLang="zh-CN" sz="1600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76" name="组合 7"/>
          <p:cNvGrpSpPr/>
          <p:nvPr/>
        </p:nvGrpSpPr>
        <p:grpSpPr>
          <a:xfrm rot="5400000" flipH="1">
            <a:off x="4799647" y="1457827"/>
            <a:ext cx="755015" cy="641350"/>
            <a:chOff x="4270582" y="642319"/>
            <a:chExt cx="755175" cy="738661"/>
          </a:xfrm>
        </p:grpSpPr>
        <p:sp>
          <p:nvSpPr>
            <p:cNvPr id="77" name="等腰三角形 9"/>
            <p:cNvSpPr/>
            <p:nvPr/>
          </p:nvSpPr>
          <p:spPr>
            <a:xfrm>
              <a:off x="4270582" y="800761"/>
              <a:ext cx="673442" cy="580219"/>
            </a:xfrm>
            <a:prstGeom prst="triangl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8" name="直接连接符 10"/>
            <p:cNvCxnSpPr/>
            <p:nvPr/>
          </p:nvCxnSpPr>
          <p:spPr>
            <a:xfrm flipH="1">
              <a:off x="4321843" y="64323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11"/>
            <p:cNvCxnSpPr/>
            <p:nvPr/>
          </p:nvCxnSpPr>
          <p:spPr>
            <a:xfrm>
              <a:off x="4669603" y="642319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Прямое соединение 24"/>
          <p:cNvCxnSpPr/>
          <p:nvPr/>
        </p:nvCxnSpPr>
        <p:spPr>
          <a:xfrm flipV="1">
            <a:off x="9349377" y="5459053"/>
            <a:ext cx="2271123" cy="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241800" y="1478280"/>
            <a:ext cx="3527425" cy="4832350"/>
            <a:chOff x="5160015" y="1465817"/>
            <a:chExt cx="1871816" cy="4456365"/>
          </a:xfrm>
        </p:grpSpPr>
        <p:sp>
          <p:nvSpPr>
            <p:cNvPr id="11" name="矩形 10"/>
            <p:cNvSpPr/>
            <p:nvPr/>
          </p:nvSpPr>
          <p:spPr>
            <a:xfrm>
              <a:off x="5160036" y="1465817"/>
              <a:ext cx="1871795" cy="4456365"/>
            </a:xfrm>
            <a:prstGeom prst="rect">
              <a:avLst/>
            </a:prstGeom>
            <a:solidFill>
              <a:schemeClr val="accent1">
                <a:alpha val="12000"/>
              </a:schemeClr>
            </a:solidFill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流程图: 联系 17"/>
            <p:cNvSpPr/>
            <p:nvPr/>
          </p:nvSpPr>
          <p:spPr>
            <a:xfrm>
              <a:off x="5779309" y="1548971"/>
              <a:ext cx="583435" cy="888931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2246" name="组合 36"/>
            <p:cNvGrpSpPr/>
            <p:nvPr/>
          </p:nvGrpSpPr>
          <p:grpSpPr>
            <a:xfrm>
              <a:off x="5160015" y="2556597"/>
              <a:ext cx="1871662" cy="2784099"/>
              <a:chOff x="3610774" y="4488287"/>
              <a:chExt cx="1871662" cy="2784099"/>
            </a:xfrm>
          </p:grpSpPr>
          <p:sp>
            <p:nvSpPr>
              <p:cNvPr id="52247" name="文本框 37"/>
              <p:cNvSpPr txBox="1"/>
              <p:nvPr/>
            </p:nvSpPr>
            <p:spPr>
              <a:xfrm>
                <a:off x="3610774" y="5418983"/>
                <a:ext cx="1871662" cy="18534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lnSpc>
                    <a:spcPct val="130000"/>
                  </a:lnSpc>
                  <a:buFont typeface="Arial" panose="020B0604020202020204" pitchFamily="34" charset="0"/>
                </a:pPr>
                <a:r>
                  <a:rPr lang="ru-RU" sz="2400" dirty="0">
                    <a:solidFill>
                      <a:schemeClr val="bg1"/>
                    </a:solidFill>
                    <a:latin typeface="Bahnschrift Light" panose="020B0502040204020203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Строительство коллектора с КНС            в микрорайоне Коноплянка</a:t>
                </a:r>
              </a:p>
            </p:txBody>
          </p:sp>
          <p:sp>
            <p:nvSpPr>
              <p:cNvPr id="52248" name="文本框 38"/>
              <p:cNvSpPr txBox="1"/>
              <p:nvPr/>
            </p:nvSpPr>
            <p:spPr>
              <a:xfrm>
                <a:off x="3920296" y="4488287"/>
                <a:ext cx="1204393" cy="36897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buFont typeface="Arial" panose="020B0604020202020204" pitchFamily="34" charset="0"/>
                </a:pPr>
                <a:r>
                  <a:rPr lang="ru-RU" altLang="zh-CN" sz="2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2023 - 2024 годы</a:t>
                </a:r>
                <a:endParaRPr lang="ru-RU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02" name="Замещающее содержимое 10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-3279140" y="3279140"/>
            <a:ext cx="6858000" cy="2997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Текстовое поле 23"/>
          <p:cNvSpPr txBox="1"/>
          <p:nvPr/>
        </p:nvSpPr>
        <p:spPr>
          <a:xfrm>
            <a:off x="944880" y="255270"/>
            <a:ext cx="99066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dirty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  <a:sym typeface="+mn-ea"/>
              </a:rPr>
              <a:t>Водоснабжение,</a:t>
            </a:r>
          </a:p>
          <a:p>
            <a:pPr algn="ctr"/>
            <a:r>
              <a:rPr lang="ru-RU" altLang="en-US" sz="2800" dirty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  <a:sym typeface="+mn-ea"/>
              </a:rPr>
              <a:t>водоотведение</a:t>
            </a:r>
          </a:p>
        </p:txBody>
      </p:sp>
      <p:cxnSp>
        <p:nvCxnSpPr>
          <p:cNvPr id="25" name="Прямое соединение 24"/>
          <p:cNvCxnSpPr/>
          <p:nvPr/>
        </p:nvCxnSpPr>
        <p:spPr>
          <a:xfrm>
            <a:off x="4526280" y="730885"/>
            <a:ext cx="279844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503" name="组合 502"/>
          <p:cNvGrpSpPr/>
          <p:nvPr/>
        </p:nvGrpSpPr>
        <p:grpSpPr>
          <a:xfrm rot="10800000">
            <a:off x="5793740" y="1856740"/>
            <a:ext cx="330200" cy="386080"/>
            <a:chOff x="8805453" y="3094480"/>
            <a:chExt cx="240389" cy="318517"/>
          </a:xfrm>
          <a:solidFill>
            <a:schemeClr val="bg1"/>
          </a:solidFill>
        </p:grpSpPr>
        <p:sp>
          <p:nvSpPr>
            <p:cNvPr id="445" name="Freeform 194"/>
            <p:cNvSpPr/>
            <p:nvPr/>
          </p:nvSpPr>
          <p:spPr bwMode="auto">
            <a:xfrm>
              <a:off x="8805453" y="3198149"/>
              <a:ext cx="240389" cy="214848"/>
            </a:xfrm>
            <a:custGeom>
              <a:avLst/>
              <a:gdLst>
                <a:gd name="T0" fmla="*/ 177 w 218"/>
                <a:gd name="T1" fmla="*/ 1 h 195"/>
                <a:gd name="T2" fmla="*/ 158 w 218"/>
                <a:gd name="T3" fmla="*/ 20 h 195"/>
                <a:gd name="T4" fmla="*/ 191 w 218"/>
                <a:gd name="T5" fmla="*/ 86 h 195"/>
                <a:gd name="T6" fmla="*/ 109 w 218"/>
                <a:gd name="T7" fmla="*/ 167 h 195"/>
                <a:gd name="T8" fmla="*/ 28 w 218"/>
                <a:gd name="T9" fmla="*/ 86 h 195"/>
                <a:gd name="T10" fmla="*/ 61 w 218"/>
                <a:gd name="T11" fmla="*/ 20 h 195"/>
                <a:gd name="T12" fmla="*/ 42 w 218"/>
                <a:gd name="T13" fmla="*/ 0 h 195"/>
                <a:gd name="T14" fmla="*/ 0 w 218"/>
                <a:gd name="T15" fmla="*/ 86 h 195"/>
                <a:gd name="T16" fmla="*/ 109 w 218"/>
                <a:gd name="T17" fmla="*/ 195 h 195"/>
                <a:gd name="T18" fmla="*/ 218 w 218"/>
                <a:gd name="T19" fmla="*/ 86 h 195"/>
                <a:gd name="T20" fmla="*/ 177 w 218"/>
                <a:gd name="T21" fmla="*/ 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8" h="195">
                  <a:moveTo>
                    <a:pt x="177" y="1"/>
                  </a:moveTo>
                  <a:cubicBezTo>
                    <a:pt x="158" y="20"/>
                    <a:pt x="158" y="20"/>
                    <a:pt x="158" y="20"/>
                  </a:cubicBezTo>
                  <a:cubicBezTo>
                    <a:pt x="178" y="35"/>
                    <a:pt x="191" y="59"/>
                    <a:pt x="191" y="86"/>
                  </a:cubicBezTo>
                  <a:cubicBezTo>
                    <a:pt x="191" y="131"/>
                    <a:pt x="154" y="167"/>
                    <a:pt x="109" y="167"/>
                  </a:cubicBezTo>
                  <a:cubicBezTo>
                    <a:pt x="64" y="167"/>
                    <a:pt x="28" y="131"/>
                    <a:pt x="28" y="86"/>
                  </a:cubicBezTo>
                  <a:cubicBezTo>
                    <a:pt x="28" y="59"/>
                    <a:pt x="41" y="35"/>
                    <a:pt x="61" y="2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17" y="20"/>
                    <a:pt x="0" y="51"/>
                    <a:pt x="0" y="86"/>
                  </a:cubicBezTo>
                  <a:cubicBezTo>
                    <a:pt x="0" y="146"/>
                    <a:pt x="49" y="195"/>
                    <a:pt x="109" y="195"/>
                  </a:cubicBezTo>
                  <a:cubicBezTo>
                    <a:pt x="169" y="195"/>
                    <a:pt x="218" y="146"/>
                    <a:pt x="218" y="86"/>
                  </a:cubicBezTo>
                  <a:cubicBezTo>
                    <a:pt x="218" y="51"/>
                    <a:pt x="202" y="20"/>
                    <a:pt x="17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6" name="Freeform 195"/>
            <p:cNvSpPr/>
            <p:nvPr/>
          </p:nvSpPr>
          <p:spPr bwMode="auto">
            <a:xfrm>
              <a:off x="8856536" y="3094480"/>
              <a:ext cx="138224" cy="193814"/>
            </a:xfrm>
            <a:custGeom>
              <a:avLst/>
              <a:gdLst>
                <a:gd name="T0" fmla="*/ 57 w 92"/>
                <a:gd name="T1" fmla="*/ 129 h 129"/>
                <a:gd name="T2" fmla="*/ 57 w 92"/>
                <a:gd name="T3" fmla="*/ 103 h 129"/>
                <a:gd name="T4" fmla="*/ 57 w 92"/>
                <a:gd name="T5" fmla="*/ 53 h 129"/>
                <a:gd name="T6" fmla="*/ 92 w 92"/>
                <a:gd name="T7" fmla="*/ 53 h 129"/>
                <a:gd name="T8" fmla="*/ 46 w 92"/>
                <a:gd name="T9" fmla="*/ 0 h 129"/>
                <a:gd name="T10" fmla="*/ 0 w 92"/>
                <a:gd name="T11" fmla="*/ 53 h 129"/>
                <a:gd name="T12" fmla="*/ 35 w 92"/>
                <a:gd name="T13" fmla="*/ 53 h 129"/>
                <a:gd name="T14" fmla="*/ 35 w 92"/>
                <a:gd name="T15" fmla="*/ 107 h 129"/>
                <a:gd name="T16" fmla="*/ 35 w 92"/>
                <a:gd name="T17" fmla="*/ 129 h 129"/>
                <a:gd name="T18" fmla="*/ 57 w 92"/>
                <a:gd name="T19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129">
                  <a:moveTo>
                    <a:pt x="57" y="129"/>
                  </a:moveTo>
                  <a:lnTo>
                    <a:pt x="57" y="103"/>
                  </a:lnTo>
                  <a:lnTo>
                    <a:pt x="57" y="53"/>
                  </a:lnTo>
                  <a:lnTo>
                    <a:pt x="92" y="53"/>
                  </a:lnTo>
                  <a:lnTo>
                    <a:pt x="46" y="0"/>
                  </a:lnTo>
                  <a:lnTo>
                    <a:pt x="0" y="53"/>
                  </a:lnTo>
                  <a:lnTo>
                    <a:pt x="35" y="53"/>
                  </a:lnTo>
                  <a:lnTo>
                    <a:pt x="35" y="107"/>
                  </a:lnTo>
                  <a:lnTo>
                    <a:pt x="35" y="129"/>
                  </a:lnTo>
                  <a:lnTo>
                    <a:pt x="57" y="1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" name="组合 54"/>
          <p:cNvGrpSpPr/>
          <p:nvPr/>
        </p:nvGrpSpPr>
        <p:grpSpPr>
          <a:xfrm>
            <a:off x="8164830" y="236220"/>
            <a:ext cx="3754120" cy="800735"/>
            <a:chOff x="1260143" y="1171646"/>
            <a:chExt cx="2097206" cy="506670"/>
          </a:xfrm>
        </p:grpSpPr>
        <p:grpSp>
          <p:nvGrpSpPr>
            <p:cNvPr id="10" name="组合 55"/>
            <p:cNvGrpSpPr/>
            <p:nvPr/>
          </p:nvGrpSpPr>
          <p:grpSpPr>
            <a:xfrm>
              <a:off x="1260143" y="1171646"/>
              <a:ext cx="299114" cy="476108"/>
              <a:chOff x="0" y="0"/>
              <a:chExt cx="2819400" cy="2819400"/>
            </a:xfrm>
          </p:grpSpPr>
          <p:sp>
            <p:nvSpPr>
              <p:cNvPr id="13" name="任意多边形 64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任意多边形 67"/>
              <p:cNvSpPr/>
              <p:nvPr/>
            </p:nvSpPr>
            <p:spPr>
              <a:xfrm rot="5400000" flipV="1">
                <a:off x="1317299" y="-1317299"/>
                <a:ext cx="178703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组合 58"/>
            <p:cNvGrpSpPr/>
            <p:nvPr/>
          </p:nvGrpSpPr>
          <p:grpSpPr>
            <a:xfrm rot="10800000">
              <a:off x="3058235" y="1202208"/>
              <a:ext cx="299114" cy="476108"/>
              <a:chOff x="0" y="0"/>
              <a:chExt cx="2819400" cy="2819400"/>
            </a:xfrm>
          </p:grpSpPr>
          <p:sp>
            <p:nvSpPr>
              <p:cNvPr id="16" name="任意多边形 60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任意多边形 61"/>
              <p:cNvSpPr/>
              <p:nvPr/>
            </p:nvSpPr>
            <p:spPr>
              <a:xfrm rot="5400000" flipV="1">
                <a:off x="1317297" y="-1307900"/>
                <a:ext cx="178709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0" name="文本框 59"/>
            <p:cNvSpPr txBox="1"/>
            <p:nvPr/>
          </p:nvSpPr>
          <p:spPr>
            <a:xfrm>
              <a:off x="1298543" y="1224399"/>
              <a:ext cx="2058806" cy="4082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ru-RU" altLang="zh-CN" dirty="0"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Приоритет: развитие инженерной инфраструктуры</a:t>
              </a:r>
            </a:p>
          </p:txBody>
        </p:sp>
      </p:grpSp>
      <p:grpSp>
        <p:nvGrpSpPr>
          <p:cNvPr id="4" name="组合 2"/>
          <p:cNvGrpSpPr/>
          <p:nvPr/>
        </p:nvGrpSpPr>
        <p:grpSpPr>
          <a:xfrm>
            <a:off x="426085" y="1478280"/>
            <a:ext cx="3568064" cy="4832350"/>
            <a:chOff x="5138450" y="1465817"/>
            <a:chExt cx="1893381" cy="4456365"/>
          </a:xfrm>
        </p:grpSpPr>
        <p:sp>
          <p:nvSpPr>
            <p:cNvPr id="5" name="矩形 10"/>
            <p:cNvSpPr/>
            <p:nvPr/>
          </p:nvSpPr>
          <p:spPr>
            <a:xfrm>
              <a:off x="5160036" y="1465817"/>
              <a:ext cx="1871795" cy="4456365"/>
            </a:xfrm>
            <a:prstGeom prst="rect">
              <a:avLst/>
            </a:prstGeom>
            <a:solidFill>
              <a:schemeClr val="accent1">
                <a:alpha val="12000"/>
              </a:schemeClr>
            </a:solidFill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流程图: 联系 17"/>
            <p:cNvSpPr/>
            <p:nvPr/>
          </p:nvSpPr>
          <p:spPr>
            <a:xfrm>
              <a:off x="5779349" y="1548971"/>
              <a:ext cx="583279" cy="888931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7" name="组合 36"/>
            <p:cNvGrpSpPr/>
            <p:nvPr/>
          </p:nvGrpSpPr>
          <p:grpSpPr>
            <a:xfrm>
              <a:off x="5138450" y="2556597"/>
              <a:ext cx="1871662" cy="2780173"/>
              <a:chOff x="3589209" y="4488287"/>
              <a:chExt cx="1871662" cy="2780173"/>
            </a:xfrm>
          </p:grpSpPr>
          <p:sp>
            <p:nvSpPr>
              <p:cNvPr id="8" name="文本框 37"/>
              <p:cNvSpPr txBox="1"/>
              <p:nvPr/>
            </p:nvSpPr>
            <p:spPr>
              <a:xfrm>
                <a:off x="3589209" y="5415057"/>
                <a:ext cx="1871662" cy="18534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lnSpc>
                    <a:spcPct val="130000"/>
                  </a:lnSpc>
                  <a:buFont typeface="Arial" panose="020B0604020202020204" pitchFamily="34" charset="0"/>
                </a:pPr>
                <a:r>
                  <a:rPr lang="ru-RU" altLang="zh-CN" sz="2400" dirty="0">
                    <a:solidFill>
                      <a:schemeClr val="bg1"/>
                    </a:solidFill>
                    <a:latin typeface="Bahnschrift Light" panose="020B0502040204020203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Водовод в посёлке Тайгинка:</a:t>
                </a:r>
              </a:p>
              <a:p>
                <a:pPr algn="ctr">
                  <a:lnSpc>
                    <a:spcPct val="130000"/>
                  </a:lnSpc>
                  <a:buFont typeface="Arial" panose="020B0604020202020204" pitchFamily="34" charset="0"/>
                </a:pPr>
                <a:r>
                  <a:rPr lang="ru-RU" altLang="zh-CN" sz="2400" dirty="0">
                    <a:solidFill>
                      <a:schemeClr val="bg1"/>
                    </a:solidFill>
                    <a:latin typeface="Bahnschrift Light" panose="020B0502040204020203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проектирование           и строительство</a:t>
                </a:r>
              </a:p>
            </p:txBody>
          </p:sp>
          <p:sp>
            <p:nvSpPr>
              <p:cNvPr id="21" name="文本框 38"/>
              <p:cNvSpPr txBox="1"/>
              <p:nvPr/>
            </p:nvSpPr>
            <p:spPr>
              <a:xfrm>
                <a:off x="3953800" y="4488287"/>
                <a:ext cx="1228221" cy="36775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buFont typeface="Arial" panose="020B0604020202020204" pitchFamily="34" charset="0"/>
                </a:pPr>
                <a:r>
                  <a:rPr lang="ru-RU" altLang="zh-CN" sz="2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2023  - </a:t>
                </a:r>
                <a:r>
                  <a:rPr lang="ru-RU" altLang="zh-CN" sz="2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2025 </a:t>
                </a:r>
                <a:r>
                  <a:rPr lang="ru-RU" altLang="zh-CN" sz="2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годы</a:t>
                </a:r>
              </a:p>
            </p:txBody>
          </p:sp>
        </p:grpSp>
      </p:grpSp>
      <p:grpSp>
        <p:nvGrpSpPr>
          <p:cNvPr id="22" name="组合 502"/>
          <p:cNvGrpSpPr/>
          <p:nvPr/>
        </p:nvGrpSpPr>
        <p:grpSpPr>
          <a:xfrm rot="10800000">
            <a:off x="2018665" y="1857375"/>
            <a:ext cx="330200" cy="385445"/>
            <a:chOff x="8805453" y="3094480"/>
            <a:chExt cx="240389" cy="318517"/>
          </a:xfrm>
          <a:solidFill>
            <a:schemeClr val="bg1"/>
          </a:solidFill>
        </p:grpSpPr>
        <p:sp>
          <p:nvSpPr>
            <p:cNvPr id="23" name="Freeform 194"/>
            <p:cNvSpPr/>
            <p:nvPr/>
          </p:nvSpPr>
          <p:spPr bwMode="auto">
            <a:xfrm>
              <a:off x="8805453" y="3198149"/>
              <a:ext cx="240389" cy="214848"/>
            </a:xfrm>
            <a:custGeom>
              <a:avLst/>
              <a:gdLst>
                <a:gd name="T0" fmla="*/ 177 w 218"/>
                <a:gd name="T1" fmla="*/ 1 h 195"/>
                <a:gd name="T2" fmla="*/ 158 w 218"/>
                <a:gd name="T3" fmla="*/ 20 h 195"/>
                <a:gd name="T4" fmla="*/ 191 w 218"/>
                <a:gd name="T5" fmla="*/ 86 h 195"/>
                <a:gd name="T6" fmla="*/ 109 w 218"/>
                <a:gd name="T7" fmla="*/ 167 h 195"/>
                <a:gd name="T8" fmla="*/ 28 w 218"/>
                <a:gd name="T9" fmla="*/ 86 h 195"/>
                <a:gd name="T10" fmla="*/ 61 w 218"/>
                <a:gd name="T11" fmla="*/ 20 h 195"/>
                <a:gd name="T12" fmla="*/ 42 w 218"/>
                <a:gd name="T13" fmla="*/ 0 h 195"/>
                <a:gd name="T14" fmla="*/ 0 w 218"/>
                <a:gd name="T15" fmla="*/ 86 h 195"/>
                <a:gd name="T16" fmla="*/ 109 w 218"/>
                <a:gd name="T17" fmla="*/ 195 h 195"/>
                <a:gd name="T18" fmla="*/ 218 w 218"/>
                <a:gd name="T19" fmla="*/ 86 h 195"/>
                <a:gd name="T20" fmla="*/ 177 w 218"/>
                <a:gd name="T21" fmla="*/ 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8" h="195">
                  <a:moveTo>
                    <a:pt x="177" y="1"/>
                  </a:moveTo>
                  <a:cubicBezTo>
                    <a:pt x="158" y="20"/>
                    <a:pt x="158" y="20"/>
                    <a:pt x="158" y="20"/>
                  </a:cubicBezTo>
                  <a:cubicBezTo>
                    <a:pt x="178" y="35"/>
                    <a:pt x="191" y="59"/>
                    <a:pt x="191" y="86"/>
                  </a:cubicBezTo>
                  <a:cubicBezTo>
                    <a:pt x="191" y="131"/>
                    <a:pt x="154" y="167"/>
                    <a:pt x="109" y="167"/>
                  </a:cubicBezTo>
                  <a:cubicBezTo>
                    <a:pt x="64" y="167"/>
                    <a:pt x="28" y="131"/>
                    <a:pt x="28" y="86"/>
                  </a:cubicBezTo>
                  <a:cubicBezTo>
                    <a:pt x="28" y="59"/>
                    <a:pt x="41" y="35"/>
                    <a:pt x="61" y="2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17" y="20"/>
                    <a:pt x="0" y="51"/>
                    <a:pt x="0" y="86"/>
                  </a:cubicBezTo>
                  <a:cubicBezTo>
                    <a:pt x="0" y="146"/>
                    <a:pt x="49" y="195"/>
                    <a:pt x="109" y="195"/>
                  </a:cubicBezTo>
                  <a:cubicBezTo>
                    <a:pt x="169" y="195"/>
                    <a:pt x="218" y="146"/>
                    <a:pt x="218" y="86"/>
                  </a:cubicBezTo>
                  <a:cubicBezTo>
                    <a:pt x="218" y="51"/>
                    <a:pt x="202" y="20"/>
                    <a:pt x="17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Freeform 195"/>
            <p:cNvSpPr/>
            <p:nvPr/>
          </p:nvSpPr>
          <p:spPr bwMode="auto">
            <a:xfrm>
              <a:off x="8856536" y="3094480"/>
              <a:ext cx="138224" cy="193814"/>
            </a:xfrm>
            <a:custGeom>
              <a:avLst/>
              <a:gdLst>
                <a:gd name="T0" fmla="*/ 57 w 92"/>
                <a:gd name="T1" fmla="*/ 129 h 129"/>
                <a:gd name="T2" fmla="*/ 57 w 92"/>
                <a:gd name="T3" fmla="*/ 103 h 129"/>
                <a:gd name="T4" fmla="*/ 57 w 92"/>
                <a:gd name="T5" fmla="*/ 53 h 129"/>
                <a:gd name="T6" fmla="*/ 92 w 92"/>
                <a:gd name="T7" fmla="*/ 53 h 129"/>
                <a:gd name="T8" fmla="*/ 46 w 92"/>
                <a:gd name="T9" fmla="*/ 0 h 129"/>
                <a:gd name="T10" fmla="*/ 0 w 92"/>
                <a:gd name="T11" fmla="*/ 53 h 129"/>
                <a:gd name="T12" fmla="*/ 35 w 92"/>
                <a:gd name="T13" fmla="*/ 53 h 129"/>
                <a:gd name="T14" fmla="*/ 35 w 92"/>
                <a:gd name="T15" fmla="*/ 107 h 129"/>
                <a:gd name="T16" fmla="*/ 35 w 92"/>
                <a:gd name="T17" fmla="*/ 129 h 129"/>
                <a:gd name="T18" fmla="*/ 57 w 92"/>
                <a:gd name="T19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129">
                  <a:moveTo>
                    <a:pt x="57" y="129"/>
                  </a:moveTo>
                  <a:lnTo>
                    <a:pt x="57" y="103"/>
                  </a:lnTo>
                  <a:lnTo>
                    <a:pt x="57" y="53"/>
                  </a:lnTo>
                  <a:lnTo>
                    <a:pt x="92" y="53"/>
                  </a:lnTo>
                  <a:lnTo>
                    <a:pt x="46" y="0"/>
                  </a:lnTo>
                  <a:lnTo>
                    <a:pt x="0" y="53"/>
                  </a:lnTo>
                  <a:lnTo>
                    <a:pt x="35" y="53"/>
                  </a:lnTo>
                  <a:lnTo>
                    <a:pt x="35" y="107"/>
                  </a:lnTo>
                  <a:lnTo>
                    <a:pt x="35" y="129"/>
                  </a:lnTo>
                  <a:lnTo>
                    <a:pt x="57" y="1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cxnSp>
        <p:nvCxnSpPr>
          <p:cNvPr id="36" name="Прямое соединение 35"/>
          <p:cNvCxnSpPr/>
          <p:nvPr/>
        </p:nvCxnSpPr>
        <p:spPr>
          <a:xfrm>
            <a:off x="1149350" y="3098165"/>
            <a:ext cx="2175510" cy="952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Прямое соединение 36"/>
          <p:cNvCxnSpPr/>
          <p:nvPr/>
        </p:nvCxnSpPr>
        <p:spPr>
          <a:xfrm>
            <a:off x="4931229" y="3083877"/>
            <a:ext cx="2008414" cy="142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8" name="组合 2"/>
          <p:cNvGrpSpPr/>
          <p:nvPr/>
        </p:nvGrpSpPr>
        <p:grpSpPr>
          <a:xfrm>
            <a:off x="8164830" y="1478280"/>
            <a:ext cx="3527425" cy="4832350"/>
            <a:chOff x="5160015" y="1465817"/>
            <a:chExt cx="1871816" cy="4456365"/>
          </a:xfrm>
        </p:grpSpPr>
        <p:sp>
          <p:nvSpPr>
            <p:cNvPr id="39" name="矩形 10"/>
            <p:cNvSpPr/>
            <p:nvPr/>
          </p:nvSpPr>
          <p:spPr>
            <a:xfrm>
              <a:off x="5160036" y="1465817"/>
              <a:ext cx="1871795" cy="4456365"/>
            </a:xfrm>
            <a:prstGeom prst="rect">
              <a:avLst/>
            </a:prstGeom>
            <a:solidFill>
              <a:schemeClr val="accent1">
                <a:alpha val="12000"/>
              </a:schemeClr>
            </a:solidFill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流程图: 联系 17"/>
            <p:cNvSpPr/>
            <p:nvPr/>
          </p:nvSpPr>
          <p:spPr>
            <a:xfrm>
              <a:off x="5779309" y="1548971"/>
              <a:ext cx="583435" cy="888931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41" name="组合 36"/>
            <p:cNvGrpSpPr/>
            <p:nvPr/>
          </p:nvGrpSpPr>
          <p:grpSpPr>
            <a:xfrm>
              <a:off x="5160015" y="2556597"/>
              <a:ext cx="1871662" cy="2344168"/>
              <a:chOff x="3610774" y="4488287"/>
              <a:chExt cx="1871662" cy="2344168"/>
            </a:xfrm>
          </p:grpSpPr>
          <p:sp>
            <p:nvSpPr>
              <p:cNvPr id="42" name="文本框 37"/>
              <p:cNvSpPr txBox="1"/>
              <p:nvPr/>
            </p:nvSpPr>
            <p:spPr>
              <a:xfrm>
                <a:off x="3610774" y="5418983"/>
                <a:ext cx="1871662" cy="141347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lnSpc>
                    <a:spcPct val="130000"/>
                  </a:lnSpc>
                  <a:buFont typeface="Arial" panose="020B0604020202020204" pitchFamily="34" charset="0"/>
                </a:pPr>
                <a:r>
                  <a:rPr lang="ru-RU" sz="2400" dirty="0" smtClean="0">
                    <a:solidFill>
                      <a:schemeClr val="bg1"/>
                    </a:solidFill>
                    <a:latin typeface="Bahnschrift Light" panose="020B0502040204020203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Модернизация </a:t>
                </a:r>
                <a:r>
                  <a:rPr lang="ru-RU" sz="2400" dirty="0">
                    <a:solidFill>
                      <a:schemeClr val="bg1"/>
                    </a:solidFill>
                    <a:latin typeface="Bahnschrift Light" panose="020B0502040204020203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коллектора в районе </a:t>
                </a:r>
                <a:r>
                  <a:rPr lang="ru-RU" sz="2400" dirty="0" smtClean="0">
                    <a:solidFill>
                      <a:schemeClr val="bg1"/>
                    </a:solidFill>
                    <a:latin typeface="Bahnschrift Light" panose="020B0502040204020203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АО «Радиозавод»</a:t>
                </a:r>
                <a:endParaRPr lang="ru-RU" sz="2400" dirty="0">
                  <a:solidFill>
                    <a:schemeClr val="bg1"/>
                  </a:solidFill>
                  <a:latin typeface="Bahnschrift Light" panose="020B0502040204020203" pitchFamily="34" charset="0"/>
                  <a:ea typeface="Microsoft YaHei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3" name="文本框 38"/>
              <p:cNvSpPr txBox="1"/>
              <p:nvPr/>
            </p:nvSpPr>
            <p:spPr>
              <a:xfrm>
                <a:off x="3890283" y="4488287"/>
                <a:ext cx="1252482" cy="36775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buFont typeface="Arial" panose="020B0604020202020204" pitchFamily="34" charset="0"/>
                </a:pPr>
                <a:r>
                  <a:rPr lang="ru-RU" altLang="zh-CN" sz="2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2023 </a:t>
                </a:r>
                <a:r>
                  <a:rPr lang="ru-RU" altLang="zh-CN" sz="2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год</a:t>
                </a:r>
                <a:endParaRPr lang="ru-RU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4" name="组合 502"/>
          <p:cNvGrpSpPr/>
          <p:nvPr/>
        </p:nvGrpSpPr>
        <p:grpSpPr>
          <a:xfrm rot="10800000">
            <a:off x="9706610" y="1856740"/>
            <a:ext cx="330200" cy="386080"/>
            <a:chOff x="8805453" y="3094480"/>
            <a:chExt cx="240389" cy="318517"/>
          </a:xfrm>
          <a:solidFill>
            <a:schemeClr val="bg1"/>
          </a:solidFill>
        </p:grpSpPr>
        <p:sp>
          <p:nvSpPr>
            <p:cNvPr id="45" name="Freeform 194"/>
            <p:cNvSpPr/>
            <p:nvPr/>
          </p:nvSpPr>
          <p:spPr bwMode="auto">
            <a:xfrm>
              <a:off x="8805453" y="3198149"/>
              <a:ext cx="240389" cy="214848"/>
            </a:xfrm>
            <a:custGeom>
              <a:avLst/>
              <a:gdLst>
                <a:gd name="T0" fmla="*/ 177 w 218"/>
                <a:gd name="T1" fmla="*/ 1 h 195"/>
                <a:gd name="T2" fmla="*/ 158 w 218"/>
                <a:gd name="T3" fmla="*/ 20 h 195"/>
                <a:gd name="T4" fmla="*/ 191 w 218"/>
                <a:gd name="T5" fmla="*/ 86 h 195"/>
                <a:gd name="T6" fmla="*/ 109 w 218"/>
                <a:gd name="T7" fmla="*/ 167 h 195"/>
                <a:gd name="T8" fmla="*/ 28 w 218"/>
                <a:gd name="T9" fmla="*/ 86 h 195"/>
                <a:gd name="T10" fmla="*/ 61 w 218"/>
                <a:gd name="T11" fmla="*/ 20 h 195"/>
                <a:gd name="T12" fmla="*/ 42 w 218"/>
                <a:gd name="T13" fmla="*/ 0 h 195"/>
                <a:gd name="T14" fmla="*/ 0 w 218"/>
                <a:gd name="T15" fmla="*/ 86 h 195"/>
                <a:gd name="T16" fmla="*/ 109 w 218"/>
                <a:gd name="T17" fmla="*/ 195 h 195"/>
                <a:gd name="T18" fmla="*/ 218 w 218"/>
                <a:gd name="T19" fmla="*/ 86 h 195"/>
                <a:gd name="T20" fmla="*/ 177 w 218"/>
                <a:gd name="T21" fmla="*/ 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8" h="195">
                  <a:moveTo>
                    <a:pt x="177" y="1"/>
                  </a:moveTo>
                  <a:cubicBezTo>
                    <a:pt x="158" y="20"/>
                    <a:pt x="158" y="20"/>
                    <a:pt x="158" y="20"/>
                  </a:cubicBezTo>
                  <a:cubicBezTo>
                    <a:pt x="178" y="35"/>
                    <a:pt x="191" y="59"/>
                    <a:pt x="191" y="86"/>
                  </a:cubicBezTo>
                  <a:cubicBezTo>
                    <a:pt x="191" y="131"/>
                    <a:pt x="154" y="167"/>
                    <a:pt x="109" y="167"/>
                  </a:cubicBezTo>
                  <a:cubicBezTo>
                    <a:pt x="64" y="167"/>
                    <a:pt x="28" y="131"/>
                    <a:pt x="28" y="86"/>
                  </a:cubicBezTo>
                  <a:cubicBezTo>
                    <a:pt x="28" y="59"/>
                    <a:pt x="41" y="35"/>
                    <a:pt x="61" y="2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17" y="20"/>
                    <a:pt x="0" y="51"/>
                    <a:pt x="0" y="86"/>
                  </a:cubicBezTo>
                  <a:cubicBezTo>
                    <a:pt x="0" y="146"/>
                    <a:pt x="49" y="195"/>
                    <a:pt x="109" y="195"/>
                  </a:cubicBezTo>
                  <a:cubicBezTo>
                    <a:pt x="169" y="195"/>
                    <a:pt x="218" y="146"/>
                    <a:pt x="218" y="86"/>
                  </a:cubicBezTo>
                  <a:cubicBezTo>
                    <a:pt x="218" y="51"/>
                    <a:pt x="202" y="20"/>
                    <a:pt x="17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Freeform 195"/>
            <p:cNvSpPr/>
            <p:nvPr/>
          </p:nvSpPr>
          <p:spPr bwMode="auto">
            <a:xfrm>
              <a:off x="8856536" y="3094480"/>
              <a:ext cx="138224" cy="193814"/>
            </a:xfrm>
            <a:custGeom>
              <a:avLst/>
              <a:gdLst>
                <a:gd name="T0" fmla="*/ 57 w 92"/>
                <a:gd name="T1" fmla="*/ 129 h 129"/>
                <a:gd name="T2" fmla="*/ 57 w 92"/>
                <a:gd name="T3" fmla="*/ 103 h 129"/>
                <a:gd name="T4" fmla="*/ 57 w 92"/>
                <a:gd name="T5" fmla="*/ 53 h 129"/>
                <a:gd name="T6" fmla="*/ 92 w 92"/>
                <a:gd name="T7" fmla="*/ 53 h 129"/>
                <a:gd name="T8" fmla="*/ 46 w 92"/>
                <a:gd name="T9" fmla="*/ 0 h 129"/>
                <a:gd name="T10" fmla="*/ 0 w 92"/>
                <a:gd name="T11" fmla="*/ 53 h 129"/>
                <a:gd name="T12" fmla="*/ 35 w 92"/>
                <a:gd name="T13" fmla="*/ 53 h 129"/>
                <a:gd name="T14" fmla="*/ 35 w 92"/>
                <a:gd name="T15" fmla="*/ 107 h 129"/>
                <a:gd name="T16" fmla="*/ 35 w 92"/>
                <a:gd name="T17" fmla="*/ 129 h 129"/>
                <a:gd name="T18" fmla="*/ 57 w 92"/>
                <a:gd name="T19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129">
                  <a:moveTo>
                    <a:pt x="57" y="129"/>
                  </a:moveTo>
                  <a:lnTo>
                    <a:pt x="57" y="103"/>
                  </a:lnTo>
                  <a:lnTo>
                    <a:pt x="57" y="53"/>
                  </a:lnTo>
                  <a:lnTo>
                    <a:pt x="92" y="53"/>
                  </a:lnTo>
                  <a:lnTo>
                    <a:pt x="46" y="0"/>
                  </a:lnTo>
                  <a:lnTo>
                    <a:pt x="0" y="53"/>
                  </a:lnTo>
                  <a:lnTo>
                    <a:pt x="35" y="53"/>
                  </a:lnTo>
                  <a:lnTo>
                    <a:pt x="35" y="107"/>
                  </a:lnTo>
                  <a:lnTo>
                    <a:pt x="35" y="129"/>
                  </a:lnTo>
                  <a:lnTo>
                    <a:pt x="57" y="1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cxnSp>
        <p:nvCxnSpPr>
          <p:cNvPr id="47" name="Прямое соединение 46"/>
          <p:cNvCxnSpPr/>
          <p:nvPr/>
        </p:nvCxnSpPr>
        <p:spPr>
          <a:xfrm flipV="1">
            <a:off x="8731250" y="3079115"/>
            <a:ext cx="2060575" cy="952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312319" y="1178302"/>
            <a:ext cx="3527385" cy="2069997"/>
            <a:chOff x="5221857" y="1465817"/>
            <a:chExt cx="1871795" cy="1908939"/>
          </a:xfrm>
        </p:grpSpPr>
        <p:sp>
          <p:nvSpPr>
            <p:cNvPr id="11" name="矩形 10"/>
            <p:cNvSpPr/>
            <p:nvPr/>
          </p:nvSpPr>
          <p:spPr>
            <a:xfrm>
              <a:off x="5221857" y="1465817"/>
              <a:ext cx="1871795" cy="1908939"/>
            </a:xfrm>
            <a:prstGeom prst="rect">
              <a:avLst/>
            </a:prstGeom>
            <a:solidFill>
              <a:schemeClr val="accent1">
                <a:alpha val="12000"/>
              </a:schemeClr>
            </a:solidFill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流程图: 联系 17"/>
            <p:cNvSpPr/>
            <p:nvPr/>
          </p:nvSpPr>
          <p:spPr>
            <a:xfrm>
              <a:off x="5904705" y="1554664"/>
              <a:ext cx="457054" cy="701541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2248" name="文本框 38"/>
            <p:cNvSpPr txBox="1"/>
            <p:nvPr/>
          </p:nvSpPr>
          <p:spPr>
            <a:xfrm>
              <a:off x="5548656" y="2242519"/>
              <a:ext cx="1204393" cy="36897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ru-RU" altLang="zh-CN" sz="20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2023 год</a:t>
              </a:r>
              <a:endParaRPr lang="ru-RU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02" name="Замещающее содержимое 10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-3279140" y="3279140"/>
            <a:ext cx="6858000" cy="2997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Текстовое поле 23"/>
          <p:cNvSpPr txBox="1"/>
          <p:nvPr/>
        </p:nvSpPr>
        <p:spPr>
          <a:xfrm>
            <a:off x="944880" y="255270"/>
            <a:ext cx="9906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Электроснабжение</a:t>
            </a:r>
            <a:endParaRPr lang="ru-RU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25" name="Прямое соединение 24"/>
          <p:cNvCxnSpPr/>
          <p:nvPr/>
        </p:nvCxnSpPr>
        <p:spPr>
          <a:xfrm>
            <a:off x="4462648" y="799082"/>
            <a:ext cx="279844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组合 54"/>
          <p:cNvGrpSpPr/>
          <p:nvPr/>
        </p:nvGrpSpPr>
        <p:grpSpPr>
          <a:xfrm>
            <a:off x="8164830" y="236220"/>
            <a:ext cx="3754120" cy="800735"/>
            <a:chOff x="1260143" y="1171646"/>
            <a:chExt cx="2097206" cy="506670"/>
          </a:xfrm>
        </p:grpSpPr>
        <p:grpSp>
          <p:nvGrpSpPr>
            <p:cNvPr id="10" name="组合 55"/>
            <p:cNvGrpSpPr/>
            <p:nvPr/>
          </p:nvGrpSpPr>
          <p:grpSpPr>
            <a:xfrm>
              <a:off x="1260143" y="1171646"/>
              <a:ext cx="299114" cy="476108"/>
              <a:chOff x="0" y="0"/>
              <a:chExt cx="2819400" cy="2819400"/>
            </a:xfrm>
          </p:grpSpPr>
          <p:sp>
            <p:nvSpPr>
              <p:cNvPr id="13" name="任意多边形 64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任意多边形 67"/>
              <p:cNvSpPr/>
              <p:nvPr/>
            </p:nvSpPr>
            <p:spPr>
              <a:xfrm rot="5400000" flipV="1">
                <a:off x="1317299" y="-1317299"/>
                <a:ext cx="178703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组合 58"/>
            <p:cNvGrpSpPr/>
            <p:nvPr/>
          </p:nvGrpSpPr>
          <p:grpSpPr>
            <a:xfrm rot="10800000">
              <a:off x="3058235" y="1202208"/>
              <a:ext cx="299114" cy="476108"/>
              <a:chOff x="0" y="0"/>
              <a:chExt cx="2819400" cy="2819400"/>
            </a:xfrm>
          </p:grpSpPr>
          <p:sp>
            <p:nvSpPr>
              <p:cNvPr id="16" name="任意多边形 60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任意多边形 61"/>
              <p:cNvSpPr/>
              <p:nvPr/>
            </p:nvSpPr>
            <p:spPr>
              <a:xfrm rot="5400000" flipV="1">
                <a:off x="1317297" y="-1307900"/>
                <a:ext cx="178709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0" name="文本框 59"/>
            <p:cNvSpPr txBox="1"/>
            <p:nvPr/>
          </p:nvSpPr>
          <p:spPr>
            <a:xfrm>
              <a:off x="1298543" y="1224399"/>
              <a:ext cx="2058806" cy="4082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ru-RU" altLang="zh-CN" dirty="0"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Приоритет: развитие инженерной инфраструктуры</a:t>
              </a:r>
            </a:p>
          </p:txBody>
        </p:sp>
      </p:grpSp>
      <p:grpSp>
        <p:nvGrpSpPr>
          <p:cNvPr id="4" name="组合 2"/>
          <p:cNvGrpSpPr/>
          <p:nvPr/>
        </p:nvGrpSpPr>
        <p:grpSpPr>
          <a:xfrm>
            <a:off x="435797" y="1186853"/>
            <a:ext cx="3711659" cy="2770995"/>
            <a:chOff x="5135080" y="1465817"/>
            <a:chExt cx="1969579" cy="2555395"/>
          </a:xfrm>
        </p:grpSpPr>
        <p:sp>
          <p:nvSpPr>
            <p:cNvPr id="5" name="矩形 10"/>
            <p:cNvSpPr/>
            <p:nvPr/>
          </p:nvSpPr>
          <p:spPr>
            <a:xfrm>
              <a:off x="5135080" y="1465817"/>
              <a:ext cx="1969579" cy="1908939"/>
            </a:xfrm>
            <a:prstGeom prst="rect">
              <a:avLst/>
            </a:prstGeom>
            <a:solidFill>
              <a:schemeClr val="accent1">
                <a:alpha val="12000"/>
              </a:schemeClr>
            </a:solidFill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流程图: 联系 17"/>
            <p:cNvSpPr/>
            <p:nvPr/>
          </p:nvSpPr>
          <p:spPr>
            <a:xfrm>
              <a:off x="5909874" y="1545391"/>
              <a:ext cx="393714" cy="656366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7" name="组合 36"/>
            <p:cNvGrpSpPr/>
            <p:nvPr/>
          </p:nvGrpSpPr>
          <p:grpSpPr>
            <a:xfrm>
              <a:off x="5135080" y="2155513"/>
              <a:ext cx="1871662" cy="1865699"/>
              <a:chOff x="3585839" y="4087203"/>
              <a:chExt cx="1871662" cy="1865699"/>
            </a:xfrm>
          </p:grpSpPr>
          <p:sp>
            <p:nvSpPr>
              <p:cNvPr id="8" name="文本框 37"/>
              <p:cNvSpPr txBox="1"/>
              <p:nvPr/>
            </p:nvSpPr>
            <p:spPr>
              <a:xfrm>
                <a:off x="3585839" y="5471101"/>
                <a:ext cx="1871662" cy="48180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lnSpc>
                    <a:spcPct val="130000"/>
                  </a:lnSpc>
                  <a:buFont typeface="Arial" panose="020B0604020202020204" pitchFamily="34" charset="0"/>
                </a:pPr>
                <a:endParaRPr lang="ru-RU" altLang="zh-CN" sz="2400" dirty="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文本框 38"/>
              <p:cNvSpPr txBox="1"/>
              <p:nvPr/>
            </p:nvSpPr>
            <p:spPr>
              <a:xfrm>
                <a:off x="3954312" y="4087203"/>
                <a:ext cx="1228221" cy="36775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buFont typeface="Arial" panose="020B0604020202020204" pitchFamily="34" charset="0"/>
                </a:pPr>
                <a:r>
                  <a:rPr lang="ru-RU" altLang="zh-CN" sz="2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2023  </a:t>
                </a:r>
                <a:r>
                  <a:rPr lang="ru-RU" altLang="zh-CN" sz="2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год</a:t>
                </a:r>
                <a:endParaRPr lang="ru-RU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36" name="Прямое соединение 35"/>
          <p:cNvCxnSpPr/>
          <p:nvPr/>
        </p:nvCxnSpPr>
        <p:spPr>
          <a:xfrm>
            <a:off x="1698171" y="2282565"/>
            <a:ext cx="115932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Прямое соединение 36"/>
          <p:cNvCxnSpPr/>
          <p:nvPr/>
        </p:nvCxnSpPr>
        <p:spPr>
          <a:xfrm>
            <a:off x="5492911" y="2400440"/>
            <a:ext cx="114018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8" name="组合 2"/>
          <p:cNvGrpSpPr/>
          <p:nvPr/>
        </p:nvGrpSpPr>
        <p:grpSpPr>
          <a:xfrm>
            <a:off x="8185853" y="1178302"/>
            <a:ext cx="3527425" cy="2714479"/>
            <a:chOff x="5160015" y="1465817"/>
            <a:chExt cx="1871816" cy="2503277"/>
          </a:xfrm>
        </p:grpSpPr>
        <p:sp>
          <p:nvSpPr>
            <p:cNvPr id="39" name="矩形 10"/>
            <p:cNvSpPr/>
            <p:nvPr/>
          </p:nvSpPr>
          <p:spPr>
            <a:xfrm>
              <a:off x="5160036" y="1465817"/>
              <a:ext cx="1871795" cy="1908939"/>
            </a:xfrm>
            <a:prstGeom prst="rect">
              <a:avLst/>
            </a:prstGeom>
            <a:solidFill>
              <a:schemeClr val="accent1">
                <a:alpha val="12000"/>
              </a:schemeClr>
            </a:solidFill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流程图: 联系 17"/>
            <p:cNvSpPr/>
            <p:nvPr/>
          </p:nvSpPr>
          <p:spPr>
            <a:xfrm>
              <a:off x="5836020" y="1539451"/>
              <a:ext cx="454897" cy="701541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41" name="组合 36"/>
            <p:cNvGrpSpPr/>
            <p:nvPr/>
          </p:nvGrpSpPr>
          <p:grpSpPr>
            <a:xfrm>
              <a:off x="5160015" y="2216036"/>
              <a:ext cx="1871662" cy="1753058"/>
              <a:chOff x="3610774" y="4147726"/>
              <a:chExt cx="1871662" cy="1753058"/>
            </a:xfrm>
          </p:grpSpPr>
          <p:sp>
            <p:nvSpPr>
              <p:cNvPr id="42" name="文本框 37"/>
              <p:cNvSpPr txBox="1"/>
              <p:nvPr/>
            </p:nvSpPr>
            <p:spPr>
              <a:xfrm>
                <a:off x="3610774" y="5418983"/>
                <a:ext cx="1871662" cy="48180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lnSpc>
                    <a:spcPct val="130000"/>
                  </a:lnSpc>
                  <a:buFont typeface="Arial" panose="020B0604020202020204" pitchFamily="34" charset="0"/>
                </a:pPr>
                <a:endParaRPr lang="ru-RU" sz="2400" dirty="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3" name="文本框 38"/>
              <p:cNvSpPr txBox="1"/>
              <p:nvPr/>
            </p:nvSpPr>
            <p:spPr>
              <a:xfrm>
                <a:off x="3883128" y="4147726"/>
                <a:ext cx="1252482" cy="36775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buFont typeface="Arial" panose="020B0604020202020204" pitchFamily="34" charset="0"/>
                </a:pPr>
                <a:r>
                  <a:rPr lang="ru-RU" altLang="zh-CN" sz="2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    2023 год</a:t>
                </a:r>
                <a:endParaRPr lang="ru-RU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47" name="Прямое соединение 46"/>
          <p:cNvCxnSpPr/>
          <p:nvPr/>
        </p:nvCxnSpPr>
        <p:spPr>
          <a:xfrm>
            <a:off x="9448074" y="2340146"/>
            <a:ext cx="113746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51" name="组合 461"/>
          <p:cNvGrpSpPr/>
          <p:nvPr/>
        </p:nvGrpSpPr>
        <p:grpSpPr>
          <a:xfrm>
            <a:off x="2091654" y="1414810"/>
            <a:ext cx="332105" cy="364490"/>
            <a:chOff x="1132531" y="3094480"/>
            <a:chExt cx="318515" cy="317014"/>
          </a:xfrm>
          <a:solidFill>
            <a:schemeClr val="accent1">
              <a:lumMod val="50000"/>
            </a:schemeClr>
          </a:solidFill>
        </p:grpSpPr>
        <p:sp>
          <p:nvSpPr>
            <p:cNvPr id="52" name="Freeform 131"/>
            <p:cNvSpPr/>
            <p:nvPr/>
          </p:nvSpPr>
          <p:spPr bwMode="auto">
            <a:xfrm>
              <a:off x="1278266" y="3094480"/>
              <a:ext cx="27044" cy="88644"/>
            </a:xfrm>
            <a:custGeom>
              <a:avLst/>
              <a:gdLst>
                <a:gd name="T0" fmla="*/ 21 w 24"/>
                <a:gd name="T1" fmla="*/ 3 h 81"/>
                <a:gd name="T2" fmla="*/ 12 w 24"/>
                <a:gd name="T3" fmla="*/ 0 h 81"/>
                <a:gd name="T4" fmla="*/ 11 w 24"/>
                <a:gd name="T5" fmla="*/ 0 h 81"/>
                <a:gd name="T6" fmla="*/ 3 w 24"/>
                <a:gd name="T7" fmla="*/ 3 h 81"/>
                <a:gd name="T8" fmla="*/ 0 w 24"/>
                <a:gd name="T9" fmla="*/ 7 h 81"/>
                <a:gd name="T10" fmla="*/ 0 w 24"/>
                <a:gd name="T11" fmla="*/ 73 h 81"/>
                <a:gd name="T12" fmla="*/ 3 w 24"/>
                <a:gd name="T13" fmla="*/ 78 h 81"/>
                <a:gd name="T14" fmla="*/ 12 w 24"/>
                <a:gd name="T15" fmla="*/ 81 h 81"/>
                <a:gd name="T16" fmla="*/ 21 w 24"/>
                <a:gd name="T17" fmla="*/ 78 h 81"/>
                <a:gd name="T18" fmla="*/ 24 w 24"/>
                <a:gd name="T19" fmla="*/ 73 h 81"/>
                <a:gd name="T20" fmla="*/ 24 w 24"/>
                <a:gd name="T21" fmla="*/ 7 h 81"/>
                <a:gd name="T22" fmla="*/ 21 w 24"/>
                <a:gd name="T23" fmla="*/ 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81">
                  <a:moveTo>
                    <a:pt x="21" y="3"/>
                  </a:moveTo>
                  <a:cubicBezTo>
                    <a:pt x="19" y="1"/>
                    <a:pt x="15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5" y="1"/>
                    <a:pt x="3" y="3"/>
                  </a:cubicBezTo>
                  <a:cubicBezTo>
                    <a:pt x="1" y="4"/>
                    <a:pt x="0" y="6"/>
                    <a:pt x="0" y="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5"/>
                    <a:pt x="1" y="77"/>
                    <a:pt x="3" y="78"/>
                  </a:cubicBezTo>
                  <a:cubicBezTo>
                    <a:pt x="5" y="80"/>
                    <a:pt x="8" y="81"/>
                    <a:pt x="12" y="81"/>
                  </a:cubicBezTo>
                  <a:cubicBezTo>
                    <a:pt x="15" y="81"/>
                    <a:pt x="19" y="80"/>
                    <a:pt x="21" y="78"/>
                  </a:cubicBezTo>
                  <a:cubicBezTo>
                    <a:pt x="23" y="77"/>
                    <a:pt x="24" y="75"/>
                    <a:pt x="24" y="73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6"/>
                    <a:pt x="23" y="4"/>
                    <a:pt x="2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Freeform 132"/>
            <p:cNvSpPr/>
            <p:nvPr/>
          </p:nvSpPr>
          <p:spPr bwMode="auto">
            <a:xfrm>
              <a:off x="1278266" y="3322850"/>
              <a:ext cx="27044" cy="88644"/>
            </a:xfrm>
            <a:custGeom>
              <a:avLst/>
              <a:gdLst>
                <a:gd name="T0" fmla="*/ 21 w 24"/>
                <a:gd name="T1" fmla="*/ 3 h 81"/>
                <a:gd name="T2" fmla="*/ 12 w 24"/>
                <a:gd name="T3" fmla="*/ 0 h 81"/>
                <a:gd name="T4" fmla="*/ 3 w 24"/>
                <a:gd name="T5" fmla="*/ 3 h 81"/>
                <a:gd name="T6" fmla="*/ 0 w 24"/>
                <a:gd name="T7" fmla="*/ 8 h 81"/>
                <a:gd name="T8" fmla="*/ 0 w 24"/>
                <a:gd name="T9" fmla="*/ 74 h 81"/>
                <a:gd name="T10" fmla="*/ 3 w 24"/>
                <a:gd name="T11" fmla="*/ 78 h 81"/>
                <a:gd name="T12" fmla="*/ 12 w 24"/>
                <a:gd name="T13" fmla="*/ 81 h 81"/>
                <a:gd name="T14" fmla="*/ 21 w 24"/>
                <a:gd name="T15" fmla="*/ 78 h 81"/>
                <a:gd name="T16" fmla="*/ 24 w 24"/>
                <a:gd name="T17" fmla="*/ 74 h 81"/>
                <a:gd name="T18" fmla="*/ 24 w 24"/>
                <a:gd name="T19" fmla="*/ 8 h 81"/>
                <a:gd name="T20" fmla="*/ 21 w 24"/>
                <a:gd name="T21" fmla="*/ 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81">
                  <a:moveTo>
                    <a:pt x="21" y="3"/>
                  </a:moveTo>
                  <a:cubicBezTo>
                    <a:pt x="19" y="1"/>
                    <a:pt x="15" y="0"/>
                    <a:pt x="12" y="0"/>
                  </a:cubicBezTo>
                  <a:cubicBezTo>
                    <a:pt x="8" y="0"/>
                    <a:pt x="5" y="1"/>
                    <a:pt x="3" y="3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5"/>
                    <a:pt x="1" y="77"/>
                    <a:pt x="3" y="78"/>
                  </a:cubicBezTo>
                  <a:cubicBezTo>
                    <a:pt x="5" y="80"/>
                    <a:pt x="8" y="81"/>
                    <a:pt x="12" y="81"/>
                  </a:cubicBezTo>
                  <a:cubicBezTo>
                    <a:pt x="15" y="81"/>
                    <a:pt x="19" y="80"/>
                    <a:pt x="21" y="78"/>
                  </a:cubicBezTo>
                  <a:cubicBezTo>
                    <a:pt x="23" y="77"/>
                    <a:pt x="24" y="75"/>
                    <a:pt x="24" y="74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6"/>
                    <a:pt x="23" y="4"/>
                    <a:pt x="2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Freeform 133"/>
            <p:cNvSpPr/>
            <p:nvPr/>
          </p:nvSpPr>
          <p:spPr bwMode="auto">
            <a:xfrm>
              <a:off x="1362402" y="3240217"/>
              <a:ext cx="88644" cy="25542"/>
            </a:xfrm>
            <a:custGeom>
              <a:avLst/>
              <a:gdLst>
                <a:gd name="T0" fmla="*/ 78 w 80"/>
                <a:gd name="T1" fmla="*/ 3 h 24"/>
                <a:gd name="T2" fmla="*/ 73 w 80"/>
                <a:gd name="T3" fmla="*/ 0 h 24"/>
                <a:gd name="T4" fmla="*/ 7 w 80"/>
                <a:gd name="T5" fmla="*/ 0 h 24"/>
                <a:gd name="T6" fmla="*/ 2 w 80"/>
                <a:gd name="T7" fmla="*/ 3 h 24"/>
                <a:gd name="T8" fmla="*/ 0 w 80"/>
                <a:gd name="T9" fmla="*/ 12 h 24"/>
                <a:gd name="T10" fmla="*/ 2 w 80"/>
                <a:gd name="T11" fmla="*/ 21 h 24"/>
                <a:gd name="T12" fmla="*/ 7 w 80"/>
                <a:gd name="T13" fmla="*/ 24 h 24"/>
                <a:gd name="T14" fmla="*/ 73 w 80"/>
                <a:gd name="T15" fmla="*/ 24 h 24"/>
                <a:gd name="T16" fmla="*/ 78 w 80"/>
                <a:gd name="T17" fmla="*/ 21 h 24"/>
                <a:gd name="T18" fmla="*/ 80 w 80"/>
                <a:gd name="T19" fmla="*/ 12 h 24"/>
                <a:gd name="T20" fmla="*/ 80 w 80"/>
                <a:gd name="T21" fmla="*/ 12 h 24"/>
                <a:gd name="T22" fmla="*/ 78 w 80"/>
                <a:gd name="T23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0" h="24">
                  <a:moveTo>
                    <a:pt x="78" y="3"/>
                  </a:moveTo>
                  <a:cubicBezTo>
                    <a:pt x="76" y="1"/>
                    <a:pt x="74" y="0"/>
                    <a:pt x="7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4" y="1"/>
                    <a:pt x="2" y="3"/>
                  </a:cubicBezTo>
                  <a:cubicBezTo>
                    <a:pt x="1" y="5"/>
                    <a:pt x="0" y="8"/>
                    <a:pt x="0" y="12"/>
                  </a:cubicBezTo>
                  <a:cubicBezTo>
                    <a:pt x="0" y="16"/>
                    <a:pt x="1" y="19"/>
                    <a:pt x="2" y="21"/>
                  </a:cubicBezTo>
                  <a:cubicBezTo>
                    <a:pt x="4" y="23"/>
                    <a:pt x="5" y="24"/>
                    <a:pt x="7" y="24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74" y="24"/>
                    <a:pt x="76" y="23"/>
                    <a:pt x="78" y="21"/>
                  </a:cubicBezTo>
                  <a:cubicBezTo>
                    <a:pt x="79" y="19"/>
                    <a:pt x="80" y="16"/>
                    <a:pt x="80" y="12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80" y="8"/>
                    <a:pt x="79" y="5"/>
                    <a:pt x="7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Freeform 134"/>
            <p:cNvSpPr/>
            <p:nvPr/>
          </p:nvSpPr>
          <p:spPr bwMode="auto">
            <a:xfrm>
              <a:off x="1132531" y="3240217"/>
              <a:ext cx="90146" cy="25542"/>
            </a:xfrm>
            <a:custGeom>
              <a:avLst/>
              <a:gdLst>
                <a:gd name="T0" fmla="*/ 78 w 81"/>
                <a:gd name="T1" fmla="*/ 21 h 24"/>
                <a:gd name="T2" fmla="*/ 81 w 81"/>
                <a:gd name="T3" fmla="*/ 12 h 24"/>
                <a:gd name="T4" fmla="*/ 78 w 81"/>
                <a:gd name="T5" fmla="*/ 3 h 24"/>
                <a:gd name="T6" fmla="*/ 73 w 81"/>
                <a:gd name="T7" fmla="*/ 0 h 24"/>
                <a:gd name="T8" fmla="*/ 7 w 81"/>
                <a:gd name="T9" fmla="*/ 0 h 24"/>
                <a:gd name="T10" fmla="*/ 3 w 81"/>
                <a:gd name="T11" fmla="*/ 3 h 24"/>
                <a:gd name="T12" fmla="*/ 0 w 81"/>
                <a:gd name="T13" fmla="*/ 12 h 24"/>
                <a:gd name="T14" fmla="*/ 3 w 81"/>
                <a:gd name="T15" fmla="*/ 21 h 24"/>
                <a:gd name="T16" fmla="*/ 7 w 81"/>
                <a:gd name="T17" fmla="*/ 24 h 24"/>
                <a:gd name="T18" fmla="*/ 73 w 81"/>
                <a:gd name="T19" fmla="*/ 24 h 24"/>
                <a:gd name="T20" fmla="*/ 78 w 81"/>
                <a:gd name="T21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24">
                  <a:moveTo>
                    <a:pt x="78" y="21"/>
                  </a:moveTo>
                  <a:cubicBezTo>
                    <a:pt x="79" y="19"/>
                    <a:pt x="81" y="16"/>
                    <a:pt x="81" y="12"/>
                  </a:cubicBezTo>
                  <a:cubicBezTo>
                    <a:pt x="81" y="8"/>
                    <a:pt x="79" y="5"/>
                    <a:pt x="78" y="3"/>
                  </a:cubicBezTo>
                  <a:cubicBezTo>
                    <a:pt x="77" y="1"/>
                    <a:pt x="75" y="0"/>
                    <a:pt x="7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4" y="1"/>
                    <a:pt x="3" y="3"/>
                  </a:cubicBezTo>
                  <a:cubicBezTo>
                    <a:pt x="1" y="5"/>
                    <a:pt x="0" y="8"/>
                    <a:pt x="0" y="12"/>
                  </a:cubicBezTo>
                  <a:cubicBezTo>
                    <a:pt x="0" y="16"/>
                    <a:pt x="1" y="19"/>
                    <a:pt x="3" y="21"/>
                  </a:cubicBezTo>
                  <a:cubicBezTo>
                    <a:pt x="4" y="23"/>
                    <a:pt x="6" y="24"/>
                    <a:pt x="7" y="24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75" y="24"/>
                    <a:pt x="77" y="23"/>
                    <a:pt x="78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Freeform 135"/>
            <p:cNvSpPr/>
            <p:nvPr/>
          </p:nvSpPr>
          <p:spPr bwMode="auto">
            <a:xfrm>
              <a:off x="1350383" y="3165095"/>
              <a:ext cx="82634" cy="60097"/>
            </a:xfrm>
            <a:custGeom>
              <a:avLst/>
              <a:gdLst>
                <a:gd name="T0" fmla="*/ 0 w 74"/>
                <a:gd name="T1" fmla="*/ 40 h 54"/>
                <a:gd name="T2" fmla="*/ 2 w 74"/>
                <a:gd name="T3" fmla="*/ 47 h 54"/>
                <a:gd name="T4" fmla="*/ 12 w 74"/>
                <a:gd name="T5" fmla="*/ 54 h 54"/>
                <a:gd name="T6" fmla="*/ 14 w 74"/>
                <a:gd name="T7" fmla="*/ 54 h 54"/>
                <a:gd name="T8" fmla="*/ 71 w 74"/>
                <a:gd name="T9" fmla="*/ 21 h 54"/>
                <a:gd name="T10" fmla="*/ 74 w 74"/>
                <a:gd name="T11" fmla="*/ 15 h 54"/>
                <a:gd name="T12" fmla="*/ 72 w 74"/>
                <a:gd name="T13" fmla="*/ 7 h 54"/>
                <a:gd name="T14" fmla="*/ 72 w 74"/>
                <a:gd name="T15" fmla="*/ 6 h 54"/>
                <a:gd name="T16" fmla="*/ 62 w 74"/>
                <a:gd name="T17" fmla="*/ 0 h 54"/>
                <a:gd name="T18" fmla="*/ 62 w 74"/>
                <a:gd name="T19" fmla="*/ 0 h 54"/>
                <a:gd name="T20" fmla="*/ 60 w 74"/>
                <a:gd name="T21" fmla="*/ 0 h 54"/>
                <a:gd name="T22" fmla="*/ 3 w 74"/>
                <a:gd name="T23" fmla="*/ 33 h 54"/>
                <a:gd name="T24" fmla="*/ 0 w 74"/>
                <a:gd name="T25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54">
                  <a:moveTo>
                    <a:pt x="0" y="40"/>
                  </a:moveTo>
                  <a:cubicBezTo>
                    <a:pt x="0" y="42"/>
                    <a:pt x="1" y="45"/>
                    <a:pt x="2" y="47"/>
                  </a:cubicBezTo>
                  <a:cubicBezTo>
                    <a:pt x="5" y="52"/>
                    <a:pt x="9" y="54"/>
                    <a:pt x="12" y="54"/>
                  </a:cubicBezTo>
                  <a:cubicBezTo>
                    <a:pt x="13" y="54"/>
                    <a:pt x="14" y="54"/>
                    <a:pt x="14" y="54"/>
                  </a:cubicBezTo>
                  <a:cubicBezTo>
                    <a:pt x="71" y="21"/>
                    <a:pt x="71" y="21"/>
                    <a:pt x="71" y="21"/>
                  </a:cubicBezTo>
                  <a:cubicBezTo>
                    <a:pt x="73" y="20"/>
                    <a:pt x="74" y="18"/>
                    <a:pt x="74" y="15"/>
                  </a:cubicBezTo>
                  <a:cubicBezTo>
                    <a:pt x="74" y="12"/>
                    <a:pt x="73" y="10"/>
                    <a:pt x="72" y="7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69" y="2"/>
                    <a:pt x="65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0"/>
                    <a:pt x="60" y="0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4"/>
                    <a:pt x="0" y="37"/>
                    <a:pt x="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Freeform 136"/>
            <p:cNvSpPr/>
            <p:nvPr/>
          </p:nvSpPr>
          <p:spPr bwMode="auto">
            <a:xfrm>
              <a:off x="1320334" y="3112510"/>
              <a:ext cx="58595" cy="82634"/>
            </a:xfrm>
            <a:custGeom>
              <a:avLst/>
              <a:gdLst>
                <a:gd name="T0" fmla="*/ 7 w 54"/>
                <a:gd name="T1" fmla="*/ 72 h 74"/>
                <a:gd name="T2" fmla="*/ 14 w 54"/>
                <a:gd name="T3" fmla="*/ 74 h 74"/>
                <a:gd name="T4" fmla="*/ 21 w 54"/>
                <a:gd name="T5" fmla="*/ 71 h 74"/>
                <a:gd name="T6" fmla="*/ 53 w 54"/>
                <a:gd name="T7" fmla="*/ 14 h 74"/>
                <a:gd name="T8" fmla="*/ 54 w 54"/>
                <a:gd name="T9" fmla="*/ 12 h 74"/>
                <a:gd name="T10" fmla="*/ 47 w 54"/>
                <a:gd name="T11" fmla="*/ 2 h 74"/>
                <a:gd name="T12" fmla="*/ 47 w 54"/>
                <a:gd name="T13" fmla="*/ 2 h 74"/>
                <a:gd name="T14" fmla="*/ 39 w 54"/>
                <a:gd name="T15" fmla="*/ 0 h 74"/>
                <a:gd name="T16" fmla="*/ 39 w 54"/>
                <a:gd name="T17" fmla="*/ 0 h 74"/>
                <a:gd name="T18" fmla="*/ 33 w 54"/>
                <a:gd name="T19" fmla="*/ 2 h 74"/>
                <a:gd name="T20" fmla="*/ 0 w 54"/>
                <a:gd name="T21" fmla="*/ 60 h 74"/>
                <a:gd name="T22" fmla="*/ 0 w 54"/>
                <a:gd name="T23" fmla="*/ 62 h 74"/>
                <a:gd name="T24" fmla="*/ 7 w 54"/>
                <a:gd name="T25" fmla="*/ 7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74">
                  <a:moveTo>
                    <a:pt x="7" y="72"/>
                  </a:moveTo>
                  <a:cubicBezTo>
                    <a:pt x="9" y="73"/>
                    <a:pt x="12" y="74"/>
                    <a:pt x="14" y="74"/>
                  </a:cubicBezTo>
                  <a:cubicBezTo>
                    <a:pt x="17" y="74"/>
                    <a:pt x="20" y="73"/>
                    <a:pt x="21" y="71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4" y="14"/>
                    <a:pt x="54" y="13"/>
                    <a:pt x="54" y="12"/>
                  </a:cubicBezTo>
                  <a:cubicBezTo>
                    <a:pt x="54" y="9"/>
                    <a:pt x="52" y="5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0"/>
                    <a:pt x="42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6" y="0"/>
                    <a:pt x="34" y="1"/>
                    <a:pt x="33" y="2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1"/>
                    <a:pt x="0" y="62"/>
                  </a:cubicBezTo>
                  <a:cubicBezTo>
                    <a:pt x="0" y="65"/>
                    <a:pt x="2" y="69"/>
                    <a:pt x="7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" name="Freeform 137"/>
            <p:cNvSpPr/>
            <p:nvPr/>
          </p:nvSpPr>
          <p:spPr bwMode="auto">
            <a:xfrm>
              <a:off x="1204647" y="3112510"/>
              <a:ext cx="60097" cy="82634"/>
            </a:xfrm>
            <a:custGeom>
              <a:avLst/>
              <a:gdLst>
                <a:gd name="T0" fmla="*/ 1 w 54"/>
                <a:gd name="T1" fmla="*/ 14 h 74"/>
                <a:gd name="T2" fmla="*/ 34 w 54"/>
                <a:gd name="T3" fmla="*/ 71 h 74"/>
                <a:gd name="T4" fmla="*/ 40 w 54"/>
                <a:gd name="T5" fmla="*/ 74 h 74"/>
                <a:gd name="T6" fmla="*/ 47 w 54"/>
                <a:gd name="T7" fmla="*/ 72 h 74"/>
                <a:gd name="T8" fmla="*/ 54 w 54"/>
                <a:gd name="T9" fmla="*/ 62 h 74"/>
                <a:gd name="T10" fmla="*/ 54 w 54"/>
                <a:gd name="T11" fmla="*/ 60 h 74"/>
                <a:gd name="T12" fmla="*/ 21 w 54"/>
                <a:gd name="T13" fmla="*/ 3 h 74"/>
                <a:gd name="T14" fmla="*/ 15 w 54"/>
                <a:gd name="T15" fmla="*/ 0 h 74"/>
                <a:gd name="T16" fmla="*/ 7 w 54"/>
                <a:gd name="T17" fmla="*/ 2 h 74"/>
                <a:gd name="T18" fmla="*/ 7 w 54"/>
                <a:gd name="T19" fmla="*/ 2 h 74"/>
                <a:gd name="T20" fmla="*/ 0 w 54"/>
                <a:gd name="T21" fmla="*/ 12 h 74"/>
                <a:gd name="T22" fmla="*/ 0 w 54"/>
                <a:gd name="T23" fmla="*/ 12 h 74"/>
                <a:gd name="T24" fmla="*/ 1 w 54"/>
                <a:gd name="T25" fmla="*/ 1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74">
                  <a:moveTo>
                    <a:pt x="1" y="14"/>
                  </a:moveTo>
                  <a:cubicBezTo>
                    <a:pt x="34" y="71"/>
                    <a:pt x="34" y="71"/>
                    <a:pt x="34" y="71"/>
                  </a:cubicBezTo>
                  <a:cubicBezTo>
                    <a:pt x="34" y="73"/>
                    <a:pt x="37" y="74"/>
                    <a:pt x="40" y="74"/>
                  </a:cubicBezTo>
                  <a:cubicBezTo>
                    <a:pt x="42" y="74"/>
                    <a:pt x="45" y="73"/>
                    <a:pt x="47" y="72"/>
                  </a:cubicBezTo>
                  <a:cubicBezTo>
                    <a:pt x="52" y="69"/>
                    <a:pt x="54" y="65"/>
                    <a:pt x="54" y="62"/>
                  </a:cubicBezTo>
                  <a:cubicBezTo>
                    <a:pt x="54" y="61"/>
                    <a:pt x="54" y="60"/>
                    <a:pt x="54" y="6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1"/>
                    <a:pt x="18" y="0"/>
                    <a:pt x="15" y="0"/>
                  </a:cubicBezTo>
                  <a:cubicBezTo>
                    <a:pt x="12" y="0"/>
                    <a:pt x="10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2" y="5"/>
                    <a:pt x="0" y="9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" name="Freeform 138"/>
            <p:cNvSpPr/>
            <p:nvPr/>
          </p:nvSpPr>
          <p:spPr bwMode="auto">
            <a:xfrm>
              <a:off x="1152062" y="3165095"/>
              <a:ext cx="81131" cy="60097"/>
            </a:xfrm>
            <a:custGeom>
              <a:avLst/>
              <a:gdLst>
                <a:gd name="T0" fmla="*/ 3 w 74"/>
                <a:gd name="T1" fmla="*/ 21 h 54"/>
                <a:gd name="T2" fmla="*/ 60 w 74"/>
                <a:gd name="T3" fmla="*/ 54 h 54"/>
                <a:gd name="T4" fmla="*/ 62 w 74"/>
                <a:gd name="T5" fmla="*/ 54 h 54"/>
                <a:gd name="T6" fmla="*/ 72 w 74"/>
                <a:gd name="T7" fmla="*/ 47 h 54"/>
                <a:gd name="T8" fmla="*/ 74 w 74"/>
                <a:gd name="T9" fmla="*/ 40 h 54"/>
                <a:gd name="T10" fmla="*/ 71 w 74"/>
                <a:gd name="T11" fmla="*/ 34 h 54"/>
                <a:gd name="T12" fmla="*/ 14 w 74"/>
                <a:gd name="T13" fmla="*/ 1 h 54"/>
                <a:gd name="T14" fmla="*/ 12 w 74"/>
                <a:gd name="T15" fmla="*/ 0 h 54"/>
                <a:gd name="T16" fmla="*/ 2 w 74"/>
                <a:gd name="T17" fmla="*/ 7 h 54"/>
                <a:gd name="T18" fmla="*/ 2 w 74"/>
                <a:gd name="T19" fmla="*/ 7 h 54"/>
                <a:gd name="T20" fmla="*/ 0 w 74"/>
                <a:gd name="T21" fmla="*/ 15 h 54"/>
                <a:gd name="T22" fmla="*/ 0 w 74"/>
                <a:gd name="T23" fmla="*/ 15 h 54"/>
                <a:gd name="T24" fmla="*/ 3 w 74"/>
                <a:gd name="T25" fmla="*/ 2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54">
                  <a:moveTo>
                    <a:pt x="3" y="21"/>
                  </a:moveTo>
                  <a:cubicBezTo>
                    <a:pt x="60" y="54"/>
                    <a:pt x="60" y="54"/>
                    <a:pt x="60" y="54"/>
                  </a:cubicBezTo>
                  <a:cubicBezTo>
                    <a:pt x="60" y="54"/>
                    <a:pt x="61" y="54"/>
                    <a:pt x="62" y="54"/>
                  </a:cubicBezTo>
                  <a:cubicBezTo>
                    <a:pt x="65" y="54"/>
                    <a:pt x="69" y="52"/>
                    <a:pt x="72" y="47"/>
                  </a:cubicBezTo>
                  <a:cubicBezTo>
                    <a:pt x="73" y="45"/>
                    <a:pt x="74" y="42"/>
                    <a:pt x="74" y="40"/>
                  </a:cubicBezTo>
                  <a:cubicBezTo>
                    <a:pt x="74" y="37"/>
                    <a:pt x="73" y="34"/>
                    <a:pt x="71" y="34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9" y="0"/>
                    <a:pt x="5" y="2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10"/>
                    <a:pt x="0" y="12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1" y="20"/>
                    <a:pt x="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" name="Freeform 139"/>
            <p:cNvSpPr/>
            <p:nvPr/>
          </p:nvSpPr>
          <p:spPr bwMode="auto">
            <a:xfrm>
              <a:off x="1152062" y="3280782"/>
              <a:ext cx="81131" cy="60097"/>
            </a:xfrm>
            <a:custGeom>
              <a:avLst/>
              <a:gdLst>
                <a:gd name="T0" fmla="*/ 74 w 74"/>
                <a:gd name="T1" fmla="*/ 14 h 54"/>
                <a:gd name="T2" fmla="*/ 72 w 74"/>
                <a:gd name="T3" fmla="*/ 7 h 54"/>
                <a:gd name="T4" fmla="*/ 62 w 74"/>
                <a:gd name="T5" fmla="*/ 0 h 54"/>
                <a:gd name="T6" fmla="*/ 60 w 74"/>
                <a:gd name="T7" fmla="*/ 0 h 54"/>
                <a:gd name="T8" fmla="*/ 3 w 74"/>
                <a:gd name="T9" fmla="*/ 33 h 54"/>
                <a:gd name="T10" fmla="*/ 0 w 74"/>
                <a:gd name="T11" fmla="*/ 39 h 54"/>
                <a:gd name="T12" fmla="*/ 2 w 74"/>
                <a:gd name="T13" fmla="*/ 47 h 54"/>
                <a:gd name="T14" fmla="*/ 2 w 74"/>
                <a:gd name="T15" fmla="*/ 47 h 54"/>
                <a:gd name="T16" fmla="*/ 12 w 74"/>
                <a:gd name="T17" fmla="*/ 54 h 54"/>
                <a:gd name="T18" fmla="*/ 12 w 74"/>
                <a:gd name="T19" fmla="*/ 54 h 54"/>
                <a:gd name="T20" fmla="*/ 14 w 74"/>
                <a:gd name="T21" fmla="*/ 53 h 54"/>
                <a:gd name="T22" fmla="*/ 71 w 74"/>
                <a:gd name="T23" fmla="*/ 20 h 54"/>
                <a:gd name="T24" fmla="*/ 74 w 74"/>
                <a:gd name="T25" fmla="*/ 1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54">
                  <a:moveTo>
                    <a:pt x="74" y="14"/>
                  </a:moveTo>
                  <a:cubicBezTo>
                    <a:pt x="74" y="12"/>
                    <a:pt x="73" y="9"/>
                    <a:pt x="72" y="7"/>
                  </a:cubicBezTo>
                  <a:cubicBezTo>
                    <a:pt x="69" y="2"/>
                    <a:pt x="65" y="0"/>
                    <a:pt x="62" y="0"/>
                  </a:cubicBezTo>
                  <a:cubicBezTo>
                    <a:pt x="61" y="0"/>
                    <a:pt x="60" y="0"/>
                    <a:pt x="60" y="0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4"/>
                    <a:pt x="0" y="36"/>
                    <a:pt x="0" y="39"/>
                  </a:cubicBezTo>
                  <a:cubicBezTo>
                    <a:pt x="0" y="42"/>
                    <a:pt x="1" y="44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5" y="52"/>
                    <a:pt x="9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3" y="54"/>
                    <a:pt x="14" y="54"/>
                    <a:pt x="14" y="53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73" y="20"/>
                    <a:pt x="74" y="17"/>
                    <a:pt x="7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" name="Freeform 140"/>
            <p:cNvSpPr/>
            <p:nvPr/>
          </p:nvSpPr>
          <p:spPr bwMode="auto">
            <a:xfrm>
              <a:off x="1204647" y="3310831"/>
              <a:ext cx="60097" cy="82634"/>
            </a:xfrm>
            <a:custGeom>
              <a:avLst/>
              <a:gdLst>
                <a:gd name="T0" fmla="*/ 47 w 54"/>
                <a:gd name="T1" fmla="*/ 2 h 74"/>
                <a:gd name="T2" fmla="*/ 40 w 54"/>
                <a:gd name="T3" fmla="*/ 0 h 74"/>
                <a:gd name="T4" fmla="*/ 34 w 54"/>
                <a:gd name="T5" fmla="*/ 3 h 74"/>
                <a:gd name="T6" fmla="*/ 1 w 54"/>
                <a:gd name="T7" fmla="*/ 60 h 74"/>
                <a:gd name="T8" fmla="*/ 0 w 54"/>
                <a:gd name="T9" fmla="*/ 62 h 74"/>
                <a:gd name="T10" fmla="*/ 7 w 54"/>
                <a:gd name="T11" fmla="*/ 72 h 74"/>
                <a:gd name="T12" fmla="*/ 7 w 54"/>
                <a:gd name="T13" fmla="*/ 72 h 74"/>
                <a:gd name="T14" fmla="*/ 15 w 54"/>
                <a:gd name="T15" fmla="*/ 74 h 74"/>
                <a:gd name="T16" fmla="*/ 15 w 54"/>
                <a:gd name="T17" fmla="*/ 74 h 74"/>
                <a:gd name="T18" fmla="*/ 21 w 54"/>
                <a:gd name="T19" fmla="*/ 71 h 74"/>
                <a:gd name="T20" fmla="*/ 54 w 54"/>
                <a:gd name="T21" fmla="*/ 14 h 74"/>
                <a:gd name="T22" fmla="*/ 54 w 54"/>
                <a:gd name="T23" fmla="*/ 12 h 74"/>
                <a:gd name="T24" fmla="*/ 47 w 54"/>
                <a:gd name="T25" fmla="*/ 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74">
                  <a:moveTo>
                    <a:pt x="47" y="2"/>
                  </a:moveTo>
                  <a:cubicBezTo>
                    <a:pt x="45" y="1"/>
                    <a:pt x="42" y="0"/>
                    <a:pt x="40" y="0"/>
                  </a:cubicBezTo>
                  <a:cubicBezTo>
                    <a:pt x="37" y="0"/>
                    <a:pt x="34" y="1"/>
                    <a:pt x="34" y="3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0"/>
                    <a:pt x="0" y="61"/>
                    <a:pt x="0" y="62"/>
                  </a:cubicBezTo>
                  <a:cubicBezTo>
                    <a:pt x="0" y="65"/>
                    <a:pt x="2" y="69"/>
                    <a:pt x="7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10" y="73"/>
                    <a:pt x="12" y="74"/>
                    <a:pt x="15" y="74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8" y="74"/>
                    <a:pt x="20" y="73"/>
                    <a:pt x="21" y="71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4" y="14"/>
                    <a:pt x="54" y="13"/>
                    <a:pt x="54" y="12"/>
                  </a:cubicBezTo>
                  <a:cubicBezTo>
                    <a:pt x="54" y="9"/>
                    <a:pt x="52" y="5"/>
                    <a:pt x="4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" name="Freeform 141"/>
            <p:cNvSpPr/>
            <p:nvPr/>
          </p:nvSpPr>
          <p:spPr bwMode="auto">
            <a:xfrm>
              <a:off x="1320334" y="3310831"/>
              <a:ext cx="58595" cy="82634"/>
            </a:xfrm>
            <a:custGeom>
              <a:avLst/>
              <a:gdLst>
                <a:gd name="T0" fmla="*/ 54 w 54"/>
                <a:gd name="T1" fmla="*/ 60 h 74"/>
                <a:gd name="T2" fmla="*/ 21 w 54"/>
                <a:gd name="T3" fmla="*/ 3 h 74"/>
                <a:gd name="T4" fmla="*/ 14 w 54"/>
                <a:gd name="T5" fmla="*/ 0 h 74"/>
                <a:gd name="T6" fmla="*/ 7 w 54"/>
                <a:gd name="T7" fmla="*/ 2 h 74"/>
                <a:gd name="T8" fmla="*/ 0 w 54"/>
                <a:gd name="T9" fmla="*/ 12 h 74"/>
                <a:gd name="T10" fmla="*/ 0 w 54"/>
                <a:gd name="T11" fmla="*/ 14 h 74"/>
                <a:gd name="T12" fmla="*/ 33 w 54"/>
                <a:gd name="T13" fmla="*/ 71 h 74"/>
                <a:gd name="T14" fmla="*/ 39 w 54"/>
                <a:gd name="T15" fmla="*/ 74 h 74"/>
                <a:gd name="T16" fmla="*/ 47 w 54"/>
                <a:gd name="T17" fmla="*/ 72 h 74"/>
                <a:gd name="T18" fmla="*/ 48 w 54"/>
                <a:gd name="T19" fmla="*/ 72 h 74"/>
                <a:gd name="T20" fmla="*/ 54 w 54"/>
                <a:gd name="T21" fmla="*/ 62 h 74"/>
                <a:gd name="T22" fmla="*/ 54 w 54"/>
                <a:gd name="T23" fmla="*/ 62 h 74"/>
                <a:gd name="T24" fmla="*/ 54 w 54"/>
                <a:gd name="T25" fmla="*/ 6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74">
                  <a:moveTo>
                    <a:pt x="54" y="6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1"/>
                    <a:pt x="18" y="0"/>
                    <a:pt x="14" y="0"/>
                  </a:cubicBezTo>
                  <a:cubicBezTo>
                    <a:pt x="12" y="0"/>
                    <a:pt x="9" y="1"/>
                    <a:pt x="7" y="2"/>
                  </a:cubicBezTo>
                  <a:cubicBezTo>
                    <a:pt x="2" y="5"/>
                    <a:pt x="0" y="9"/>
                    <a:pt x="0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33" y="71"/>
                    <a:pt x="33" y="71"/>
                    <a:pt x="33" y="71"/>
                  </a:cubicBezTo>
                  <a:cubicBezTo>
                    <a:pt x="34" y="73"/>
                    <a:pt x="36" y="74"/>
                    <a:pt x="39" y="74"/>
                  </a:cubicBezTo>
                  <a:cubicBezTo>
                    <a:pt x="42" y="74"/>
                    <a:pt x="44" y="73"/>
                    <a:pt x="47" y="72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52" y="69"/>
                    <a:pt x="54" y="65"/>
                    <a:pt x="54" y="62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1"/>
                    <a:pt x="54" y="60"/>
                    <a:pt x="54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" name="Freeform 142"/>
            <p:cNvSpPr/>
            <p:nvPr/>
          </p:nvSpPr>
          <p:spPr bwMode="auto">
            <a:xfrm>
              <a:off x="1350383" y="3280782"/>
              <a:ext cx="82634" cy="60097"/>
            </a:xfrm>
            <a:custGeom>
              <a:avLst/>
              <a:gdLst>
                <a:gd name="T0" fmla="*/ 72 w 74"/>
                <a:gd name="T1" fmla="*/ 33 h 54"/>
                <a:gd name="T2" fmla="*/ 14 w 74"/>
                <a:gd name="T3" fmla="*/ 0 h 54"/>
                <a:gd name="T4" fmla="*/ 12 w 74"/>
                <a:gd name="T5" fmla="*/ 0 h 54"/>
                <a:gd name="T6" fmla="*/ 2 w 74"/>
                <a:gd name="T7" fmla="*/ 7 h 54"/>
                <a:gd name="T8" fmla="*/ 0 w 74"/>
                <a:gd name="T9" fmla="*/ 14 h 54"/>
                <a:gd name="T10" fmla="*/ 3 w 74"/>
                <a:gd name="T11" fmla="*/ 20 h 54"/>
                <a:gd name="T12" fmla="*/ 60 w 74"/>
                <a:gd name="T13" fmla="*/ 53 h 54"/>
                <a:gd name="T14" fmla="*/ 62 w 74"/>
                <a:gd name="T15" fmla="*/ 54 h 54"/>
                <a:gd name="T16" fmla="*/ 72 w 74"/>
                <a:gd name="T17" fmla="*/ 47 h 54"/>
                <a:gd name="T18" fmla="*/ 72 w 74"/>
                <a:gd name="T19" fmla="*/ 47 h 54"/>
                <a:gd name="T20" fmla="*/ 74 w 74"/>
                <a:gd name="T21" fmla="*/ 39 h 54"/>
                <a:gd name="T22" fmla="*/ 74 w 74"/>
                <a:gd name="T23" fmla="*/ 39 h 54"/>
                <a:gd name="T24" fmla="*/ 72 w 74"/>
                <a:gd name="T25" fmla="*/ 3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54">
                  <a:moveTo>
                    <a:pt x="72" y="33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9" y="0"/>
                    <a:pt x="5" y="2"/>
                    <a:pt x="2" y="7"/>
                  </a:cubicBezTo>
                  <a:cubicBezTo>
                    <a:pt x="1" y="9"/>
                    <a:pt x="0" y="12"/>
                    <a:pt x="0" y="14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60" y="53"/>
                    <a:pt x="60" y="53"/>
                    <a:pt x="60" y="53"/>
                  </a:cubicBezTo>
                  <a:cubicBezTo>
                    <a:pt x="60" y="54"/>
                    <a:pt x="61" y="54"/>
                    <a:pt x="62" y="54"/>
                  </a:cubicBezTo>
                  <a:cubicBezTo>
                    <a:pt x="65" y="54"/>
                    <a:pt x="69" y="52"/>
                    <a:pt x="72" y="47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74" y="44"/>
                    <a:pt x="74" y="42"/>
                    <a:pt x="74" y="39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6"/>
                    <a:pt x="73" y="34"/>
                    <a:pt x="72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64" name="组合 461"/>
          <p:cNvGrpSpPr/>
          <p:nvPr/>
        </p:nvGrpSpPr>
        <p:grpSpPr>
          <a:xfrm>
            <a:off x="5848865" y="1435540"/>
            <a:ext cx="332105" cy="364490"/>
            <a:chOff x="1132531" y="3094480"/>
            <a:chExt cx="318515" cy="317014"/>
          </a:xfrm>
          <a:solidFill>
            <a:schemeClr val="accent1">
              <a:lumMod val="50000"/>
            </a:schemeClr>
          </a:solidFill>
        </p:grpSpPr>
        <p:sp>
          <p:nvSpPr>
            <p:cNvPr id="65" name="Freeform 131"/>
            <p:cNvSpPr/>
            <p:nvPr/>
          </p:nvSpPr>
          <p:spPr bwMode="auto">
            <a:xfrm>
              <a:off x="1278266" y="3094480"/>
              <a:ext cx="27044" cy="88644"/>
            </a:xfrm>
            <a:custGeom>
              <a:avLst/>
              <a:gdLst>
                <a:gd name="T0" fmla="*/ 21 w 24"/>
                <a:gd name="T1" fmla="*/ 3 h 81"/>
                <a:gd name="T2" fmla="*/ 12 w 24"/>
                <a:gd name="T3" fmla="*/ 0 h 81"/>
                <a:gd name="T4" fmla="*/ 11 w 24"/>
                <a:gd name="T5" fmla="*/ 0 h 81"/>
                <a:gd name="T6" fmla="*/ 3 w 24"/>
                <a:gd name="T7" fmla="*/ 3 h 81"/>
                <a:gd name="T8" fmla="*/ 0 w 24"/>
                <a:gd name="T9" fmla="*/ 7 h 81"/>
                <a:gd name="T10" fmla="*/ 0 w 24"/>
                <a:gd name="T11" fmla="*/ 73 h 81"/>
                <a:gd name="T12" fmla="*/ 3 w 24"/>
                <a:gd name="T13" fmla="*/ 78 h 81"/>
                <a:gd name="T14" fmla="*/ 12 w 24"/>
                <a:gd name="T15" fmla="*/ 81 h 81"/>
                <a:gd name="T16" fmla="*/ 21 w 24"/>
                <a:gd name="T17" fmla="*/ 78 h 81"/>
                <a:gd name="T18" fmla="*/ 24 w 24"/>
                <a:gd name="T19" fmla="*/ 73 h 81"/>
                <a:gd name="T20" fmla="*/ 24 w 24"/>
                <a:gd name="T21" fmla="*/ 7 h 81"/>
                <a:gd name="T22" fmla="*/ 21 w 24"/>
                <a:gd name="T23" fmla="*/ 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81">
                  <a:moveTo>
                    <a:pt x="21" y="3"/>
                  </a:moveTo>
                  <a:cubicBezTo>
                    <a:pt x="19" y="1"/>
                    <a:pt x="15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5" y="1"/>
                    <a:pt x="3" y="3"/>
                  </a:cubicBezTo>
                  <a:cubicBezTo>
                    <a:pt x="1" y="4"/>
                    <a:pt x="0" y="6"/>
                    <a:pt x="0" y="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5"/>
                    <a:pt x="1" y="77"/>
                    <a:pt x="3" y="78"/>
                  </a:cubicBezTo>
                  <a:cubicBezTo>
                    <a:pt x="5" y="80"/>
                    <a:pt x="8" y="81"/>
                    <a:pt x="12" y="81"/>
                  </a:cubicBezTo>
                  <a:cubicBezTo>
                    <a:pt x="15" y="81"/>
                    <a:pt x="19" y="80"/>
                    <a:pt x="21" y="78"/>
                  </a:cubicBezTo>
                  <a:cubicBezTo>
                    <a:pt x="23" y="77"/>
                    <a:pt x="24" y="75"/>
                    <a:pt x="24" y="73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6"/>
                    <a:pt x="23" y="4"/>
                    <a:pt x="2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6" name="Freeform 132"/>
            <p:cNvSpPr/>
            <p:nvPr/>
          </p:nvSpPr>
          <p:spPr bwMode="auto">
            <a:xfrm>
              <a:off x="1278266" y="3322850"/>
              <a:ext cx="27044" cy="88644"/>
            </a:xfrm>
            <a:custGeom>
              <a:avLst/>
              <a:gdLst>
                <a:gd name="T0" fmla="*/ 21 w 24"/>
                <a:gd name="T1" fmla="*/ 3 h 81"/>
                <a:gd name="T2" fmla="*/ 12 w 24"/>
                <a:gd name="T3" fmla="*/ 0 h 81"/>
                <a:gd name="T4" fmla="*/ 3 w 24"/>
                <a:gd name="T5" fmla="*/ 3 h 81"/>
                <a:gd name="T6" fmla="*/ 0 w 24"/>
                <a:gd name="T7" fmla="*/ 8 h 81"/>
                <a:gd name="T8" fmla="*/ 0 w 24"/>
                <a:gd name="T9" fmla="*/ 74 h 81"/>
                <a:gd name="T10" fmla="*/ 3 w 24"/>
                <a:gd name="T11" fmla="*/ 78 h 81"/>
                <a:gd name="T12" fmla="*/ 12 w 24"/>
                <a:gd name="T13" fmla="*/ 81 h 81"/>
                <a:gd name="T14" fmla="*/ 21 w 24"/>
                <a:gd name="T15" fmla="*/ 78 h 81"/>
                <a:gd name="T16" fmla="*/ 24 w 24"/>
                <a:gd name="T17" fmla="*/ 74 h 81"/>
                <a:gd name="T18" fmla="*/ 24 w 24"/>
                <a:gd name="T19" fmla="*/ 8 h 81"/>
                <a:gd name="T20" fmla="*/ 21 w 24"/>
                <a:gd name="T21" fmla="*/ 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81">
                  <a:moveTo>
                    <a:pt x="21" y="3"/>
                  </a:moveTo>
                  <a:cubicBezTo>
                    <a:pt x="19" y="1"/>
                    <a:pt x="15" y="0"/>
                    <a:pt x="12" y="0"/>
                  </a:cubicBezTo>
                  <a:cubicBezTo>
                    <a:pt x="8" y="0"/>
                    <a:pt x="5" y="1"/>
                    <a:pt x="3" y="3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5"/>
                    <a:pt x="1" y="77"/>
                    <a:pt x="3" y="78"/>
                  </a:cubicBezTo>
                  <a:cubicBezTo>
                    <a:pt x="5" y="80"/>
                    <a:pt x="8" y="81"/>
                    <a:pt x="12" y="81"/>
                  </a:cubicBezTo>
                  <a:cubicBezTo>
                    <a:pt x="15" y="81"/>
                    <a:pt x="19" y="80"/>
                    <a:pt x="21" y="78"/>
                  </a:cubicBezTo>
                  <a:cubicBezTo>
                    <a:pt x="23" y="77"/>
                    <a:pt x="24" y="75"/>
                    <a:pt x="24" y="74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6"/>
                    <a:pt x="23" y="4"/>
                    <a:pt x="2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7" name="Freeform 133"/>
            <p:cNvSpPr/>
            <p:nvPr/>
          </p:nvSpPr>
          <p:spPr bwMode="auto">
            <a:xfrm>
              <a:off x="1362402" y="3240217"/>
              <a:ext cx="88644" cy="25542"/>
            </a:xfrm>
            <a:custGeom>
              <a:avLst/>
              <a:gdLst>
                <a:gd name="T0" fmla="*/ 78 w 80"/>
                <a:gd name="T1" fmla="*/ 3 h 24"/>
                <a:gd name="T2" fmla="*/ 73 w 80"/>
                <a:gd name="T3" fmla="*/ 0 h 24"/>
                <a:gd name="T4" fmla="*/ 7 w 80"/>
                <a:gd name="T5" fmla="*/ 0 h 24"/>
                <a:gd name="T6" fmla="*/ 2 w 80"/>
                <a:gd name="T7" fmla="*/ 3 h 24"/>
                <a:gd name="T8" fmla="*/ 0 w 80"/>
                <a:gd name="T9" fmla="*/ 12 h 24"/>
                <a:gd name="T10" fmla="*/ 2 w 80"/>
                <a:gd name="T11" fmla="*/ 21 h 24"/>
                <a:gd name="T12" fmla="*/ 7 w 80"/>
                <a:gd name="T13" fmla="*/ 24 h 24"/>
                <a:gd name="T14" fmla="*/ 73 w 80"/>
                <a:gd name="T15" fmla="*/ 24 h 24"/>
                <a:gd name="T16" fmla="*/ 78 w 80"/>
                <a:gd name="T17" fmla="*/ 21 h 24"/>
                <a:gd name="T18" fmla="*/ 80 w 80"/>
                <a:gd name="T19" fmla="*/ 12 h 24"/>
                <a:gd name="T20" fmla="*/ 80 w 80"/>
                <a:gd name="T21" fmla="*/ 12 h 24"/>
                <a:gd name="T22" fmla="*/ 78 w 80"/>
                <a:gd name="T23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0" h="24">
                  <a:moveTo>
                    <a:pt x="78" y="3"/>
                  </a:moveTo>
                  <a:cubicBezTo>
                    <a:pt x="76" y="1"/>
                    <a:pt x="74" y="0"/>
                    <a:pt x="7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4" y="1"/>
                    <a:pt x="2" y="3"/>
                  </a:cubicBezTo>
                  <a:cubicBezTo>
                    <a:pt x="1" y="5"/>
                    <a:pt x="0" y="8"/>
                    <a:pt x="0" y="12"/>
                  </a:cubicBezTo>
                  <a:cubicBezTo>
                    <a:pt x="0" y="16"/>
                    <a:pt x="1" y="19"/>
                    <a:pt x="2" y="21"/>
                  </a:cubicBezTo>
                  <a:cubicBezTo>
                    <a:pt x="4" y="23"/>
                    <a:pt x="5" y="24"/>
                    <a:pt x="7" y="24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74" y="24"/>
                    <a:pt x="76" y="23"/>
                    <a:pt x="78" y="21"/>
                  </a:cubicBezTo>
                  <a:cubicBezTo>
                    <a:pt x="79" y="19"/>
                    <a:pt x="80" y="16"/>
                    <a:pt x="80" y="12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80" y="8"/>
                    <a:pt x="79" y="5"/>
                    <a:pt x="7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8" name="Freeform 134"/>
            <p:cNvSpPr/>
            <p:nvPr/>
          </p:nvSpPr>
          <p:spPr bwMode="auto">
            <a:xfrm>
              <a:off x="1132531" y="3240217"/>
              <a:ext cx="90146" cy="25542"/>
            </a:xfrm>
            <a:custGeom>
              <a:avLst/>
              <a:gdLst>
                <a:gd name="T0" fmla="*/ 78 w 81"/>
                <a:gd name="T1" fmla="*/ 21 h 24"/>
                <a:gd name="T2" fmla="*/ 81 w 81"/>
                <a:gd name="T3" fmla="*/ 12 h 24"/>
                <a:gd name="T4" fmla="*/ 78 w 81"/>
                <a:gd name="T5" fmla="*/ 3 h 24"/>
                <a:gd name="T6" fmla="*/ 73 w 81"/>
                <a:gd name="T7" fmla="*/ 0 h 24"/>
                <a:gd name="T8" fmla="*/ 7 w 81"/>
                <a:gd name="T9" fmla="*/ 0 h 24"/>
                <a:gd name="T10" fmla="*/ 3 w 81"/>
                <a:gd name="T11" fmla="*/ 3 h 24"/>
                <a:gd name="T12" fmla="*/ 0 w 81"/>
                <a:gd name="T13" fmla="*/ 12 h 24"/>
                <a:gd name="T14" fmla="*/ 3 w 81"/>
                <a:gd name="T15" fmla="*/ 21 h 24"/>
                <a:gd name="T16" fmla="*/ 7 w 81"/>
                <a:gd name="T17" fmla="*/ 24 h 24"/>
                <a:gd name="T18" fmla="*/ 73 w 81"/>
                <a:gd name="T19" fmla="*/ 24 h 24"/>
                <a:gd name="T20" fmla="*/ 78 w 81"/>
                <a:gd name="T21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24">
                  <a:moveTo>
                    <a:pt x="78" y="21"/>
                  </a:moveTo>
                  <a:cubicBezTo>
                    <a:pt x="79" y="19"/>
                    <a:pt x="81" y="16"/>
                    <a:pt x="81" y="12"/>
                  </a:cubicBezTo>
                  <a:cubicBezTo>
                    <a:pt x="81" y="8"/>
                    <a:pt x="79" y="5"/>
                    <a:pt x="78" y="3"/>
                  </a:cubicBezTo>
                  <a:cubicBezTo>
                    <a:pt x="77" y="1"/>
                    <a:pt x="75" y="0"/>
                    <a:pt x="7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4" y="1"/>
                    <a:pt x="3" y="3"/>
                  </a:cubicBezTo>
                  <a:cubicBezTo>
                    <a:pt x="1" y="5"/>
                    <a:pt x="0" y="8"/>
                    <a:pt x="0" y="12"/>
                  </a:cubicBezTo>
                  <a:cubicBezTo>
                    <a:pt x="0" y="16"/>
                    <a:pt x="1" y="19"/>
                    <a:pt x="3" y="21"/>
                  </a:cubicBezTo>
                  <a:cubicBezTo>
                    <a:pt x="4" y="23"/>
                    <a:pt x="6" y="24"/>
                    <a:pt x="7" y="24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75" y="24"/>
                    <a:pt x="77" y="23"/>
                    <a:pt x="78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9" name="Freeform 135"/>
            <p:cNvSpPr/>
            <p:nvPr/>
          </p:nvSpPr>
          <p:spPr bwMode="auto">
            <a:xfrm>
              <a:off x="1350383" y="3165095"/>
              <a:ext cx="82634" cy="60097"/>
            </a:xfrm>
            <a:custGeom>
              <a:avLst/>
              <a:gdLst>
                <a:gd name="T0" fmla="*/ 0 w 74"/>
                <a:gd name="T1" fmla="*/ 40 h 54"/>
                <a:gd name="T2" fmla="*/ 2 w 74"/>
                <a:gd name="T3" fmla="*/ 47 h 54"/>
                <a:gd name="T4" fmla="*/ 12 w 74"/>
                <a:gd name="T5" fmla="*/ 54 h 54"/>
                <a:gd name="T6" fmla="*/ 14 w 74"/>
                <a:gd name="T7" fmla="*/ 54 h 54"/>
                <a:gd name="T8" fmla="*/ 71 w 74"/>
                <a:gd name="T9" fmla="*/ 21 h 54"/>
                <a:gd name="T10" fmla="*/ 74 w 74"/>
                <a:gd name="T11" fmla="*/ 15 h 54"/>
                <a:gd name="T12" fmla="*/ 72 w 74"/>
                <a:gd name="T13" fmla="*/ 7 h 54"/>
                <a:gd name="T14" fmla="*/ 72 w 74"/>
                <a:gd name="T15" fmla="*/ 6 h 54"/>
                <a:gd name="T16" fmla="*/ 62 w 74"/>
                <a:gd name="T17" fmla="*/ 0 h 54"/>
                <a:gd name="T18" fmla="*/ 62 w 74"/>
                <a:gd name="T19" fmla="*/ 0 h 54"/>
                <a:gd name="T20" fmla="*/ 60 w 74"/>
                <a:gd name="T21" fmla="*/ 0 h 54"/>
                <a:gd name="T22" fmla="*/ 3 w 74"/>
                <a:gd name="T23" fmla="*/ 33 h 54"/>
                <a:gd name="T24" fmla="*/ 0 w 74"/>
                <a:gd name="T25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54">
                  <a:moveTo>
                    <a:pt x="0" y="40"/>
                  </a:moveTo>
                  <a:cubicBezTo>
                    <a:pt x="0" y="42"/>
                    <a:pt x="1" y="45"/>
                    <a:pt x="2" y="47"/>
                  </a:cubicBezTo>
                  <a:cubicBezTo>
                    <a:pt x="5" y="52"/>
                    <a:pt x="9" y="54"/>
                    <a:pt x="12" y="54"/>
                  </a:cubicBezTo>
                  <a:cubicBezTo>
                    <a:pt x="13" y="54"/>
                    <a:pt x="14" y="54"/>
                    <a:pt x="14" y="54"/>
                  </a:cubicBezTo>
                  <a:cubicBezTo>
                    <a:pt x="71" y="21"/>
                    <a:pt x="71" y="21"/>
                    <a:pt x="71" y="21"/>
                  </a:cubicBezTo>
                  <a:cubicBezTo>
                    <a:pt x="73" y="20"/>
                    <a:pt x="74" y="18"/>
                    <a:pt x="74" y="15"/>
                  </a:cubicBezTo>
                  <a:cubicBezTo>
                    <a:pt x="74" y="12"/>
                    <a:pt x="73" y="10"/>
                    <a:pt x="72" y="7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69" y="2"/>
                    <a:pt x="65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0"/>
                    <a:pt x="60" y="0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4"/>
                    <a:pt x="0" y="37"/>
                    <a:pt x="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0" name="Freeform 136"/>
            <p:cNvSpPr/>
            <p:nvPr/>
          </p:nvSpPr>
          <p:spPr bwMode="auto">
            <a:xfrm>
              <a:off x="1320334" y="3112510"/>
              <a:ext cx="58595" cy="82634"/>
            </a:xfrm>
            <a:custGeom>
              <a:avLst/>
              <a:gdLst>
                <a:gd name="T0" fmla="*/ 7 w 54"/>
                <a:gd name="T1" fmla="*/ 72 h 74"/>
                <a:gd name="T2" fmla="*/ 14 w 54"/>
                <a:gd name="T3" fmla="*/ 74 h 74"/>
                <a:gd name="T4" fmla="*/ 21 w 54"/>
                <a:gd name="T5" fmla="*/ 71 h 74"/>
                <a:gd name="T6" fmla="*/ 53 w 54"/>
                <a:gd name="T7" fmla="*/ 14 h 74"/>
                <a:gd name="T8" fmla="*/ 54 w 54"/>
                <a:gd name="T9" fmla="*/ 12 h 74"/>
                <a:gd name="T10" fmla="*/ 47 w 54"/>
                <a:gd name="T11" fmla="*/ 2 h 74"/>
                <a:gd name="T12" fmla="*/ 47 w 54"/>
                <a:gd name="T13" fmla="*/ 2 h 74"/>
                <a:gd name="T14" fmla="*/ 39 w 54"/>
                <a:gd name="T15" fmla="*/ 0 h 74"/>
                <a:gd name="T16" fmla="*/ 39 w 54"/>
                <a:gd name="T17" fmla="*/ 0 h 74"/>
                <a:gd name="T18" fmla="*/ 33 w 54"/>
                <a:gd name="T19" fmla="*/ 2 h 74"/>
                <a:gd name="T20" fmla="*/ 0 w 54"/>
                <a:gd name="T21" fmla="*/ 60 h 74"/>
                <a:gd name="T22" fmla="*/ 0 w 54"/>
                <a:gd name="T23" fmla="*/ 62 h 74"/>
                <a:gd name="T24" fmla="*/ 7 w 54"/>
                <a:gd name="T25" fmla="*/ 7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74">
                  <a:moveTo>
                    <a:pt x="7" y="72"/>
                  </a:moveTo>
                  <a:cubicBezTo>
                    <a:pt x="9" y="73"/>
                    <a:pt x="12" y="74"/>
                    <a:pt x="14" y="74"/>
                  </a:cubicBezTo>
                  <a:cubicBezTo>
                    <a:pt x="17" y="74"/>
                    <a:pt x="20" y="73"/>
                    <a:pt x="21" y="71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4" y="14"/>
                    <a:pt x="54" y="13"/>
                    <a:pt x="54" y="12"/>
                  </a:cubicBezTo>
                  <a:cubicBezTo>
                    <a:pt x="54" y="9"/>
                    <a:pt x="52" y="5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0"/>
                    <a:pt x="42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6" y="0"/>
                    <a:pt x="34" y="1"/>
                    <a:pt x="33" y="2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1"/>
                    <a:pt x="0" y="62"/>
                  </a:cubicBezTo>
                  <a:cubicBezTo>
                    <a:pt x="0" y="65"/>
                    <a:pt x="2" y="69"/>
                    <a:pt x="7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" name="Freeform 137"/>
            <p:cNvSpPr/>
            <p:nvPr/>
          </p:nvSpPr>
          <p:spPr bwMode="auto">
            <a:xfrm>
              <a:off x="1204647" y="3112510"/>
              <a:ext cx="60097" cy="82634"/>
            </a:xfrm>
            <a:custGeom>
              <a:avLst/>
              <a:gdLst>
                <a:gd name="T0" fmla="*/ 1 w 54"/>
                <a:gd name="T1" fmla="*/ 14 h 74"/>
                <a:gd name="T2" fmla="*/ 34 w 54"/>
                <a:gd name="T3" fmla="*/ 71 h 74"/>
                <a:gd name="T4" fmla="*/ 40 w 54"/>
                <a:gd name="T5" fmla="*/ 74 h 74"/>
                <a:gd name="T6" fmla="*/ 47 w 54"/>
                <a:gd name="T7" fmla="*/ 72 h 74"/>
                <a:gd name="T8" fmla="*/ 54 w 54"/>
                <a:gd name="T9" fmla="*/ 62 h 74"/>
                <a:gd name="T10" fmla="*/ 54 w 54"/>
                <a:gd name="T11" fmla="*/ 60 h 74"/>
                <a:gd name="T12" fmla="*/ 21 w 54"/>
                <a:gd name="T13" fmla="*/ 3 h 74"/>
                <a:gd name="T14" fmla="*/ 15 w 54"/>
                <a:gd name="T15" fmla="*/ 0 h 74"/>
                <a:gd name="T16" fmla="*/ 7 w 54"/>
                <a:gd name="T17" fmla="*/ 2 h 74"/>
                <a:gd name="T18" fmla="*/ 7 w 54"/>
                <a:gd name="T19" fmla="*/ 2 h 74"/>
                <a:gd name="T20" fmla="*/ 0 w 54"/>
                <a:gd name="T21" fmla="*/ 12 h 74"/>
                <a:gd name="T22" fmla="*/ 0 w 54"/>
                <a:gd name="T23" fmla="*/ 12 h 74"/>
                <a:gd name="T24" fmla="*/ 1 w 54"/>
                <a:gd name="T25" fmla="*/ 1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74">
                  <a:moveTo>
                    <a:pt x="1" y="14"/>
                  </a:moveTo>
                  <a:cubicBezTo>
                    <a:pt x="34" y="71"/>
                    <a:pt x="34" y="71"/>
                    <a:pt x="34" y="71"/>
                  </a:cubicBezTo>
                  <a:cubicBezTo>
                    <a:pt x="34" y="73"/>
                    <a:pt x="37" y="74"/>
                    <a:pt x="40" y="74"/>
                  </a:cubicBezTo>
                  <a:cubicBezTo>
                    <a:pt x="42" y="74"/>
                    <a:pt x="45" y="73"/>
                    <a:pt x="47" y="72"/>
                  </a:cubicBezTo>
                  <a:cubicBezTo>
                    <a:pt x="52" y="69"/>
                    <a:pt x="54" y="65"/>
                    <a:pt x="54" y="62"/>
                  </a:cubicBezTo>
                  <a:cubicBezTo>
                    <a:pt x="54" y="61"/>
                    <a:pt x="54" y="60"/>
                    <a:pt x="54" y="6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1"/>
                    <a:pt x="18" y="0"/>
                    <a:pt x="15" y="0"/>
                  </a:cubicBezTo>
                  <a:cubicBezTo>
                    <a:pt x="12" y="0"/>
                    <a:pt x="10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2" y="5"/>
                    <a:pt x="0" y="9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" name="Freeform 138"/>
            <p:cNvSpPr/>
            <p:nvPr/>
          </p:nvSpPr>
          <p:spPr bwMode="auto">
            <a:xfrm>
              <a:off x="1152062" y="3165095"/>
              <a:ext cx="81131" cy="60097"/>
            </a:xfrm>
            <a:custGeom>
              <a:avLst/>
              <a:gdLst>
                <a:gd name="T0" fmla="*/ 3 w 74"/>
                <a:gd name="T1" fmla="*/ 21 h 54"/>
                <a:gd name="T2" fmla="*/ 60 w 74"/>
                <a:gd name="T3" fmla="*/ 54 h 54"/>
                <a:gd name="T4" fmla="*/ 62 w 74"/>
                <a:gd name="T5" fmla="*/ 54 h 54"/>
                <a:gd name="T6" fmla="*/ 72 w 74"/>
                <a:gd name="T7" fmla="*/ 47 h 54"/>
                <a:gd name="T8" fmla="*/ 74 w 74"/>
                <a:gd name="T9" fmla="*/ 40 h 54"/>
                <a:gd name="T10" fmla="*/ 71 w 74"/>
                <a:gd name="T11" fmla="*/ 34 h 54"/>
                <a:gd name="T12" fmla="*/ 14 w 74"/>
                <a:gd name="T13" fmla="*/ 1 h 54"/>
                <a:gd name="T14" fmla="*/ 12 w 74"/>
                <a:gd name="T15" fmla="*/ 0 h 54"/>
                <a:gd name="T16" fmla="*/ 2 w 74"/>
                <a:gd name="T17" fmla="*/ 7 h 54"/>
                <a:gd name="T18" fmla="*/ 2 w 74"/>
                <a:gd name="T19" fmla="*/ 7 h 54"/>
                <a:gd name="T20" fmla="*/ 0 w 74"/>
                <a:gd name="T21" fmla="*/ 15 h 54"/>
                <a:gd name="T22" fmla="*/ 0 w 74"/>
                <a:gd name="T23" fmla="*/ 15 h 54"/>
                <a:gd name="T24" fmla="*/ 3 w 74"/>
                <a:gd name="T25" fmla="*/ 2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54">
                  <a:moveTo>
                    <a:pt x="3" y="21"/>
                  </a:moveTo>
                  <a:cubicBezTo>
                    <a:pt x="60" y="54"/>
                    <a:pt x="60" y="54"/>
                    <a:pt x="60" y="54"/>
                  </a:cubicBezTo>
                  <a:cubicBezTo>
                    <a:pt x="60" y="54"/>
                    <a:pt x="61" y="54"/>
                    <a:pt x="62" y="54"/>
                  </a:cubicBezTo>
                  <a:cubicBezTo>
                    <a:pt x="65" y="54"/>
                    <a:pt x="69" y="52"/>
                    <a:pt x="72" y="47"/>
                  </a:cubicBezTo>
                  <a:cubicBezTo>
                    <a:pt x="73" y="45"/>
                    <a:pt x="74" y="42"/>
                    <a:pt x="74" y="40"/>
                  </a:cubicBezTo>
                  <a:cubicBezTo>
                    <a:pt x="74" y="37"/>
                    <a:pt x="73" y="34"/>
                    <a:pt x="71" y="34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9" y="0"/>
                    <a:pt x="5" y="2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10"/>
                    <a:pt x="0" y="12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1" y="20"/>
                    <a:pt x="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" name="Freeform 139"/>
            <p:cNvSpPr/>
            <p:nvPr/>
          </p:nvSpPr>
          <p:spPr bwMode="auto">
            <a:xfrm>
              <a:off x="1152062" y="3280782"/>
              <a:ext cx="81131" cy="60097"/>
            </a:xfrm>
            <a:custGeom>
              <a:avLst/>
              <a:gdLst>
                <a:gd name="T0" fmla="*/ 74 w 74"/>
                <a:gd name="T1" fmla="*/ 14 h 54"/>
                <a:gd name="T2" fmla="*/ 72 w 74"/>
                <a:gd name="T3" fmla="*/ 7 h 54"/>
                <a:gd name="T4" fmla="*/ 62 w 74"/>
                <a:gd name="T5" fmla="*/ 0 h 54"/>
                <a:gd name="T6" fmla="*/ 60 w 74"/>
                <a:gd name="T7" fmla="*/ 0 h 54"/>
                <a:gd name="T8" fmla="*/ 3 w 74"/>
                <a:gd name="T9" fmla="*/ 33 h 54"/>
                <a:gd name="T10" fmla="*/ 0 w 74"/>
                <a:gd name="T11" fmla="*/ 39 h 54"/>
                <a:gd name="T12" fmla="*/ 2 w 74"/>
                <a:gd name="T13" fmla="*/ 47 h 54"/>
                <a:gd name="T14" fmla="*/ 2 w 74"/>
                <a:gd name="T15" fmla="*/ 47 h 54"/>
                <a:gd name="T16" fmla="*/ 12 w 74"/>
                <a:gd name="T17" fmla="*/ 54 h 54"/>
                <a:gd name="T18" fmla="*/ 12 w 74"/>
                <a:gd name="T19" fmla="*/ 54 h 54"/>
                <a:gd name="T20" fmla="*/ 14 w 74"/>
                <a:gd name="T21" fmla="*/ 53 h 54"/>
                <a:gd name="T22" fmla="*/ 71 w 74"/>
                <a:gd name="T23" fmla="*/ 20 h 54"/>
                <a:gd name="T24" fmla="*/ 74 w 74"/>
                <a:gd name="T25" fmla="*/ 1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54">
                  <a:moveTo>
                    <a:pt x="74" y="14"/>
                  </a:moveTo>
                  <a:cubicBezTo>
                    <a:pt x="74" y="12"/>
                    <a:pt x="73" y="9"/>
                    <a:pt x="72" y="7"/>
                  </a:cubicBezTo>
                  <a:cubicBezTo>
                    <a:pt x="69" y="2"/>
                    <a:pt x="65" y="0"/>
                    <a:pt x="62" y="0"/>
                  </a:cubicBezTo>
                  <a:cubicBezTo>
                    <a:pt x="61" y="0"/>
                    <a:pt x="60" y="0"/>
                    <a:pt x="60" y="0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4"/>
                    <a:pt x="0" y="36"/>
                    <a:pt x="0" y="39"/>
                  </a:cubicBezTo>
                  <a:cubicBezTo>
                    <a:pt x="0" y="42"/>
                    <a:pt x="1" y="44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5" y="52"/>
                    <a:pt x="9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3" y="54"/>
                    <a:pt x="14" y="54"/>
                    <a:pt x="14" y="53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73" y="20"/>
                    <a:pt x="74" y="17"/>
                    <a:pt x="7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" name="Freeform 140"/>
            <p:cNvSpPr/>
            <p:nvPr/>
          </p:nvSpPr>
          <p:spPr bwMode="auto">
            <a:xfrm>
              <a:off x="1204647" y="3310831"/>
              <a:ext cx="60097" cy="82634"/>
            </a:xfrm>
            <a:custGeom>
              <a:avLst/>
              <a:gdLst>
                <a:gd name="T0" fmla="*/ 47 w 54"/>
                <a:gd name="T1" fmla="*/ 2 h 74"/>
                <a:gd name="T2" fmla="*/ 40 w 54"/>
                <a:gd name="T3" fmla="*/ 0 h 74"/>
                <a:gd name="T4" fmla="*/ 34 w 54"/>
                <a:gd name="T5" fmla="*/ 3 h 74"/>
                <a:gd name="T6" fmla="*/ 1 w 54"/>
                <a:gd name="T7" fmla="*/ 60 h 74"/>
                <a:gd name="T8" fmla="*/ 0 w 54"/>
                <a:gd name="T9" fmla="*/ 62 h 74"/>
                <a:gd name="T10" fmla="*/ 7 w 54"/>
                <a:gd name="T11" fmla="*/ 72 h 74"/>
                <a:gd name="T12" fmla="*/ 7 w 54"/>
                <a:gd name="T13" fmla="*/ 72 h 74"/>
                <a:gd name="T14" fmla="*/ 15 w 54"/>
                <a:gd name="T15" fmla="*/ 74 h 74"/>
                <a:gd name="T16" fmla="*/ 15 w 54"/>
                <a:gd name="T17" fmla="*/ 74 h 74"/>
                <a:gd name="T18" fmla="*/ 21 w 54"/>
                <a:gd name="T19" fmla="*/ 71 h 74"/>
                <a:gd name="T20" fmla="*/ 54 w 54"/>
                <a:gd name="T21" fmla="*/ 14 h 74"/>
                <a:gd name="T22" fmla="*/ 54 w 54"/>
                <a:gd name="T23" fmla="*/ 12 h 74"/>
                <a:gd name="T24" fmla="*/ 47 w 54"/>
                <a:gd name="T25" fmla="*/ 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74">
                  <a:moveTo>
                    <a:pt x="47" y="2"/>
                  </a:moveTo>
                  <a:cubicBezTo>
                    <a:pt x="45" y="1"/>
                    <a:pt x="42" y="0"/>
                    <a:pt x="40" y="0"/>
                  </a:cubicBezTo>
                  <a:cubicBezTo>
                    <a:pt x="37" y="0"/>
                    <a:pt x="34" y="1"/>
                    <a:pt x="34" y="3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0"/>
                    <a:pt x="0" y="61"/>
                    <a:pt x="0" y="62"/>
                  </a:cubicBezTo>
                  <a:cubicBezTo>
                    <a:pt x="0" y="65"/>
                    <a:pt x="2" y="69"/>
                    <a:pt x="7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10" y="73"/>
                    <a:pt x="12" y="74"/>
                    <a:pt x="15" y="74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8" y="74"/>
                    <a:pt x="20" y="73"/>
                    <a:pt x="21" y="71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4" y="14"/>
                    <a:pt x="54" y="13"/>
                    <a:pt x="54" y="12"/>
                  </a:cubicBezTo>
                  <a:cubicBezTo>
                    <a:pt x="54" y="9"/>
                    <a:pt x="52" y="5"/>
                    <a:pt x="4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5" name="Freeform 141"/>
            <p:cNvSpPr/>
            <p:nvPr/>
          </p:nvSpPr>
          <p:spPr bwMode="auto">
            <a:xfrm>
              <a:off x="1320334" y="3310831"/>
              <a:ext cx="58595" cy="82634"/>
            </a:xfrm>
            <a:custGeom>
              <a:avLst/>
              <a:gdLst>
                <a:gd name="T0" fmla="*/ 54 w 54"/>
                <a:gd name="T1" fmla="*/ 60 h 74"/>
                <a:gd name="T2" fmla="*/ 21 w 54"/>
                <a:gd name="T3" fmla="*/ 3 h 74"/>
                <a:gd name="T4" fmla="*/ 14 w 54"/>
                <a:gd name="T5" fmla="*/ 0 h 74"/>
                <a:gd name="T6" fmla="*/ 7 w 54"/>
                <a:gd name="T7" fmla="*/ 2 h 74"/>
                <a:gd name="T8" fmla="*/ 0 w 54"/>
                <a:gd name="T9" fmla="*/ 12 h 74"/>
                <a:gd name="T10" fmla="*/ 0 w 54"/>
                <a:gd name="T11" fmla="*/ 14 h 74"/>
                <a:gd name="T12" fmla="*/ 33 w 54"/>
                <a:gd name="T13" fmla="*/ 71 h 74"/>
                <a:gd name="T14" fmla="*/ 39 w 54"/>
                <a:gd name="T15" fmla="*/ 74 h 74"/>
                <a:gd name="T16" fmla="*/ 47 w 54"/>
                <a:gd name="T17" fmla="*/ 72 h 74"/>
                <a:gd name="T18" fmla="*/ 48 w 54"/>
                <a:gd name="T19" fmla="*/ 72 h 74"/>
                <a:gd name="T20" fmla="*/ 54 w 54"/>
                <a:gd name="T21" fmla="*/ 62 h 74"/>
                <a:gd name="T22" fmla="*/ 54 w 54"/>
                <a:gd name="T23" fmla="*/ 62 h 74"/>
                <a:gd name="T24" fmla="*/ 54 w 54"/>
                <a:gd name="T25" fmla="*/ 6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74">
                  <a:moveTo>
                    <a:pt x="54" y="6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1"/>
                    <a:pt x="18" y="0"/>
                    <a:pt x="14" y="0"/>
                  </a:cubicBezTo>
                  <a:cubicBezTo>
                    <a:pt x="12" y="0"/>
                    <a:pt x="9" y="1"/>
                    <a:pt x="7" y="2"/>
                  </a:cubicBezTo>
                  <a:cubicBezTo>
                    <a:pt x="2" y="5"/>
                    <a:pt x="0" y="9"/>
                    <a:pt x="0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33" y="71"/>
                    <a:pt x="33" y="71"/>
                    <a:pt x="33" y="71"/>
                  </a:cubicBezTo>
                  <a:cubicBezTo>
                    <a:pt x="34" y="73"/>
                    <a:pt x="36" y="74"/>
                    <a:pt x="39" y="74"/>
                  </a:cubicBezTo>
                  <a:cubicBezTo>
                    <a:pt x="42" y="74"/>
                    <a:pt x="44" y="73"/>
                    <a:pt x="47" y="72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52" y="69"/>
                    <a:pt x="54" y="65"/>
                    <a:pt x="54" y="62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1"/>
                    <a:pt x="54" y="60"/>
                    <a:pt x="54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" name="Freeform 142"/>
            <p:cNvSpPr/>
            <p:nvPr/>
          </p:nvSpPr>
          <p:spPr bwMode="auto">
            <a:xfrm>
              <a:off x="1350383" y="3280782"/>
              <a:ext cx="82634" cy="60097"/>
            </a:xfrm>
            <a:custGeom>
              <a:avLst/>
              <a:gdLst>
                <a:gd name="T0" fmla="*/ 72 w 74"/>
                <a:gd name="T1" fmla="*/ 33 h 54"/>
                <a:gd name="T2" fmla="*/ 14 w 74"/>
                <a:gd name="T3" fmla="*/ 0 h 54"/>
                <a:gd name="T4" fmla="*/ 12 w 74"/>
                <a:gd name="T5" fmla="*/ 0 h 54"/>
                <a:gd name="T6" fmla="*/ 2 w 74"/>
                <a:gd name="T7" fmla="*/ 7 h 54"/>
                <a:gd name="T8" fmla="*/ 0 w 74"/>
                <a:gd name="T9" fmla="*/ 14 h 54"/>
                <a:gd name="T10" fmla="*/ 3 w 74"/>
                <a:gd name="T11" fmla="*/ 20 h 54"/>
                <a:gd name="T12" fmla="*/ 60 w 74"/>
                <a:gd name="T13" fmla="*/ 53 h 54"/>
                <a:gd name="T14" fmla="*/ 62 w 74"/>
                <a:gd name="T15" fmla="*/ 54 h 54"/>
                <a:gd name="T16" fmla="*/ 72 w 74"/>
                <a:gd name="T17" fmla="*/ 47 h 54"/>
                <a:gd name="T18" fmla="*/ 72 w 74"/>
                <a:gd name="T19" fmla="*/ 47 h 54"/>
                <a:gd name="T20" fmla="*/ 74 w 74"/>
                <a:gd name="T21" fmla="*/ 39 h 54"/>
                <a:gd name="T22" fmla="*/ 74 w 74"/>
                <a:gd name="T23" fmla="*/ 39 h 54"/>
                <a:gd name="T24" fmla="*/ 72 w 74"/>
                <a:gd name="T25" fmla="*/ 3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54">
                  <a:moveTo>
                    <a:pt x="72" y="33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9" y="0"/>
                    <a:pt x="5" y="2"/>
                    <a:pt x="2" y="7"/>
                  </a:cubicBezTo>
                  <a:cubicBezTo>
                    <a:pt x="1" y="9"/>
                    <a:pt x="0" y="12"/>
                    <a:pt x="0" y="14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60" y="53"/>
                    <a:pt x="60" y="53"/>
                    <a:pt x="60" y="53"/>
                  </a:cubicBezTo>
                  <a:cubicBezTo>
                    <a:pt x="60" y="54"/>
                    <a:pt x="61" y="54"/>
                    <a:pt x="62" y="54"/>
                  </a:cubicBezTo>
                  <a:cubicBezTo>
                    <a:pt x="65" y="54"/>
                    <a:pt x="69" y="52"/>
                    <a:pt x="72" y="47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74" y="44"/>
                    <a:pt x="74" y="42"/>
                    <a:pt x="74" y="39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6"/>
                    <a:pt x="73" y="34"/>
                    <a:pt x="72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77" name="组合 461"/>
          <p:cNvGrpSpPr/>
          <p:nvPr/>
        </p:nvGrpSpPr>
        <p:grpSpPr>
          <a:xfrm>
            <a:off x="9746579" y="1414810"/>
            <a:ext cx="332105" cy="364490"/>
            <a:chOff x="1132531" y="3094480"/>
            <a:chExt cx="318515" cy="317014"/>
          </a:xfrm>
          <a:solidFill>
            <a:schemeClr val="accent1">
              <a:lumMod val="50000"/>
            </a:schemeClr>
          </a:solidFill>
        </p:grpSpPr>
        <p:sp>
          <p:nvSpPr>
            <p:cNvPr id="78" name="Freeform 131"/>
            <p:cNvSpPr/>
            <p:nvPr/>
          </p:nvSpPr>
          <p:spPr bwMode="auto">
            <a:xfrm>
              <a:off x="1278266" y="3094480"/>
              <a:ext cx="27044" cy="88644"/>
            </a:xfrm>
            <a:custGeom>
              <a:avLst/>
              <a:gdLst>
                <a:gd name="T0" fmla="*/ 21 w 24"/>
                <a:gd name="T1" fmla="*/ 3 h 81"/>
                <a:gd name="T2" fmla="*/ 12 w 24"/>
                <a:gd name="T3" fmla="*/ 0 h 81"/>
                <a:gd name="T4" fmla="*/ 11 w 24"/>
                <a:gd name="T5" fmla="*/ 0 h 81"/>
                <a:gd name="T6" fmla="*/ 3 w 24"/>
                <a:gd name="T7" fmla="*/ 3 h 81"/>
                <a:gd name="T8" fmla="*/ 0 w 24"/>
                <a:gd name="T9" fmla="*/ 7 h 81"/>
                <a:gd name="T10" fmla="*/ 0 w 24"/>
                <a:gd name="T11" fmla="*/ 73 h 81"/>
                <a:gd name="T12" fmla="*/ 3 w 24"/>
                <a:gd name="T13" fmla="*/ 78 h 81"/>
                <a:gd name="T14" fmla="*/ 12 w 24"/>
                <a:gd name="T15" fmla="*/ 81 h 81"/>
                <a:gd name="T16" fmla="*/ 21 w 24"/>
                <a:gd name="T17" fmla="*/ 78 h 81"/>
                <a:gd name="T18" fmla="*/ 24 w 24"/>
                <a:gd name="T19" fmla="*/ 73 h 81"/>
                <a:gd name="T20" fmla="*/ 24 w 24"/>
                <a:gd name="T21" fmla="*/ 7 h 81"/>
                <a:gd name="T22" fmla="*/ 21 w 24"/>
                <a:gd name="T23" fmla="*/ 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81">
                  <a:moveTo>
                    <a:pt x="21" y="3"/>
                  </a:moveTo>
                  <a:cubicBezTo>
                    <a:pt x="19" y="1"/>
                    <a:pt x="15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5" y="1"/>
                    <a:pt x="3" y="3"/>
                  </a:cubicBezTo>
                  <a:cubicBezTo>
                    <a:pt x="1" y="4"/>
                    <a:pt x="0" y="6"/>
                    <a:pt x="0" y="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5"/>
                    <a:pt x="1" y="77"/>
                    <a:pt x="3" y="78"/>
                  </a:cubicBezTo>
                  <a:cubicBezTo>
                    <a:pt x="5" y="80"/>
                    <a:pt x="8" y="81"/>
                    <a:pt x="12" y="81"/>
                  </a:cubicBezTo>
                  <a:cubicBezTo>
                    <a:pt x="15" y="81"/>
                    <a:pt x="19" y="80"/>
                    <a:pt x="21" y="78"/>
                  </a:cubicBezTo>
                  <a:cubicBezTo>
                    <a:pt x="23" y="77"/>
                    <a:pt x="24" y="75"/>
                    <a:pt x="24" y="73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6"/>
                    <a:pt x="23" y="4"/>
                    <a:pt x="2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9" name="Freeform 132"/>
            <p:cNvSpPr/>
            <p:nvPr/>
          </p:nvSpPr>
          <p:spPr bwMode="auto">
            <a:xfrm>
              <a:off x="1278266" y="3322850"/>
              <a:ext cx="27044" cy="88644"/>
            </a:xfrm>
            <a:custGeom>
              <a:avLst/>
              <a:gdLst>
                <a:gd name="T0" fmla="*/ 21 w 24"/>
                <a:gd name="T1" fmla="*/ 3 h 81"/>
                <a:gd name="T2" fmla="*/ 12 w 24"/>
                <a:gd name="T3" fmla="*/ 0 h 81"/>
                <a:gd name="T4" fmla="*/ 3 w 24"/>
                <a:gd name="T5" fmla="*/ 3 h 81"/>
                <a:gd name="T6" fmla="*/ 0 w 24"/>
                <a:gd name="T7" fmla="*/ 8 h 81"/>
                <a:gd name="T8" fmla="*/ 0 w 24"/>
                <a:gd name="T9" fmla="*/ 74 h 81"/>
                <a:gd name="T10" fmla="*/ 3 w 24"/>
                <a:gd name="T11" fmla="*/ 78 h 81"/>
                <a:gd name="T12" fmla="*/ 12 w 24"/>
                <a:gd name="T13" fmla="*/ 81 h 81"/>
                <a:gd name="T14" fmla="*/ 21 w 24"/>
                <a:gd name="T15" fmla="*/ 78 h 81"/>
                <a:gd name="T16" fmla="*/ 24 w 24"/>
                <a:gd name="T17" fmla="*/ 74 h 81"/>
                <a:gd name="T18" fmla="*/ 24 w 24"/>
                <a:gd name="T19" fmla="*/ 8 h 81"/>
                <a:gd name="T20" fmla="*/ 21 w 24"/>
                <a:gd name="T21" fmla="*/ 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81">
                  <a:moveTo>
                    <a:pt x="21" y="3"/>
                  </a:moveTo>
                  <a:cubicBezTo>
                    <a:pt x="19" y="1"/>
                    <a:pt x="15" y="0"/>
                    <a:pt x="12" y="0"/>
                  </a:cubicBezTo>
                  <a:cubicBezTo>
                    <a:pt x="8" y="0"/>
                    <a:pt x="5" y="1"/>
                    <a:pt x="3" y="3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5"/>
                    <a:pt x="1" y="77"/>
                    <a:pt x="3" y="78"/>
                  </a:cubicBezTo>
                  <a:cubicBezTo>
                    <a:pt x="5" y="80"/>
                    <a:pt x="8" y="81"/>
                    <a:pt x="12" y="81"/>
                  </a:cubicBezTo>
                  <a:cubicBezTo>
                    <a:pt x="15" y="81"/>
                    <a:pt x="19" y="80"/>
                    <a:pt x="21" y="78"/>
                  </a:cubicBezTo>
                  <a:cubicBezTo>
                    <a:pt x="23" y="77"/>
                    <a:pt x="24" y="75"/>
                    <a:pt x="24" y="74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6"/>
                    <a:pt x="23" y="4"/>
                    <a:pt x="2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0" name="Freeform 133"/>
            <p:cNvSpPr/>
            <p:nvPr/>
          </p:nvSpPr>
          <p:spPr bwMode="auto">
            <a:xfrm>
              <a:off x="1362402" y="3240217"/>
              <a:ext cx="88644" cy="25542"/>
            </a:xfrm>
            <a:custGeom>
              <a:avLst/>
              <a:gdLst>
                <a:gd name="T0" fmla="*/ 78 w 80"/>
                <a:gd name="T1" fmla="*/ 3 h 24"/>
                <a:gd name="T2" fmla="*/ 73 w 80"/>
                <a:gd name="T3" fmla="*/ 0 h 24"/>
                <a:gd name="T4" fmla="*/ 7 w 80"/>
                <a:gd name="T5" fmla="*/ 0 h 24"/>
                <a:gd name="T6" fmla="*/ 2 w 80"/>
                <a:gd name="T7" fmla="*/ 3 h 24"/>
                <a:gd name="T8" fmla="*/ 0 w 80"/>
                <a:gd name="T9" fmla="*/ 12 h 24"/>
                <a:gd name="T10" fmla="*/ 2 w 80"/>
                <a:gd name="T11" fmla="*/ 21 h 24"/>
                <a:gd name="T12" fmla="*/ 7 w 80"/>
                <a:gd name="T13" fmla="*/ 24 h 24"/>
                <a:gd name="T14" fmla="*/ 73 w 80"/>
                <a:gd name="T15" fmla="*/ 24 h 24"/>
                <a:gd name="T16" fmla="*/ 78 w 80"/>
                <a:gd name="T17" fmla="*/ 21 h 24"/>
                <a:gd name="T18" fmla="*/ 80 w 80"/>
                <a:gd name="T19" fmla="*/ 12 h 24"/>
                <a:gd name="T20" fmla="*/ 80 w 80"/>
                <a:gd name="T21" fmla="*/ 12 h 24"/>
                <a:gd name="T22" fmla="*/ 78 w 80"/>
                <a:gd name="T23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0" h="24">
                  <a:moveTo>
                    <a:pt x="78" y="3"/>
                  </a:moveTo>
                  <a:cubicBezTo>
                    <a:pt x="76" y="1"/>
                    <a:pt x="74" y="0"/>
                    <a:pt x="7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4" y="1"/>
                    <a:pt x="2" y="3"/>
                  </a:cubicBezTo>
                  <a:cubicBezTo>
                    <a:pt x="1" y="5"/>
                    <a:pt x="0" y="8"/>
                    <a:pt x="0" y="12"/>
                  </a:cubicBezTo>
                  <a:cubicBezTo>
                    <a:pt x="0" y="16"/>
                    <a:pt x="1" y="19"/>
                    <a:pt x="2" y="21"/>
                  </a:cubicBezTo>
                  <a:cubicBezTo>
                    <a:pt x="4" y="23"/>
                    <a:pt x="5" y="24"/>
                    <a:pt x="7" y="24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74" y="24"/>
                    <a:pt x="76" y="23"/>
                    <a:pt x="78" y="21"/>
                  </a:cubicBezTo>
                  <a:cubicBezTo>
                    <a:pt x="79" y="19"/>
                    <a:pt x="80" y="16"/>
                    <a:pt x="80" y="12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80" y="8"/>
                    <a:pt x="79" y="5"/>
                    <a:pt x="7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1" name="Freeform 134"/>
            <p:cNvSpPr/>
            <p:nvPr/>
          </p:nvSpPr>
          <p:spPr bwMode="auto">
            <a:xfrm>
              <a:off x="1132531" y="3240217"/>
              <a:ext cx="90146" cy="25542"/>
            </a:xfrm>
            <a:custGeom>
              <a:avLst/>
              <a:gdLst>
                <a:gd name="T0" fmla="*/ 78 w 81"/>
                <a:gd name="T1" fmla="*/ 21 h 24"/>
                <a:gd name="T2" fmla="*/ 81 w 81"/>
                <a:gd name="T3" fmla="*/ 12 h 24"/>
                <a:gd name="T4" fmla="*/ 78 w 81"/>
                <a:gd name="T5" fmla="*/ 3 h 24"/>
                <a:gd name="T6" fmla="*/ 73 w 81"/>
                <a:gd name="T7" fmla="*/ 0 h 24"/>
                <a:gd name="T8" fmla="*/ 7 w 81"/>
                <a:gd name="T9" fmla="*/ 0 h 24"/>
                <a:gd name="T10" fmla="*/ 3 w 81"/>
                <a:gd name="T11" fmla="*/ 3 h 24"/>
                <a:gd name="T12" fmla="*/ 0 w 81"/>
                <a:gd name="T13" fmla="*/ 12 h 24"/>
                <a:gd name="T14" fmla="*/ 3 w 81"/>
                <a:gd name="T15" fmla="*/ 21 h 24"/>
                <a:gd name="T16" fmla="*/ 7 w 81"/>
                <a:gd name="T17" fmla="*/ 24 h 24"/>
                <a:gd name="T18" fmla="*/ 73 w 81"/>
                <a:gd name="T19" fmla="*/ 24 h 24"/>
                <a:gd name="T20" fmla="*/ 78 w 81"/>
                <a:gd name="T21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24">
                  <a:moveTo>
                    <a:pt x="78" y="21"/>
                  </a:moveTo>
                  <a:cubicBezTo>
                    <a:pt x="79" y="19"/>
                    <a:pt x="81" y="16"/>
                    <a:pt x="81" y="12"/>
                  </a:cubicBezTo>
                  <a:cubicBezTo>
                    <a:pt x="81" y="8"/>
                    <a:pt x="79" y="5"/>
                    <a:pt x="78" y="3"/>
                  </a:cubicBezTo>
                  <a:cubicBezTo>
                    <a:pt x="77" y="1"/>
                    <a:pt x="75" y="0"/>
                    <a:pt x="7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4" y="1"/>
                    <a:pt x="3" y="3"/>
                  </a:cubicBezTo>
                  <a:cubicBezTo>
                    <a:pt x="1" y="5"/>
                    <a:pt x="0" y="8"/>
                    <a:pt x="0" y="12"/>
                  </a:cubicBezTo>
                  <a:cubicBezTo>
                    <a:pt x="0" y="16"/>
                    <a:pt x="1" y="19"/>
                    <a:pt x="3" y="21"/>
                  </a:cubicBezTo>
                  <a:cubicBezTo>
                    <a:pt x="4" y="23"/>
                    <a:pt x="6" y="24"/>
                    <a:pt x="7" y="24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75" y="24"/>
                    <a:pt x="77" y="23"/>
                    <a:pt x="78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2" name="Freeform 135"/>
            <p:cNvSpPr/>
            <p:nvPr/>
          </p:nvSpPr>
          <p:spPr bwMode="auto">
            <a:xfrm>
              <a:off x="1350383" y="3165095"/>
              <a:ext cx="82634" cy="60097"/>
            </a:xfrm>
            <a:custGeom>
              <a:avLst/>
              <a:gdLst>
                <a:gd name="T0" fmla="*/ 0 w 74"/>
                <a:gd name="T1" fmla="*/ 40 h 54"/>
                <a:gd name="T2" fmla="*/ 2 w 74"/>
                <a:gd name="T3" fmla="*/ 47 h 54"/>
                <a:gd name="T4" fmla="*/ 12 w 74"/>
                <a:gd name="T5" fmla="*/ 54 h 54"/>
                <a:gd name="T6" fmla="*/ 14 w 74"/>
                <a:gd name="T7" fmla="*/ 54 h 54"/>
                <a:gd name="T8" fmla="*/ 71 w 74"/>
                <a:gd name="T9" fmla="*/ 21 h 54"/>
                <a:gd name="T10" fmla="*/ 74 w 74"/>
                <a:gd name="T11" fmla="*/ 15 h 54"/>
                <a:gd name="T12" fmla="*/ 72 w 74"/>
                <a:gd name="T13" fmla="*/ 7 h 54"/>
                <a:gd name="T14" fmla="*/ 72 w 74"/>
                <a:gd name="T15" fmla="*/ 6 h 54"/>
                <a:gd name="T16" fmla="*/ 62 w 74"/>
                <a:gd name="T17" fmla="*/ 0 h 54"/>
                <a:gd name="T18" fmla="*/ 62 w 74"/>
                <a:gd name="T19" fmla="*/ 0 h 54"/>
                <a:gd name="T20" fmla="*/ 60 w 74"/>
                <a:gd name="T21" fmla="*/ 0 h 54"/>
                <a:gd name="T22" fmla="*/ 3 w 74"/>
                <a:gd name="T23" fmla="*/ 33 h 54"/>
                <a:gd name="T24" fmla="*/ 0 w 74"/>
                <a:gd name="T25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54">
                  <a:moveTo>
                    <a:pt x="0" y="40"/>
                  </a:moveTo>
                  <a:cubicBezTo>
                    <a:pt x="0" y="42"/>
                    <a:pt x="1" y="45"/>
                    <a:pt x="2" y="47"/>
                  </a:cubicBezTo>
                  <a:cubicBezTo>
                    <a:pt x="5" y="52"/>
                    <a:pt x="9" y="54"/>
                    <a:pt x="12" y="54"/>
                  </a:cubicBezTo>
                  <a:cubicBezTo>
                    <a:pt x="13" y="54"/>
                    <a:pt x="14" y="54"/>
                    <a:pt x="14" y="54"/>
                  </a:cubicBezTo>
                  <a:cubicBezTo>
                    <a:pt x="71" y="21"/>
                    <a:pt x="71" y="21"/>
                    <a:pt x="71" y="21"/>
                  </a:cubicBezTo>
                  <a:cubicBezTo>
                    <a:pt x="73" y="20"/>
                    <a:pt x="74" y="18"/>
                    <a:pt x="74" y="15"/>
                  </a:cubicBezTo>
                  <a:cubicBezTo>
                    <a:pt x="74" y="12"/>
                    <a:pt x="73" y="10"/>
                    <a:pt x="72" y="7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69" y="2"/>
                    <a:pt x="65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0"/>
                    <a:pt x="60" y="0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4"/>
                    <a:pt x="0" y="37"/>
                    <a:pt x="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3" name="Freeform 136"/>
            <p:cNvSpPr/>
            <p:nvPr/>
          </p:nvSpPr>
          <p:spPr bwMode="auto">
            <a:xfrm>
              <a:off x="1320334" y="3112510"/>
              <a:ext cx="58595" cy="82634"/>
            </a:xfrm>
            <a:custGeom>
              <a:avLst/>
              <a:gdLst>
                <a:gd name="T0" fmla="*/ 7 w 54"/>
                <a:gd name="T1" fmla="*/ 72 h 74"/>
                <a:gd name="T2" fmla="*/ 14 w 54"/>
                <a:gd name="T3" fmla="*/ 74 h 74"/>
                <a:gd name="T4" fmla="*/ 21 w 54"/>
                <a:gd name="T5" fmla="*/ 71 h 74"/>
                <a:gd name="T6" fmla="*/ 53 w 54"/>
                <a:gd name="T7" fmla="*/ 14 h 74"/>
                <a:gd name="T8" fmla="*/ 54 w 54"/>
                <a:gd name="T9" fmla="*/ 12 h 74"/>
                <a:gd name="T10" fmla="*/ 47 w 54"/>
                <a:gd name="T11" fmla="*/ 2 h 74"/>
                <a:gd name="T12" fmla="*/ 47 w 54"/>
                <a:gd name="T13" fmla="*/ 2 h 74"/>
                <a:gd name="T14" fmla="*/ 39 w 54"/>
                <a:gd name="T15" fmla="*/ 0 h 74"/>
                <a:gd name="T16" fmla="*/ 39 w 54"/>
                <a:gd name="T17" fmla="*/ 0 h 74"/>
                <a:gd name="T18" fmla="*/ 33 w 54"/>
                <a:gd name="T19" fmla="*/ 2 h 74"/>
                <a:gd name="T20" fmla="*/ 0 w 54"/>
                <a:gd name="T21" fmla="*/ 60 h 74"/>
                <a:gd name="T22" fmla="*/ 0 w 54"/>
                <a:gd name="T23" fmla="*/ 62 h 74"/>
                <a:gd name="T24" fmla="*/ 7 w 54"/>
                <a:gd name="T25" fmla="*/ 7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74">
                  <a:moveTo>
                    <a:pt x="7" y="72"/>
                  </a:moveTo>
                  <a:cubicBezTo>
                    <a:pt x="9" y="73"/>
                    <a:pt x="12" y="74"/>
                    <a:pt x="14" y="74"/>
                  </a:cubicBezTo>
                  <a:cubicBezTo>
                    <a:pt x="17" y="74"/>
                    <a:pt x="20" y="73"/>
                    <a:pt x="21" y="71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4" y="14"/>
                    <a:pt x="54" y="13"/>
                    <a:pt x="54" y="12"/>
                  </a:cubicBezTo>
                  <a:cubicBezTo>
                    <a:pt x="54" y="9"/>
                    <a:pt x="52" y="5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0"/>
                    <a:pt x="42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6" y="0"/>
                    <a:pt x="34" y="1"/>
                    <a:pt x="33" y="2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1"/>
                    <a:pt x="0" y="62"/>
                  </a:cubicBezTo>
                  <a:cubicBezTo>
                    <a:pt x="0" y="65"/>
                    <a:pt x="2" y="69"/>
                    <a:pt x="7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4" name="Freeform 137"/>
            <p:cNvSpPr/>
            <p:nvPr/>
          </p:nvSpPr>
          <p:spPr bwMode="auto">
            <a:xfrm>
              <a:off x="1204647" y="3112510"/>
              <a:ext cx="60097" cy="82634"/>
            </a:xfrm>
            <a:custGeom>
              <a:avLst/>
              <a:gdLst>
                <a:gd name="T0" fmla="*/ 1 w 54"/>
                <a:gd name="T1" fmla="*/ 14 h 74"/>
                <a:gd name="T2" fmla="*/ 34 w 54"/>
                <a:gd name="T3" fmla="*/ 71 h 74"/>
                <a:gd name="T4" fmla="*/ 40 w 54"/>
                <a:gd name="T5" fmla="*/ 74 h 74"/>
                <a:gd name="T6" fmla="*/ 47 w 54"/>
                <a:gd name="T7" fmla="*/ 72 h 74"/>
                <a:gd name="T8" fmla="*/ 54 w 54"/>
                <a:gd name="T9" fmla="*/ 62 h 74"/>
                <a:gd name="T10" fmla="*/ 54 w 54"/>
                <a:gd name="T11" fmla="*/ 60 h 74"/>
                <a:gd name="T12" fmla="*/ 21 w 54"/>
                <a:gd name="T13" fmla="*/ 3 h 74"/>
                <a:gd name="T14" fmla="*/ 15 w 54"/>
                <a:gd name="T15" fmla="*/ 0 h 74"/>
                <a:gd name="T16" fmla="*/ 7 w 54"/>
                <a:gd name="T17" fmla="*/ 2 h 74"/>
                <a:gd name="T18" fmla="*/ 7 w 54"/>
                <a:gd name="T19" fmla="*/ 2 h 74"/>
                <a:gd name="T20" fmla="*/ 0 w 54"/>
                <a:gd name="T21" fmla="*/ 12 h 74"/>
                <a:gd name="T22" fmla="*/ 0 w 54"/>
                <a:gd name="T23" fmla="*/ 12 h 74"/>
                <a:gd name="T24" fmla="*/ 1 w 54"/>
                <a:gd name="T25" fmla="*/ 1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74">
                  <a:moveTo>
                    <a:pt x="1" y="14"/>
                  </a:moveTo>
                  <a:cubicBezTo>
                    <a:pt x="34" y="71"/>
                    <a:pt x="34" y="71"/>
                    <a:pt x="34" y="71"/>
                  </a:cubicBezTo>
                  <a:cubicBezTo>
                    <a:pt x="34" y="73"/>
                    <a:pt x="37" y="74"/>
                    <a:pt x="40" y="74"/>
                  </a:cubicBezTo>
                  <a:cubicBezTo>
                    <a:pt x="42" y="74"/>
                    <a:pt x="45" y="73"/>
                    <a:pt x="47" y="72"/>
                  </a:cubicBezTo>
                  <a:cubicBezTo>
                    <a:pt x="52" y="69"/>
                    <a:pt x="54" y="65"/>
                    <a:pt x="54" y="62"/>
                  </a:cubicBezTo>
                  <a:cubicBezTo>
                    <a:pt x="54" y="61"/>
                    <a:pt x="54" y="60"/>
                    <a:pt x="54" y="6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1"/>
                    <a:pt x="18" y="0"/>
                    <a:pt x="15" y="0"/>
                  </a:cubicBezTo>
                  <a:cubicBezTo>
                    <a:pt x="12" y="0"/>
                    <a:pt x="10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2" y="5"/>
                    <a:pt x="0" y="9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" name="Freeform 138"/>
            <p:cNvSpPr/>
            <p:nvPr/>
          </p:nvSpPr>
          <p:spPr bwMode="auto">
            <a:xfrm>
              <a:off x="1152062" y="3165095"/>
              <a:ext cx="81131" cy="60097"/>
            </a:xfrm>
            <a:custGeom>
              <a:avLst/>
              <a:gdLst>
                <a:gd name="T0" fmla="*/ 3 w 74"/>
                <a:gd name="T1" fmla="*/ 21 h 54"/>
                <a:gd name="T2" fmla="*/ 60 w 74"/>
                <a:gd name="T3" fmla="*/ 54 h 54"/>
                <a:gd name="T4" fmla="*/ 62 w 74"/>
                <a:gd name="T5" fmla="*/ 54 h 54"/>
                <a:gd name="T6" fmla="*/ 72 w 74"/>
                <a:gd name="T7" fmla="*/ 47 h 54"/>
                <a:gd name="T8" fmla="*/ 74 w 74"/>
                <a:gd name="T9" fmla="*/ 40 h 54"/>
                <a:gd name="T10" fmla="*/ 71 w 74"/>
                <a:gd name="T11" fmla="*/ 34 h 54"/>
                <a:gd name="T12" fmla="*/ 14 w 74"/>
                <a:gd name="T13" fmla="*/ 1 h 54"/>
                <a:gd name="T14" fmla="*/ 12 w 74"/>
                <a:gd name="T15" fmla="*/ 0 h 54"/>
                <a:gd name="T16" fmla="*/ 2 w 74"/>
                <a:gd name="T17" fmla="*/ 7 h 54"/>
                <a:gd name="T18" fmla="*/ 2 w 74"/>
                <a:gd name="T19" fmla="*/ 7 h 54"/>
                <a:gd name="T20" fmla="*/ 0 w 74"/>
                <a:gd name="T21" fmla="*/ 15 h 54"/>
                <a:gd name="T22" fmla="*/ 0 w 74"/>
                <a:gd name="T23" fmla="*/ 15 h 54"/>
                <a:gd name="T24" fmla="*/ 3 w 74"/>
                <a:gd name="T25" fmla="*/ 2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54">
                  <a:moveTo>
                    <a:pt x="3" y="21"/>
                  </a:moveTo>
                  <a:cubicBezTo>
                    <a:pt x="60" y="54"/>
                    <a:pt x="60" y="54"/>
                    <a:pt x="60" y="54"/>
                  </a:cubicBezTo>
                  <a:cubicBezTo>
                    <a:pt x="60" y="54"/>
                    <a:pt x="61" y="54"/>
                    <a:pt x="62" y="54"/>
                  </a:cubicBezTo>
                  <a:cubicBezTo>
                    <a:pt x="65" y="54"/>
                    <a:pt x="69" y="52"/>
                    <a:pt x="72" y="47"/>
                  </a:cubicBezTo>
                  <a:cubicBezTo>
                    <a:pt x="73" y="45"/>
                    <a:pt x="74" y="42"/>
                    <a:pt x="74" y="40"/>
                  </a:cubicBezTo>
                  <a:cubicBezTo>
                    <a:pt x="74" y="37"/>
                    <a:pt x="73" y="34"/>
                    <a:pt x="71" y="34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9" y="0"/>
                    <a:pt x="5" y="2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10"/>
                    <a:pt x="0" y="12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1" y="20"/>
                    <a:pt x="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6" name="Freeform 139"/>
            <p:cNvSpPr/>
            <p:nvPr/>
          </p:nvSpPr>
          <p:spPr bwMode="auto">
            <a:xfrm>
              <a:off x="1152062" y="3280782"/>
              <a:ext cx="81131" cy="60097"/>
            </a:xfrm>
            <a:custGeom>
              <a:avLst/>
              <a:gdLst>
                <a:gd name="T0" fmla="*/ 74 w 74"/>
                <a:gd name="T1" fmla="*/ 14 h 54"/>
                <a:gd name="T2" fmla="*/ 72 w 74"/>
                <a:gd name="T3" fmla="*/ 7 h 54"/>
                <a:gd name="T4" fmla="*/ 62 w 74"/>
                <a:gd name="T5" fmla="*/ 0 h 54"/>
                <a:gd name="T6" fmla="*/ 60 w 74"/>
                <a:gd name="T7" fmla="*/ 0 h 54"/>
                <a:gd name="T8" fmla="*/ 3 w 74"/>
                <a:gd name="T9" fmla="*/ 33 h 54"/>
                <a:gd name="T10" fmla="*/ 0 w 74"/>
                <a:gd name="T11" fmla="*/ 39 h 54"/>
                <a:gd name="T12" fmla="*/ 2 w 74"/>
                <a:gd name="T13" fmla="*/ 47 h 54"/>
                <a:gd name="T14" fmla="*/ 2 w 74"/>
                <a:gd name="T15" fmla="*/ 47 h 54"/>
                <a:gd name="T16" fmla="*/ 12 w 74"/>
                <a:gd name="T17" fmla="*/ 54 h 54"/>
                <a:gd name="T18" fmla="*/ 12 w 74"/>
                <a:gd name="T19" fmla="*/ 54 h 54"/>
                <a:gd name="T20" fmla="*/ 14 w 74"/>
                <a:gd name="T21" fmla="*/ 53 h 54"/>
                <a:gd name="T22" fmla="*/ 71 w 74"/>
                <a:gd name="T23" fmla="*/ 20 h 54"/>
                <a:gd name="T24" fmla="*/ 74 w 74"/>
                <a:gd name="T25" fmla="*/ 1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54">
                  <a:moveTo>
                    <a:pt x="74" y="14"/>
                  </a:moveTo>
                  <a:cubicBezTo>
                    <a:pt x="74" y="12"/>
                    <a:pt x="73" y="9"/>
                    <a:pt x="72" y="7"/>
                  </a:cubicBezTo>
                  <a:cubicBezTo>
                    <a:pt x="69" y="2"/>
                    <a:pt x="65" y="0"/>
                    <a:pt x="62" y="0"/>
                  </a:cubicBezTo>
                  <a:cubicBezTo>
                    <a:pt x="61" y="0"/>
                    <a:pt x="60" y="0"/>
                    <a:pt x="60" y="0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4"/>
                    <a:pt x="0" y="36"/>
                    <a:pt x="0" y="39"/>
                  </a:cubicBezTo>
                  <a:cubicBezTo>
                    <a:pt x="0" y="42"/>
                    <a:pt x="1" y="44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5" y="52"/>
                    <a:pt x="9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3" y="54"/>
                    <a:pt x="14" y="54"/>
                    <a:pt x="14" y="53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73" y="20"/>
                    <a:pt x="74" y="17"/>
                    <a:pt x="7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7" name="Freeform 140"/>
            <p:cNvSpPr/>
            <p:nvPr/>
          </p:nvSpPr>
          <p:spPr bwMode="auto">
            <a:xfrm>
              <a:off x="1204647" y="3310831"/>
              <a:ext cx="60097" cy="82634"/>
            </a:xfrm>
            <a:custGeom>
              <a:avLst/>
              <a:gdLst>
                <a:gd name="T0" fmla="*/ 47 w 54"/>
                <a:gd name="T1" fmla="*/ 2 h 74"/>
                <a:gd name="T2" fmla="*/ 40 w 54"/>
                <a:gd name="T3" fmla="*/ 0 h 74"/>
                <a:gd name="T4" fmla="*/ 34 w 54"/>
                <a:gd name="T5" fmla="*/ 3 h 74"/>
                <a:gd name="T6" fmla="*/ 1 w 54"/>
                <a:gd name="T7" fmla="*/ 60 h 74"/>
                <a:gd name="T8" fmla="*/ 0 w 54"/>
                <a:gd name="T9" fmla="*/ 62 h 74"/>
                <a:gd name="T10" fmla="*/ 7 w 54"/>
                <a:gd name="T11" fmla="*/ 72 h 74"/>
                <a:gd name="T12" fmla="*/ 7 w 54"/>
                <a:gd name="T13" fmla="*/ 72 h 74"/>
                <a:gd name="T14" fmla="*/ 15 w 54"/>
                <a:gd name="T15" fmla="*/ 74 h 74"/>
                <a:gd name="T16" fmla="*/ 15 w 54"/>
                <a:gd name="T17" fmla="*/ 74 h 74"/>
                <a:gd name="T18" fmla="*/ 21 w 54"/>
                <a:gd name="T19" fmla="*/ 71 h 74"/>
                <a:gd name="T20" fmla="*/ 54 w 54"/>
                <a:gd name="T21" fmla="*/ 14 h 74"/>
                <a:gd name="T22" fmla="*/ 54 w 54"/>
                <a:gd name="T23" fmla="*/ 12 h 74"/>
                <a:gd name="T24" fmla="*/ 47 w 54"/>
                <a:gd name="T25" fmla="*/ 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74">
                  <a:moveTo>
                    <a:pt x="47" y="2"/>
                  </a:moveTo>
                  <a:cubicBezTo>
                    <a:pt x="45" y="1"/>
                    <a:pt x="42" y="0"/>
                    <a:pt x="40" y="0"/>
                  </a:cubicBezTo>
                  <a:cubicBezTo>
                    <a:pt x="37" y="0"/>
                    <a:pt x="34" y="1"/>
                    <a:pt x="34" y="3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0"/>
                    <a:pt x="0" y="61"/>
                    <a:pt x="0" y="62"/>
                  </a:cubicBezTo>
                  <a:cubicBezTo>
                    <a:pt x="0" y="65"/>
                    <a:pt x="2" y="69"/>
                    <a:pt x="7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10" y="73"/>
                    <a:pt x="12" y="74"/>
                    <a:pt x="15" y="74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8" y="74"/>
                    <a:pt x="20" y="73"/>
                    <a:pt x="21" y="71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4" y="14"/>
                    <a:pt x="54" y="13"/>
                    <a:pt x="54" y="12"/>
                  </a:cubicBezTo>
                  <a:cubicBezTo>
                    <a:pt x="54" y="9"/>
                    <a:pt x="52" y="5"/>
                    <a:pt x="4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8" name="Freeform 141"/>
            <p:cNvSpPr/>
            <p:nvPr/>
          </p:nvSpPr>
          <p:spPr bwMode="auto">
            <a:xfrm>
              <a:off x="1320334" y="3310831"/>
              <a:ext cx="58595" cy="82634"/>
            </a:xfrm>
            <a:custGeom>
              <a:avLst/>
              <a:gdLst>
                <a:gd name="T0" fmla="*/ 54 w 54"/>
                <a:gd name="T1" fmla="*/ 60 h 74"/>
                <a:gd name="T2" fmla="*/ 21 w 54"/>
                <a:gd name="T3" fmla="*/ 3 h 74"/>
                <a:gd name="T4" fmla="*/ 14 w 54"/>
                <a:gd name="T5" fmla="*/ 0 h 74"/>
                <a:gd name="T6" fmla="*/ 7 w 54"/>
                <a:gd name="T7" fmla="*/ 2 h 74"/>
                <a:gd name="T8" fmla="*/ 0 w 54"/>
                <a:gd name="T9" fmla="*/ 12 h 74"/>
                <a:gd name="T10" fmla="*/ 0 w 54"/>
                <a:gd name="T11" fmla="*/ 14 h 74"/>
                <a:gd name="T12" fmla="*/ 33 w 54"/>
                <a:gd name="T13" fmla="*/ 71 h 74"/>
                <a:gd name="T14" fmla="*/ 39 w 54"/>
                <a:gd name="T15" fmla="*/ 74 h 74"/>
                <a:gd name="T16" fmla="*/ 47 w 54"/>
                <a:gd name="T17" fmla="*/ 72 h 74"/>
                <a:gd name="T18" fmla="*/ 48 w 54"/>
                <a:gd name="T19" fmla="*/ 72 h 74"/>
                <a:gd name="T20" fmla="*/ 54 w 54"/>
                <a:gd name="T21" fmla="*/ 62 h 74"/>
                <a:gd name="T22" fmla="*/ 54 w 54"/>
                <a:gd name="T23" fmla="*/ 62 h 74"/>
                <a:gd name="T24" fmla="*/ 54 w 54"/>
                <a:gd name="T25" fmla="*/ 6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74">
                  <a:moveTo>
                    <a:pt x="54" y="6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1"/>
                    <a:pt x="18" y="0"/>
                    <a:pt x="14" y="0"/>
                  </a:cubicBezTo>
                  <a:cubicBezTo>
                    <a:pt x="12" y="0"/>
                    <a:pt x="9" y="1"/>
                    <a:pt x="7" y="2"/>
                  </a:cubicBezTo>
                  <a:cubicBezTo>
                    <a:pt x="2" y="5"/>
                    <a:pt x="0" y="9"/>
                    <a:pt x="0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33" y="71"/>
                    <a:pt x="33" y="71"/>
                    <a:pt x="33" y="71"/>
                  </a:cubicBezTo>
                  <a:cubicBezTo>
                    <a:pt x="34" y="73"/>
                    <a:pt x="36" y="74"/>
                    <a:pt x="39" y="74"/>
                  </a:cubicBezTo>
                  <a:cubicBezTo>
                    <a:pt x="42" y="74"/>
                    <a:pt x="44" y="73"/>
                    <a:pt x="47" y="72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52" y="69"/>
                    <a:pt x="54" y="65"/>
                    <a:pt x="54" y="62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1"/>
                    <a:pt x="54" y="60"/>
                    <a:pt x="54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9" name="Freeform 142"/>
            <p:cNvSpPr/>
            <p:nvPr/>
          </p:nvSpPr>
          <p:spPr bwMode="auto">
            <a:xfrm>
              <a:off x="1350383" y="3280782"/>
              <a:ext cx="82634" cy="60097"/>
            </a:xfrm>
            <a:custGeom>
              <a:avLst/>
              <a:gdLst>
                <a:gd name="T0" fmla="*/ 72 w 74"/>
                <a:gd name="T1" fmla="*/ 33 h 54"/>
                <a:gd name="T2" fmla="*/ 14 w 74"/>
                <a:gd name="T3" fmla="*/ 0 h 54"/>
                <a:gd name="T4" fmla="*/ 12 w 74"/>
                <a:gd name="T5" fmla="*/ 0 h 54"/>
                <a:gd name="T6" fmla="*/ 2 w 74"/>
                <a:gd name="T7" fmla="*/ 7 h 54"/>
                <a:gd name="T8" fmla="*/ 0 w 74"/>
                <a:gd name="T9" fmla="*/ 14 h 54"/>
                <a:gd name="T10" fmla="*/ 3 w 74"/>
                <a:gd name="T11" fmla="*/ 20 h 54"/>
                <a:gd name="T12" fmla="*/ 60 w 74"/>
                <a:gd name="T13" fmla="*/ 53 h 54"/>
                <a:gd name="T14" fmla="*/ 62 w 74"/>
                <a:gd name="T15" fmla="*/ 54 h 54"/>
                <a:gd name="T16" fmla="*/ 72 w 74"/>
                <a:gd name="T17" fmla="*/ 47 h 54"/>
                <a:gd name="T18" fmla="*/ 72 w 74"/>
                <a:gd name="T19" fmla="*/ 47 h 54"/>
                <a:gd name="T20" fmla="*/ 74 w 74"/>
                <a:gd name="T21" fmla="*/ 39 h 54"/>
                <a:gd name="T22" fmla="*/ 74 w 74"/>
                <a:gd name="T23" fmla="*/ 39 h 54"/>
                <a:gd name="T24" fmla="*/ 72 w 74"/>
                <a:gd name="T25" fmla="*/ 3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54">
                  <a:moveTo>
                    <a:pt x="72" y="33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9" y="0"/>
                    <a:pt x="5" y="2"/>
                    <a:pt x="2" y="7"/>
                  </a:cubicBezTo>
                  <a:cubicBezTo>
                    <a:pt x="1" y="9"/>
                    <a:pt x="0" y="12"/>
                    <a:pt x="0" y="14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60" y="53"/>
                    <a:pt x="60" y="53"/>
                    <a:pt x="60" y="53"/>
                  </a:cubicBezTo>
                  <a:cubicBezTo>
                    <a:pt x="60" y="54"/>
                    <a:pt x="61" y="54"/>
                    <a:pt x="62" y="54"/>
                  </a:cubicBezTo>
                  <a:cubicBezTo>
                    <a:pt x="65" y="54"/>
                    <a:pt x="69" y="52"/>
                    <a:pt x="72" y="47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74" y="44"/>
                    <a:pt x="74" y="42"/>
                    <a:pt x="74" y="39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6"/>
                    <a:pt x="73" y="34"/>
                    <a:pt x="72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34905" y="2333520"/>
            <a:ext cx="3567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50" dirty="0">
                <a:solidFill>
                  <a:schemeClr val="bg1"/>
                </a:solidFill>
                <a:latin typeface="Bahnschrift Light" panose="020B0502040204020203" pitchFamily="34" charset="0"/>
              </a:rPr>
              <a:t>П</a:t>
            </a:r>
            <a:r>
              <a:rPr lang="ru-RU" sz="175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остроена</a:t>
            </a:r>
            <a:r>
              <a:rPr lang="ru-RU" sz="1750" dirty="0">
                <a:solidFill>
                  <a:schemeClr val="bg1"/>
                </a:solidFill>
                <a:latin typeface="Bahnschrift Light" panose="020B0502040204020203" pitchFamily="34" charset="0"/>
              </a:rPr>
              <a:t> линия наружного </a:t>
            </a:r>
            <a:endParaRPr lang="ru-RU" sz="1750" dirty="0" smtClean="0">
              <a:solidFill>
                <a:schemeClr val="bg1"/>
              </a:solidFill>
              <a:latin typeface="Bahnschrift Light" panose="020B0502040204020203" pitchFamily="34" charset="0"/>
            </a:endParaRPr>
          </a:p>
          <a:p>
            <a:pPr algn="ctr"/>
            <a:r>
              <a:rPr lang="ru-RU" sz="175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освещения </a:t>
            </a:r>
            <a:r>
              <a:rPr lang="ru-RU" sz="1750" dirty="0">
                <a:solidFill>
                  <a:schemeClr val="bg1"/>
                </a:solidFill>
                <a:latin typeface="Bahnschrift Light" panose="020B0502040204020203" pitchFamily="34" charset="0"/>
              </a:rPr>
              <a:t>на улицах Коноплянка и Булдымская</a:t>
            </a:r>
          </a:p>
        </p:txBody>
      </p:sp>
      <p:pic>
        <p:nvPicPr>
          <p:cNvPr id="1026" name="Picture 2" descr="https://sun9-22.userapi.com/impg/L5m3lj9jgFXkGfeGDh8PZ277ZOpaKM3LiPRq7g/ku0QuntqBEE.jpg?size=960x1280&amp;quality=95&amp;sign=965ab0ffe43384f9c0c580d1f6495bb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56" y="3331909"/>
            <a:ext cx="2529300" cy="337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Box 89"/>
          <p:cNvSpPr txBox="1"/>
          <p:nvPr/>
        </p:nvSpPr>
        <p:spPr>
          <a:xfrm>
            <a:off x="4312319" y="2404417"/>
            <a:ext cx="3567792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5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Реализован проект по монтажу линии наружного освещения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(въезд в город  с Каслинского </a:t>
            </a:r>
            <a:r>
              <a:rPr lang="ru-RU" sz="1400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ш</a:t>
            </a:r>
            <a:r>
              <a:rPr lang="ru-RU" sz="1400" b="1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оссе)</a:t>
            </a:r>
            <a:endParaRPr lang="ru-RU" sz="1400" b="1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8158499" y="2479714"/>
            <a:ext cx="356779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5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Выполнено освещение привокзальной площади</a:t>
            </a:r>
            <a:endParaRPr lang="ru-RU" sz="175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028" name="Picture 4" descr="https://sun9-38.userapi.com/impg/7xrD7e6rexz7To5a5A4FrE2kRL2A05yBz8YDQQ/Bex7YELWjwA.jpg?size=1601x2160&amp;quality=95&amp;sign=12cda3d1c2624d3221fff356d15e88ff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153" y="3331911"/>
            <a:ext cx="2540299" cy="342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3.userapi.com/impg/xov9wolNbnA5AjnjdhOFEqrnCIQCKfPoPj58ug/ERLf2Q9Ou3Q.jpg?size=960x1280&amp;quality=95&amp;sign=ddfaae6671e9b923a07f0eab1ed0c49e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565" y="3331910"/>
            <a:ext cx="2529299" cy="337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11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53193" y="108903"/>
            <a:ext cx="11994515" cy="7051039"/>
            <a:chOff x="-102870" y="-10265"/>
            <a:chExt cx="11994517" cy="7049153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" name="直角三角形 15"/>
            <p:cNvSpPr/>
            <p:nvPr/>
          </p:nvSpPr>
          <p:spPr>
            <a:xfrm rot="21292057" flipH="1" flipV="1">
              <a:off x="-102870" y="6203452"/>
              <a:ext cx="11994517" cy="835436"/>
            </a:xfrm>
            <a:custGeom>
              <a:avLst/>
              <a:gdLst>
                <a:gd name="connsiteX0" fmla="*/ 0 w 11403344"/>
                <a:gd name="connsiteY0" fmla="*/ 638628 h 638628"/>
                <a:gd name="connsiteX1" fmla="*/ 0 w 11403344"/>
                <a:gd name="connsiteY1" fmla="*/ 0 h 638628"/>
                <a:gd name="connsiteX2" fmla="*/ 11403344 w 11403344"/>
                <a:gd name="connsiteY2" fmla="*/ 638628 h 638628"/>
                <a:gd name="connsiteX3" fmla="*/ 0 w 11403344"/>
                <a:gd name="connsiteY3" fmla="*/ 638628 h 638628"/>
                <a:gd name="connsiteX0-1" fmla="*/ 362704 w 11766048"/>
                <a:gd name="connsiteY0-2" fmla="*/ 656633 h 656633"/>
                <a:gd name="connsiteX1-3" fmla="*/ 0 w 11766048"/>
                <a:gd name="connsiteY1-4" fmla="*/ 0 h 656633"/>
                <a:gd name="connsiteX2-5" fmla="*/ 11766048 w 11766048"/>
                <a:gd name="connsiteY2-6" fmla="*/ 656633 h 656633"/>
                <a:gd name="connsiteX3-7" fmla="*/ 362704 w 11766048"/>
                <a:gd name="connsiteY3-8" fmla="*/ 656633 h 6566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1766048" h="656633">
                  <a:moveTo>
                    <a:pt x="362704" y="656633"/>
                  </a:moveTo>
                  <a:lnTo>
                    <a:pt x="0" y="0"/>
                  </a:lnTo>
                  <a:lnTo>
                    <a:pt x="11766048" y="656633"/>
                  </a:lnTo>
                  <a:lnTo>
                    <a:pt x="362704" y="656633"/>
                  </a:lnTo>
                  <a:close/>
                </a:path>
              </a:pathLst>
            </a:cu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556" name="文本框 5"/>
            <p:cNvSpPr txBox="1"/>
            <p:nvPr/>
          </p:nvSpPr>
          <p:spPr>
            <a:xfrm>
              <a:off x="3616960" y="-10265"/>
              <a:ext cx="5145406" cy="52183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ru-RU" sz="2800" b="1" dirty="0">
                  <a:solidFill>
                    <a:schemeClr val="bg1"/>
                  </a:solidFill>
                  <a:latin typeface="Bahnschrift Light" panose="020B0502040204020203" pitchFamily="34" charset="0"/>
                  <a:cs typeface="Arial" panose="020B0604020202020204" pitchFamily="34" charset="0"/>
                  <a:sym typeface="+mn-ea"/>
                </a:rPr>
                <a:t>Ремонт дорог</a:t>
              </a:r>
              <a:endParaRPr lang="ru-RU" altLang="en-US" sz="2800" b="1" dirty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6" name="组合 54"/>
          <p:cNvGrpSpPr/>
          <p:nvPr/>
        </p:nvGrpSpPr>
        <p:grpSpPr>
          <a:xfrm>
            <a:off x="8125460" y="168910"/>
            <a:ext cx="3777615" cy="786765"/>
            <a:chOff x="1260143" y="1171646"/>
            <a:chExt cx="2097206" cy="506670"/>
          </a:xfrm>
        </p:grpSpPr>
        <p:grpSp>
          <p:nvGrpSpPr>
            <p:cNvPr id="8" name="组合 55"/>
            <p:cNvGrpSpPr/>
            <p:nvPr/>
          </p:nvGrpSpPr>
          <p:grpSpPr>
            <a:xfrm>
              <a:off x="1260143" y="1171646"/>
              <a:ext cx="299114" cy="476108"/>
              <a:chOff x="0" y="0"/>
              <a:chExt cx="2819400" cy="2819400"/>
            </a:xfrm>
          </p:grpSpPr>
          <p:sp>
            <p:nvSpPr>
              <p:cNvPr id="9" name="任意多边形 64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任意多边形 67"/>
              <p:cNvSpPr/>
              <p:nvPr/>
            </p:nvSpPr>
            <p:spPr>
              <a:xfrm rot="5400000" flipV="1">
                <a:off x="1317299" y="-1317299"/>
                <a:ext cx="178703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组合 58"/>
            <p:cNvGrpSpPr/>
            <p:nvPr/>
          </p:nvGrpSpPr>
          <p:grpSpPr>
            <a:xfrm rot="10800000">
              <a:off x="3058235" y="1202208"/>
              <a:ext cx="299114" cy="476108"/>
              <a:chOff x="0" y="0"/>
              <a:chExt cx="2819400" cy="2819400"/>
            </a:xfrm>
          </p:grpSpPr>
          <p:sp>
            <p:nvSpPr>
              <p:cNvPr id="21" name="任意多边形 60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任意多边形 61"/>
              <p:cNvSpPr/>
              <p:nvPr/>
            </p:nvSpPr>
            <p:spPr>
              <a:xfrm rot="5400000" flipV="1">
                <a:off x="1317297" y="-1307900"/>
                <a:ext cx="178709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3" name="文本框 59"/>
            <p:cNvSpPr txBox="1"/>
            <p:nvPr/>
          </p:nvSpPr>
          <p:spPr>
            <a:xfrm>
              <a:off x="1298543" y="1224399"/>
              <a:ext cx="2058806" cy="4154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ru-RU" altLang="zh-CN" dirty="0"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Приоритет: дорожно - транспортная инфраструктура</a:t>
              </a:r>
            </a:p>
          </p:txBody>
        </p:sp>
      </p:grpSp>
      <p:cxnSp>
        <p:nvCxnSpPr>
          <p:cNvPr id="16" name="Прямое соединение 15"/>
          <p:cNvCxnSpPr/>
          <p:nvPr/>
        </p:nvCxnSpPr>
        <p:spPr>
          <a:xfrm>
            <a:off x="5195570" y="596900"/>
            <a:ext cx="2529205" cy="1587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7" name="组合 7"/>
          <p:cNvGrpSpPr/>
          <p:nvPr/>
        </p:nvGrpSpPr>
        <p:grpSpPr>
          <a:xfrm rot="10800000" flipH="1">
            <a:off x="2969327" y="1821103"/>
            <a:ext cx="881876" cy="558739"/>
            <a:chOff x="3927567" y="766341"/>
            <a:chExt cx="699588" cy="728630"/>
          </a:xfrm>
        </p:grpSpPr>
        <p:sp>
          <p:nvSpPr>
            <p:cNvPr id="28" name="等腰三角形 9"/>
            <p:cNvSpPr/>
            <p:nvPr/>
          </p:nvSpPr>
          <p:spPr>
            <a:xfrm>
              <a:off x="3927567" y="914752"/>
              <a:ext cx="673442" cy="58021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29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7"/>
          <p:cNvGrpSpPr/>
          <p:nvPr/>
        </p:nvGrpSpPr>
        <p:grpSpPr>
          <a:xfrm rot="10800000" flipH="1">
            <a:off x="6305562" y="1768609"/>
            <a:ext cx="1014564" cy="639836"/>
            <a:chOff x="3927567" y="766341"/>
            <a:chExt cx="699588" cy="728630"/>
          </a:xfrm>
        </p:grpSpPr>
        <p:sp>
          <p:nvSpPr>
            <p:cNvPr id="34" name="等腰三角形 9"/>
            <p:cNvSpPr/>
            <p:nvPr/>
          </p:nvSpPr>
          <p:spPr>
            <a:xfrm>
              <a:off x="3927567" y="914752"/>
              <a:ext cx="673442" cy="58021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5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文本框 5"/>
          <p:cNvSpPr txBox="1"/>
          <p:nvPr/>
        </p:nvSpPr>
        <p:spPr>
          <a:xfrm>
            <a:off x="1965805" y="1380781"/>
            <a:ext cx="2939138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у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лица Интернационала</a:t>
            </a:r>
            <a:endParaRPr lang="ru-RU" altLang="en-US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1" name="文本框 5"/>
          <p:cNvSpPr txBox="1"/>
          <p:nvPr/>
        </p:nvSpPr>
        <p:spPr>
          <a:xfrm>
            <a:off x="8081258" y="1057615"/>
            <a:ext cx="3935186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altLang="en-US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rPr>
              <a:t>2024 год </a:t>
            </a:r>
          </a:p>
          <a:p>
            <a:pPr algn="ctr">
              <a:buFont typeface="Arial" panose="020B0604020202020204" pitchFamily="34" charset="0"/>
            </a:pPr>
            <a:r>
              <a:rPr lang="ru-RU" altLang="en-US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rPr>
              <a:t>от центра до ул.М.-Сибиряка (Освобождение Урала, Садовая)</a:t>
            </a:r>
            <a:endParaRPr lang="ru-RU" altLang="en-US" dirty="0">
              <a:solidFill>
                <a:schemeClr val="bg1"/>
              </a:solidFill>
              <a:latin typeface="Bahnschrift Light" panose="020B0502040204020203" pitchFamily="34" charset="0"/>
              <a:ea typeface="Microsoft YaHei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8" name="文本框 5"/>
          <p:cNvSpPr txBox="1"/>
          <p:nvPr/>
        </p:nvSpPr>
        <p:spPr>
          <a:xfrm>
            <a:off x="5912316" y="1216560"/>
            <a:ext cx="1962150" cy="3683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ул.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2-я Южная</a:t>
            </a:r>
            <a:endParaRPr lang="ru-RU" altLang="en-US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49" name="Прямое соединение 48"/>
          <p:cNvCxnSpPr/>
          <p:nvPr/>
        </p:nvCxnSpPr>
        <p:spPr>
          <a:xfrm>
            <a:off x="742950" y="1344858"/>
            <a:ext cx="307529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Замещающее содержимое 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3354705" y="3343910"/>
            <a:ext cx="6858000" cy="1701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" name="文本框 5"/>
          <p:cNvSpPr txBox="1"/>
          <p:nvPr/>
        </p:nvSpPr>
        <p:spPr>
          <a:xfrm>
            <a:off x="337718" y="88832"/>
            <a:ext cx="4122964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dirty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  <a:sym typeface="+mn-ea"/>
              </a:rPr>
              <a:t>П</a:t>
            </a:r>
            <a:r>
              <a:rPr lang="ru-RU" dirty="0" smtClean="0">
                <a:solidFill>
                  <a:schemeClr val="bg1"/>
                </a:solidFill>
                <a:latin typeface="Bahnschrift Light" panose="020B0502040204020203" pitchFamily="34" charset="0"/>
                <a:cs typeface="Bahnschrift Condensed" panose="020B0502040204020203" charset="0"/>
                <a:sym typeface="+mn-ea"/>
              </a:rPr>
              <a:t>ротяжённость отремонтированных </a:t>
            </a:r>
          </a:p>
          <a:p>
            <a:pPr algn="ctr">
              <a:buFont typeface="Arial" panose="020B0604020202020204" pitchFamily="34" charset="0"/>
            </a:pPr>
            <a:r>
              <a:rPr lang="ru-RU" dirty="0" smtClean="0">
                <a:solidFill>
                  <a:schemeClr val="bg1"/>
                </a:solidFill>
                <a:latin typeface="Bahnschrift Light" panose="020B0502040204020203" pitchFamily="34" charset="0"/>
                <a:cs typeface="Bahnschrift Condensed" panose="020B0502040204020203" charset="0"/>
                <a:sym typeface="+mn-ea"/>
              </a:rPr>
              <a:t>в 2023 году дорог  - 1 527 </a:t>
            </a:r>
            <a:r>
              <a:rPr lang="ru-RU" dirty="0">
                <a:solidFill>
                  <a:schemeClr val="bg1"/>
                </a:solidFill>
                <a:latin typeface="Bahnschrift Light" panose="020B0502040204020203" pitchFamily="34" charset="0"/>
                <a:cs typeface="Bahnschrift Condensed" panose="020B0502040204020203" charset="0"/>
                <a:sym typeface="+mn-ea"/>
              </a:rPr>
              <a:t>метров</a:t>
            </a:r>
          </a:p>
          <a:p>
            <a:pPr algn="ctr">
              <a:buFont typeface="Arial" panose="020B0604020202020204" pitchFamily="34" charset="0"/>
            </a:pPr>
            <a:r>
              <a:rPr lang="ru-RU" altLang="en-US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cs typeface="Bahnschrift Condensed" panose="020B0502040204020203" charset="0"/>
                <a:sym typeface="+mn-ea"/>
              </a:rPr>
              <a:t>(21 млн 070 тыс. </a:t>
            </a:r>
            <a:r>
              <a:rPr lang="ru-RU" altLang="en-US" dirty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cs typeface="Bahnschrift Condensed" panose="020B0502040204020203" charset="0"/>
                <a:sym typeface="+mn-ea"/>
              </a:rPr>
              <a:t>рублей)</a:t>
            </a:r>
          </a:p>
        </p:txBody>
      </p:sp>
      <p:sp>
        <p:nvSpPr>
          <p:cNvPr id="52" name="Текстовое поле 51"/>
          <p:cNvSpPr txBox="1"/>
          <p:nvPr/>
        </p:nvSpPr>
        <p:spPr>
          <a:xfrm>
            <a:off x="7080315" y="6274884"/>
            <a:ext cx="4804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1600" dirty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Реализованы контракты длительного цикла</a:t>
            </a:r>
          </a:p>
        </p:txBody>
      </p:sp>
      <p:pic>
        <p:nvPicPr>
          <p:cNvPr id="2050" name="Picture 2" descr="https://sun9-20.userapi.com/impg/phMvw0uT5lhVTC1Y6QHlECQtttgWEOUm3yZKXw/AGB3Ie_h-ZY.jpg?size=960x1280&amp;quality=95&amp;sign=973eb5bc4e6ed1be78e31db46ed3c262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18" y="2379156"/>
            <a:ext cx="2975276" cy="396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35.userapi.com/impg/0XYvDmxxTykbs8gqOpXjF5tqfgUsJTMZC1YHlQ/fUxyQ_FWlsk.jpg?size=960x1280&amp;quality=95&amp;sign=2506514762b5161e41119fed4c8731ac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040" y="2424156"/>
            <a:ext cx="2957807" cy="394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67.userapi.com/impg/rFeg9d2NLJbYUsFDtLy-AmibJfbkhv-Yk8DhgA/Slwr5qpCMng.jpg?size=1016x677&amp;quality=96&amp;sign=541b122bdc71d0e6162b77dd8dc22ec0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518" y="2424156"/>
            <a:ext cx="5050439" cy="336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0" name="Прямое соединение 48"/>
          <p:cNvCxnSpPr/>
          <p:nvPr/>
        </p:nvCxnSpPr>
        <p:spPr>
          <a:xfrm flipV="1">
            <a:off x="8394268" y="2023365"/>
            <a:ext cx="3370468" cy="1010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15"/>
          <p:cNvSpPr/>
          <p:nvPr/>
        </p:nvSpPr>
        <p:spPr>
          <a:xfrm rot="21292057" flipH="1" flipV="1">
            <a:off x="172720" y="6344285"/>
            <a:ext cx="11994515" cy="835660"/>
          </a:xfrm>
          <a:custGeom>
            <a:avLst/>
            <a:gdLst>
              <a:gd name="connsiteX0" fmla="*/ 0 w 11403344"/>
              <a:gd name="connsiteY0" fmla="*/ 638628 h 638628"/>
              <a:gd name="connsiteX1" fmla="*/ 0 w 11403344"/>
              <a:gd name="connsiteY1" fmla="*/ 0 h 638628"/>
              <a:gd name="connsiteX2" fmla="*/ 11403344 w 11403344"/>
              <a:gd name="connsiteY2" fmla="*/ 638628 h 638628"/>
              <a:gd name="connsiteX3" fmla="*/ 0 w 11403344"/>
              <a:gd name="connsiteY3" fmla="*/ 638628 h 638628"/>
              <a:gd name="connsiteX0-1" fmla="*/ 362704 w 11766048"/>
              <a:gd name="connsiteY0-2" fmla="*/ 656633 h 656633"/>
              <a:gd name="connsiteX1-3" fmla="*/ 0 w 11766048"/>
              <a:gd name="connsiteY1-4" fmla="*/ 0 h 656633"/>
              <a:gd name="connsiteX2-5" fmla="*/ 11766048 w 11766048"/>
              <a:gd name="connsiteY2-6" fmla="*/ 656633 h 656633"/>
              <a:gd name="connsiteX3-7" fmla="*/ 362704 w 11766048"/>
              <a:gd name="connsiteY3-8" fmla="*/ 656633 h 6566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766048" h="656633">
                <a:moveTo>
                  <a:pt x="362704" y="656633"/>
                </a:moveTo>
                <a:lnTo>
                  <a:pt x="0" y="0"/>
                </a:lnTo>
                <a:lnTo>
                  <a:pt x="11766048" y="656633"/>
                </a:lnTo>
                <a:lnTo>
                  <a:pt x="362704" y="656633"/>
                </a:lnTo>
                <a:close/>
              </a:path>
            </a:pathLst>
          </a:cu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" name="文本框 5"/>
          <p:cNvSpPr txBox="1"/>
          <p:nvPr/>
        </p:nvSpPr>
        <p:spPr>
          <a:xfrm>
            <a:off x="5833185" y="570712"/>
            <a:ext cx="3094265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Тротуар на ул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Соплякова</a:t>
            </a:r>
            <a:endParaRPr lang="ru-RU" altLang="en-US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9" name="文本框 5"/>
          <p:cNvSpPr txBox="1"/>
          <p:nvPr/>
        </p:nvSpPr>
        <p:spPr>
          <a:xfrm>
            <a:off x="9504874" y="1389631"/>
            <a:ext cx="2459355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Мост на «Крутоярах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»</a:t>
            </a:r>
            <a:endParaRPr lang="ru-RU" altLang="en-US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65" name="组合 7"/>
          <p:cNvGrpSpPr/>
          <p:nvPr/>
        </p:nvGrpSpPr>
        <p:grpSpPr>
          <a:xfrm rot="10800000" flipH="1">
            <a:off x="10432257" y="768639"/>
            <a:ext cx="698528" cy="599730"/>
            <a:chOff x="3927567" y="766341"/>
            <a:chExt cx="699588" cy="728630"/>
          </a:xfrm>
        </p:grpSpPr>
        <p:sp>
          <p:nvSpPr>
            <p:cNvPr id="66" name="等腰三角形 9"/>
            <p:cNvSpPr/>
            <p:nvPr/>
          </p:nvSpPr>
          <p:spPr>
            <a:xfrm>
              <a:off x="3927567" y="914752"/>
              <a:ext cx="673442" cy="58021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67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文本框 5"/>
          <p:cNvSpPr txBox="1"/>
          <p:nvPr/>
        </p:nvSpPr>
        <p:spPr>
          <a:xfrm>
            <a:off x="1096591" y="175819"/>
            <a:ext cx="2857499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Тротуар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на ул.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Комарова</a:t>
            </a:r>
            <a:endParaRPr lang="ru-RU" altLang="en-US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71" name="Замещающее содержимое 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3335655" y="3343910"/>
            <a:ext cx="6858000" cy="17018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54"/>
          <p:cNvGrpSpPr/>
          <p:nvPr/>
        </p:nvGrpSpPr>
        <p:grpSpPr>
          <a:xfrm>
            <a:off x="6677472" y="32303"/>
            <a:ext cx="5466619" cy="574254"/>
            <a:chOff x="1260143" y="1171646"/>
            <a:chExt cx="2097206" cy="305679"/>
          </a:xfrm>
        </p:grpSpPr>
        <p:grpSp>
          <p:nvGrpSpPr>
            <p:cNvPr id="3" name="组合 55"/>
            <p:cNvGrpSpPr/>
            <p:nvPr/>
          </p:nvGrpSpPr>
          <p:grpSpPr>
            <a:xfrm>
              <a:off x="1260143" y="1171646"/>
              <a:ext cx="298467" cy="305679"/>
              <a:chOff x="0" y="0"/>
              <a:chExt cx="2813301" cy="1810156"/>
            </a:xfrm>
          </p:grpSpPr>
          <p:sp>
            <p:nvSpPr>
              <p:cNvPr id="5" name="任意多边形 64"/>
              <p:cNvSpPr/>
              <p:nvPr/>
            </p:nvSpPr>
            <p:spPr>
              <a:xfrm>
                <a:off x="0" y="3"/>
                <a:ext cx="165325" cy="1810153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" name="任意多边形 67"/>
              <p:cNvSpPr/>
              <p:nvPr/>
            </p:nvSpPr>
            <p:spPr>
              <a:xfrm rot="5400000" flipV="1">
                <a:off x="1317299" y="-1317299"/>
                <a:ext cx="178703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7" name="文本框 59"/>
            <p:cNvSpPr txBox="1"/>
            <p:nvPr/>
          </p:nvSpPr>
          <p:spPr>
            <a:xfrm>
              <a:off x="1298543" y="1224399"/>
              <a:ext cx="2058806" cy="1802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ru-RU" altLang="zh-CN" sz="1600" dirty="0"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Приоритет: дорожно - транспортная инфраструктура</a:t>
              </a:r>
            </a:p>
          </p:txBody>
        </p:sp>
      </p:grpSp>
      <p:pic>
        <p:nvPicPr>
          <p:cNvPr id="3076" name="Picture 4" descr="https://sun9-28.userapi.com/impg/hcz4mN8YO1UTVnc-9PJV_eQNSZc9Em-1Nqu8ag/bn4sKVSZA5c.jpg?size=2560x1707&amp;quality=95&amp;sign=307d7c9a72aadfeca08626098cc93eb0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92" y="606554"/>
            <a:ext cx="4049182" cy="269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文本框 5"/>
          <p:cNvSpPr txBox="1"/>
          <p:nvPr/>
        </p:nvSpPr>
        <p:spPr>
          <a:xfrm>
            <a:off x="1243402" y="3327512"/>
            <a:ext cx="2857499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Тротуар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на ул.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Калинина</a:t>
            </a:r>
            <a:endParaRPr lang="ru-RU" altLang="en-US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078" name="Picture 6" descr="https://sun9-68.userapi.com/impg/YMMsXJYtPgsTtFNh9iLNZseL13OpkJ9Kqev55A/MjnObxjawX0.jpg?size=604x403&amp;quality=95&amp;sign=1fcb8eea29b696744579d645439767c1&amp;c_uniq_tag=0l5LQ9brx5HwlqQS3mSwQLplhVV6Nio-UpmkBey5yTc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92" y="3696844"/>
            <a:ext cx="4113827" cy="274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9-14.userapi.com/impg/TCj3aOEnxdvQ2eyZzaVzG2HVY4q_ivDZpkfCyQ/RiGb0SqWHew.jpg?size=1016x677&amp;quality=96&amp;sign=a8bdf3f83287be17e7cd73bc1ab4eb84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543" y="945808"/>
            <a:ext cx="3811651" cy="25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文本框 5"/>
          <p:cNvSpPr txBox="1"/>
          <p:nvPr/>
        </p:nvSpPr>
        <p:spPr>
          <a:xfrm>
            <a:off x="5485051" y="3528161"/>
            <a:ext cx="3737548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Тротуар на Соймановском проспекте</a:t>
            </a:r>
            <a:endParaRPr lang="ru-RU" altLang="en-US" sz="1600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61" name="组合 7"/>
          <p:cNvGrpSpPr/>
          <p:nvPr/>
        </p:nvGrpSpPr>
        <p:grpSpPr>
          <a:xfrm rot="5400000" flipH="1">
            <a:off x="5080261" y="620693"/>
            <a:ext cx="855618" cy="650230"/>
            <a:chOff x="3927567" y="766341"/>
            <a:chExt cx="699588" cy="728630"/>
          </a:xfrm>
        </p:grpSpPr>
        <p:sp>
          <p:nvSpPr>
            <p:cNvPr id="62" name="等腰三角形 9"/>
            <p:cNvSpPr/>
            <p:nvPr/>
          </p:nvSpPr>
          <p:spPr>
            <a:xfrm>
              <a:off x="3927567" y="914752"/>
              <a:ext cx="673442" cy="58021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64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组合 7"/>
          <p:cNvGrpSpPr/>
          <p:nvPr/>
        </p:nvGrpSpPr>
        <p:grpSpPr>
          <a:xfrm rot="5400000" flipH="1">
            <a:off x="404564" y="272830"/>
            <a:ext cx="855618" cy="650230"/>
            <a:chOff x="3927567" y="766341"/>
            <a:chExt cx="699588" cy="728630"/>
          </a:xfrm>
        </p:grpSpPr>
        <p:sp>
          <p:nvSpPr>
            <p:cNvPr id="73" name="等腰三角形 9"/>
            <p:cNvSpPr/>
            <p:nvPr/>
          </p:nvSpPr>
          <p:spPr>
            <a:xfrm>
              <a:off x="3927567" y="914752"/>
              <a:ext cx="673442" cy="58021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4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组合 7"/>
          <p:cNvGrpSpPr/>
          <p:nvPr/>
        </p:nvGrpSpPr>
        <p:grpSpPr>
          <a:xfrm rot="5400000" flipH="1">
            <a:off x="315324" y="3244217"/>
            <a:ext cx="855618" cy="650230"/>
            <a:chOff x="3927567" y="766341"/>
            <a:chExt cx="699588" cy="728630"/>
          </a:xfrm>
        </p:grpSpPr>
        <p:sp>
          <p:nvSpPr>
            <p:cNvPr id="77" name="等腰三角形 9"/>
            <p:cNvSpPr/>
            <p:nvPr/>
          </p:nvSpPr>
          <p:spPr>
            <a:xfrm>
              <a:off x="3927567" y="914752"/>
              <a:ext cx="673442" cy="58021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8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组合 7"/>
          <p:cNvGrpSpPr/>
          <p:nvPr/>
        </p:nvGrpSpPr>
        <p:grpSpPr>
          <a:xfrm rot="5400000" flipH="1">
            <a:off x="4965734" y="3160543"/>
            <a:ext cx="855618" cy="650230"/>
            <a:chOff x="3927567" y="766341"/>
            <a:chExt cx="699588" cy="728630"/>
          </a:xfrm>
        </p:grpSpPr>
        <p:sp>
          <p:nvSpPr>
            <p:cNvPr id="81" name="等腰三角形 9"/>
            <p:cNvSpPr/>
            <p:nvPr/>
          </p:nvSpPr>
          <p:spPr>
            <a:xfrm>
              <a:off x="3927567" y="914752"/>
              <a:ext cx="673442" cy="58021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2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82" name="Picture 10" descr="https://sun9-23.userapi.com/impg/YluOuB4rtlqeRwbXfHc3Fkntcv2M5izS5Xma0Q/Dm0_TaYKzLc.jpg?size=1016x677&amp;quality=95&amp;sign=dd8afae2466ee53dbb7c317555dc34bc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408" y="3866715"/>
            <a:ext cx="3767920" cy="246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931" y="1955071"/>
            <a:ext cx="2735239" cy="364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文本框 5"/>
          <p:cNvSpPr txBox="1"/>
          <p:nvPr/>
        </p:nvSpPr>
        <p:spPr>
          <a:xfrm>
            <a:off x="7126941" y="89809"/>
            <a:ext cx="2903552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Городская среда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6" name="组合 54"/>
          <p:cNvGrpSpPr/>
          <p:nvPr/>
        </p:nvGrpSpPr>
        <p:grpSpPr>
          <a:xfrm>
            <a:off x="9806305" y="168910"/>
            <a:ext cx="2096770" cy="815975"/>
            <a:chOff x="1260143" y="1171646"/>
            <a:chExt cx="2097206" cy="506670"/>
          </a:xfrm>
        </p:grpSpPr>
        <p:grpSp>
          <p:nvGrpSpPr>
            <p:cNvPr id="8" name="组合 55"/>
            <p:cNvGrpSpPr/>
            <p:nvPr/>
          </p:nvGrpSpPr>
          <p:grpSpPr>
            <a:xfrm>
              <a:off x="1260143" y="1171646"/>
              <a:ext cx="299114" cy="476108"/>
              <a:chOff x="0" y="0"/>
              <a:chExt cx="2819400" cy="2819400"/>
            </a:xfrm>
          </p:grpSpPr>
          <p:sp>
            <p:nvSpPr>
              <p:cNvPr id="9" name="任意多边形 64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任意多边形 67"/>
              <p:cNvSpPr/>
              <p:nvPr/>
            </p:nvSpPr>
            <p:spPr>
              <a:xfrm rot="5400000" flipV="1">
                <a:off x="1317299" y="-1317299"/>
                <a:ext cx="178703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组合 58"/>
            <p:cNvGrpSpPr/>
            <p:nvPr/>
          </p:nvGrpSpPr>
          <p:grpSpPr>
            <a:xfrm rot="10800000">
              <a:off x="3058235" y="1202208"/>
              <a:ext cx="299114" cy="476108"/>
              <a:chOff x="0" y="0"/>
              <a:chExt cx="2819400" cy="2819400"/>
            </a:xfrm>
          </p:grpSpPr>
          <p:sp>
            <p:nvSpPr>
              <p:cNvPr id="21" name="任意多边形 60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任意多边形 61"/>
              <p:cNvSpPr/>
              <p:nvPr/>
            </p:nvSpPr>
            <p:spPr>
              <a:xfrm rot="5400000" flipV="1">
                <a:off x="1317297" y="-1307900"/>
                <a:ext cx="178709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3" name="文本框 59"/>
            <p:cNvSpPr txBox="1"/>
            <p:nvPr/>
          </p:nvSpPr>
          <p:spPr>
            <a:xfrm>
              <a:off x="1298543" y="1224399"/>
              <a:ext cx="2058806" cy="2286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ru-RU" altLang="zh-CN" dirty="0"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Благоустройство</a:t>
              </a:r>
            </a:p>
          </p:txBody>
        </p:sp>
      </p:grpSp>
      <p:cxnSp>
        <p:nvCxnSpPr>
          <p:cNvPr id="16" name="Прямое соединение 15"/>
          <p:cNvCxnSpPr/>
          <p:nvPr/>
        </p:nvCxnSpPr>
        <p:spPr>
          <a:xfrm>
            <a:off x="7458160" y="518676"/>
            <a:ext cx="224725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3" name="文本框 32"/>
          <p:cNvSpPr txBox="1"/>
          <p:nvPr/>
        </p:nvSpPr>
        <p:spPr>
          <a:xfrm>
            <a:off x="9626926" y="984885"/>
            <a:ext cx="2335880" cy="36933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altLang="zh-CN" dirty="0" smtClean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2024 – 2025 годы</a:t>
            </a:r>
            <a:endParaRPr lang="ru-RU" altLang="zh-CN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cxnSp>
        <p:nvCxnSpPr>
          <p:cNvPr id="66" name="Прямое соединение 65"/>
          <p:cNvCxnSpPr/>
          <p:nvPr/>
        </p:nvCxnSpPr>
        <p:spPr>
          <a:xfrm>
            <a:off x="732155" y="3060700"/>
            <a:ext cx="987425" cy="952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7" name="Прямое соединение 66"/>
          <p:cNvCxnSpPr/>
          <p:nvPr/>
        </p:nvCxnSpPr>
        <p:spPr>
          <a:xfrm>
            <a:off x="9561915" y="1348464"/>
            <a:ext cx="240089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6" name="Изображение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72" name="Прямое соединение 71"/>
          <p:cNvCxnSpPr/>
          <p:nvPr/>
        </p:nvCxnSpPr>
        <p:spPr>
          <a:xfrm>
            <a:off x="9310279" y="3204832"/>
            <a:ext cx="207665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3" name="Oval 85"/>
          <p:cNvSpPr>
            <a:spLocks noChangeAspect="1"/>
          </p:cNvSpPr>
          <p:nvPr/>
        </p:nvSpPr>
        <p:spPr>
          <a:xfrm>
            <a:off x="4609589" y="1010330"/>
            <a:ext cx="1923138" cy="1843416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1217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41 двор</a:t>
            </a:r>
          </a:p>
          <a:p>
            <a:pPr marL="0" marR="0" lvl="0" indent="0" algn="ctr" defTabSz="1217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  </a:t>
            </a:r>
            <a:r>
              <a:rPr kumimoji="0" lang="ru-RU" alt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с начала реализации программы</a:t>
            </a:r>
          </a:p>
        </p:txBody>
      </p:sp>
      <p:sp>
        <p:nvSpPr>
          <p:cNvPr id="74" name="Oval 85"/>
          <p:cNvSpPr>
            <a:spLocks noChangeAspect="1"/>
          </p:cNvSpPr>
          <p:nvPr/>
        </p:nvSpPr>
        <p:spPr>
          <a:xfrm>
            <a:off x="6634432" y="982330"/>
            <a:ext cx="1849232" cy="1849232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1217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en-US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Портфель проектов «Прошлое-   в настоящем и будущем»</a:t>
            </a:r>
          </a:p>
        </p:txBody>
      </p:sp>
      <p:sp>
        <p:nvSpPr>
          <p:cNvPr id="2" name="文本框 32"/>
          <p:cNvSpPr txBox="1"/>
          <p:nvPr/>
        </p:nvSpPr>
        <p:spPr>
          <a:xfrm>
            <a:off x="276822" y="85726"/>
            <a:ext cx="3495077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altLang="zh-CN" sz="16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И</a:t>
            </a:r>
            <a:r>
              <a:rPr lang="ru-RU" altLang="zh-CN" sz="1600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ндекс </a:t>
            </a:r>
            <a:r>
              <a:rPr lang="ru-RU" altLang="zh-CN" sz="16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качества городской среды</a:t>
            </a:r>
          </a:p>
          <a:p>
            <a:pPr algn="ctr">
              <a:buFont typeface="Arial" panose="020B0604020202020204" pitchFamily="34" charset="0"/>
            </a:pPr>
            <a:r>
              <a:rPr lang="ru-RU" altLang="zh-CN" sz="16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(</a:t>
            </a:r>
            <a:r>
              <a:rPr lang="ru-RU" altLang="zh-CN" sz="1600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благоприятная)</a:t>
            </a:r>
            <a:endParaRPr lang="ru-RU" altLang="zh-CN" sz="1600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cxnSp>
        <p:nvCxnSpPr>
          <p:cNvPr id="3" name="Прямое соединение 2"/>
          <p:cNvCxnSpPr/>
          <p:nvPr/>
        </p:nvCxnSpPr>
        <p:spPr>
          <a:xfrm>
            <a:off x="395605" y="683563"/>
            <a:ext cx="321300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Замещающее содержимое 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3340100" y="3329305"/>
            <a:ext cx="6859270" cy="20066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9" name="组合 7"/>
          <p:cNvGrpSpPr/>
          <p:nvPr/>
        </p:nvGrpSpPr>
        <p:grpSpPr>
          <a:xfrm rot="5400000" flipH="1">
            <a:off x="269314" y="3215666"/>
            <a:ext cx="655321" cy="525328"/>
            <a:chOff x="3927567" y="766341"/>
            <a:chExt cx="699588" cy="728630"/>
          </a:xfrm>
        </p:grpSpPr>
        <p:sp>
          <p:nvSpPr>
            <p:cNvPr id="12" name="等腰三角形 9"/>
            <p:cNvSpPr/>
            <p:nvPr/>
          </p:nvSpPr>
          <p:spPr>
            <a:xfrm>
              <a:off x="3927567" y="914752"/>
              <a:ext cx="673442" cy="580219"/>
            </a:xfrm>
            <a:prstGeom prst="triangl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7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7"/>
          <p:cNvGrpSpPr/>
          <p:nvPr/>
        </p:nvGrpSpPr>
        <p:grpSpPr>
          <a:xfrm rot="5400000" flipH="1">
            <a:off x="4240201" y="2951543"/>
            <a:ext cx="655320" cy="507365"/>
            <a:chOff x="3927567" y="766341"/>
            <a:chExt cx="699588" cy="728630"/>
          </a:xfrm>
        </p:grpSpPr>
        <p:sp>
          <p:nvSpPr>
            <p:cNvPr id="20" name="等腰三角形 9"/>
            <p:cNvSpPr/>
            <p:nvPr/>
          </p:nvSpPr>
          <p:spPr>
            <a:xfrm>
              <a:off x="3927567" y="914752"/>
              <a:ext cx="673442" cy="580219"/>
            </a:xfrm>
            <a:prstGeom prst="triangl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24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7"/>
          <p:cNvGrpSpPr/>
          <p:nvPr/>
        </p:nvGrpSpPr>
        <p:grpSpPr>
          <a:xfrm rot="10981415" flipH="1">
            <a:off x="6213358" y="1072639"/>
            <a:ext cx="634746" cy="481467"/>
            <a:chOff x="3927567" y="766341"/>
            <a:chExt cx="699588" cy="728630"/>
          </a:xfrm>
        </p:grpSpPr>
        <p:sp>
          <p:nvSpPr>
            <p:cNvPr id="27" name="等腰三角形 9"/>
            <p:cNvSpPr/>
            <p:nvPr/>
          </p:nvSpPr>
          <p:spPr>
            <a:xfrm>
              <a:off x="3927567" y="914752"/>
              <a:ext cx="673442" cy="580219"/>
            </a:xfrm>
            <a:prstGeom prst="triangl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28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2271169509"/>
              </p:ext>
            </p:extLst>
          </p:nvPr>
        </p:nvGraphicFramePr>
        <p:xfrm>
          <a:off x="208696" y="775606"/>
          <a:ext cx="3563203" cy="2473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4" name="文本框 31"/>
          <p:cNvSpPr txBox="1"/>
          <p:nvPr/>
        </p:nvSpPr>
        <p:spPr>
          <a:xfrm>
            <a:off x="4438626" y="2857610"/>
            <a:ext cx="3673376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altLang="zh-CN" sz="1600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cs typeface="Arial" panose="020B0604020202020204" pitchFamily="34" charset="0"/>
              </a:rPr>
              <a:t>Пешеходная зона: ул. Садовая, площадь К. Маркса, ул. Фрунзе</a:t>
            </a:r>
          </a:p>
          <a:p>
            <a:pPr algn="just">
              <a:buFont typeface="Arial" panose="020B0604020202020204" pitchFamily="34" charset="0"/>
            </a:pPr>
            <a:endParaRPr lang="ru-RU" altLang="zh-CN" sz="1600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4098" name="Picture 2" descr="https://sun9-55.userapi.com/impg/HJyg7Q8hmYnmUbba_yRU6mAZ_CAzKW0-NYKZSg/BxBE8zBoQIE.jpg?size=1016x677&amp;quality=95&amp;sign=2b207a471a43ffb1e15b621099583fdd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61" y="3684542"/>
            <a:ext cx="3533639" cy="235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文本框 31"/>
          <p:cNvSpPr txBox="1"/>
          <p:nvPr/>
        </p:nvSpPr>
        <p:spPr>
          <a:xfrm>
            <a:off x="888974" y="3272121"/>
            <a:ext cx="3241221" cy="41242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30000"/>
              </a:lnSpc>
              <a:buFont typeface="Arial" panose="020B0604020202020204" pitchFamily="34" charset="0"/>
            </a:pPr>
            <a:r>
              <a:rPr lang="ru-RU" altLang="zh-CN" sz="1600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cs typeface="Arial" panose="020B0604020202020204" pitchFamily="34" charset="0"/>
              </a:rPr>
              <a:t>Двор по ул. К. Либкнехта, 125</a:t>
            </a:r>
            <a:endParaRPr lang="ru-RU" altLang="zh-CN" sz="1600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69" name="组合 7"/>
          <p:cNvGrpSpPr/>
          <p:nvPr/>
        </p:nvGrpSpPr>
        <p:grpSpPr>
          <a:xfrm rot="5400000" flipH="1">
            <a:off x="8902263" y="812253"/>
            <a:ext cx="735067" cy="584236"/>
            <a:chOff x="3927567" y="766341"/>
            <a:chExt cx="699588" cy="728630"/>
          </a:xfrm>
        </p:grpSpPr>
        <p:sp>
          <p:nvSpPr>
            <p:cNvPr id="70" name="等腰三角形 9"/>
            <p:cNvSpPr/>
            <p:nvPr/>
          </p:nvSpPr>
          <p:spPr>
            <a:xfrm>
              <a:off x="3927567" y="914752"/>
              <a:ext cx="673442" cy="580219"/>
            </a:xfrm>
            <a:prstGeom prst="triangl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5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文本框 32"/>
          <p:cNvSpPr txBox="1"/>
          <p:nvPr/>
        </p:nvSpPr>
        <p:spPr>
          <a:xfrm>
            <a:off x="8596993" y="1445507"/>
            <a:ext cx="3468635" cy="25545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just">
              <a:buFont typeface="Arial" panose="020B0604020202020204" pitchFamily="34" charset="0"/>
            </a:pPr>
            <a:r>
              <a:rPr lang="ru-RU" altLang="zh-CN" sz="1600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</a:rPr>
              <a:t>Площадь перед магазином «Универмаг» и почтамтом,</a:t>
            </a:r>
          </a:p>
          <a:p>
            <a:pPr algn="just">
              <a:buFont typeface="Arial" panose="020B0604020202020204" pitchFamily="34" charset="0"/>
            </a:pPr>
            <a:r>
              <a:rPr lang="ru-RU" altLang="zh-CN" sz="1600" dirty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</a:rPr>
              <a:t>н</a:t>
            </a:r>
            <a:r>
              <a:rPr lang="ru-RU" altLang="zh-CN" sz="1600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</a:rPr>
              <a:t>абережная речки Кыштымка</a:t>
            </a:r>
            <a:r>
              <a:rPr lang="ru-RU" altLang="zh-CN" sz="1600" dirty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</a:rPr>
              <a:t>.</a:t>
            </a:r>
            <a:r>
              <a:rPr lang="ru-RU" altLang="zh-CN" sz="1600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</a:rPr>
              <a:t> </a:t>
            </a:r>
            <a:r>
              <a:rPr lang="ru-RU" altLang="zh-CN" sz="1600" dirty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</a:rPr>
              <a:t>З</a:t>
            </a:r>
            <a:r>
              <a:rPr lang="ru-RU" altLang="zh-CN" sz="1600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</a:rPr>
              <a:t>аявка на Всероссийский конкурс с проектом по благоустройству Нижнего Кыштыма.</a:t>
            </a:r>
          </a:p>
          <a:p>
            <a:pPr algn="just">
              <a:buFont typeface="Arial" panose="020B0604020202020204" pitchFamily="34" charset="0"/>
            </a:pPr>
            <a:endParaRPr lang="ru-RU" altLang="zh-CN" sz="1600" dirty="0" smtClean="0">
              <a:solidFill>
                <a:schemeClr val="bg1"/>
              </a:solidFill>
              <a:latin typeface="Bahnschrift Light" panose="020B0502040204020203" pitchFamily="34" charset="0"/>
              <a:ea typeface="Microsoft YaHei" panose="020B0503020204020204" charset="-122"/>
            </a:endParaRPr>
          </a:p>
          <a:p>
            <a:pPr algn="ctr">
              <a:buFont typeface="Arial" panose="020B0604020202020204" pitchFamily="34" charset="0"/>
            </a:pPr>
            <a:r>
              <a:rPr lang="ru-RU" altLang="zh-CN" sz="1600" b="1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</a:rPr>
              <a:t>15 </a:t>
            </a:r>
            <a:r>
              <a:rPr lang="ru-RU" altLang="zh-CN" sz="1600" b="1" dirty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</a:rPr>
              <a:t>марта - 30 апреля</a:t>
            </a:r>
          </a:p>
          <a:p>
            <a:pPr algn="just">
              <a:buFont typeface="Arial" panose="020B0604020202020204" pitchFamily="34" charset="0"/>
            </a:pPr>
            <a:r>
              <a:rPr lang="ru-RU" altLang="zh-CN" sz="1600" dirty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</a:rPr>
              <a:t>Всероссийское </a:t>
            </a:r>
            <a:r>
              <a:rPr lang="ru-RU" altLang="zh-CN" sz="1600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</a:rPr>
              <a:t>голосование </a:t>
            </a:r>
            <a:r>
              <a:rPr lang="ru-RU" altLang="zh-CN" sz="1600" dirty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</a:rPr>
              <a:t>за объекты </a:t>
            </a:r>
            <a:r>
              <a:rPr lang="ru-RU" altLang="zh-CN" sz="1600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</a:rPr>
              <a:t>благоустройства</a:t>
            </a:r>
            <a:endParaRPr lang="ru-RU" altLang="zh-CN" sz="1600" dirty="0">
              <a:solidFill>
                <a:schemeClr val="bg1"/>
              </a:solidFill>
              <a:latin typeface="Bahnschrift Light" panose="020B0502040204020203" pitchFamily="34" charset="0"/>
              <a:ea typeface="Microsoft YaHei" panose="020B0503020204020204" charset="-122"/>
            </a:endParaRPr>
          </a:p>
        </p:txBody>
      </p:sp>
      <p:sp>
        <p:nvSpPr>
          <p:cNvPr id="81" name="文本框 31"/>
          <p:cNvSpPr txBox="1"/>
          <p:nvPr/>
        </p:nvSpPr>
        <p:spPr>
          <a:xfrm>
            <a:off x="8206342" y="3992534"/>
            <a:ext cx="3985658" cy="41242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30000"/>
              </a:lnSpc>
              <a:buFont typeface="Arial" panose="020B0604020202020204" pitchFamily="34" charset="0"/>
            </a:pPr>
            <a:r>
              <a:rPr lang="ru-RU" altLang="zh-CN" sz="1600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cs typeface="Arial" panose="020B0604020202020204" pitchFamily="34" charset="0"/>
              </a:rPr>
              <a:t>Ремонт клумбы на круговом движении</a:t>
            </a:r>
            <a:endParaRPr lang="ru-RU" altLang="zh-CN" sz="1600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82" name="组合 7"/>
          <p:cNvGrpSpPr/>
          <p:nvPr/>
        </p:nvGrpSpPr>
        <p:grpSpPr>
          <a:xfrm rot="5400000" flipH="1">
            <a:off x="7669769" y="4111010"/>
            <a:ext cx="655320" cy="507365"/>
            <a:chOff x="3927567" y="766341"/>
            <a:chExt cx="699588" cy="728630"/>
          </a:xfrm>
        </p:grpSpPr>
        <p:sp>
          <p:nvSpPr>
            <p:cNvPr id="83" name="等腰三角形 9"/>
            <p:cNvSpPr/>
            <p:nvPr/>
          </p:nvSpPr>
          <p:spPr>
            <a:xfrm>
              <a:off x="3927567" y="914752"/>
              <a:ext cx="673442" cy="580219"/>
            </a:xfrm>
            <a:prstGeom prst="triangl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4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9" name="Picture 3" descr="C:\Users\user\Desktop\GqFi_yO4a3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778" y="3443129"/>
            <a:ext cx="2501382" cy="33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photo_2024-03-26_13-54-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112" y="4422282"/>
            <a:ext cx="3767263" cy="223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文本框 31"/>
          <p:cNvSpPr txBox="1"/>
          <p:nvPr/>
        </p:nvSpPr>
        <p:spPr>
          <a:xfrm>
            <a:off x="276823" y="6021869"/>
            <a:ext cx="4544722" cy="78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altLang="zh-CN" sz="1500" b="1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cs typeface="Arial" panose="020B0604020202020204" pitchFamily="34" charset="0"/>
              </a:rPr>
              <a:t>В 2023 году в  Кыштыме прошёл выездной Экспертный совет Минстроя РФ,  дана высокая оценка проектам  по благоустройству</a:t>
            </a:r>
            <a:endParaRPr lang="ru-RU" altLang="zh-CN" sz="1500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2050" name="Picture 2" descr="C:\Users\user\Desktop\white_contur-horizont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530" y="-147055"/>
            <a:ext cx="2784141" cy="156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文本框 5"/>
          <p:cNvSpPr txBox="1"/>
          <p:nvPr/>
        </p:nvSpPr>
        <p:spPr>
          <a:xfrm>
            <a:off x="1061357" y="6397"/>
            <a:ext cx="8666298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sz="2400" dirty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  <a:sym typeface="+mn-ea"/>
              </a:rPr>
              <a:t>Инициативное бюджетирование </a:t>
            </a:r>
            <a:r>
              <a:rPr lang="ru-RU" sz="2400" dirty="0" smtClean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  <a:sym typeface="+mn-ea"/>
              </a:rPr>
              <a:t>в </a:t>
            </a:r>
            <a:r>
              <a:rPr lang="ru-RU" sz="2400" dirty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  <a:sym typeface="+mn-ea"/>
              </a:rPr>
              <a:t>городской среде</a:t>
            </a:r>
            <a:endParaRPr lang="ru-RU" altLang="en-US" sz="2400" dirty="0">
              <a:solidFill>
                <a:schemeClr val="bg1"/>
              </a:solidFill>
              <a:latin typeface="Bahnschrift Light" panose="020B0502040204020203" pitchFamily="34" charset="0"/>
              <a:ea typeface="Microsoft YaHei" panose="020B050302020402020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6" name="组合 54"/>
          <p:cNvGrpSpPr/>
          <p:nvPr/>
        </p:nvGrpSpPr>
        <p:grpSpPr>
          <a:xfrm>
            <a:off x="9747573" y="212435"/>
            <a:ext cx="2175418" cy="576313"/>
            <a:chOff x="1260143" y="1171646"/>
            <a:chExt cx="2097206" cy="506670"/>
          </a:xfrm>
        </p:grpSpPr>
        <p:grpSp>
          <p:nvGrpSpPr>
            <p:cNvPr id="8" name="组合 55"/>
            <p:cNvGrpSpPr/>
            <p:nvPr/>
          </p:nvGrpSpPr>
          <p:grpSpPr>
            <a:xfrm>
              <a:off x="1260143" y="1171646"/>
              <a:ext cx="299114" cy="476108"/>
              <a:chOff x="0" y="0"/>
              <a:chExt cx="2819400" cy="2819400"/>
            </a:xfrm>
          </p:grpSpPr>
          <p:sp>
            <p:nvSpPr>
              <p:cNvPr id="9" name="任意多边形 64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任意多边形 67"/>
              <p:cNvSpPr/>
              <p:nvPr/>
            </p:nvSpPr>
            <p:spPr>
              <a:xfrm rot="5400000" flipV="1">
                <a:off x="1317299" y="-1317299"/>
                <a:ext cx="178703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组合 58"/>
            <p:cNvGrpSpPr/>
            <p:nvPr/>
          </p:nvGrpSpPr>
          <p:grpSpPr>
            <a:xfrm rot="10800000">
              <a:off x="3058235" y="1202208"/>
              <a:ext cx="299114" cy="476108"/>
              <a:chOff x="0" y="0"/>
              <a:chExt cx="2819400" cy="2819400"/>
            </a:xfrm>
          </p:grpSpPr>
          <p:sp>
            <p:nvSpPr>
              <p:cNvPr id="21" name="任意多边形 60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任意多边形 61"/>
              <p:cNvSpPr/>
              <p:nvPr/>
            </p:nvSpPr>
            <p:spPr>
              <a:xfrm rot="5400000" flipV="1">
                <a:off x="1317297" y="-1307900"/>
                <a:ext cx="178709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3" name="文本框 59"/>
            <p:cNvSpPr txBox="1"/>
            <p:nvPr/>
          </p:nvSpPr>
          <p:spPr>
            <a:xfrm>
              <a:off x="1279195" y="1224399"/>
              <a:ext cx="2078154" cy="3247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ru-RU" altLang="zh-CN" dirty="0"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Благоустройство</a:t>
              </a:r>
            </a:p>
          </p:txBody>
        </p:sp>
      </p:grpSp>
      <p:cxnSp>
        <p:nvCxnSpPr>
          <p:cNvPr id="16" name="Прямое соединение 15"/>
          <p:cNvCxnSpPr/>
          <p:nvPr/>
        </p:nvCxnSpPr>
        <p:spPr>
          <a:xfrm>
            <a:off x="1739153" y="457105"/>
            <a:ext cx="728830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6" name="Изображение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4" name="Замещающее содержимое 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3340100" y="3329305"/>
            <a:ext cx="6859270" cy="200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Picture 4" descr="https://sun9-4.userapi.com/impg/V3-2dfULDwFF9XHmrF8e27l83U6WjgA602KCtA/10485JDzTzE.jpg?size=453x604&amp;quality=95&amp;sign=5859c4faf32769bedd3959b247ace0cf&amp;c_uniq_tag=WK3J4t6WEclEND5KpNXL-IuKOT7t-6MrostH-YtwGoc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186" y="786942"/>
            <a:ext cx="2529794" cy="301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46.userapi.com/impg/2qEWX8MnZYUNSMqf7Ega0MMefX9VWslUw4A6dw/zrsvjTSpbUs.jpg?size=604x402&amp;quality=95&amp;sign=51cd861bde3f27450590a7cba863d665&amp;c_uniq_tag=jpaBczRx3PTtegf4x6SPR6Z7r1xuvGEjEBqGvdblFzw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152" y="769780"/>
            <a:ext cx="4161234" cy="287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40.userapi.com/impg/qyv8bujQ50S2qdansordmAdAXzLea8CGTNbdMQ/-lV5JMZs_y4.jpg?size=604x403&amp;quality=95&amp;sign=a70f05f40c02bf01cea50d4437a6e535&amp;c_uniq_tag=4W6fWwUulmzRtkHUFNXIpVqqoRyX3gyl6nVMAGmaA3A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02" y="769780"/>
            <a:ext cx="4458017" cy="297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sun9-66.userapi.com/impg/pK9kapbHQpykJ8hBpTbI715Ny8UasYfopFmARQ/p2VPotIdfo4.jpg?size=1016x677&amp;quality=95&amp;sign=6ec2f457fdecab13918823169565aabd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152" y="3744252"/>
            <a:ext cx="4193200" cy="303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sun9-74.userapi.com/impg/mRe5T8BrMETbr4Fb15wvr6OJ1AjVCBA9CsOZKw/0z0RCI3DJ44.jpg?size=2560x1707&amp;quality=95&amp;sign=a7a435bdb38c49d7d08bac6ad752444c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02" y="3800822"/>
            <a:ext cx="4458016" cy="297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84271" y="3983869"/>
            <a:ext cx="30778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Библиотека семейного чтения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    (ул.Кр.Звезды,103)</a:t>
            </a:r>
          </a:p>
          <a:p>
            <a:pPr algn="ctr"/>
            <a:endParaRPr lang="ru-RU" sz="1600" dirty="0" smtClean="0">
              <a:solidFill>
                <a:schemeClr val="bg1"/>
              </a:solidFill>
              <a:latin typeface="Bahnschrift Light" panose="020B0502040204020203" pitchFamily="34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Детская библиотека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   (ул.Ленина,33а)</a:t>
            </a:r>
          </a:p>
          <a:p>
            <a:pPr algn="ctr"/>
            <a:endParaRPr lang="ru-RU" sz="1600" dirty="0" smtClean="0">
              <a:solidFill>
                <a:schemeClr val="bg1"/>
              </a:solidFill>
              <a:latin typeface="Bahnschrift Light" panose="020B0502040204020203" pitchFamily="34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Привокзальная площадь</a:t>
            </a:r>
          </a:p>
          <a:p>
            <a:pPr algn="ctr"/>
            <a:endParaRPr lang="ru-RU" sz="1600" dirty="0" smtClean="0">
              <a:solidFill>
                <a:schemeClr val="bg1"/>
              </a:solidFill>
              <a:latin typeface="Bahnschrift Light" panose="020B0502040204020203" pitchFamily="34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Пешеходная лестница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    (ул. Ленина, 6)</a:t>
            </a:r>
            <a:endParaRPr lang="ru-RU" sz="16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046289" y="1256368"/>
            <a:ext cx="10006966" cy="4431264"/>
            <a:chOff x="1046586" y="1256031"/>
            <a:chExt cx="10006904" cy="4433159"/>
          </a:xfrm>
        </p:grpSpPr>
        <p:sp>
          <p:nvSpPr>
            <p:cNvPr id="74" name="矩形 73"/>
            <p:cNvSpPr/>
            <p:nvPr/>
          </p:nvSpPr>
          <p:spPr>
            <a:xfrm>
              <a:off x="1649071" y="1256031"/>
              <a:ext cx="9404419" cy="4618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altLang="en-US" sz="2400" dirty="0">
                  <a:solidFill>
                    <a:schemeClr val="bg1"/>
                  </a:solidFill>
                  <a:latin typeface="Bahnschrift Light" panose="020B0502040204020203" pitchFamily="34" charset="0"/>
                  <a:cs typeface="Arial" panose="020B0604020202020204" pitchFamily="34" charset="0"/>
                  <a:sym typeface="+mn-ea"/>
                </a:rPr>
                <a:t>Стратегия  социально - экономического развития до 2035 года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Light" panose="020B0502040204020203" pitchFamily="34" charset="0"/>
                <a:ea typeface="Microsoft YaHei" panose="020B0503020204020204" charset="-122"/>
                <a:sym typeface="+mn-ea"/>
              </a:endParaRPr>
            </a:p>
          </p:txBody>
        </p:sp>
        <p:grpSp>
          <p:nvGrpSpPr>
            <p:cNvPr id="39960" name="组合 74"/>
            <p:cNvGrpSpPr/>
            <p:nvPr/>
          </p:nvGrpSpPr>
          <p:grpSpPr>
            <a:xfrm>
              <a:off x="1046586" y="3900266"/>
              <a:ext cx="3223239" cy="1788924"/>
              <a:chOff x="1046586" y="3900266"/>
              <a:chExt cx="3223239" cy="1788924"/>
            </a:xfrm>
          </p:grpSpPr>
          <p:sp>
            <p:nvSpPr>
              <p:cNvPr id="39961" name="矩形 1"/>
              <p:cNvSpPr/>
              <p:nvPr/>
            </p:nvSpPr>
            <p:spPr>
              <a:xfrm>
                <a:off x="1046586" y="3900266"/>
                <a:ext cx="1691510" cy="55332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 algn="ctr">
                  <a:lnSpc>
                    <a:spcPct val="150000"/>
                  </a:lnSpc>
                  <a:buFont typeface="Arial" panose="020B0604020202020204" pitchFamily="34" charset="0"/>
                </a:pPr>
                <a:endParaRPr lang="ru-RU" altLang="zh-CN" sz="2000" b="1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</p:txBody>
          </p:sp>
          <p:sp>
            <p:nvSpPr>
              <p:cNvPr id="77" name="矩形 76"/>
              <p:cNvSpPr/>
              <p:nvPr/>
            </p:nvSpPr>
            <p:spPr>
              <a:xfrm>
                <a:off x="1369163" y="5043754"/>
                <a:ext cx="2900662" cy="6454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altLang="en-US" dirty="0">
                    <a:solidFill>
                      <a:schemeClr val="bg1"/>
                    </a:solidFill>
                    <a:latin typeface="Bahnschrift Light" panose="020B0502040204020203" pitchFamily="34" charset="0"/>
                    <a:cs typeface="Arial" panose="020B0604020202020204" pitchFamily="34" charset="0"/>
                    <a:sym typeface="+mn-ea"/>
                  </a:rPr>
                  <a:t>Национальные</a:t>
                </a:r>
                <a:r>
                  <a:rPr lang="ru-RU" alt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</a:t>
                </a:r>
              </a:p>
              <a:p>
                <a:pPr algn="ctr"/>
                <a:r>
                  <a:rPr lang="ru-RU" alt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проекты</a:t>
                </a:r>
                <a:endParaRPr kumimoji="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YaHei" panose="020B0503020204020204" charset="-122"/>
                  <a:ea typeface="Microsoft YaHei" panose="020B0503020204020204" charset="-122"/>
                  <a:cs typeface="+mn-cs"/>
                  <a:sym typeface="+mn-ea"/>
                </a:endParaRPr>
              </a:p>
            </p:txBody>
          </p:sp>
        </p:grpSp>
        <p:sp>
          <p:nvSpPr>
            <p:cNvPr id="80" name="矩形 79"/>
            <p:cNvSpPr/>
            <p:nvPr/>
          </p:nvSpPr>
          <p:spPr>
            <a:xfrm>
              <a:off x="1775562" y="2335993"/>
              <a:ext cx="9277928" cy="1015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altLang="en-US" sz="2400" dirty="0">
                  <a:solidFill>
                    <a:schemeClr val="bg1"/>
                  </a:solidFill>
                  <a:latin typeface="Bahnschrift Light" panose="020B0502040204020203" pitchFamily="34" charset="0"/>
                  <a:cs typeface="Arial" panose="020B0604020202020204" pitchFamily="34" charset="0"/>
                  <a:sym typeface="+mn-ea"/>
                </a:rPr>
                <a:t>Программа реализации Стратегии на 2020 - 2024 годы</a:t>
              </a:r>
            </a:p>
            <a:p>
              <a:pPr algn="ctr"/>
              <a:endParaRPr lang="ru-RU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  <a:p>
              <a:pPr algn="ctr"/>
              <a:endParaRPr kumimoji="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  <a:sym typeface="+mn-ea"/>
              </a:endParaRPr>
            </a:p>
          </p:txBody>
        </p:sp>
        <p:grpSp>
          <p:nvGrpSpPr>
            <p:cNvPr id="39966" name="组合 80"/>
            <p:cNvGrpSpPr/>
            <p:nvPr/>
          </p:nvGrpSpPr>
          <p:grpSpPr>
            <a:xfrm>
              <a:off x="1599484" y="3335415"/>
              <a:ext cx="9299518" cy="1708244"/>
              <a:chOff x="1599484" y="3335415"/>
              <a:chExt cx="9299518" cy="1708244"/>
            </a:xfrm>
          </p:grpSpPr>
          <p:sp>
            <p:nvSpPr>
              <p:cNvPr id="39967" name="矩形 1"/>
              <p:cNvSpPr/>
              <p:nvPr/>
            </p:nvSpPr>
            <p:spPr>
              <a:xfrm>
                <a:off x="5079263" y="4490338"/>
                <a:ext cx="1691510" cy="55332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 algn="ctr">
                  <a:lnSpc>
                    <a:spcPct val="150000"/>
                  </a:lnSpc>
                  <a:buFont typeface="Arial" panose="020B0604020202020204" pitchFamily="34" charset="0"/>
                </a:pPr>
                <a:endParaRPr lang="ru-RU" altLang="zh-CN" sz="2000" b="1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</p:txBody>
          </p:sp>
          <p:sp>
            <p:nvSpPr>
              <p:cNvPr id="83" name="矩形 82"/>
              <p:cNvSpPr/>
              <p:nvPr/>
            </p:nvSpPr>
            <p:spPr>
              <a:xfrm>
                <a:off x="1599484" y="3335415"/>
                <a:ext cx="9299518" cy="6759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altLang="en-US" sz="2000" dirty="0">
                    <a:solidFill>
                      <a:schemeClr val="bg1"/>
                    </a:solidFill>
                    <a:latin typeface="Bahnschrift Light" panose="020B0502040204020203" pitchFamily="34" charset="0"/>
                    <a:cs typeface="Arial" panose="020B0604020202020204" pitchFamily="34" charset="0"/>
                    <a:sym typeface="+mn-ea"/>
                  </a:rPr>
                  <a:t>Муниципальные целевые программы по основным направлениям развития</a:t>
                </a:r>
                <a:endParaRPr lang="ru-RU" altLang="en-US" dirty="0">
                  <a:solidFill>
                    <a:schemeClr val="bg1"/>
                  </a:solidFill>
                  <a:latin typeface="Bahnschrift Light" panose="020B0502040204020203" pitchFamily="34" charset="0"/>
                  <a:cs typeface="Arial" panose="020B0604020202020204" pitchFamily="34" charset="0"/>
                </a:endParaRPr>
              </a:p>
              <a:p>
                <a:pPr algn="ctr"/>
                <a:endParaRPr kumimoji="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YaHei" panose="020B0503020204020204" charset="-122"/>
                  <a:ea typeface="Microsoft YaHei" panose="020B0503020204020204" charset="-122"/>
                  <a:cs typeface="+mn-cs"/>
                  <a:sym typeface="+mn-ea"/>
                </a:endParaRPr>
              </a:p>
            </p:txBody>
          </p:sp>
        </p:grpSp>
      </p:grpSp>
      <p:sp>
        <p:nvSpPr>
          <p:cNvPr id="3" name="Текстовое поле 2"/>
          <p:cNvSpPr txBox="1"/>
          <p:nvPr/>
        </p:nvSpPr>
        <p:spPr>
          <a:xfrm>
            <a:off x="1388745" y="174625"/>
            <a:ext cx="98444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dirty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  <a:sym typeface="+mn-ea"/>
              </a:rPr>
              <a:t>Социально - экономическое развитие </a:t>
            </a:r>
          </a:p>
          <a:p>
            <a:pPr algn="ctr"/>
            <a:r>
              <a:rPr lang="ru-RU" altLang="en-US" sz="2800" dirty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  <a:sym typeface="+mn-ea"/>
              </a:rPr>
              <a:t>Кыштымского городского округа</a:t>
            </a:r>
            <a:endParaRPr lang="ru-RU" altLang="en-US" sz="2800" dirty="0">
              <a:solidFill>
                <a:schemeClr val="bg1"/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02" name="Замещающее содержимое 101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 rot="16200000">
            <a:off x="-3312795" y="3313430"/>
            <a:ext cx="6856730" cy="23177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Прямое соединение 1"/>
          <p:cNvCxnSpPr/>
          <p:nvPr/>
        </p:nvCxnSpPr>
        <p:spPr>
          <a:xfrm>
            <a:off x="3219450" y="644525"/>
            <a:ext cx="624014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65" name="组合 7"/>
          <p:cNvGrpSpPr/>
          <p:nvPr/>
        </p:nvGrpSpPr>
        <p:grpSpPr>
          <a:xfrm rot="10800000" flipH="1">
            <a:off x="2322830" y="4001770"/>
            <a:ext cx="1012825" cy="832485"/>
            <a:chOff x="3927567" y="766341"/>
            <a:chExt cx="699588" cy="728630"/>
          </a:xfrm>
        </p:grpSpPr>
        <p:sp>
          <p:nvSpPr>
            <p:cNvPr id="66" name="等腰三角形 9"/>
            <p:cNvSpPr/>
            <p:nvPr/>
          </p:nvSpPr>
          <p:spPr>
            <a:xfrm>
              <a:off x="3927567" y="914752"/>
              <a:ext cx="673442" cy="58021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67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345" name="Freeform 10"/>
          <p:cNvSpPr>
            <a:spLocks noEditPoints="1"/>
          </p:cNvSpPr>
          <p:nvPr/>
        </p:nvSpPr>
        <p:spPr>
          <a:xfrm rot="10800000">
            <a:off x="5889625" y="1753870"/>
            <a:ext cx="392430" cy="471805"/>
          </a:xfrm>
          <a:custGeom>
            <a:avLst/>
            <a:gdLst/>
            <a:ahLst/>
            <a:cxnLst>
              <a:cxn ang="0">
                <a:pos x="180929896" y="0"/>
              </a:cxn>
              <a:cxn ang="0">
                <a:pos x="200489526" y="9713173"/>
              </a:cxn>
              <a:cxn ang="0">
                <a:pos x="350856947" y="182125307"/>
              </a:cxn>
              <a:cxn ang="0">
                <a:pos x="339855207" y="206408241"/>
              </a:cxn>
              <a:cxn ang="0">
                <a:pos x="277507228" y="206408241"/>
              </a:cxn>
              <a:cxn ang="0">
                <a:pos x="246944753" y="206408241"/>
              </a:cxn>
              <a:cxn ang="0">
                <a:pos x="246944753" y="287758272"/>
              </a:cxn>
              <a:cxn ang="0">
                <a:pos x="216382278" y="318111939"/>
              </a:cxn>
              <a:cxn ang="0">
                <a:pos x="145477513" y="318111939"/>
              </a:cxn>
              <a:cxn ang="0">
                <a:pos x="114915038" y="287758272"/>
              </a:cxn>
              <a:cxn ang="0">
                <a:pos x="114915038" y="206408241"/>
              </a:cxn>
              <a:cxn ang="0">
                <a:pos x="83129534" y="206408241"/>
              </a:cxn>
              <a:cxn ang="0">
                <a:pos x="22004584" y="206408241"/>
              </a:cxn>
              <a:cxn ang="0">
                <a:pos x="11002845" y="182125307"/>
              </a:cxn>
              <a:cxn ang="0">
                <a:pos x="161370265" y="9713173"/>
              </a:cxn>
              <a:cxn ang="0">
                <a:pos x="180929896" y="0"/>
              </a:cxn>
              <a:cxn ang="0">
                <a:pos x="180929896" y="23068787"/>
              </a:cxn>
              <a:cxn ang="0">
                <a:pos x="178484942" y="24282933"/>
              </a:cxn>
              <a:cxn ang="0">
                <a:pos x="178484942" y="25497080"/>
              </a:cxn>
              <a:cxn ang="0">
                <a:pos x="40342290" y="183339454"/>
              </a:cxn>
              <a:cxn ang="0">
                <a:pos x="83129534" y="183339454"/>
              </a:cxn>
              <a:cxn ang="0">
                <a:pos x="114915038" y="183339454"/>
              </a:cxn>
              <a:cxn ang="0">
                <a:pos x="136919622" y="206408241"/>
              </a:cxn>
              <a:cxn ang="0">
                <a:pos x="136919622" y="287758272"/>
              </a:cxn>
              <a:cxn ang="0">
                <a:pos x="145477513" y="296257299"/>
              </a:cxn>
              <a:cxn ang="0">
                <a:pos x="216382278" y="296257299"/>
              </a:cxn>
              <a:cxn ang="0">
                <a:pos x="223717140" y="287758272"/>
              </a:cxn>
              <a:cxn ang="0">
                <a:pos x="223717140" y="206408241"/>
              </a:cxn>
              <a:cxn ang="0">
                <a:pos x="246944753" y="183339454"/>
              </a:cxn>
              <a:cxn ang="0">
                <a:pos x="277507228" y="183339454"/>
              </a:cxn>
              <a:cxn ang="0">
                <a:pos x="321517501" y="183339454"/>
              </a:cxn>
              <a:cxn ang="0">
                <a:pos x="183374849" y="25497080"/>
              </a:cxn>
              <a:cxn ang="0">
                <a:pos x="183374849" y="24282933"/>
              </a:cxn>
              <a:cxn ang="0">
                <a:pos x="180929896" y="23068787"/>
              </a:cxn>
            </a:cxnLst>
            <a:rect l="0" t="0" r="0" b="0"/>
            <a:pathLst>
              <a:path w="296" h="262">
                <a:moveTo>
                  <a:pt x="148" y="0"/>
                </a:moveTo>
                <a:cubicBezTo>
                  <a:pt x="154" y="0"/>
                  <a:pt x="160" y="3"/>
                  <a:pt x="164" y="8"/>
                </a:cubicBezTo>
                <a:cubicBezTo>
                  <a:pt x="287" y="150"/>
                  <a:pt x="287" y="150"/>
                  <a:pt x="287" y="150"/>
                </a:cubicBezTo>
                <a:cubicBezTo>
                  <a:pt x="296" y="161"/>
                  <a:pt x="292" y="170"/>
                  <a:pt x="278" y="170"/>
                </a:cubicBezTo>
                <a:cubicBezTo>
                  <a:pt x="227" y="170"/>
                  <a:pt x="227" y="170"/>
                  <a:pt x="227" y="170"/>
                </a:cubicBezTo>
                <a:cubicBezTo>
                  <a:pt x="220" y="170"/>
                  <a:pt x="211" y="170"/>
                  <a:pt x="202" y="170"/>
                </a:cubicBezTo>
                <a:cubicBezTo>
                  <a:pt x="202" y="237"/>
                  <a:pt x="202" y="237"/>
                  <a:pt x="202" y="237"/>
                </a:cubicBezTo>
                <a:cubicBezTo>
                  <a:pt x="202" y="251"/>
                  <a:pt x="190" y="262"/>
                  <a:pt x="177" y="262"/>
                </a:cubicBezTo>
                <a:cubicBezTo>
                  <a:pt x="119" y="262"/>
                  <a:pt x="119" y="262"/>
                  <a:pt x="119" y="262"/>
                </a:cubicBezTo>
                <a:cubicBezTo>
                  <a:pt x="105" y="262"/>
                  <a:pt x="94" y="251"/>
                  <a:pt x="94" y="237"/>
                </a:cubicBezTo>
                <a:cubicBezTo>
                  <a:pt x="94" y="170"/>
                  <a:pt x="94" y="170"/>
                  <a:pt x="94" y="170"/>
                </a:cubicBezTo>
                <a:cubicBezTo>
                  <a:pt x="85" y="170"/>
                  <a:pt x="75" y="170"/>
                  <a:pt x="68" y="170"/>
                </a:cubicBezTo>
                <a:cubicBezTo>
                  <a:pt x="18" y="170"/>
                  <a:pt x="18" y="170"/>
                  <a:pt x="18" y="170"/>
                </a:cubicBezTo>
                <a:cubicBezTo>
                  <a:pt x="4" y="170"/>
                  <a:pt x="0" y="161"/>
                  <a:pt x="9" y="150"/>
                </a:cubicBezTo>
                <a:cubicBezTo>
                  <a:pt x="132" y="8"/>
                  <a:pt x="132" y="8"/>
                  <a:pt x="132" y="8"/>
                </a:cubicBezTo>
                <a:cubicBezTo>
                  <a:pt x="136" y="3"/>
                  <a:pt x="142" y="0"/>
                  <a:pt x="148" y="0"/>
                </a:cubicBezTo>
                <a:moveTo>
                  <a:pt x="148" y="19"/>
                </a:moveTo>
                <a:cubicBezTo>
                  <a:pt x="147" y="19"/>
                  <a:pt x="147" y="20"/>
                  <a:pt x="146" y="20"/>
                </a:cubicBezTo>
                <a:cubicBezTo>
                  <a:pt x="146" y="21"/>
                  <a:pt x="146" y="21"/>
                  <a:pt x="146" y="21"/>
                </a:cubicBezTo>
                <a:cubicBezTo>
                  <a:pt x="33" y="151"/>
                  <a:pt x="33" y="151"/>
                  <a:pt x="33" y="151"/>
                </a:cubicBezTo>
                <a:cubicBezTo>
                  <a:pt x="68" y="151"/>
                  <a:pt x="68" y="151"/>
                  <a:pt x="68" y="151"/>
                </a:cubicBezTo>
                <a:cubicBezTo>
                  <a:pt x="94" y="151"/>
                  <a:pt x="94" y="151"/>
                  <a:pt x="94" y="151"/>
                </a:cubicBezTo>
                <a:cubicBezTo>
                  <a:pt x="104" y="151"/>
                  <a:pt x="112" y="159"/>
                  <a:pt x="112" y="170"/>
                </a:cubicBezTo>
                <a:cubicBezTo>
                  <a:pt x="112" y="237"/>
                  <a:pt x="112" y="237"/>
                  <a:pt x="112" y="237"/>
                </a:cubicBezTo>
                <a:cubicBezTo>
                  <a:pt x="112" y="241"/>
                  <a:pt x="115" y="244"/>
                  <a:pt x="119" y="244"/>
                </a:cubicBezTo>
                <a:cubicBezTo>
                  <a:pt x="177" y="244"/>
                  <a:pt x="177" y="244"/>
                  <a:pt x="177" y="244"/>
                </a:cubicBezTo>
                <a:cubicBezTo>
                  <a:pt x="180" y="244"/>
                  <a:pt x="183" y="241"/>
                  <a:pt x="183" y="237"/>
                </a:cubicBezTo>
                <a:cubicBezTo>
                  <a:pt x="183" y="170"/>
                  <a:pt x="183" y="170"/>
                  <a:pt x="183" y="170"/>
                </a:cubicBezTo>
                <a:cubicBezTo>
                  <a:pt x="183" y="159"/>
                  <a:pt x="192" y="151"/>
                  <a:pt x="202" y="151"/>
                </a:cubicBezTo>
                <a:cubicBezTo>
                  <a:pt x="227" y="151"/>
                  <a:pt x="227" y="151"/>
                  <a:pt x="227" y="151"/>
                </a:cubicBezTo>
                <a:cubicBezTo>
                  <a:pt x="263" y="151"/>
                  <a:pt x="263" y="151"/>
                  <a:pt x="263" y="151"/>
                </a:cubicBezTo>
                <a:cubicBezTo>
                  <a:pt x="150" y="21"/>
                  <a:pt x="150" y="21"/>
                  <a:pt x="150" y="21"/>
                </a:cubicBezTo>
                <a:cubicBezTo>
                  <a:pt x="150" y="21"/>
                  <a:pt x="150" y="21"/>
                  <a:pt x="150" y="20"/>
                </a:cubicBezTo>
                <a:cubicBezTo>
                  <a:pt x="149" y="19"/>
                  <a:pt x="148" y="19"/>
                  <a:pt x="148" y="19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</a:ln>
        </p:spPr>
        <p:txBody>
          <a:bodyPr/>
          <a:lstStyle/>
          <a:p>
            <a:endParaRPr lang="ru-RU" altLang="en-US"/>
          </a:p>
        </p:txBody>
      </p:sp>
      <p:sp>
        <p:nvSpPr>
          <p:cNvPr id="5" name="Freeform 10"/>
          <p:cNvSpPr>
            <a:spLocks noEditPoints="1"/>
          </p:cNvSpPr>
          <p:nvPr/>
        </p:nvSpPr>
        <p:spPr>
          <a:xfrm rot="10800000">
            <a:off x="5888990" y="2834005"/>
            <a:ext cx="412750" cy="534670"/>
          </a:xfrm>
          <a:custGeom>
            <a:avLst/>
            <a:gdLst/>
            <a:ahLst/>
            <a:cxnLst>
              <a:cxn ang="0">
                <a:pos x="180929896" y="0"/>
              </a:cxn>
              <a:cxn ang="0">
                <a:pos x="200489526" y="9713173"/>
              </a:cxn>
              <a:cxn ang="0">
                <a:pos x="350856947" y="182125307"/>
              </a:cxn>
              <a:cxn ang="0">
                <a:pos x="339855207" y="206408241"/>
              </a:cxn>
              <a:cxn ang="0">
                <a:pos x="277507228" y="206408241"/>
              </a:cxn>
              <a:cxn ang="0">
                <a:pos x="246944753" y="206408241"/>
              </a:cxn>
              <a:cxn ang="0">
                <a:pos x="246944753" y="287758272"/>
              </a:cxn>
              <a:cxn ang="0">
                <a:pos x="216382278" y="318111939"/>
              </a:cxn>
              <a:cxn ang="0">
                <a:pos x="145477513" y="318111939"/>
              </a:cxn>
              <a:cxn ang="0">
                <a:pos x="114915038" y="287758272"/>
              </a:cxn>
              <a:cxn ang="0">
                <a:pos x="114915038" y="206408241"/>
              </a:cxn>
              <a:cxn ang="0">
                <a:pos x="83129534" y="206408241"/>
              </a:cxn>
              <a:cxn ang="0">
                <a:pos x="22004584" y="206408241"/>
              </a:cxn>
              <a:cxn ang="0">
                <a:pos x="11002845" y="182125307"/>
              </a:cxn>
              <a:cxn ang="0">
                <a:pos x="161370265" y="9713173"/>
              </a:cxn>
              <a:cxn ang="0">
                <a:pos x="180929896" y="0"/>
              </a:cxn>
              <a:cxn ang="0">
                <a:pos x="180929896" y="23068787"/>
              </a:cxn>
              <a:cxn ang="0">
                <a:pos x="178484942" y="24282933"/>
              </a:cxn>
              <a:cxn ang="0">
                <a:pos x="178484942" y="25497080"/>
              </a:cxn>
              <a:cxn ang="0">
                <a:pos x="40342290" y="183339454"/>
              </a:cxn>
              <a:cxn ang="0">
                <a:pos x="83129534" y="183339454"/>
              </a:cxn>
              <a:cxn ang="0">
                <a:pos x="114915038" y="183339454"/>
              </a:cxn>
              <a:cxn ang="0">
                <a:pos x="136919622" y="206408241"/>
              </a:cxn>
              <a:cxn ang="0">
                <a:pos x="136919622" y="287758272"/>
              </a:cxn>
              <a:cxn ang="0">
                <a:pos x="145477513" y="296257299"/>
              </a:cxn>
              <a:cxn ang="0">
                <a:pos x="216382278" y="296257299"/>
              </a:cxn>
              <a:cxn ang="0">
                <a:pos x="223717140" y="287758272"/>
              </a:cxn>
              <a:cxn ang="0">
                <a:pos x="223717140" y="206408241"/>
              </a:cxn>
              <a:cxn ang="0">
                <a:pos x="246944753" y="183339454"/>
              </a:cxn>
              <a:cxn ang="0">
                <a:pos x="277507228" y="183339454"/>
              </a:cxn>
              <a:cxn ang="0">
                <a:pos x="321517501" y="183339454"/>
              </a:cxn>
              <a:cxn ang="0">
                <a:pos x="183374849" y="25497080"/>
              </a:cxn>
              <a:cxn ang="0">
                <a:pos x="183374849" y="24282933"/>
              </a:cxn>
              <a:cxn ang="0">
                <a:pos x="180929896" y="23068787"/>
              </a:cxn>
            </a:cxnLst>
            <a:rect l="0" t="0" r="0" b="0"/>
            <a:pathLst>
              <a:path w="296" h="262">
                <a:moveTo>
                  <a:pt x="148" y="0"/>
                </a:moveTo>
                <a:cubicBezTo>
                  <a:pt x="154" y="0"/>
                  <a:pt x="160" y="3"/>
                  <a:pt x="164" y="8"/>
                </a:cubicBezTo>
                <a:cubicBezTo>
                  <a:pt x="287" y="150"/>
                  <a:pt x="287" y="150"/>
                  <a:pt x="287" y="150"/>
                </a:cubicBezTo>
                <a:cubicBezTo>
                  <a:pt x="296" y="161"/>
                  <a:pt x="292" y="170"/>
                  <a:pt x="278" y="170"/>
                </a:cubicBezTo>
                <a:cubicBezTo>
                  <a:pt x="227" y="170"/>
                  <a:pt x="227" y="170"/>
                  <a:pt x="227" y="170"/>
                </a:cubicBezTo>
                <a:cubicBezTo>
                  <a:pt x="220" y="170"/>
                  <a:pt x="211" y="170"/>
                  <a:pt x="202" y="170"/>
                </a:cubicBezTo>
                <a:cubicBezTo>
                  <a:pt x="202" y="237"/>
                  <a:pt x="202" y="237"/>
                  <a:pt x="202" y="237"/>
                </a:cubicBezTo>
                <a:cubicBezTo>
                  <a:pt x="202" y="251"/>
                  <a:pt x="190" y="262"/>
                  <a:pt x="177" y="262"/>
                </a:cubicBezTo>
                <a:cubicBezTo>
                  <a:pt x="119" y="262"/>
                  <a:pt x="119" y="262"/>
                  <a:pt x="119" y="262"/>
                </a:cubicBezTo>
                <a:cubicBezTo>
                  <a:pt x="105" y="262"/>
                  <a:pt x="94" y="251"/>
                  <a:pt x="94" y="237"/>
                </a:cubicBezTo>
                <a:cubicBezTo>
                  <a:pt x="94" y="170"/>
                  <a:pt x="94" y="170"/>
                  <a:pt x="94" y="170"/>
                </a:cubicBezTo>
                <a:cubicBezTo>
                  <a:pt x="85" y="170"/>
                  <a:pt x="75" y="170"/>
                  <a:pt x="68" y="170"/>
                </a:cubicBezTo>
                <a:cubicBezTo>
                  <a:pt x="18" y="170"/>
                  <a:pt x="18" y="170"/>
                  <a:pt x="18" y="170"/>
                </a:cubicBezTo>
                <a:cubicBezTo>
                  <a:pt x="4" y="170"/>
                  <a:pt x="0" y="161"/>
                  <a:pt x="9" y="150"/>
                </a:cubicBezTo>
                <a:cubicBezTo>
                  <a:pt x="132" y="8"/>
                  <a:pt x="132" y="8"/>
                  <a:pt x="132" y="8"/>
                </a:cubicBezTo>
                <a:cubicBezTo>
                  <a:pt x="136" y="3"/>
                  <a:pt x="142" y="0"/>
                  <a:pt x="148" y="0"/>
                </a:cubicBezTo>
                <a:moveTo>
                  <a:pt x="148" y="19"/>
                </a:moveTo>
                <a:cubicBezTo>
                  <a:pt x="147" y="19"/>
                  <a:pt x="147" y="20"/>
                  <a:pt x="146" y="20"/>
                </a:cubicBezTo>
                <a:cubicBezTo>
                  <a:pt x="146" y="21"/>
                  <a:pt x="146" y="21"/>
                  <a:pt x="146" y="21"/>
                </a:cubicBezTo>
                <a:cubicBezTo>
                  <a:pt x="33" y="151"/>
                  <a:pt x="33" y="151"/>
                  <a:pt x="33" y="151"/>
                </a:cubicBezTo>
                <a:cubicBezTo>
                  <a:pt x="68" y="151"/>
                  <a:pt x="68" y="151"/>
                  <a:pt x="68" y="151"/>
                </a:cubicBezTo>
                <a:cubicBezTo>
                  <a:pt x="94" y="151"/>
                  <a:pt x="94" y="151"/>
                  <a:pt x="94" y="151"/>
                </a:cubicBezTo>
                <a:cubicBezTo>
                  <a:pt x="104" y="151"/>
                  <a:pt x="112" y="159"/>
                  <a:pt x="112" y="170"/>
                </a:cubicBezTo>
                <a:cubicBezTo>
                  <a:pt x="112" y="237"/>
                  <a:pt x="112" y="237"/>
                  <a:pt x="112" y="237"/>
                </a:cubicBezTo>
                <a:cubicBezTo>
                  <a:pt x="112" y="241"/>
                  <a:pt x="115" y="244"/>
                  <a:pt x="119" y="244"/>
                </a:cubicBezTo>
                <a:cubicBezTo>
                  <a:pt x="177" y="244"/>
                  <a:pt x="177" y="244"/>
                  <a:pt x="177" y="244"/>
                </a:cubicBezTo>
                <a:cubicBezTo>
                  <a:pt x="180" y="244"/>
                  <a:pt x="183" y="241"/>
                  <a:pt x="183" y="237"/>
                </a:cubicBezTo>
                <a:cubicBezTo>
                  <a:pt x="183" y="170"/>
                  <a:pt x="183" y="170"/>
                  <a:pt x="183" y="170"/>
                </a:cubicBezTo>
                <a:cubicBezTo>
                  <a:pt x="183" y="159"/>
                  <a:pt x="192" y="151"/>
                  <a:pt x="202" y="151"/>
                </a:cubicBezTo>
                <a:cubicBezTo>
                  <a:pt x="227" y="151"/>
                  <a:pt x="227" y="151"/>
                  <a:pt x="227" y="151"/>
                </a:cubicBezTo>
                <a:cubicBezTo>
                  <a:pt x="263" y="151"/>
                  <a:pt x="263" y="151"/>
                  <a:pt x="263" y="151"/>
                </a:cubicBezTo>
                <a:cubicBezTo>
                  <a:pt x="150" y="21"/>
                  <a:pt x="150" y="21"/>
                  <a:pt x="150" y="21"/>
                </a:cubicBezTo>
                <a:cubicBezTo>
                  <a:pt x="150" y="21"/>
                  <a:pt x="150" y="21"/>
                  <a:pt x="150" y="20"/>
                </a:cubicBezTo>
                <a:cubicBezTo>
                  <a:pt x="149" y="19"/>
                  <a:pt x="148" y="19"/>
                  <a:pt x="148" y="19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</a:ln>
        </p:spPr>
        <p:txBody>
          <a:bodyPr/>
          <a:lstStyle/>
          <a:p>
            <a:endParaRPr lang="ru-RU" altLang="en-US"/>
          </a:p>
        </p:txBody>
      </p:sp>
      <p:sp>
        <p:nvSpPr>
          <p:cNvPr id="8" name="矩形 76"/>
          <p:cNvSpPr/>
          <p:nvPr/>
        </p:nvSpPr>
        <p:spPr>
          <a:xfrm>
            <a:off x="4868545" y="5042535"/>
            <a:ext cx="309245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Муниципальные  </a:t>
            </a:r>
          </a:p>
          <a:p>
            <a:pPr algn="ctr"/>
            <a:r>
              <a:rPr lang="ru-R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проекты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  <a:sym typeface="+mn-ea"/>
            </a:endParaRPr>
          </a:p>
        </p:txBody>
      </p:sp>
      <p:sp>
        <p:nvSpPr>
          <p:cNvPr id="9" name="矩形 76"/>
          <p:cNvSpPr/>
          <p:nvPr/>
        </p:nvSpPr>
        <p:spPr>
          <a:xfrm>
            <a:off x="8398953" y="5042472"/>
            <a:ext cx="290068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Инициативные </a:t>
            </a:r>
          </a:p>
          <a:p>
            <a:pPr algn="ctr"/>
            <a:r>
              <a:rPr lang="ru-RU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проекты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  <a:sym typeface="+mn-ea"/>
            </a:endParaRPr>
          </a:p>
        </p:txBody>
      </p:sp>
      <p:grpSp>
        <p:nvGrpSpPr>
          <p:cNvPr id="10" name="组合 7"/>
          <p:cNvGrpSpPr/>
          <p:nvPr/>
        </p:nvGrpSpPr>
        <p:grpSpPr>
          <a:xfrm rot="10800000" flipH="1">
            <a:off x="5804535" y="4001770"/>
            <a:ext cx="1012825" cy="832485"/>
            <a:chOff x="3927567" y="766341"/>
            <a:chExt cx="699588" cy="728630"/>
          </a:xfrm>
        </p:grpSpPr>
        <p:sp>
          <p:nvSpPr>
            <p:cNvPr id="11" name="等腰三角形 9"/>
            <p:cNvSpPr/>
            <p:nvPr/>
          </p:nvSpPr>
          <p:spPr>
            <a:xfrm>
              <a:off x="3927567" y="914752"/>
              <a:ext cx="673442" cy="58021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2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7"/>
          <p:cNvGrpSpPr/>
          <p:nvPr/>
        </p:nvGrpSpPr>
        <p:grpSpPr>
          <a:xfrm rot="10800000" flipH="1">
            <a:off x="9314815" y="4025265"/>
            <a:ext cx="1012825" cy="832485"/>
            <a:chOff x="3927567" y="766341"/>
            <a:chExt cx="699588" cy="728630"/>
          </a:xfrm>
        </p:grpSpPr>
        <p:sp>
          <p:nvSpPr>
            <p:cNvPr id="22" name="等腰三角形 9"/>
            <p:cNvSpPr/>
            <p:nvPr/>
          </p:nvSpPr>
          <p:spPr>
            <a:xfrm>
              <a:off x="3927567" y="914752"/>
              <a:ext cx="673442" cy="58021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23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文本框 5"/>
          <p:cNvSpPr txBox="1"/>
          <p:nvPr/>
        </p:nvSpPr>
        <p:spPr>
          <a:xfrm>
            <a:off x="2860037" y="86199"/>
            <a:ext cx="6965315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sz="2400" dirty="0" smtClean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  <a:sym typeface="+mn-ea"/>
              </a:rPr>
              <a:t>Благоустройство пляжей</a:t>
            </a:r>
            <a:endParaRPr lang="ru-RU" sz="2400" dirty="0">
              <a:solidFill>
                <a:schemeClr val="bg1"/>
              </a:solidFill>
              <a:latin typeface="Bahnschrift Light" panose="020B0502040204020203" pitchFamily="34" charset="0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6" name="组合 54"/>
          <p:cNvGrpSpPr/>
          <p:nvPr/>
        </p:nvGrpSpPr>
        <p:grpSpPr>
          <a:xfrm>
            <a:off x="9806305" y="168910"/>
            <a:ext cx="2096770" cy="815975"/>
            <a:chOff x="1260143" y="1171646"/>
            <a:chExt cx="2097206" cy="506670"/>
          </a:xfrm>
        </p:grpSpPr>
        <p:grpSp>
          <p:nvGrpSpPr>
            <p:cNvPr id="8" name="组合 55"/>
            <p:cNvGrpSpPr/>
            <p:nvPr/>
          </p:nvGrpSpPr>
          <p:grpSpPr>
            <a:xfrm>
              <a:off x="1260143" y="1171646"/>
              <a:ext cx="299114" cy="476108"/>
              <a:chOff x="0" y="0"/>
              <a:chExt cx="2819400" cy="2819400"/>
            </a:xfrm>
          </p:grpSpPr>
          <p:sp>
            <p:nvSpPr>
              <p:cNvPr id="9" name="任意多边形 64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任意多边形 67"/>
              <p:cNvSpPr/>
              <p:nvPr/>
            </p:nvSpPr>
            <p:spPr>
              <a:xfrm rot="5400000" flipV="1">
                <a:off x="1317299" y="-1317299"/>
                <a:ext cx="178703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组合 58"/>
            <p:cNvGrpSpPr/>
            <p:nvPr/>
          </p:nvGrpSpPr>
          <p:grpSpPr>
            <a:xfrm rot="10800000">
              <a:off x="3058235" y="1202208"/>
              <a:ext cx="299114" cy="476108"/>
              <a:chOff x="0" y="0"/>
              <a:chExt cx="2819400" cy="2819400"/>
            </a:xfrm>
          </p:grpSpPr>
          <p:sp>
            <p:nvSpPr>
              <p:cNvPr id="21" name="任意多边形 60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任意多边形 61"/>
              <p:cNvSpPr/>
              <p:nvPr/>
            </p:nvSpPr>
            <p:spPr>
              <a:xfrm rot="5400000" flipV="1">
                <a:off x="1317297" y="-1307900"/>
                <a:ext cx="178709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3" name="文本框 59"/>
            <p:cNvSpPr txBox="1"/>
            <p:nvPr/>
          </p:nvSpPr>
          <p:spPr>
            <a:xfrm>
              <a:off x="1298543" y="1224399"/>
              <a:ext cx="2058806" cy="2286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ru-RU" altLang="zh-CN" dirty="0"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Благоустройство</a:t>
              </a:r>
            </a:p>
          </p:txBody>
        </p:sp>
      </p:grpSp>
      <p:cxnSp>
        <p:nvCxnSpPr>
          <p:cNvPr id="16" name="Прямое соединение 15"/>
          <p:cNvCxnSpPr/>
          <p:nvPr/>
        </p:nvCxnSpPr>
        <p:spPr>
          <a:xfrm>
            <a:off x="3994467" y="616486"/>
            <a:ext cx="4645025" cy="1905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6" name="Изображение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Замещающее содержимое 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3340100" y="3329305"/>
            <a:ext cx="6859270" cy="2006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文本框 32"/>
          <p:cNvSpPr txBox="1"/>
          <p:nvPr/>
        </p:nvSpPr>
        <p:spPr>
          <a:xfrm>
            <a:off x="8901991" y="908593"/>
            <a:ext cx="3204702" cy="9233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altLang="zh-CN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cs typeface="Arial" panose="020B0604020202020204" pitchFamily="34" charset="0"/>
              </a:rPr>
              <a:t>Озёра Анбаш, Светленькое, береговая линия </a:t>
            </a:r>
          </a:p>
          <a:p>
            <a:pPr algn="ctr">
              <a:buFont typeface="Arial" panose="020B0604020202020204" pitchFamily="34" charset="0"/>
            </a:pPr>
            <a:r>
              <a:rPr lang="ru-RU" altLang="zh-CN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cs typeface="Arial" panose="020B0604020202020204" pitchFamily="34" charset="0"/>
              </a:rPr>
              <a:t>по ул.2-я Южная</a:t>
            </a:r>
            <a:endParaRPr lang="ru-RU" altLang="zh-CN" dirty="0">
              <a:solidFill>
                <a:schemeClr val="bg1"/>
              </a:solidFill>
              <a:latin typeface="Bahnschrift Light" panose="020B0502040204020203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44" name="组合 7"/>
          <p:cNvGrpSpPr/>
          <p:nvPr/>
        </p:nvGrpSpPr>
        <p:grpSpPr>
          <a:xfrm rot="5400000" flipH="1">
            <a:off x="8430694" y="1115345"/>
            <a:ext cx="656590" cy="482600"/>
            <a:chOff x="3927567" y="766341"/>
            <a:chExt cx="699588" cy="728630"/>
          </a:xfrm>
        </p:grpSpPr>
        <p:sp>
          <p:nvSpPr>
            <p:cNvPr id="45" name="等腰三角形 9"/>
            <p:cNvSpPr/>
            <p:nvPr/>
          </p:nvSpPr>
          <p:spPr>
            <a:xfrm>
              <a:off x="3927567" y="914752"/>
              <a:ext cx="673442" cy="580219"/>
            </a:xfrm>
            <a:prstGeom prst="triangl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6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46" name="Picture 2" descr="https://sun9-61.userapi.com/impg/vYU3IOdIn2AtsPJ2r4-oEA__433hEDSBSsa4iQ/Fo2wyk4jQSk.jpg?size=1016x677&amp;quality=95&amp;sign=5e88094e3b9d873061b6068eb503bfc0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689" y="1875809"/>
            <a:ext cx="3589004" cy="239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31.userapi.com/impg/xy94GD53O0E6wwsn3HlfuYNKaNpDJaRvS6JZtQ/xVZyiLD2k1s.jpg?size=1016x677&amp;quality=95&amp;sign=55f57740cb189e4d438ecd1284489887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086" y="798615"/>
            <a:ext cx="3788099" cy="264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un9-4.userapi.com/impg/oTSdNr80CiqsmDfMfjt0YIAOrFS2LJLz4kZY7Q/mBZKXlQDqz0.jpg?size=1016x677&amp;quality=95&amp;sign=8951b217a9336f13c13f58eda8584335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468" y="4367891"/>
            <a:ext cx="3602225" cy="240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user\Desktop\vnpR--BNuxQ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30" y="3780064"/>
            <a:ext cx="3967533" cy="270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user\Desktop\425EWnA7XW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30" y="798615"/>
            <a:ext cx="3967533" cy="264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C:\Users\user\Desktop\5t1D_sXM05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085" y="3780064"/>
            <a:ext cx="3788099" cy="270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1" name="TextBox 13"/>
          <p:cNvSpPr txBox="1"/>
          <p:nvPr/>
        </p:nvSpPr>
        <p:spPr>
          <a:xfrm>
            <a:off x="9368790" y="3150507"/>
            <a:ext cx="2931795" cy="78790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 defTabSz="1216025">
              <a:spcBef>
                <a:spcPct val="20000"/>
              </a:spcBef>
            </a:pPr>
            <a:r>
              <a:rPr lang="ru-RU" altLang="zh-CN" sz="1600" dirty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cs typeface="Linux Libertine Display G" panose="02000503000000000000" charset="0"/>
                <a:sym typeface="Arial" panose="020B0604020202020204" pitchFamily="34" charset="0"/>
              </a:rPr>
              <a:t>Численность </a:t>
            </a:r>
            <a:r>
              <a:rPr lang="ru-RU" altLang="zh-CN" sz="1600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cs typeface="Linux Libertine Display G" panose="02000503000000000000" charset="0"/>
                <a:sym typeface="Arial" panose="020B0604020202020204" pitchFamily="34" charset="0"/>
              </a:rPr>
              <a:t>постоянно проживающего </a:t>
            </a:r>
            <a:r>
              <a:rPr lang="ru-RU" altLang="zh-CN" sz="1600" dirty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cs typeface="Linux Libertine Display G" panose="02000503000000000000" charset="0"/>
                <a:sym typeface="Arial" panose="020B0604020202020204" pitchFamily="34" charset="0"/>
              </a:rPr>
              <a:t>населения</a:t>
            </a:r>
          </a:p>
          <a:p>
            <a:pPr algn="ctr" defTabSz="1216025">
              <a:spcBef>
                <a:spcPct val="20000"/>
              </a:spcBef>
            </a:pPr>
            <a:endParaRPr lang="ru-RU" altLang="zh-CN" sz="1600" dirty="0">
              <a:solidFill>
                <a:schemeClr val="bg1"/>
              </a:solidFill>
              <a:latin typeface="Linux Libertine Display G" panose="02000503000000000000" charset="0"/>
              <a:ea typeface="Microsoft YaHei" panose="020B0503020204020204" charset="-122"/>
              <a:cs typeface="Linux Libertine Display G" panose="02000503000000000000" charset="0"/>
              <a:sym typeface="Arial" panose="020B0604020202020204" pitchFamily="34" charset="0"/>
            </a:endParaRPr>
          </a:p>
        </p:txBody>
      </p:sp>
      <p:grpSp>
        <p:nvGrpSpPr>
          <p:cNvPr id="4" name="组合 54"/>
          <p:cNvGrpSpPr/>
          <p:nvPr/>
        </p:nvGrpSpPr>
        <p:grpSpPr>
          <a:xfrm>
            <a:off x="8473440" y="200660"/>
            <a:ext cx="3561080" cy="716280"/>
            <a:chOff x="1260143" y="1171646"/>
            <a:chExt cx="2097206" cy="533636"/>
          </a:xfrm>
        </p:grpSpPr>
        <p:grpSp>
          <p:nvGrpSpPr>
            <p:cNvPr id="2" name="组合 55"/>
            <p:cNvGrpSpPr/>
            <p:nvPr/>
          </p:nvGrpSpPr>
          <p:grpSpPr>
            <a:xfrm>
              <a:off x="1260143" y="1171646"/>
              <a:ext cx="299114" cy="476108"/>
              <a:chOff x="0" y="0"/>
              <a:chExt cx="2819400" cy="2819400"/>
            </a:xfrm>
          </p:grpSpPr>
          <p:sp>
            <p:nvSpPr>
              <p:cNvPr id="6" name="任意多边形 64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" name="任意多边形 67"/>
              <p:cNvSpPr/>
              <p:nvPr/>
            </p:nvSpPr>
            <p:spPr>
              <a:xfrm rot="5400000" flipV="1">
                <a:off x="1317299" y="-1317299"/>
                <a:ext cx="178703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组合 58"/>
            <p:cNvGrpSpPr/>
            <p:nvPr/>
          </p:nvGrpSpPr>
          <p:grpSpPr>
            <a:xfrm rot="10800000">
              <a:off x="3058235" y="1202208"/>
              <a:ext cx="299114" cy="476108"/>
              <a:chOff x="0" y="0"/>
              <a:chExt cx="2819400" cy="2819400"/>
            </a:xfrm>
          </p:grpSpPr>
          <p:sp>
            <p:nvSpPr>
              <p:cNvPr id="21" name="任意多边形 60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任意多边形 61"/>
              <p:cNvSpPr/>
              <p:nvPr/>
            </p:nvSpPr>
            <p:spPr>
              <a:xfrm rot="5400000" flipV="1">
                <a:off x="1317297" y="-1307900"/>
                <a:ext cx="178709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4" name="文本框 59"/>
            <p:cNvSpPr txBox="1"/>
            <p:nvPr/>
          </p:nvSpPr>
          <p:spPr>
            <a:xfrm>
              <a:off x="1298662" y="1224631"/>
              <a:ext cx="2011194" cy="4806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ru-RU" altLang="zh-CN" dirty="0"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Приоритет: развитие социальной сферы</a:t>
              </a:r>
            </a:p>
          </p:txBody>
        </p:sp>
      </p:grpSp>
      <p:graphicFrame>
        <p:nvGraphicFramePr>
          <p:cNvPr id="13" name="Замещающее содержимое 12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11423858"/>
              </p:ext>
            </p:extLst>
          </p:nvPr>
        </p:nvGraphicFramePr>
        <p:xfrm>
          <a:off x="253048" y="835725"/>
          <a:ext cx="4139021" cy="2997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3" name="Oval 85"/>
          <p:cNvSpPr>
            <a:spLocks noChangeAspect="1"/>
          </p:cNvSpPr>
          <p:nvPr/>
        </p:nvSpPr>
        <p:spPr>
          <a:xfrm>
            <a:off x="10114914" y="1345882"/>
            <a:ext cx="1439545" cy="14547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1217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37 829</a:t>
            </a:r>
            <a:endParaRPr kumimoji="0" lang="ru-RU" altLang="en-US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 panose="020B0502040204020203" pitchFamily="34" charset="0"/>
              <a:ea typeface="Microsoft YaHei" panose="020B0503020204020204" charset="-122"/>
              <a:sym typeface="Arial" panose="020B0604020202020204" pitchFamily="34" charset="0"/>
            </a:endParaRPr>
          </a:p>
          <a:p>
            <a:pPr marL="0" marR="0" lvl="0" indent="0" algn="ctr" defTabSz="1217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человек</a:t>
            </a:r>
          </a:p>
        </p:txBody>
      </p:sp>
      <p:cxnSp>
        <p:nvCxnSpPr>
          <p:cNvPr id="14" name="Прямое соединение 13"/>
          <p:cNvCxnSpPr/>
          <p:nvPr/>
        </p:nvCxnSpPr>
        <p:spPr>
          <a:xfrm>
            <a:off x="9554843" y="2994660"/>
            <a:ext cx="2559685" cy="1968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556" name="文本框 5"/>
          <p:cNvSpPr txBox="1"/>
          <p:nvPr/>
        </p:nvSpPr>
        <p:spPr>
          <a:xfrm>
            <a:off x="3559629" y="16919"/>
            <a:ext cx="4797605" cy="13849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sz="2800" dirty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  <a:sym typeface="+mn-ea"/>
              </a:rPr>
              <a:t>Демографическая ситуация</a:t>
            </a:r>
          </a:p>
          <a:p>
            <a:pPr algn="ctr">
              <a:buFont typeface="Arial" panose="020B0604020202020204" pitchFamily="34" charset="0"/>
            </a:pPr>
            <a:endParaRPr lang="ru-RU" altLang="en-US" sz="2800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15" name="Прямое соединение 14"/>
          <p:cNvCxnSpPr/>
          <p:nvPr/>
        </p:nvCxnSpPr>
        <p:spPr>
          <a:xfrm>
            <a:off x="4374776" y="560955"/>
            <a:ext cx="313636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545037217"/>
              </p:ext>
            </p:extLst>
          </p:nvPr>
        </p:nvGraphicFramePr>
        <p:xfrm>
          <a:off x="4465955" y="1020536"/>
          <a:ext cx="4902835" cy="2918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713277869"/>
              </p:ext>
            </p:extLst>
          </p:nvPr>
        </p:nvGraphicFramePr>
        <p:xfrm>
          <a:off x="7101657" y="4016829"/>
          <a:ext cx="5012871" cy="2489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4" name="Замещающее содержимое 1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3340100" y="3329305"/>
            <a:ext cx="6859270" cy="20066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228918472"/>
              </p:ext>
            </p:extLst>
          </p:nvPr>
        </p:nvGraphicFramePr>
        <p:xfrm>
          <a:off x="253092" y="3807787"/>
          <a:ext cx="3445329" cy="2764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9218" name="Picture 2" descr="https://sun9-19.userapi.com/impg/n0M5tFmqSU_GTnysDMzC-biQhceulFr_oZBJwA/jsq9TLBqBzk.jpg?size=604x335&amp;quality=95&amp;sign=db1efa61023e27d547e7469fcef17b1c&amp;type=alb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406" y="3864937"/>
            <a:ext cx="3356180" cy="186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13"/>
          <p:cNvSpPr txBox="1"/>
          <p:nvPr/>
        </p:nvSpPr>
        <p:spPr>
          <a:xfrm>
            <a:off x="3371850" y="5726395"/>
            <a:ext cx="4139293" cy="1378839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 defTabSz="1216025">
              <a:spcBef>
                <a:spcPct val="20000"/>
              </a:spcBef>
            </a:pPr>
            <a:r>
              <a:rPr lang="ru-RU" altLang="zh-CN" sz="1600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cs typeface="Linux Libertine Display G" panose="02000503000000000000" charset="0"/>
                <a:sym typeface="Arial" panose="020B0604020202020204" pitchFamily="34" charset="0"/>
              </a:rPr>
              <a:t>48 поездок на специализированном транспорте из посёлков </a:t>
            </a:r>
          </a:p>
          <a:p>
            <a:pPr algn="ctr" defTabSz="1216025">
              <a:spcBef>
                <a:spcPct val="20000"/>
              </a:spcBef>
            </a:pPr>
            <a:r>
              <a:rPr lang="ru-RU" altLang="zh-CN" sz="1600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cs typeface="Linux Libertine Display G" panose="02000503000000000000" charset="0"/>
                <a:sym typeface="Arial" panose="020B0604020202020204" pitchFamily="34" charset="0"/>
              </a:rPr>
              <a:t>на диспансеризацию жителей </a:t>
            </a:r>
          </a:p>
          <a:p>
            <a:pPr algn="ctr" defTabSz="1216025">
              <a:spcBef>
                <a:spcPct val="20000"/>
              </a:spcBef>
            </a:pPr>
            <a:r>
              <a:rPr lang="ru-RU" altLang="zh-CN" sz="1600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cs typeface="Linux Libertine Display G" panose="02000503000000000000" charset="0"/>
                <a:sym typeface="Arial" panose="020B0604020202020204" pitchFamily="34" charset="0"/>
              </a:rPr>
              <a:t>от 65 лет и старше</a:t>
            </a:r>
            <a:endParaRPr lang="ru-RU" altLang="zh-CN" sz="1600" dirty="0">
              <a:solidFill>
                <a:schemeClr val="bg1"/>
              </a:solidFill>
              <a:latin typeface="Bahnschrift Light" panose="020B0502040204020203" pitchFamily="34" charset="0"/>
              <a:ea typeface="Microsoft YaHei" panose="020B0503020204020204" charset="-122"/>
              <a:cs typeface="Linux Libertine Display G" panose="02000503000000000000" charset="0"/>
              <a:sym typeface="Arial" panose="020B0604020202020204" pitchFamily="34" charset="0"/>
            </a:endParaRPr>
          </a:p>
          <a:p>
            <a:pPr algn="ctr" defTabSz="1216025">
              <a:spcBef>
                <a:spcPct val="20000"/>
              </a:spcBef>
            </a:pPr>
            <a:endParaRPr lang="ru-RU" altLang="zh-CN" sz="1600" dirty="0">
              <a:solidFill>
                <a:schemeClr val="bg1"/>
              </a:solidFill>
              <a:latin typeface="Linux Libertine Display G" panose="02000503000000000000" charset="0"/>
              <a:ea typeface="Microsoft YaHei" panose="020B0503020204020204" charset="-122"/>
              <a:cs typeface="Linux Libertine Display G" panose="02000503000000000000" charset="0"/>
              <a:sym typeface="Arial" panose="020B0604020202020204" pitchFamily="34" charset="0"/>
            </a:endParaRPr>
          </a:p>
        </p:txBody>
      </p:sp>
      <p:sp>
        <p:nvSpPr>
          <p:cNvPr id="3" name="AutoShape 2" descr="https://brandbook.nationalpriority.ru/brandbook/02_%D0%9D%D0%B0%D1%86%D0%B8%D0%BE%D0%BD%D0%B0%D0%BB%D1%8C%D0%BD%D1%8B%D0%B5_%D0%BF%D1%80%D0%BE%D0%B5%D0%BA%D1%82%D1%8B_%D0%BF%D0%BE_%D0%BD%D0%B0%D0%BF%D1%80%D0%B0%D0%B2%D0%BB%D0%B5%D0%BD%D0%B8%D1%8F%D0%BC/02_%D0%9F%D0%BE_%D0%BD%D0%B0%D0%BF%D1%80%D0%B0%D0%B2%D0%BB%D0%B5%D0%BD%D0%B8%D1%8F%D0%BC/%D0%94%D0%B5%D0%BC%D0%BE%D0%B3%D1%80%D0%B0%D1%84%D0%B8%D1%8F/%D0%9B%D0%BE%D0%B3%D0%BE%D1%82%D0%B8%D0%BF/%D0%9B%D0%BE%D0%B3%D0%BE%D1%82%D0%B8%D0%BF%20%D0%94%D0%B5%D0%BC%D0%BE%D0%B3%D1%80%D0%B0%D1%84%D0%B8%D1%8F%20%D1%81%20%D0%B4%D0%BE%D0%BF.%D1%82%D0%B5%D0%BA%D1%81%D1%82%D0%BE%D0%BC/%D0%9A%D0%BE%D0%BD%D1%82%D1%83%D1%80/white_contur-horizon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brandbook.nationalpriority.ru/brandbook/02_%D0%9D%D0%B0%D1%86%D0%B8%D0%BE%D0%BD%D0%B0%D0%BB%D1%8C%D0%BD%D1%8B%D0%B5_%D0%BF%D1%80%D0%BE%D0%B5%D0%BA%D1%82%D1%8B_%D0%BF%D0%BE_%D0%BD%D0%B0%D0%BF%D1%80%D0%B0%D0%B2%D0%BB%D0%B5%D0%BD%D0%B8%D1%8F%D0%BC/02_%D0%9F%D0%BE_%D0%BD%D0%B0%D0%BF%D1%80%D0%B0%D0%B2%D0%BB%D0%B5%D0%BD%D0%B8%D1%8F%D0%BC/%D0%94%D0%B5%D0%BC%D0%BE%D0%B3%D1%80%D0%B0%D1%84%D0%B8%D1%8F/%D0%9B%D0%BE%D0%B3%D0%BE%D1%82%D0%B8%D0%BF/%D0%9B%D0%BE%D0%B3%D0%BE%D1%82%D0%B8%D0%BF%20%D0%94%D0%B5%D0%BC%D0%BE%D0%B3%D1%80%D0%B0%D1%84%D0%B8%D1%8F%20%D1%81%20%D0%B4%D0%BE%D0%BF.%D1%82%D0%B5%D0%BA%D1%81%D1%82%D0%BE%D0%BC/%D0%9A%D0%BE%D0%BD%D1%82%D1%83%D1%80/white_contur-horizont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user\Desktop\white_contur-horizon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6" y="0"/>
            <a:ext cx="2392679" cy="134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文本框 5"/>
          <p:cNvSpPr txBox="1"/>
          <p:nvPr/>
        </p:nvSpPr>
        <p:spPr>
          <a:xfrm>
            <a:off x="2016579" y="75716"/>
            <a:ext cx="7022363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Рост доли населения, занимающегося спортом</a:t>
            </a:r>
            <a:endParaRPr lang="ru-RU" altLang="en-US" sz="2000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  <a:sym typeface="+mn-ea"/>
            </a:endParaRPr>
          </a:p>
          <a:p>
            <a:pPr algn="ctr">
              <a:buFont typeface="Arial" panose="020B0604020202020204" pitchFamily="34" charset="0"/>
            </a:pPr>
            <a:r>
              <a:rPr lang="ru-RU" altLang="en-US" sz="2000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rPr>
              <a:t>Рост обеспеченности спортивными объектами</a:t>
            </a:r>
            <a:endParaRPr lang="ru-RU" altLang="en-US" sz="2000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15" name="Прямое соединение 14"/>
          <p:cNvCxnSpPr/>
          <p:nvPr/>
        </p:nvCxnSpPr>
        <p:spPr>
          <a:xfrm>
            <a:off x="2555421" y="429659"/>
            <a:ext cx="5699466" cy="1306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4" name="Замещающее содержимое 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3340100" y="3329305"/>
            <a:ext cx="6859270" cy="20066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2" name="Прямое соединение 11"/>
          <p:cNvCxnSpPr/>
          <p:nvPr/>
        </p:nvCxnSpPr>
        <p:spPr>
          <a:xfrm>
            <a:off x="867085" y="1157032"/>
            <a:ext cx="428762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文本框 31"/>
          <p:cNvSpPr txBox="1"/>
          <p:nvPr/>
        </p:nvSpPr>
        <p:spPr>
          <a:xfrm>
            <a:off x="629485" y="845513"/>
            <a:ext cx="476885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altLang="zh-CN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cs typeface="Arial" panose="020B0604020202020204" pitchFamily="34" charset="0"/>
              </a:rPr>
              <a:t>Инвестиции  </a:t>
            </a:r>
            <a:endParaRPr lang="ru-RU" altLang="zh-CN" dirty="0">
              <a:solidFill>
                <a:schemeClr val="bg1"/>
              </a:solidFill>
              <a:latin typeface="Bahnschrift Light" panose="020B0502040204020203" pitchFamily="34" charset="0"/>
              <a:ea typeface="Microsoft YaHei" panose="020B0503020204020204" charset="-122"/>
              <a:cs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</a:pPr>
            <a:r>
              <a:rPr lang="ru-RU" altLang="zh-CN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cs typeface="Arial" panose="020B0604020202020204" pitchFamily="34" charset="0"/>
              </a:rPr>
              <a:t>Реконструкция </a:t>
            </a:r>
            <a:r>
              <a:rPr lang="ru-RU" altLang="zh-CN" dirty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cs typeface="Arial" panose="020B0604020202020204" pitchFamily="34" charset="0"/>
              </a:rPr>
              <a:t>бассейна  </a:t>
            </a:r>
            <a:r>
              <a:rPr lang="ru-RU" altLang="zh-CN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cs typeface="Arial" panose="020B0604020202020204" pitchFamily="34" charset="0"/>
              </a:rPr>
              <a:t>- термальный курорт «Пионер» с плавательными дорожками</a:t>
            </a:r>
            <a:endParaRPr lang="ru-RU" altLang="zh-CN" dirty="0">
              <a:solidFill>
                <a:schemeClr val="bg1"/>
              </a:solidFill>
              <a:latin typeface="Bahnschrift Light" panose="020B0502040204020203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3" name="组合 54"/>
          <p:cNvGrpSpPr/>
          <p:nvPr/>
        </p:nvGrpSpPr>
        <p:grpSpPr>
          <a:xfrm>
            <a:off x="8623935" y="97790"/>
            <a:ext cx="3420110" cy="710668"/>
            <a:chOff x="1260143" y="1171646"/>
            <a:chExt cx="2097206" cy="574808"/>
          </a:xfrm>
        </p:grpSpPr>
        <p:grpSp>
          <p:nvGrpSpPr>
            <p:cNvPr id="5" name="组合 55"/>
            <p:cNvGrpSpPr/>
            <p:nvPr/>
          </p:nvGrpSpPr>
          <p:grpSpPr>
            <a:xfrm>
              <a:off x="1260143" y="1171646"/>
              <a:ext cx="299114" cy="476108"/>
              <a:chOff x="0" y="0"/>
              <a:chExt cx="2819400" cy="2819400"/>
            </a:xfrm>
          </p:grpSpPr>
          <p:sp>
            <p:nvSpPr>
              <p:cNvPr id="7" name="任意多边形 64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" name="任意多边形 67"/>
              <p:cNvSpPr/>
              <p:nvPr/>
            </p:nvSpPr>
            <p:spPr>
              <a:xfrm rot="5400000" flipV="1">
                <a:off x="1317299" y="-1317299"/>
                <a:ext cx="178703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组合 58"/>
            <p:cNvGrpSpPr/>
            <p:nvPr/>
          </p:nvGrpSpPr>
          <p:grpSpPr>
            <a:xfrm rot="10800000">
              <a:off x="3058235" y="1202208"/>
              <a:ext cx="299114" cy="476108"/>
              <a:chOff x="0" y="0"/>
              <a:chExt cx="2819400" cy="2819400"/>
            </a:xfrm>
          </p:grpSpPr>
          <p:sp>
            <p:nvSpPr>
              <p:cNvPr id="13" name="任意多边形 60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任意多边形 61"/>
              <p:cNvSpPr/>
              <p:nvPr/>
            </p:nvSpPr>
            <p:spPr>
              <a:xfrm rot="5400000" flipV="1">
                <a:off x="1317297" y="-1307900"/>
                <a:ext cx="178709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6" name="文本框 59"/>
            <p:cNvSpPr txBox="1"/>
            <p:nvPr/>
          </p:nvSpPr>
          <p:spPr>
            <a:xfrm>
              <a:off x="1298662" y="1224631"/>
              <a:ext cx="2011194" cy="5218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ru-RU" altLang="zh-CN" dirty="0"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Приоритет: развитие социальной сферы</a:t>
              </a:r>
            </a:p>
          </p:txBody>
        </p:sp>
      </p:grpSp>
      <p:grpSp>
        <p:nvGrpSpPr>
          <p:cNvPr id="26" name="组合 7"/>
          <p:cNvGrpSpPr/>
          <p:nvPr/>
        </p:nvGrpSpPr>
        <p:grpSpPr>
          <a:xfrm rot="5400000" flipH="1">
            <a:off x="361965" y="3966777"/>
            <a:ext cx="656590" cy="596747"/>
            <a:chOff x="3927567" y="766341"/>
            <a:chExt cx="699588" cy="728630"/>
          </a:xfrm>
        </p:grpSpPr>
        <p:sp>
          <p:nvSpPr>
            <p:cNvPr id="27" name="等腰三角形 9"/>
            <p:cNvSpPr/>
            <p:nvPr/>
          </p:nvSpPr>
          <p:spPr>
            <a:xfrm>
              <a:off x="3927567" y="914752"/>
              <a:ext cx="673442" cy="580219"/>
            </a:xfrm>
            <a:prstGeom prst="triangl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28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7"/>
          <p:cNvGrpSpPr/>
          <p:nvPr/>
        </p:nvGrpSpPr>
        <p:grpSpPr>
          <a:xfrm rot="5400000" flipH="1">
            <a:off x="7498460" y="3249168"/>
            <a:ext cx="656590" cy="482600"/>
            <a:chOff x="3927567" y="766341"/>
            <a:chExt cx="699588" cy="728630"/>
          </a:xfrm>
        </p:grpSpPr>
        <p:sp>
          <p:nvSpPr>
            <p:cNvPr id="19" name="等腰三角形 9"/>
            <p:cNvSpPr/>
            <p:nvPr/>
          </p:nvSpPr>
          <p:spPr>
            <a:xfrm>
              <a:off x="3927567" y="914752"/>
              <a:ext cx="673442" cy="580219"/>
            </a:xfrm>
            <a:prstGeom prst="triangl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20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312079"/>
              </p:ext>
            </p:extLst>
          </p:nvPr>
        </p:nvGraphicFramePr>
        <p:xfrm>
          <a:off x="5154706" y="1535343"/>
          <a:ext cx="6890172" cy="5030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7294"/>
                <a:gridCol w="2974359"/>
                <a:gridCol w="715504"/>
                <a:gridCol w="663780"/>
                <a:gridCol w="681021"/>
                <a:gridCol w="594816"/>
                <a:gridCol w="683398"/>
              </a:tblGrid>
              <a:tr h="37710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№ п/п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Индикативные показатели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Значения показателей (%)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07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2019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год 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2020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год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2021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год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2022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год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2023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год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432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1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Доля населения,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систематически занимающегося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физической культурой и спортом в общей численности населения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38,23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42,2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49,28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50,3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52,37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186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2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Доля населения, занимающегося физической культурой и спортом по месту трудовой деятельности в общей численности населения занятого в экономике 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24,19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27,68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34,2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37,8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39,2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1937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3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Доля лиц с ограниченными возможностями здоровья, занимающихся физической культурой и спортом в общей численности населения 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14,1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17,53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21,9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23,5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24,0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591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  <a:ea typeface="+mn-ea"/>
                        </a:rPr>
                        <a:t>4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Уровень обеспеченности спортивными объектами, исходя из пропускной способности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65,4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66,8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66,9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68,4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69,7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pSp>
        <p:nvGrpSpPr>
          <p:cNvPr id="35" name="组合 7"/>
          <p:cNvGrpSpPr/>
          <p:nvPr/>
        </p:nvGrpSpPr>
        <p:grpSpPr>
          <a:xfrm rot="10800000" flipH="1">
            <a:off x="8623935" y="968157"/>
            <a:ext cx="656590" cy="477520"/>
            <a:chOff x="3927567" y="766341"/>
            <a:chExt cx="699588" cy="728630"/>
          </a:xfrm>
        </p:grpSpPr>
        <p:sp>
          <p:nvSpPr>
            <p:cNvPr id="36" name="等腰三角形 9"/>
            <p:cNvSpPr/>
            <p:nvPr/>
          </p:nvSpPr>
          <p:spPr>
            <a:xfrm>
              <a:off x="3927567" y="914752"/>
              <a:ext cx="673442" cy="580219"/>
            </a:xfrm>
            <a:prstGeom prst="triangl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7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95" name="Picture 3" descr="https://sun9-36.userapi.com/impg/laOt_D2z6Rj6rNzgDgxFgB8EteHVR5W5W-brRA/Vd0D2YEtPtQ.jpg?size=1016x677&amp;quality=95&amp;sign=4f27491e685994294d00c744c159e31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3" y="1814698"/>
            <a:ext cx="3621107" cy="241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Documents\Бассейн, портал\3уличный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3" y="4374582"/>
            <a:ext cx="3621107" cy="234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user\Desktop\white_contur-horizo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6" y="-43347"/>
            <a:ext cx="2152499" cy="121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36813" y="866553"/>
            <a:ext cx="2971799" cy="712725"/>
            <a:chOff x="2810727" y="1465818"/>
            <a:chExt cx="2518809" cy="946804"/>
          </a:xfrm>
        </p:grpSpPr>
        <p:sp>
          <p:nvSpPr>
            <p:cNvPr id="14" name="矩形 13"/>
            <p:cNvSpPr/>
            <p:nvPr/>
          </p:nvSpPr>
          <p:spPr>
            <a:xfrm>
              <a:off x="2810727" y="1465818"/>
              <a:ext cx="2394251" cy="946804"/>
            </a:xfrm>
            <a:prstGeom prst="rect">
              <a:avLst/>
            </a:prstGeom>
            <a:noFill/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2240" name="文本框 35"/>
            <p:cNvSpPr txBox="1"/>
            <p:nvPr/>
          </p:nvSpPr>
          <p:spPr>
            <a:xfrm>
              <a:off x="2810727" y="1550803"/>
              <a:ext cx="2518809" cy="7768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ru-RU" altLang="zh-CN" sz="1600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Microsoft YaHei" panose="020B0503020204020204" charset="-122"/>
                  <a:cs typeface="Arial" panose="020B0604020202020204" pitchFamily="34" charset="0"/>
                </a:rPr>
                <a:t>Капитальный </a:t>
              </a:r>
              <a:r>
                <a:rPr lang="ru-RU" altLang="zh-CN" sz="1600" dirty="0">
                  <a:solidFill>
                    <a:schemeClr val="bg1"/>
                  </a:solidFill>
                  <a:latin typeface="Bahnschrift Light" panose="020B0502040204020203" pitchFamily="34" charset="0"/>
                  <a:ea typeface="Microsoft YaHei" panose="020B0503020204020204" charset="-122"/>
                  <a:cs typeface="Arial" panose="020B0604020202020204" pitchFamily="34" charset="0"/>
                </a:rPr>
                <a:t>ремонт </a:t>
              </a:r>
              <a:r>
                <a:rPr lang="ru-RU" altLang="zh-CN" sz="1600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Microsoft YaHei" panose="020B0503020204020204" charset="-122"/>
                  <a:cs typeface="Arial" panose="020B0604020202020204" pitchFamily="34" charset="0"/>
                </a:rPr>
                <a:t>хирургического корпуса</a:t>
              </a:r>
              <a:endParaRPr lang="ru-RU" altLang="zh-CN" sz="1600" dirty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837215" y="758620"/>
            <a:ext cx="4188278" cy="657064"/>
            <a:chOff x="5143586" y="556754"/>
            <a:chExt cx="2450947" cy="903502"/>
          </a:xfrm>
        </p:grpSpPr>
        <p:sp>
          <p:nvSpPr>
            <p:cNvPr id="11" name="矩形 10"/>
            <p:cNvSpPr/>
            <p:nvPr/>
          </p:nvSpPr>
          <p:spPr>
            <a:xfrm>
              <a:off x="5143586" y="556754"/>
              <a:ext cx="2450947" cy="903502"/>
            </a:xfrm>
            <a:prstGeom prst="rect">
              <a:avLst/>
            </a:prstGeom>
            <a:solidFill>
              <a:schemeClr val="accent1">
                <a:alpha val="12000"/>
              </a:schemeClr>
            </a:solidFill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2248" name="文本框 38"/>
            <p:cNvSpPr txBox="1"/>
            <p:nvPr/>
          </p:nvSpPr>
          <p:spPr>
            <a:xfrm>
              <a:off x="5238061" y="627259"/>
              <a:ext cx="2267226" cy="8041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ru-RU" altLang="zh-CN" sz="1600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Microsoft YaHei" panose="020B0503020204020204" charset="-122"/>
                  <a:cs typeface="Arial" panose="020B0604020202020204" pitchFamily="34" charset="0"/>
                </a:rPr>
                <a:t>Строительство фельдшерско</a:t>
              </a:r>
              <a:r>
                <a:rPr lang="ru-RU" altLang="zh-CN" sz="1600" dirty="0">
                  <a:solidFill>
                    <a:schemeClr val="bg1"/>
                  </a:solidFill>
                  <a:latin typeface="Bahnschrift Light" panose="020B0502040204020203" pitchFamily="34" charset="0"/>
                  <a:ea typeface="Microsoft YaHei" panose="020B0503020204020204" charset="-122"/>
                  <a:cs typeface="Arial" panose="020B0604020202020204" pitchFamily="34" charset="0"/>
                </a:rPr>
                <a:t>-</a:t>
              </a:r>
              <a:r>
                <a:rPr lang="ru-RU" altLang="zh-CN" sz="1600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Microsoft YaHei" panose="020B0503020204020204" charset="-122"/>
                  <a:cs typeface="Arial" panose="020B0604020202020204" pitchFamily="34" charset="0"/>
                </a:rPr>
                <a:t>акушерского пункта на Каолиновом</a:t>
              </a:r>
              <a:endParaRPr lang="ru-RU" altLang="zh-CN" sz="1600" dirty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8439660" y="866553"/>
            <a:ext cx="3623201" cy="519910"/>
          </a:xfrm>
          <a:prstGeom prst="rect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556" name="文本框 5"/>
          <p:cNvSpPr txBox="1"/>
          <p:nvPr/>
        </p:nvSpPr>
        <p:spPr>
          <a:xfrm>
            <a:off x="2886634" y="78928"/>
            <a:ext cx="6147133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Развитие</a:t>
            </a:r>
            <a:r>
              <a:rPr lang="ru-RU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alt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материально-технической </a:t>
            </a:r>
            <a:r>
              <a:rPr lang="ru-RU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базы</a:t>
            </a:r>
          </a:p>
          <a:p>
            <a:pPr algn="ctr">
              <a:buFont typeface="Arial" panose="020B0604020202020204" pitchFamily="34" charset="0"/>
            </a:pPr>
            <a:r>
              <a:rPr lang="ru-RU" alt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ГБУЗ </a:t>
            </a:r>
            <a:r>
              <a:rPr lang="ru-RU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«Городская больница им. А. П. Силаева г. Кыштым</a:t>
            </a:r>
            <a:r>
              <a:rPr lang="ru-RU" alt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»</a:t>
            </a:r>
            <a:endParaRPr lang="ru-RU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Прямое соединение 22"/>
          <p:cNvCxnSpPr/>
          <p:nvPr/>
        </p:nvCxnSpPr>
        <p:spPr>
          <a:xfrm>
            <a:off x="3161962" y="350938"/>
            <a:ext cx="535147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文本框 41"/>
          <p:cNvSpPr txBox="1"/>
          <p:nvPr/>
        </p:nvSpPr>
        <p:spPr>
          <a:xfrm>
            <a:off x="8449985" y="801688"/>
            <a:ext cx="3335711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altLang="zh-CN" sz="1600" dirty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cs typeface="Arial" panose="020B0604020202020204" pitchFamily="34" charset="0"/>
              </a:rPr>
              <a:t>Открытие </a:t>
            </a:r>
            <a:r>
              <a:rPr lang="zh-CN" altLang="en-US" sz="1600" dirty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cs typeface="Arial" panose="020B0604020202020204" pitchFamily="34" charset="0"/>
              </a:rPr>
              <a:t>Центр</a:t>
            </a:r>
            <a:r>
              <a:rPr lang="ru-RU" altLang="zh-CN" sz="1600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cs typeface="Arial" panose="020B0604020202020204" pitchFamily="34" charset="0"/>
              </a:rPr>
              <a:t>а</a:t>
            </a:r>
            <a:r>
              <a:rPr lang="ru-RU" altLang="zh-CN" sz="1600" dirty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zh-CN" altLang="en-US" sz="1600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cs typeface="Arial" panose="020B0604020202020204" pitchFamily="34" charset="0"/>
              </a:rPr>
              <a:t>амбулаторной </a:t>
            </a:r>
            <a:r>
              <a:rPr lang="zh-CN" altLang="en-US" sz="1600" dirty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cs typeface="Arial" panose="020B0604020202020204" pitchFamily="34" charset="0"/>
              </a:rPr>
              <a:t>онкологической </a:t>
            </a:r>
            <a:r>
              <a:rPr lang="zh-CN" altLang="en-US" sz="1600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cs typeface="Arial" panose="020B0604020202020204" pitchFamily="34" charset="0"/>
              </a:rPr>
              <a:t>помощи</a:t>
            </a:r>
            <a:endParaRPr lang="zh-CN" altLang="en-US" sz="1600" dirty="0">
              <a:solidFill>
                <a:schemeClr val="bg1"/>
              </a:solidFill>
              <a:latin typeface="Bahnschrift Light" panose="020B0502040204020203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84" name="Замещающее содержимое 1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3340100" y="3329305"/>
            <a:ext cx="6859270" cy="20066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2" name="组合 54"/>
          <p:cNvGrpSpPr/>
          <p:nvPr/>
        </p:nvGrpSpPr>
        <p:grpSpPr>
          <a:xfrm>
            <a:off x="9078867" y="15157"/>
            <a:ext cx="2831011" cy="807484"/>
            <a:chOff x="1292924" y="983634"/>
            <a:chExt cx="2057831" cy="555908"/>
          </a:xfrm>
        </p:grpSpPr>
        <p:sp>
          <p:nvSpPr>
            <p:cNvPr id="34" name="任意多边形 64"/>
            <p:cNvSpPr/>
            <p:nvPr/>
          </p:nvSpPr>
          <p:spPr>
            <a:xfrm>
              <a:off x="1292924" y="983634"/>
              <a:ext cx="19051" cy="476492"/>
            </a:xfrm>
            <a:custGeom>
              <a:avLst/>
              <a:gdLst>
                <a:gd name="connsiteX0" fmla="*/ 180976 w 180976"/>
                <a:gd name="connsiteY0" fmla="*/ 2392742 h 2819400"/>
                <a:gd name="connsiteX1" fmla="*/ 180976 w 180976"/>
                <a:gd name="connsiteY1" fmla="*/ 2609850 h 2819400"/>
                <a:gd name="connsiteX2" fmla="*/ 0 w 180976"/>
                <a:gd name="connsiteY2" fmla="*/ 2819400 h 2819400"/>
                <a:gd name="connsiteX3" fmla="*/ 0 w 180976"/>
                <a:gd name="connsiteY3" fmla="*/ 2564146 h 2819400"/>
                <a:gd name="connsiteX4" fmla="*/ 180976 w 180976"/>
                <a:gd name="connsiteY4" fmla="*/ 2133606 h 2819400"/>
                <a:gd name="connsiteX5" fmla="*/ 180976 w 180976"/>
                <a:gd name="connsiteY5" fmla="*/ 2302566 h 2819400"/>
                <a:gd name="connsiteX6" fmla="*/ 0 w 180976"/>
                <a:gd name="connsiteY6" fmla="*/ 2473970 h 2819400"/>
                <a:gd name="connsiteX7" fmla="*/ 0 w 180976"/>
                <a:gd name="connsiteY7" fmla="*/ 2305010 h 2819400"/>
                <a:gd name="connsiteX8" fmla="*/ 0 w 180976"/>
                <a:gd name="connsiteY8" fmla="*/ 0 h 2819400"/>
                <a:gd name="connsiteX9" fmla="*/ 180976 w 180976"/>
                <a:gd name="connsiteY9" fmla="*/ 0 h 2819400"/>
                <a:gd name="connsiteX10" fmla="*/ 180976 w 180976"/>
                <a:gd name="connsiteY10" fmla="*/ 2043430 h 2819400"/>
                <a:gd name="connsiteX11" fmla="*/ 0 w 180976"/>
                <a:gd name="connsiteY11" fmla="*/ 2214834 h 281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0976" h="2819400">
                  <a:moveTo>
                    <a:pt x="180976" y="2392742"/>
                  </a:moveTo>
                  <a:lnTo>
                    <a:pt x="180976" y="2609850"/>
                  </a:lnTo>
                  <a:lnTo>
                    <a:pt x="0" y="2819400"/>
                  </a:lnTo>
                  <a:lnTo>
                    <a:pt x="0" y="2564146"/>
                  </a:lnTo>
                  <a:close/>
                  <a:moveTo>
                    <a:pt x="180976" y="2133606"/>
                  </a:moveTo>
                  <a:lnTo>
                    <a:pt x="180976" y="2302566"/>
                  </a:lnTo>
                  <a:lnTo>
                    <a:pt x="0" y="2473970"/>
                  </a:lnTo>
                  <a:lnTo>
                    <a:pt x="0" y="2305010"/>
                  </a:lnTo>
                  <a:close/>
                  <a:moveTo>
                    <a:pt x="0" y="0"/>
                  </a:moveTo>
                  <a:lnTo>
                    <a:pt x="180976" y="0"/>
                  </a:lnTo>
                  <a:lnTo>
                    <a:pt x="180976" y="2043430"/>
                  </a:lnTo>
                  <a:lnTo>
                    <a:pt x="0" y="2214834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" name="任意多边形 60"/>
            <p:cNvSpPr/>
            <p:nvPr/>
          </p:nvSpPr>
          <p:spPr>
            <a:xfrm rot="10800000">
              <a:off x="3331704" y="1063050"/>
              <a:ext cx="19051" cy="476492"/>
            </a:xfrm>
            <a:custGeom>
              <a:avLst/>
              <a:gdLst>
                <a:gd name="connsiteX0" fmla="*/ 180976 w 180976"/>
                <a:gd name="connsiteY0" fmla="*/ 2392742 h 2819400"/>
                <a:gd name="connsiteX1" fmla="*/ 180976 w 180976"/>
                <a:gd name="connsiteY1" fmla="*/ 2609850 h 2819400"/>
                <a:gd name="connsiteX2" fmla="*/ 0 w 180976"/>
                <a:gd name="connsiteY2" fmla="*/ 2819400 h 2819400"/>
                <a:gd name="connsiteX3" fmla="*/ 0 w 180976"/>
                <a:gd name="connsiteY3" fmla="*/ 2564146 h 2819400"/>
                <a:gd name="connsiteX4" fmla="*/ 180976 w 180976"/>
                <a:gd name="connsiteY4" fmla="*/ 2133606 h 2819400"/>
                <a:gd name="connsiteX5" fmla="*/ 180976 w 180976"/>
                <a:gd name="connsiteY5" fmla="*/ 2302566 h 2819400"/>
                <a:gd name="connsiteX6" fmla="*/ 0 w 180976"/>
                <a:gd name="connsiteY6" fmla="*/ 2473970 h 2819400"/>
                <a:gd name="connsiteX7" fmla="*/ 0 w 180976"/>
                <a:gd name="connsiteY7" fmla="*/ 2305010 h 2819400"/>
                <a:gd name="connsiteX8" fmla="*/ 0 w 180976"/>
                <a:gd name="connsiteY8" fmla="*/ 0 h 2819400"/>
                <a:gd name="connsiteX9" fmla="*/ 180976 w 180976"/>
                <a:gd name="connsiteY9" fmla="*/ 0 h 2819400"/>
                <a:gd name="connsiteX10" fmla="*/ 180976 w 180976"/>
                <a:gd name="connsiteY10" fmla="*/ 2043430 h 2819400"/>
                <a:gd name="connsiteX11" fmla="*/ 0 w 180976"/>
                <a:gd name="connsiteY11" fmla="*/ 2214834 h 281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0976" h="2819400">
                  <a:moveTo>
                    <a:pt x="180976" y="2392742"/>
                  </a:moveTo>
                  <a:lnTo>
                    <a:pt x="180976" y="2609850"/>
                  </a:lnTo>
                  <a:lnTo>
                    <a:pt x="0" y="2819400"/>
                  </a:lnTo>
                  <a:lnTo>
                    <a:pt x="0" y="2564146"/>
                  </a:lnTo>
                  <a:close/>
                  <a:moveTo>
                    <a:pt x="180976" y="2133606"/>
                  </a:moveTo>
                  <a:lnTo>
                    <a:pt x="180976" y="2302566"/>
                  </a:lnTo>
                  <a:lnTo>
                    <a:pt x="0" y="2473970"/>
                  </a:lnTo>
                  <a:lnTo>
                    <a:pt x="0" y="2305010"/>
                  </a:lnTo>
                  <a:close/>
                  <a:moveTo>
                    <a:pt x="0" y="0"/>
                  </a:moveTo>
                  <a:lnTo>
                    <a:pt x="180976" y="0"/>
                  </a:lnTo>
                  <a:lnTo>
                    <a:pt x="180976" y="2043430"/>
                  </a:lnTo>
                  <a:lnTo>
                    <a:pt x="0" y="2214834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文本框 59"/>
            <p:cNvSpPr txBox="1"/>
            <p:nvPr/>
          </p:nvSpPr>
          <p:spPr>
            <a:xfrm>
              <a:off x="1361689" y="1030084"/>
              <a:ext cx="1942767" cy="44496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ru-RU" altLang="zh-CN" dirty="0">
                  <a:latin typeface="Bahnschrift Light" panose="020B0502040204020203" pitchFamily="34" charset="0"/>
                  <a:ea typeface="Microsoft YaHei" panose="020B0503020204020204" charset="-122"/>
                  <a:cs typeface="Arial" panose="020B0604020202020204" pitchFamily="34" charset="0"/>
                </a:rPr>
                <a:t>Приоритет: здравоохранение</a:t>
              </a:r>
            </a:p>
          </p:txBody>
        </p:sp>
      </p:grpSp>
      <p:pic>
        <p:nvPicPr>
          <p:cNvPr id="10242" name="Picture 2" descr="C:\Users\user\Desktop\photo_2024-03-25_18-09-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60" y="1633607"/>
            <a:ext cx="3418746" cy="242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photo_2024-03-25_18-09-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60" y="4123760"/>
            <a:ext cx="3418746" cy="256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iMmzAoxzKD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578" y="1598068"/>
            <a:ext cx="3674498" cy="238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user\Desktop\j-GRB1TaK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578" y="4123760"/>
            <a:ext cx="3766783" cy="251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user\Desktop\photo_2024-03-26_13-54-5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622" y="1563698"/>
            <a:ext cx="3649436" cy="241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user\Desktop\photo_2024-03-26_13-54-5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622" y="4061839"/>
            <a:ext cx="3649436" cy="268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https://brandbook.nationalpriority.ru/brandbook/02_%D0%9D%D0%B0%D1%86%D0%B8%D0%BE%D0%BD%D0%B0%D0%BB%D1%8C%D0%BD%D1%8B%D0%B5_%D0%BF%D1%80%D0%BE%D0%B5%D0%BA%D1%82%D1%8B_%D0%BF%D0%BE_%D0%BD%D0%B0%D0%BF%D1%80%D0%B0%D0%B2%D0%BB%D0%B5%D0%BD%D0%B8%D1%8F%D0%BC/02_%D0%9F%D0%BE_%D0%BD%D0%B0%D0%BF%D1%80%D0%B0%D0%B2%D0%BB%D0%B5%D0%BD%D0%B8%D1%8F%D0%BC/%D0%97%D0%B4%D1%80%D0%B0%D0%B2%D0%BE%D0%BE%D1%85%D1%80%D0%B0%D0%BD%D0%B5%D0%BD%D0%B8%D0%B5/%D0%9B%D0%BE%D0%B3%D0%BE%D1%82%D0%B8%D0%BF/%D0%9B%D0%BE%D0%B3%D0%BE%D1%82%D0%B8%D0%BF%20%D0%97%D0%B4%D1%80%D0%B0%D0%B2-%D0%B8%D0%B5%20%D1%81%20%D0%B4%D0%BE%D0%BF.%D1%82%D0%B5%D0%BA%D1%81%D1%82%D0%BE%D0%BC/%D0%9A%D0%BE%D0%BD%D1%82%D1%83%D1%80/white_contur-horizon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 descr="C:\Users\user\Desktop\white_contur-horizon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3" y="-144463"/>
            <a:ext cx="2417047" cy="135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239134" y="1441768"/>
            <a:ext cx="3606244" cy="5166995"/>
            <a:chOff x="434827" y="1442322"/>
            <a:chExt cx="2786389" cy="5166997"/>
          </a:xfrm>
        </p:grpSpPr>
        <p:sp>
          <p:nvSpPr>
            <p:cNvPr id="15" name="矩形 14"/>
            <p:cNvSpPr/>
            <p:nvPr/>
          </p:nvSpPr>
          <p:spPr>
            <a:xfrm>
              <a:off x="434827" y="1442322"/>
              <a:ext cx="2786389" cy="5166997"/>
            </a:xfrm>
            <a:prstGeom prst="rect">
              <a:avLst/>
            </a:prstGeom>
            <a:noFill/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流程图: 联系 15"/>
            <p:cNvSpPr/>
            <p:nvPr/>
          </p:nvSpPr>
          <p:spPr>
            <a:xfrm>
              <a:off x="1399881" y="1567172"/>
              <a:ext cx="648012" cy="757237"/>
            </a:xfrm>
            <a:prstGeom prst="flowChartConnector">
              <a:avLst/>
            </a:prstGeom>
            <a:solidFill>
              <a:srgbClr val="62B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2230" name="组合 30"/>
            <p:cNvGrpSpPr/>
            <p:nvPr/>
          </p:nvGrpSpPr>
          <p:grpSpPr>
            <a:xfrm>
              <a:off x="547904" y="2401763"/>
              <a:ext cx="2555930" cy="3504173"/>
              <a:chOff x="3275387" y="4335817"/>
              <a:chExt cx="2555930" cy="3504173"/>
            </a:xfrm>
          </p:grpSpPr>
          <p:sp>
            <p:nvSpPr>
              <p:cNvPr id="52231" name="文本框 31"/>
              <p:cNvSpPr txBox="1"/>
              <p:nvPr/>
            </p:nvSpPr>
            <p:spPr>
              <a:xfrm>
                <a:off x="3275387" y="6639661"/>
                <a:ext cx="2555930" cy="12003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just">
                  <a:buFont typeface="Arial" panose="020B0604020202020204" pitchFamily="34" charset="0"/>
                </a:pPr>
                <a:r>
                  <a:rPr lang="ru-RU" altLang="en-US" dirty="0">
                    <a:solidFill>
                      <a:schemeClr val="bg1"/>
                    </a:solidFill>
                    <a:latin typeface="Bahnschrift Light" panose="020B0502040204020203" pitchFamily="34" charset="0"/>
                    <a:cs typeface="Arial" panose="020B0604020202020204" pitchFamily="34" charset="0"/>
                    <a:sym typeface="+mn-ea"/>
                  </a:rPr>
                  <a:t>Муниципальная программа «Кадровое обеспечение ГБУЗ Городская больница </a:t>
                </a:r>
                <a:r>
                  <a:rPr lang="ru-RU" altLang="en-US" dirty="0" smtClean="0">
                    <a:solidFill>
                      <a:schemeClr val="bg1"/>
                    </a:solidFill>
                    <a:latin typeface="Bahnschrift Light" panose="020B0502040204020203" pitchFamily="34" charset="0"/>
                    <a:cs typeface="Arial" panose="020B0604020202020204" pitchFamily="34" charset="0"/>
                    <a:sym typeface="+mn-ea"/>
                  </a:rPr>
                  <a:t>им</a:t>
                </a:r>
                <a:r>
                  <a:rPr lang="ru-RU" altLang="en-US" dirty="0">
                    <a:solidFill>
                      <a:schemeClr val="bg1"/>
                    </a:solidFill>
                    <a:latin typeface="Bahnschrift Light" panose="020B0502040204020203" pitchFamily="34" charset="0"/>
                    <a:cs typeface="Arial" panose="020B0604020202020204" pitchFamily="34" charset="0"/>
                    <a:sym typeface="+mn-ea"/>
                  </a:rPr>
                  <a:t>. А. П. Силаева г. Кыштым</a:t>
                </a:r>
                <a:r>
                  <a:rPr lang="ru-RU" altLang="en-US" dirty="0" smtClean="0">
                    <a:solidFill>
                      <a:schemeClr val="bg1"/>
                    </a:solidFill>
                    <a:latin typeface="Bahnschrift Light" panose="020B0502040204020203" pitchFamily="34" charset="0"/>
                    <a:cs typeface="Arial" panose="020B0604020202020204" pitchFamily="34" charset="0"/>
                    <a:sym typeface="+mn-ea"/>
                  </a:rPr>
                  <a:t>»</a:t>
                </a:r>
                <a:endParaRPr lang="ru-RU" altLang="en-US" dirty="0">
                  <a:solidFill>
                    <a:schemeClr val="bg1"/>
                  </a:solidFill>
                  <a:latin typeface="Bahnschrift Light" panose="020B0502040204020203" pitchFamily="34" charset="0"/>
                  <a:cs typeface="Arial" panose="020B0604020202020204" pitchFamily="34" charset="0"/>
                  <a:sym typeface="+mn-ea"/>
                </a:endParaRPr>
              </a:p>
            </p:txBody>
          </p:sp>
          <p:sp>
            <p:nvSpPr>
              <p:cNvPr id="52232" name="文本框 32"/>
              <p:cNvSpPr txBox="1"/>
              <p:nvPr/>
            </p:nvSpPr>
            <p:spPr>
              <a:xfrm>
                <a:off x="3344653" y="4335817"/>
                <a:ext cx="2438178" cy="6463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buFont typeface="Arial" panose="020B0604020202020204" pitchFamily="34" charset="0"/>
                </a:pPr>
                <a:r>
                  <a:rPr lang="ru-RU" altLang="zh-CN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5 </a:t>
                </a:r>
                <a:r>
                  <a:rPr lang="ru-RU" altLang="zh-CN" dirty="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молодых </a:t>
                </a:r>
                <a:r>
                  <a:rPr lang="ru-RU" altLang="zh-CN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специалистов - выплата</a:t>
                </a:r>
                <a:endParaRPr lang="ru-RU" altLang="zh-CN" dirty="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9557144" y="2148324"/>
            <a:ext cx="2289039" cy="3864610"/>
            <a:chOff x="9183889" y="1465817"/>
            <a:chExt cx="2124873" cy="3864611"/>
          </a:xfrm>
        </p:grpSpPr>
        <p:sp>
          <p:nvSpPr>
            <p:cNvPr id="13" name="矩形 12"/>
            <p:cNvSpPr/>
            <p:nvPr/>
          </p:nvSpPr>
          <p:spPr>
            <a:xfrm>
              <a:off x="9183889" y="1465817"/>
              <a:ext cx="2124873" cy="3864611"/>
            </a:xfrm>
            <a:prstGeom prst="rect">
              <a:avLst/>
            </a:prstGeom>
            <a:noFill/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流程图: 联系 19"/>
            <p:cNvSpPr/>
            <p:nvPr/>
          </p:nvSpPr>
          <p:spPr>
            <a:xfrm>
              <a:off x="9783600" y="1641349"/>
              <a:ext cx="757237" cy="757237"/>
            </a:xfrm>
            <a:prstGeom prst="flowChartConnector">
              <a:avLst/>
            </a:prstGeom>
            <a:solidFill>
              <a:srgbClr val="62B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2262" name="组合 42"/>
            <p:cNvGrpSpPr/>
            <p:nvPr/>
          </p:nvGrpSpPr>
          <p:grpSpPr>
            <a:xfrm>
              <a:off x="9267254" y="2487731"/>
              <a:ext cx="1967132" cy="2386946"/>
              <a:chOff x="3462684" y="4421785"/>
              <a:chExt cx="1967132" cy="2386946"/>
            </a:xfrm>
          </p:grpSpPr>
          <p:sp>
            <p:nvSpPr>
              <p:cNvPr id="52263" name="文本框 43"/>
              <p:cNvSpPr txBox="1"/>
              <p:nvPr/>
            </p:nvSpPr>
            <p:spPr>
              <a:xfrm>
                <a:off x="3462684" y="5115959"/>
                <a:ext cx="1967132" cy="169277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just">
                  <a:lnSpc>
                    <a:spcPct val="130000"/>
                  </a:lnSpc>
                  <a:buFont typeface="Arial" panose="020B0604020202020204" pitchFamily="34" charset="0"/>
                </a:pPr>
                <a:r>
                  <a:rPr lang="ru-RU" altLang="zh-CN" sz="1600" dirty="0">
                    <a:solidFill>
                      <a:schemeClr val="bg1"/>
                    </a:solidFill>
                    <a:latin typeface="Bahnschrift Light" panose="020B0502040204020203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В </a:t>
                </a:r>
                <a:r>
                  <a:rPr lang="ru-RU" altLang="zh-CN" sz="1600" dirty="0" smtClean="0">
                    <a:solidFill>
                      <a:schemeClr val="bg1"/>
                    </a:solidFill>
                    <a:latin typeface="Bahnschrift Light" panose="020B0502040204020203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2023 </a:t>
                </a:r>
                <a:r>
                  <a:rPr lang="ru-RU" altLang="zh-CN" sz="1600" dirty="0">
                    <a:solidFill>
                      <a:schemeClr val="bg1"/>
                    </a:solidFill>
                    <a:latin typeface="Bahnschrift Light" panose="020B0502040204020203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году трудоустроены:        </a:t>
                </a:r>
                <a:r>
                  <a:rPr lang="ru-RU" altLang="zh-CN" sz="1600" dirty="0" smtClean="0">
                    <a:solidFill>
                      <a:schemeClr val="bg1"/>
                    </a:solidFill>
                    <a:latin typeface="Bahnschrift Light" panose="020B0502040204020203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8 </a:t>
                </a:r>
                <a:r>
                  <a:rPr lang="ru-RU" altLang="zh-CN" sz="1600" dirty="0">
                    <a:solidFill>
                      <a:schemeClr val="bg1"/>
                    </a:solidFill>
                    <a:latin typeface="Bahnschrift Light" panose="020B0502040204020203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врачей разных специальностей,           2 врача - стажёра</a:t>
                </a:r>
              </a:p>
            </p:txBody>
          </p:sp>
          <p:sp>
            <p:nvSpPr>
              <p:cNvPr id="52264" name="文本框 44"/>
              <p:cNvSpPr txBox="1"/>
              <p:nvPr/>
            </p:nvSpPr>
            <p:spPr>
              <a:xfrm>
                <a:off x="3602353" y="4421785"/>
                <a:ext cx="1687793" cy="58477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buFont typeface="Arial" panose="020B0604020202020204" pitchFamily="34" charset="0"/>
                </a:pPr>
                <a:r>
                  <a:rPr lang="ru-RU" altLang="zh-CN" sz="16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10 </a:t>
                </a:r>
                <a:r>
                  <a:rPr lang="ru-RU" altLang="zh-CN" sz="1600" dirty="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специалистов</a:t>
                </a:r>
              </a:p>
            </p:txBody>
          </p:sp>
        </p:grpSp>
      </p:grpSp>
      <p:sp>
        <p:nvSpPr>
          <p:cNvPr id="46" name="矩形 45"/>
          <p:cNvSpPr/>
          <p:nvPr/>
        </p:nvSpPr>
        <p:spPr>
          <a:xfrm>
            <a:off x="4898571" y="5900329"/>
            <a:ext cx="2983049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dist">
              <a:buFont typeface="Arial" panose="020B0604020202020204" pitchFamily="34" charset="0"/>
            </a:pPr>
            <a:r>
              <a:rPr lang="ru-RU" altLang="zh-CN" sz="16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Норматив - 35,5% </a:t>
            </a:r>
          </a:p>
          <a:p>
            <a:pPr algn="dist">
              <a:buFont typeface="Arial" panose="020B0604020202020204" pitchFamily="34" charset="0"/>
            </a:pPr>
            <a:r>
              <a:rPr lang="ru-RU" altLang="zh-CN" sz="16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на 10 000 населения</a:t>
            </a:r>
          </a:p>
        </p:txBody>
      </p:sp>
      <p:grpSp>
        <p:nvGrpSpPr>
          <p:cNvPr id="4" name="组合 54"/>
          <p:cNvGrpSpPr/>
          <p:nvPr/>
        </p:nvGrpSpPr>
        <p:grpSpPr>
          <a:xfrm>
            <a:off x="9033769" y="236220"/>
            <a:ext cx="2885181" cy="871855"/>
            <a:chOff x="1260143" y="1171646"/>
            <a:chExt cx="2097206" cy="506670"/>
          </a:xfrm>
        </p:grpSpPr>
        <p:grpSp>
          <p:nvGrpSpPr>
            <p:cNvPr id="5" name="组合 55"/>
            <p:cNvGrpSpPr/>
            <p:nvPr/>
          </p:nvGrpSpPr>
          <p:grpSpPr>
            <a:xfrm>
              <a:off x="1260143" y="1171646"/>
              <a:ext cx="299114" cy="476108"/>
              <a:chOff x="0" y="0"/>
              <a:chExt cx="2819400" cy="2819400"/>
            </a:xfrm>
          </p:grpSpPr>
          <p:sp>
            <p:nvSpPr>
              <p:cNvPr id="6" name="任意多边形 64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" name="任意多边形 67"/>
              <p:cNvSpPr/>
              <p:nvPr/>
            </p:nvSpPr>
            <p:spPr>
              <a:xfrm rot="5400000" flipV="1">
                <a:off x="1317299" y="-1317299"/>
                <a:ext cx="178703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组合 58"/>
            <p:cNvGrpSpPr/>
            <p:nvPr/>
          </p:nvGrpSpPr>
          <p:grpSpPr>
            <a:xfrm rot="10800000">
              <a:off x="3058235" y="1202208"/>
              <a:ext cx="299114" cy="476108"/>
              <a:chOff x="0" y="0"/>
              <a:chExt cx="2819400" cy="2819400"/>
            </a:xfrm>
          </p:grpSpPr>
          <p:sp>
            <p:nvSpPr>
              <p:cNvPr id="21" name="任意多边形 60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任意多边形 61"/>
              <p:cNvSpPr/>
              <p:nvPr/>
            </p:nvSpPr>
            <p:spPr>
              <a:xfrm rot="5400000" flipV="1">
                <a:off x="1317297" y="-1307900"/>
                <a:ext cx="178709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4" name="文本框 59"/>
            <p:cNvSpPr txBox="1"/>
            <p:nvPr/>
          </p:nvSpPr>
          <p:spPr>
            <a:xfrm>
              <a:off x="1361689" y="1224416"/>
              <a:ext cx="1942767" cy="3749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ru-RU" altLang="zh-CN" dirty="0"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Приоритет: здравоохранение</a:t>
              </a:r>
            </a:p>
          </p:txBody>
        </p:sp>
      </p:grpSp>
      <p:sp>
        <p:nvSpPr>
          <p:cNvPr id="23556" name="文本框 5"/>
          <p:cNvSpPr txBox="1"/>
          <p:nvPr/>
        </p:nvSpPr>
        <p:spPr>
          <a:xfrm>
            <a:off x="385482" y="155575"/>
            <a:ext cx="8619453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sz="2000" dirty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  <a:sym typeface="+mn-ea"/>
              </a:rPr>
              <a:t>П</a:t>
            </a:r>
            <a:r>
              <a:rPr lang="ru-RU" altLang="en-US" sz="2000" dirty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  <a:sym typeface="+mn-ea"/>
              </a:rPr>
              <a:t>оддержка системы </a:t>
            </a:r>
            <a:r>
              <a:rPr lang="ru-RU" altLang="en-US" sz="2000" dirty="0" smtClean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  <a:sym typeface="+mn-ea"/>
              </a:rPr>
              <a:t>здравоохранения: </a:t>
            </a:r>
          </a:p>
          <a:p>
            <a:pPr algn="ctr">
              <a:buFont typeface="Arial" panose="020B0604020202020204" pitchFamily="34" charset="0"/>
            </a:pPr>
            <a:r>
              <a:rPr lang="ru-RU" altLang="en-US" sz="2000" dirty="0" smtClean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  <a:sym typeface="+mn-ea"/>
              </a:rPr>
              <a:t>профилактика </a:t>
            </a:r>
            <a:r>
              <a:rPr lang="ru-RU" altLang="en-US" sz="2000" dirty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  <a:sym typeface="+mn-ea"/>
              </a:rPr>
              <a:t>заболеваний, </a:t>
            </a:r>
            <a:r>
              <a:rPr lang="ru-RU" altLang="en-US" sz="2000" dirty="0" smtClean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  <a:sym typeface="+mn-ea"/>
              </a:rPr>
              <a:t>диспансеризация, кадровое обеспечение</a:t>
            </a:r>
            <a:r>
              <a:rPr lang="ru-RU" altLang="en-US" dirty="0" smtClean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  <a:sym typeface="+mn-ea"/>
              </a:rPr>
              <a:t> </a:t>
            </a:r>
            <a:endParaRPr lang="ru-RU" altLang="en-US" b="1" dirty="0">
              <a:solidFill>
                <a:schemeClr val="bg1"/>
              </a:solidFill>
              <a:latin typeface="Bahnschrift Light" panose="020B0502040204020203" pitchFamily="34" charset="0"/>
              <a:ea typeface="Microsoft YaHei" panose="020B0503020204020204" charset="-122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23" name="Прямое соединение 22"/>
          <p:cNvCxnSpPr/>
          <p:nvPr/>
        </p:nvCxnSpPr>
        <p:spPr>
          <a:xfrm>
            <a:off x="2129677" y="519430"/>
            <a:ext cx="548135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Прямое соединение 24"/>
          <p:cNvCxnSpPr/>
          <p:nvPr/>
        </p:nvCxnSpPr>
        <p:spPr>
          <a:xfrm flipV="1">
            <a:off x="1182346" y="3295665"/>
            <a:ext cx="1709283" cy="195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矩形 45"/>
          <p:cNvSpPr/>
          <p:nvPr/>
        </p:nvSpPr>
        <p:spPr>
          <a:xfrm>
            <a:off x="5156335" y="1257618"/>
            <a:ext cx="314325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dist">
              <a:buFont typeface="Arial" panose="020B0604020202020204" pitchFamily="34" charset="0"/>
            </a:pPr>
            <a:r>
              <a:rPr lang="ru-RU" altLang="zh-CN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Обеспеченность врачами</a:t>
            </a:r>
          </a:p>
        </p:txBody>
      </p:sp>
      <p:cxnSp>
        <p:nvCxnSpPr>
          <p:cNvPr id="29" name="Прямое соединение 28"/>
          <p:cNvCxnSpPr/>
          <p:nvPr/>
        </p:nvCxnSpPr>
        <p:spPr>
          <a:xfrm>
            <a:off x="5265872" y="1625918"/>
            <a:ext cx="2924175" cy="952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Прямое соединение 30"/>
          <p:cNvCxnSpPr/>
          <p:nvPr/>
        </p:nvCxnSpPr>
        <p:spPr>
          <a:xfrm>
            <a:off x="10027679" y="3636373"/>
            <a:ext cx="148066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1" name="文本框 32"/>
          <p:cNvSpPr txBox="1"/>
          <p:nvPr/>
        </p:nvSpPr>
        <p:spPr>
          <a:xfrm>
            <a:off x="628650" y="3636373"/>
            <a:ext cx="3002055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altLang="zh-CN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3 </a:t>
            </a:r>
            <a:r>
              <a:rPr lang="ru-RU" altLang="zh-CN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молодых </a:t>
            </a:r>
            <a:r>
              <a:rPr lang="ru-RU" altLang="zh-CN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специалиста – оплата аренды жилья</a:t>
            </a:r>
            <a:endParaRPr lang="ru-RU" altLang="zh-CN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cxnSp>
        <p:nvCxnSpPr>
          <p:cNvPr id="52" name="Прямое соединение 28"/>
          <p:cNvCxnSpPr/>
          <p:nvPr/>
        </p:nvCxnSpPr>
        <p:spPr>
          <a:xfrm>
            <a:off x="4917141" y="5812245"/>
            <a:ext cx="284629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469945267"/>
              </p:ext>
            </p:extLst>
          </p:nvPr>
        </p:nvGraphicFramePr>
        <p:xfrm>
          <a:off x="4291325" y="1796189"/>
          <a:ext cx="4873270" cy="3917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Freeform 72"/>
          <p:cNvSpPr>
            <a:spLocks noEditPoints="1"/>
          </p:cNvSpPr>
          <p:nvPr/>
        </p:nvSpPr>
        <p:spPr bwMode="auto">
          <a:xfrm>
            <a:off x="656590" y="1856105"/>
            <a:ext cx="359410" cy="588010"/>
          </a:xfrm>
          <a:custGeom>
            <a:avLst/>
            <a:gdLst/>
            <a:ahLst/>
            <a:cxnLst>
              <a:cxn ang="0">
                <a:pos x="38" y="26"/>
              </a:cxn>
              <a:cxn ang="0">
                <a:pos x="24" y="55"/>
              </a:cxn>
              <a:cxn ang="0">
                <a:pos x="20" y="58"/>
              </a:cxn>
              <a:cxn ang="0">
                <a:pos x="16" y="55"/>
              </a:cxn>
              <a:cxn ang="0">
                <a:pos x="2" y="26"/>
              </a:cxn>
              <a:cxn ang="0">
                <a:pos x="0" y="19"/>
              </a:cxn>
              <a:cxn ang="0">
                <a:pos x="20" y="0"/>
              </a:cxn>
              <a:cxn ang="0">
                <a:pos x="39" y="19"/>
              </a:cxn>
              <a:cxn ang="0">
                <a:pos x="38" y="26"/>
              </a:cxn>
              <a:cxn ang="0">
                <a:pos x="20" y="9"/>
              </a:cxn>
              <a:cxn ang="0">
                <a:pos x="10" y="19"/>
              </a:cxn>
              <a:cxn ang="0">
                <a:pos x="20" y="29"/>
              </a:cxn>
              <a:cxn ang="0">
                <a:pos x="30" y="19"/>
              </a:cxn>
              <a:cxn ang="0">
                <a:pos x="20" y="9"/>
              </a:cxn>
            </a:cxnLst>
            <a:rect l="0" t="0" r="r" b="b"/>
            <a:pathLst>
              <a:path w="39" h="58">
                <a:moveTo>
                  <a:pt x="38" y="26"/>
                </a:moveTo>
                <a:cubicBezTo>
                  <a:pt x="24" y="55"/>
                  <a:pt x="24" y="55"/>
                  <a:pt x="24" y="55"/>
                </a:cubicBezTo>
                <a:cubicBezTo>
                  <a:pt x="23" y="57"/>
                  <a:pt x="22" y="58"/>
                  <a:pt x="20" y="58"/>
                </a:cubicBezTo>
                <a:cubicBezTo>
                  <a:pt x="18" y="58"/>
                  <a:pt x="16" y="57"/>
                  <a:pt x="16" y="55"/>
                </a:cubicBezTo>
                <a:cubicBezTo>
                  <a:pt x="2" y="26"/>
                  <a:pt x="2" y="26"/>
                  <a:pt x="2" y="26"/>
                </a:cubicBezTo>
                <a:cubicBezTo>
                  <a:pt x="1" y="24"/>
                  <a:pt x="0" y="21"/>
                  <a:pt x="0" y="19"/>
                </a:cubicBezTo>
                <a:cubicBezTo>
                  <a:pt x="0" y="8"/>
                  <a:pt x="9" y="0"/>
                  <a:pt x="20" y="0"/>
                </a:cubicBezTo>
                <a:cubicBezTo>
                  <a:pt x="31" y="0"/>
                  <a:pt x="39" y="8"/>
                  <a:pt x="39" y="19"/>
                </a:cubicBezTo>
                <a:cubicBezTo>
                  <a:pt x="39" y="21"/>
                  <a:pt x="39" y="24"/>
                  <a:pt x="38" y="26"/>
                </a:cubicBezTo>
                <a:close/>
                <a:moveTo>
                  <a:pt x="20" y="9"/>
                </a:moveTo>
                <a:cubicBezTo>
                  <a:pt x="15" y="9"/>
                  <a:pt x="10" y="14"/>
                  <a:pt x="10" y="19"/>
                </a:cubicBezTo>
                <a:cubicBezTo>
                  <a:pt x="10" y="24"/>
                  <a:pt x="15" y="29"/>
                  <a:pt x="20" y="29"/>
                </a:cubicBezTo>
                <a:cubicBezTo>
                  <a:pt x="25" y="29"/>
                  <a:pt x="30" y="24"/>
                  <a:pt x="30" y="19"/>
                </a:cubicBezTo>
                <a:cubicBezTo>
                  <a:pt x="30" y="14"/>
                  <a:pt x="25" y="9"/>
                  <a:pt x="20" y="9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9525">
            <a:noFill/>
            <a:round/>
          </a:ln>
        </p:spPr>
        <p:txBody>
          <a:bodyPr lIns="121682" tIns="60841" rIns="121682" bIns="60841"/>
          <a:lstStyle/>
          <a:p>
            <a:pPr marL="0" marR="0" lvl="0" indent="0" algn="l" defTabSz="1217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" name="Прямое соединение 1"/>
          <p:cNvCxnSpPr/>
          <p:nvPr/>
        </p:nvCxnSpPr>
        <p:spPr>
          <a:xfrm>
            <a:off x="2280285" y="389768"/>
            <a:ext cx="5952490" cy="254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556" name="文本框 5"/>
          <p:cNvSpPr txBox="1"/>
          <p:nvPr/>
        </p:nvSpPr>
        <p:spPr>
          <a:xfrm>
            <a:off x="774700" y="11430"/>
            <a:ext cx="8963660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sz="2000" dirty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  <a:sym typeface="+mn-ea"/>
              </a:rPr>
              <a:t>Развитие</a:t>
            </a:r>
            <a:r>
              <a:rPr lang="ru-RU" altLang="en-US" sz="2000" dirty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  <a:sym typeface="+mn-ea"/>
              </a:rPr>
              <a:t> материально - технической базы</a:t>
            </a:r>
            <a:endParaRPr lang="ru-RU" altLang="en-US" sz="2000" b="1" dirty="0">
              <a:solidFill>
                <a:schemeClr val="bg1"/>
              </a:solidFill>
              <a:latin typeface="Bahnschrift Light" panose="020B0502040204020203" pitchFamily="34" charset="0"/>
              <a:ea typeface="Microsoft YaHei" panose="020B050302020402020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462" name="组合 461"/>
          <p:cNvGrpSpPr/>
          <p:nvPr/>
        </p:nvGrpSpPr>
        <p:grpSpPr>
          <a:xfrm>
            <a:off x="7232650" y="5086985"/>
            <a:ext cx="411480" cy="405130"/>
            <a:chOff x="1132531" y="3094480"/>
            <a:chExt cx="318515" cy="317014"/>
          </a:xfrm>
          <a:solidFill>
            <a:schemeClr val="accent1">
              <a:lumMod val="50000"/>
            </a:schemeClr>
          </a:solidFill>
        </p:grpSpPr>
        <p:sp>
          <p:nvSpPr>
            <p:cNvPr id="382" name="Freeform 131"/>
            <p:cNvSpPr/>
            <p:nvPr/>
          </p:nvSpPr>
          <p:spPr bwMode="auto">
            <a:xfrm>
              <a:off x="1278266" y="3094480"/>
              <a:ext cx="27044" cy="88644"/>
            </a:xfrm>
            <a:custGeom>
              <a:avLst/>
              <a:gdLst>
                <a:gd name="T0" fmla="*/ 21 w 24"/>
                <a:gd name="T1" fmla="*/ 3 h 81"/>
                <a:gd name="T2" fmla="*/ 12 w 24"/>
                <a:gd name="T3" fmla="*/ 0 h 81"/>
                <a:gd name="T4" fmla="*/ 11 w 24"/>
                <a:gd name="T5" fmla="*/ 0 h 81"/>
                <a:gd name="T6" fmla="*/ 3 w 24"/>
                <a:gd name="T7" fmla="*/ 3 h 81"/>
                <a:gd name="T8" fmla="*/ 0 w 24"/>
                <a:gd name="T9" fmla="*/ 7 h 81"/>
                <a:gd name="T10" fmla="*/ 0 w 24"/>
                <a:gd name="T11" fmla="*/ 73 h 81"/>
                <a:gd name="T12" fmla="*/ 3 w 24"/>
                <a:gd name="T13" fmla="*/ 78 h 81"/>
                <a:gd name="T14" fmla="*/ 12 w 24"/>
                <a:gd name="T15" fmla="*/ 81 h 81"/>
                <a:gd name="T16" fmla="*/ 21 w 24"/>
                <a:gd name="T17" fmla="*/ 78 h 81"/>
                <a:gd name="T18" fmla="*/ 24 w 24"/>
                <a:gd name="T19" fmla="*/ 73 h 81"/>
                <a:gd name="T20" fmla="*/ 24 w 24"/>
                <a:gd name="T21" fmla="*/ 7 h 81"/>
                <a:gd name="T22" fmla="*/ 21 w 24"/>
                <a:gd name="T23" fmla="*/ 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81">
                  <a:moveTo>
                    <a:pt x="21" y="3"/>
                  </a:moveTo>
                  <a:cubicBezTo>
                    <a:pt x="19" y="1"/>
                    <a:pt x="15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5" y="1"/>
                    <a:pt x="3" y="3"/>
                  </a:cubicBezTo>
                  <a:cubicBezTo>
                    <a:pt x="1" y="4"/>
                    <a:pt x="0" y="6"/>
                    <a:pt x="0" y="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5"/>
                    <a:pt x="1" y="77"/>
                    <a:pt x="3" y="78"/>
                  </a:cubicBezTo>
                  <a:cubicBezTo>
                    <a:pt x="5" y="80"/>
                    <a:pt x="8" y="81"/>
                    <a:pt x="12" y="81"/>
                  </a:cubicBezTo>
                  <a:cubicBezTo>
                    <a:pt x="15" y="81"/>
                    <a:pt x="19" y="80"/>
                    <a:pt x="21" y="78"/>
                  </a:cubicBezTo>
                  <a:cubicBezTo>
                    <a:pt x="23" y="77"/>
                    <a:pt x="24" y="75"/>
                    <a:pt x="24" y="73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6"/>
                    <a:pt x="23" y="4"/>
                    <a:pt x="2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3" name="Freeform 132"/>
            <p:cNvSpPr/>
            <p:nvPr/>
          </p:nvSpPr>
          <p:spPr bwMode="auto">
            <a:xfrm>
              <a:off x="1278266" y="3322850"/>
              <a:ext cx="27044" cy="88644"/>
            </a:xfrm>
            <a:custGeom>
              <a:avLst/>
              <a:gdLst>
                <a:gd name="T0" fmla="*/ 21 w 24"/>
                <a:gd name="T1" fmla="*/ 3 h 81"/>
                <a:gd name="T2" fmla="*/ 12 w 24"/>
                <a:gd name="T3" fmla="*/ 0 h 81"/>
                <a:gd name="T4" fmla="*/ 3 w 24"/>
                <a:gd name="T5" fmla="*/ 3 h 81"/>
                <a:gd name="T6" fmla="*/ 0 w 24"/>
                <a:gd name="T7" fmla="*/ 8 h 81"/>
                <a:gd name="T8" fmla="*/ 0 w 24"/>
                <a:gd name="T9" fmla="*/ 74 h 81"/>
                <a:gd name="T10" fmla="*/ 3 w 24"/>
                <a:gd name="T11" fmla="*/ 78 h 81"/>
                <a:gd name="T12" fmla="*/ 12 w 24"/>
                <a:gd name="T13" fmla="*/ 81 h 81"/>
                <a:gd name="T14" fmla="*/ 21 w 24"/>
                <a:gd name="T15" fmla="*/ 78 h 81"/>
                <a:gd name="T16" fmla="*/ 24 w 24"/>
                <a:gd name="T17" fmla="*/ 74 h 81"/>
                <a:gd name="T18" fmla="*/ 24 w 24"/>
                <a:gd name="T19" fmla="*/ 8 h 81"/>
                <a:gd name="T20" fmla="*/ 21 w 24"/>
                <a:gd name="T21" fmla="*/ 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81">
                  <a:moveTo>
                    <a:pt x="21" y="3"/>
                  </a:moveTo>
                  <a:cubicBezTo>
                    <a:pt x="19" y="1"/>
                    <a:pt x="15" y="0"/>
                    <a:pt x="12" y="0"/>
                  </a:cubicBezTo>
                  <a:cubicBezTo>
                    <a:pt x="8" y="0"/>
                    <a:pt x="5" y="1"/>
                    <a:pt x="3" y="3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5"/>
                    <a:pt x="1" y="77"/>
                    <a:pt x="3" y="78"/>
                  </a:cubicBezTo>
                  <a:cubicBezTo>
                    <a:pt x="5" y="80"/>
                    <a:pt x="8" y="81"/>
                    <a:pt x="12" y="81"/>
                  </a:cubicBezTo>
                  <a:cubicBezTo>
                    <a:pt x="15" y="81"/>
                    <a:pt x="19" y="80"/>
                    <a:pt x="21" y="78"/>
                  </a:cubicBezTo>
                  <a:cubicBezTo>
                    <a:pt x="23" y="77"/>
                    <a:pt x="24" y="75"/>
                    <a:pt x="24" y="74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6"/>
                    <a:pt x="23" y="4"/>
                    <a:pt x="2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4" name="Freeform 133"/>
            <p:cNvSpPr/>
            <p:nvPr/>
          </p:nvSpPr>
          <p:spPr bwMode="auto">
            <a:xfrm>
              <a:off x="1362402" y="3240217"/>
              <a:ext cx="88644" cy="25542"/>
            </a:xfrm>
            <a:custGeom>
              <a:avLst/>
              <a:gdLst>
                <a:gd name="T0" fmla="*/ 78 w 80"/>
                <a:gd name="T1" fmla="*/ 3 h 24"/>
                <a:gd name="T2" fmla="*/ 73 w 80"/>
                <a:gd name="T3" fmla="*/ 0 h 24"/>
                <a:gd name="T4" fmla="*/ 7 w 80"/>
                <a:gd name="T5" fmla="*/ 0 h 24"/>
                <a:gd name="T6" fmla="*/ 2 w 80"/>
                <a:gd name="T7" fmla="*/ 3 h 24"/>
                <a:gd name="T8" fmla="*/ 0 w 80"/>
                <a:gd name="T9" fmla="*/ 12 h 24"/>
                <a:gd name="T10" fmla="*/ 2 w 80"/>
                <a:gd name="T11" fmla="*/ 21 h 24"/>
                <a:gd name="T12" fmla="*/ 7 w 80"/>
                <a:gd name="T13" fmla="*/ 24 h 24"/>
                <a:gd name="T14" fmla="*/ 73 w 80"/>
                <a:gd name="T15" fmla="*/ 24 h 24"/>
                <a:gd name="T16" fmla="*/ 78 w 80"/>
                <a:gd name="T17" fmla="*/ 21 h 24"/>
                <a:gd name="T18" fmla="*/ 80 w 80"/>
                <a:gd name="T19" fmla="*/ 12 h 24"/>
                <a:gd name="T20" fmla="*/ 80 w 80"/>
                <a:gd name="T21" fmla="*/ 12 h 24"/>
                <a:gd name="T22" fmla="*/ 78 w 80"/>
                <a:gd name="T23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0" h="24">
                  <a:moveTo>
                    <a:pt x="78" y="3"/>
                  </a:moveTo>
                  <a:cubicBezTo>
                    <a:pt x="76" y="1"/>
                    <a:pt x="74" y="0"/>
                    <a:pt x="7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4" y="1"/>
                    <a:pt x="2" y="3"/>
                  </a:cubicBezTo>
                  <a:cubicBezTo>
                    <a:pt x="1" y="5"/>
                    <a:pt x="0" y="8"/>
                    <a:pt x="0" y="12"/>
                  </a:cubicBezTo>
                  <a:cubicBezTo>
                    <a:pt x="0" y="16"/>
                    <a:pt x="1" y="19"/>
                    <a:pt x="2" y="21"/>
                  </a:cubicBezTo>
                  <a:cubicBezTo>
                    <a:pt x="4" y="23"/>
                    <a:pt x="5" y="24"/>
                    <a:pt x="7" y="24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74" y="24"/>
                    <a:pt x="76" y="23"/>
                    <a:pt x="78" y="21"/>
                  </a:cubicBezTo>
                  <a:cubicBezTo>
                    <a:pt x="79" y="19"/>
                    <a:pt x="80" y="16"/>
                    <a:pt x="80" y="12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80" y="8"/>
                    <a:pt x="79" y="5"/>
                    <a:pt x="7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5" name="Freeform 134"/>
            <p:cNvSpPr/>
            <p:nvPr/>
          </p:nvSpPr>
          <p:spPr bwMode="auto">
            <a:xfrm>
              <a:off x="1132531" y="3240217"/>
              <a:ext cx="90146" cy="25542"/>
            </a:xfrm>
            <a:custGeom>
              <a:avLst/>
              <a:gdLst>
                <a:gd name="T0" fmla="*/ 78 w 81"/>
                <a:gd name="T1" fmla="*/ 21 h 24"/>
                <a:gd name="T2" fmla="*/ 81 w 81"/>
                <a:gd name="T3" fmla="*/ 12 h 24"/>
                <a:gd name="T4" fmla="*/ 78 w 81"/>
                <a:gd name="T5" fmla="*/ 3 h 24"/>
                <a:gd name="T6" fmla="*/ 73 w 81"/>
                <a:gd name="T7" fmla="*/ 0 h 24"/>
                <a:gd name="T8" fmla="*/ 7 w 81"/>
                <a:gd name="T9" fmla="*/ 0 h 24"/>
                <a:gd name="T10" fmla="*/ 3 w 81"/>
                <a:gd name="T11" fmla="*/ 3 h 24"/>
                <a:gd name="T12" fmla="*/ 0 w 81"/>
                <a:gd name="T13" fmla="*/ 12 h 24"/>
                <a:gd name="T14" fmla="*/ 3 w 81"/>
                <a:gd name="T15" fmla="*/ 21 h 24"/>
                <a:gd name="T16" fmla="*/ 7 w 81"/>
                <a:gd name="T17" fmla="*/ 24 h 24"/>
                <a:gd name="T18" fmla="*/ 73 w 81"/>
                <a:gd name="T19" fmla="*/ 24 h 24"/>
                <a:gd name="T20" fmla="*/ 78 w 81"/>
                <a:gd name="T21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24">
                  <a:moveTo>
                    <a:pt x="78" y="21"/>
                  </a:moveTo>
                  <a:cubicBezTo>
                    <a:pt x="79" y="19"/>
                    <a:pt x="81" y="16"/>
                    <a:pt x="81" y="12"/>
                  </a:cubicBezTo>
                  <a:cubicBezTo>
                    <a:pt x="81" y="8"/>
                    <a:pt x="79" y="5"/>
                    <a:pt x="78" y="3"/>
                  </a:cubicBezTo>
                  <a:cubicBezTo>
                    <a:pt x="77" y="1"/>
                    <a:pt x="75" y="0"/>
                    <a:pt x="7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4" y="1"/>
                    <a:pt x="3" y="3"/>
                  </a:cubicBezTo>
                  <a:cubicBezTo>
                    <a:pt x="1" y="5"/>
                    <a:pt x="0" y="8"/>
                    <a:pt x="0" y="12"/>
                  </a:cubicBezTo>
                  <a:cubicBezTo>
                    <a:pt x="0" y="16"/>
                    <a:pt x="1" y="19"/>
                    <a:pt x="3" y="21"/>
                  </a:cubicBezTo>
                  <a:cubicBezTo>
                    <a:pt x="4" y="23"/>
                    <a:pt x="6" y="24"/>
                    <a:pt x="7" y="24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75" y="24"/>
                    <a:pt x="77" y="23"/>
                    <a:pt x="78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6" name="Freeform 135"/>
            <p:cNvSpPr/>
            <p:nvPr/>
          </p:nvSpPr>
          <p:spPr bwMode="auto">
            <a:xfrm>
              <a:off x="1350383" y="3165095"/>
              <a:ext cx="82634" cy="60097"/>
            </a:xfrm>
            <a:custGeom>
              <a:avLst/>
              <a:gdLst>
                <a:gd name="T0" fmla="*/ 0 w 74"/>
                <a:gd name="T1" fmla="*/ 40 h 54"/>
                <a:gd name="T2" fmla="*/ 2 w 74"/>
                <a:gd name="T3" fmla="*/ 47 h 54"/>
                <a:gd name="T4" fmla="*/ 12 w 74"/>
                <a:gd name="T5" fmla="*/ 54 h 54"/>
                <a:gd name="T6" fmla="*/ 14 w 74"/>
                <a:gd name="T7" fmla="*/ 54 h 54"/>
                <a:gd name="T8" fmla="*/ 71 w 74"/>
                <a:gd name="T9" fmla="*/ 21 h 54"/>
                <a:gd name="T10" fmla="*/ 74 w 74"/>
                <a:gd name="T11" fmla="*/ 15 h 54"/>
                <a:gd name="T12" fmla="*/ 72 w 74"/>
                <a:gd name="T13" fmla="*/ 7 h 54"/>
                <a:gd name="T14" fmla="*/ 72 w 74"/>
                <a:gd name="T15" fmla="*/ 6 h 54"/>
                <a:gd name="T16" fmla="*/ 62 w 74"/>
                <a:gd name="T17" fmla="*/ 0 h 54"/>
                <a:gd name="T18" fmla="*/ 62 w 74"/>
                <a:gd name="T19" fmla="*/ 0 h 54"/>
                <a:gd name="T20" fmla="*/ 60 w 74"/>
                <a:gd name="T21" fmla="*/ 0 h 54"/>
                <a:gd name="T22" fmla="*/ 3 w 74"/>
                <a:gd name="T23" fmla="*/ 33 h 54"/>
                <a:gd name="T24" fmla="*/ 0 w 74"/>
                <a:gd name="T25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54">
                  <a:moveTo>
                    <a:pt x="0" y="40"/>
                  </a:moveTo>
                  <a:cubicBezTo>
                    <a:pt x="0" y="42"/>
                    <a:pt x="1" y="45"/>
                    <a:pt x="2" y="47"/>
                  </a:cubicBezTo>
                  <a:cubicBezTo>
                    <a:pt x="5" y="52"/>
                    <a:pt x="9" y="54"/>
                    <a:pt x="12" y="54"/>
                  </a:cubicBezTo>
                  <a:cubicBezTo>
                    <a:pt x="13" y="54"/>
                    <a:pt x="14" y="54"/>
                    <a:pt x="14" y="54"/>
                  </a:cubicBezTo>
                  <a:cubicBezTo>
                    <a:pt x="71" y="21"/>
                    <a:pt x="71" y="21"/>
                    <a:pt x="71" y="21"/>
                  </a:cubicBezTo>
                  <a:cubicBezTo>
                    <a:pt x="73" y="20"/>
                    <a:pt x="74" y="18"/>
                    <a:pt x="74" y="15"/>
                  </a:cubicBezTo>
                  <a:cubicBezTo>
                    <a:pt x="74" y="12"/>
                    <a:pt x="73" y="10"/>
                    <a:pt x="72" y="7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69" y="2"/>
                    <a:pt x="65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0"/>
                    <a:pt x="60" y="0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4"/>
                    <a:pt x="0" y="37"/>
                    <a:pt x="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7" name="Freeform 136"/>
            <p:cNvSpPr/>
            <p:nvPr/>
          </p:nvSpPr>
          <p:spPr bwMode="auto">
            <a:xfrm>
              <a:off x="1320334" y="3112510"/>
              <a:ext cx="58595" cy="82634"/>
            </a:xfrm>
            <a:custGeom>
              <a:avLst/>
              <a:gdLst>
                <a:gd name="T0" fmla="*/ 7 w 54"/>
                <a:gd name="T1" fmla="*/ 72 h 74"/>
                <a:gd name="T2" fmla="*/ 14 w 54"/>
                <a:gd name="T3" fmla="*/ 74 h 74"/>
                <a:gd name="T4" fmla="*/ 21 w 54"/>
                <a:gd name="T5" fmla="*/ 71 h 74"/>
                <a:gd name="T6" fmla="*/ 53 w 54"/>
                <a:gd name="T7" fmla="*/ 14 h 74"/>
                <a:gd name="T8" fmla="*/ 54 w 54"/>
                <a:gd name="T9" fmla="*/ 12 h 74"/>
                <a:gd name="T10" fmla="*/ 47 w 54"/>
                <a:gd name="T11" fmla="*/ 2 h 74"/>
                <a:gd name="T12" fmla="*/ 47 w 54"/>
                <a:gd name="T13" fmla="*/ 2 h 74"/>
                <a:gd name="T14" fmla="*/ 39 w 54"/>
                <a:gd name="T15" fmla="*/ 0 h 74"/>
                <a:gd name="T16" fmla="*/ 39 w 54"/>
                <a:gd name="T17" fmla="*/ 0 h 74"/>
                <a:gd name="T18" fmla="*/ 33 w 54"/>
                <a:gd name="T19" fmla="*/ 2 h 74"/>
                <a:gd name="T20" fmla="*/ 0 w 54"/>
                <a:gd name="T21" fmla="*/ 60 h 74"/>
                <a:gd name="T22" fmla="*/ 0 w 54"/>
                <a:gd name="T23" fmla="*/ 62 h 74"/>
                <a:gd name="T24" fmla="*/ 7 w 54"/>
                <a:gd name="T25" fmla="*/ 7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74">
                  <a:moveTo>
                    <a:pt x="7" y="72"/>
                  </a:moveTo>
                  <a:cubicBezTo>
                    <a:pt x="9" y="73"/>
                    <a:pt x="12" y="74"/>
                    <a:pt x="14" y="74"/>
                  </a:cubicBezTo>
                  <a:cubicBezTo>
                    <a:pt x="17" y="74"/>
                    <a:pt x="20" y="73"/>
                    <a:pt x="21" y="71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4" y="14"/>
                    <a:pt x="54" y="13"/>
                    <a:pt x="54" y="12"/>
                  </a:cubicBezTo>
                  <a:cubicBezTo>
                    <a:pt x="54" y="9"/>
                    <a:pt x="52" y="5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0"/>
                    <a:pt x="42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6" y="0"/>
                    <a:pt x="34" y="1"/>
                    <a:pt x="33" y="2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1"/>
                    <a:pt x="0" y="62"/>
                  </a:cubicBezTo>
                  <a:cubicBezTo>
                    <a:pt x="0" y="65"/>
                    <a:pt x="2" y="69"/>
                    <a:pt x="7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8" name="Freeform 137"/>
            <p:cNvSpPr/>
            <p:nvPr/>
          </p:nvSpPr>
          <p:spPr bwMode="auto">
            <a:xfrm>
              <a:off x="1204647" y="3112510"/>
              <a:ext cx="60097" cy="82634"/>
            </a:xfrm>
            <a:custGeom>
              <a:avLst/>
              <a:gdLst>
                <a:gd name="T0" fmla="*/ 1 w 54"/>
                <a:gd name="T1" fmla="*/ 14 h 74"/>
                <a:gd name="T2" fmla="*/ 34 w 54"/>
                <a:gd name="T3" fmla="*/ 71 h 74"/>
                <a:gd name="T4" fmla="*/ 40 w 54"/>
                <a:gd name="T5" fmla="*/ 74 h 74"/>
                <a:gd name="T6" fmla="*/ 47 w 54"/>
                <a:gd name="T7" fmla="*/ 72 h 74"/>
                <a:gd name="T8" fmla="*/ 54 w 54"/>
                <a:gd name="T9" fmla="*/ 62 h 74"/>
                <a:gd name="T10" fmla="*/ 54 w 54"/>
                <a:gd name="T11" fmla="*/ 60 h 74"/>
                <a:gd name="T12" fmla="*/ 21 w 54"/>
                <a:gd name="T13" fmla="*/ 3 h 74"/>
                <a:gd name="T14" fmla="*/ 15 w 54"/>
                <a:gd name="T15" fmla="*/ 0 h 74"/>
                <a:gd name="T16" fmla="*/ 7 w 54"/>
                <a:gd name="T17" fmla="*/ 2 h 74"/>
                <a:gd name="T18" fmla="*/ 7 w 54"/>
                <a:gd name="T19" fmla="*/ 2 h 74"/>
                <a:gd name="T20" fmla="*/ 0 w 54"/>
                <a:gd name="T21" fmla="*/ 12 h 74"/>
                <a:gd name="T22" fmla="*/ 0 w 54"/>
                <a:gd name="T23" fmla="*/ 12 h 74"/>
                <a:gd name="T24" fmla="*/ 1 w 54"/>
                <a:gd name="T25" fmla="*/ 1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74">
                  <a:moveTo>
                    <a:pt x="1" y="14"/>
                  </a:moveTo>
                  <a:cubicBezTo>
                    <a:pt x="34" y="71"/>
                    <a:pt x="34" y="71"/>
                    <a:pt x="34" y="71"/>
                  </a:cubicBezTo>
                  <a:cubicBezTo>
                    <a:pt x="34" y="73"/>
                    <a:pt x="37" y="74"/>
                    <a:pt x="40" y="74"/>
                  </a:cubicBezTo>
                  <a:cubicBezTo>
                    <a:pt x="42" y="74"/>
                    <a:pt x="45" y="73"/>
                    <a:pt x="47" y="72"/>
                  </a:cubicBezTo>
                  <a:cubicBezTo>
                    <a:pt x="52" y="69"/>
                    <a:pt x="54" y="65"/>
                    <a:pt x="54" y="62"/>
                  </a:cubicBezTo>
                  <a:cubicBezTo>
                    <a:pt x="54" y="61"/>
                    <a:pt x="54" y="60"/>
                    <a:pt x="54" y="6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1"/>
                    <a:pt x="18" y="0"/>
                    <a:pt x="15" y="0"/>
                  </a:cubicBezTo>
                  <a:cubicBezTo>
                    <a:pt x="12" y="0"/>
                    <a:pt x="10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2" y="5"/>
                    <a:pt x="0" y="9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9" name="Freeform 138"/>
            <p:cNvSpPr/>
            <p:nvPr/>
          </p:nvSpPr>
          <p:spPr bwMode="auto">
            <a:xfrm>
              <a:off x="1152062" y="3165095"/>
              <a:ext cx="81131" cy="60097"/>
            </a:xfrm>
            <a:custGeom>
              <a:avLst/>
              <a:gdLst>
                <a:gd name="T0" fmla="*/ 3 w 74"/>
                <a:gd name="T1" fmla="*/ 21 h 54"/>
                <a:gd name="T2" fmla="*/ 60 w 74"/>
                <a:gd name="T3" fmla="*/ 54 h 54"/>
                <a:gd name="T4" fmla="*/ 62 w 74"/>
                <a:gd name="T5" fmla="*/ 54 h 54"/>
                <a:gd name="T6" fmla="*/ 72 w 74"/>
                <a:gd name="T7" fmla="*/ 47 h 54"/>
                <a:gd name="T8" fmla="*/ 74 w 74"/>
                <a:gd name="T9" fmla="*/ 40 h 54"/>
                <a:gd name="T10" fmla="*/ 71 w 74"/>
                <a:gd name="T11" fmla="*/ 34 h 54"/>
                <a:gd name="T12" fmla="*/ 14 w 74"/>
                <a:gd name="T13" fmla="*/ 1 h 54"/>
                <a:gd name="T14" fmla="*/ 12 w 74"/>
                <a:gd name="T15" fmla="*/ 0 h 54"/>
                <a:gd name="T16" fmla="*/ 2 w 74"/>
                <a:gd name="T17" fmla="*/ 7 h 54"/>
                <a:gd name="T18" fmla="*/ 2 w 74"/>
                <a:gd name="T19" fmla="*/ 7 h 54"/>
                <a:gd name="T20" fmla="*/ 0 w 74"/>
                <a:gd name="T21" fmla="*/ 15 h 54"/>
                <a:gd name="T22" fmla="*/ 0 w 74"/>
                <a:gd name="T23" fmla="*/ 15 h 54"/>
                <a:gd name="T24" fmla="*/ 3 w 74"/>
                <a:gd name="T25" fmla="*/ 2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54">
                  <a:moveTo>
                    <a:pt x="3" y="21"/>
                  </a:moveTo>
                  <a:cubicBezTo>
                    <a:pt x="60" y="54"/>
                    <a:pt x="60" y="54"/>
                    <a:pt x="60" y="54"/>
                  </a:cubicBezTo>
                  <a:cubicBezTo>
                    <a:pt x="60" y="54"/>
                    <a:pt x="61" y="54"/>
                    <a:pt x="62" y="54"/>
                  </a:cubicBezTo>
                  <a:cubicBezTo>
                    <a:pt x="65" y="54"/>
                    <a:pt x="69" y="52"/>
                    <a:pt x="72" y="47"/>
                  </a:cubicBezTo>
                  <a:cubicBezTo>
                    <a:pt x="73" y="45"/>
                    <a:pt x="74" y="42"/>
                    <a:pt x="74" y="40"/>
                  </a:cubicBezTo>
                  <a:cubicBezTo>
                    <a:pt x="74" y="37"/>
                    <a:pt x="73" y="34"/>
                    <a:pt x="71" y="34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9" y="0"/>
                    <a:pt x="5" y="2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10"/>
                    <a:pt x="0" y="12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1" y="20"/>
                    <a:pt x="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0" name="Freeform 139"/>
            <p:cNvSpPr/>
            <p:nvPr/>
          </p:nvSpPr>
          <p:spPr bwMode="auto">
            <a:xfrm>
              <a:off x="1152062" y="3280782"/>
              <a:ext cx="81131" cy="60097"/>
            </a:xfrm>
            <a:custGeom>
              <a:avLst/>
              <a:gdLst>
                <a:gd name="T0" fmla="*/ 74 w 74"/>
                <a:gd name="T1" fmla="*/ 14 h 54"/>
                <a:gd name="T2" fmla="*/ 72 w 74"/>
                <a:gd name="T3" fmla="*/ 7 h 54"/>
                <a:gd name="T4" fmla="*/ 62 w 74"/>
                <a:gd name="T5" fmla="*/ 0 h 54"/>
                <a:gd name="T6" fmla="*/ 60 w 74"/>
                <a:gd name="T7" fmla="*/ 0 h 54"/>
                <a:gd name="T8" fmla="*/ 3 w 74"/>
                <a:gd name="T9" fmla="*/ 33 h 54"/>
                <a:gd name="T10" fmla="*/ 0 w 74"/>
                <a:gd name="T11" fmla="*/ 39 h 54"/>
                <a:gd name="T12" fmla="*/ 2 w 74"/>
                <a:gd name="T13" fmla="*/ 47 h 54"/>
                <a:gd name="T14" fmla="*/ 2 w 74"/>
                <a:gd name="T15" fmla="*/ 47 h 54"/>
                <a:gd name="T16" fmla="*/ 12 w 74"/>
                <a:gd name="T17" fmla="*/ 54 h 54"/>
                <a:gd name="T18" fmla="*/ 12 w 74"/>
                <a:gd name="T19" fmla="*/ 54 h 54"/>
                <a:gd name="T20" fmla="*/ 14 w 74"/>
                <a:gd name="T21" fmla="*/ 53 h 54"/>
                <a:gd name="T22" fmla="*/ 71 w 74"/>
                <a:gd name="T23" fmla="*/ 20 h 54"/>
                <a:gd name="T24" fmla="*/ 74 w 74"/>
                <a:gd name="T25" fmla="*/ 1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54">
                  <a:moveTo>
                    <a:pt x="74" y="14"/>
                  </a:moveTo>
                  <a:cubicBezTo>
                    <a:pt x="74" y="12"/>
                    <a:pt x="73" y="9"/>
                    <a:pt x="72" y="7"/>
                  </a:cubicBezTo>
                  <a:cubicBezTo>
                    <a:pt x="69" y="2"/>
                    <a:pt x="65" y="0"/>
                    <a:pt x="62" y="0"/>
                  </a:cubicBezTo>
                  <a:cubicBezTo>
                    <a:pt x="61" y="0"/>
                    <a:pt x="60" y="0"/>
                    <a:pt x="60" y="0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4"/>
                    <a:pt x="0" y="36"/>
                    <a:pt x="0" y="39"/>
                  </a:cubicBezTo>
                  <a:cubicBezTo>
                    <a:pt x="0" y="42"/>
                    <a:pt x="1" y="44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5" y="52"/>
                    <a:pt x="9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3" y="54"/>
                    <a:pt x="14" y="54"/>
                    <a:pt x="14" y="53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73" y="20"/>
                    <a:pt x="74" y="17"/>
                    <a:pt x="7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1" name="Freeform 140"/>
            <p:cNvSpPr/>
            <p:nvPr/>
          </p:nvSpPr>
          <p:spPr bwMode="auto">
            <a:xfrm>
              <a:off x="1204647" y="3310831"/>
              <a:ext cx="60097" cy="82634"/>
            </a:xfrm>
            <a:custGeom>
              <a:avLst/>
              <a:gdLst>
                <a:gd name="T0" fmla="*/ 47 w 54"/>
                <a:gd name="T1" fmla="*/ 2 h 74"/>
                <a:gd name="T2" fmla="*/ 40 w 54"/>
                <a:gd name="T3" fmla="*/ 0 h 74"/>
                <a:gd name="T4" fmla="*/ 34 w 54"/>
                <a:gd name="T5" fmla="*/ 3 h 74"/>
                <a:gd name="T6" fmla="*/ 1 w 54"/>
                <a:gd name="T7" fmla="*/ 60 h 74"/>
                <a:gd name="T8" fmla="*/ 0 w 54"/>
                <a:gd name="T9" fmla="*/ 62 h 74"/>
                <a:gd name="T10" fmla="*/ 7 w 54"/>
                <a:gd name="T11" fmla="*/ 72 h 74"/>
                <a:gd name="T12" fmla="*/ 7 w 54"/>
                <a:gd name="T13" fmla="*/ 72 h 74"/>
                <a:gd name="T14" fmla="*/ 15 w 54"/>
                <a:gd name="T15" fmla="*/ 74 h 74"/>
                <a:gd name="T16" fmla="*/ 15 w 54"/>
                <a:gd name="T17" fmla="*/ 74 h 74"/>
                <a:gd name="T18" fmla="*/ 21 w 54"/>
                <a:gd name="T19" fmla="*/ 71 h 74"/>
                <a:gd name="T20" fmla="*/ 54 w 54"/>
                <a:gd name="T21" fmla="*/ 14 h 74"/>
                <a:gd name="T22" fmla="*/ 54 w 54"/>
                <a:gd name="T23" fmla="*/ 12 h 74"/>
                <a:gd name="T24" fmla="*/ 47 w 54"/>
                <a:gd name="T25" fmla="*/ 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74">
                  <a:moveTo>
                    <a:pt x="47" y="2"/>
                  </a:moveTo>
                  <a:cubicBezTo>
                    <a:pt x="45" y="1"/>
                    <a:pt x="42" y="0"/>
                    <a:pt x="40" y="0"/>
                  </a:cubicBezTo>
                  <a:cubicBezTo>
                    <a:pt x="37" y="0"/>
                    <a:pt x="34" y="1"/>
                    <a:pt x="34" y="3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0"/>
                    <a:pt x="0" y="61"/>
                    <a:pt x="0" y="62"/>
                  </a:cubicBezTo>
                  <a:cubicBezTo>
                    <a:pt x="0" y="65"/>
                    <a:pt x="2" y="69"/>
                    <a:pt x="7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10" y="73"/>
                    <a:pt x="12" y="74"/>
                    <a:pt x="15" y="74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8" y="74"/>
                    <a:pt x="20" y="73"/>
                    <a:pt x="21" y="71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4" y="14"/>
                    <a:pt x="54" y="13"/>
                    <a:pt x="54" y="12"/>
                  </a:cubicBezTo>
                  <a:cubicBezTo>
                    <a:pt x="54" y="9"/>
                    <a:pt x="52" y="5"/>
                    <a:pt x="4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2" name="Freeform 141"/>
            <p:cNvSpPr/>
            <p:nvPr/>
          </p:nvSpPr>
          <p:spPr bwMode="auto">
            <a:xfrm>
              <a:off x="1320334" y="3310831"/>
              <a:ext cx="58595" cy="82634"/>
            </a:xfrm>
            <a:custGeom>
              <a:avLst/>
              <a:gdLst>
                <a:gd name="T0" fmla="*/ 54 w 54"/>
                <a:gd name="T1" fmla="*/ 60 h 74"/>
                <a:gd name="T2" fmla="*/ 21 w 54"/>
                <a:gd name="T3" fmla="*/ 3 h 74"/>
                <a:gd name="T4" fmla="*/ 14 w 54"/>
                <a:gd name="T5" fmla="*/ 0 h 74"/>
                <a:gd name="T6" fmla="*/ 7 w 54"/>
                <a:gd name="T7" fmla="*/ 2 h 74"/>
                <a:gd name="T8" fmla="*/ 0 w 54"/>
                <a:gd name="T9" fmla="*/ 12 h 74"/>
                <a:gd name="T10" fmla="*/ 0 w 54"/>
                <a:gd name="T11" fmla="*/ 14 h 74"/>
                <a:gd name="T12" fmla="*/ 33 w 54"/>
                <a:gd name="T13" fmla="*/ 71 h 74"/>
                <a:gd name="T14" fmla="*/ 39 w 54"/>
                <a:gd name="T15" fmla="*/ 74 h 74"/>
                <a:gd name="T16" fmla="*/ 47 w 54"/>
                <a:gd name="T17" fmla="*/ 72 h 74"/>
                <a:gd name="T18" fmla="*/ 48 w 54"/>
                <a:gd name="T19" fmla="*/ 72 h 74"/>
                <a:gd name="T20" fmla="*/ 54 w 54"/>
                <a:gd name="T21" fmla="*/ 62 h 74"/>
                <a:gd name="T22" fmla="*/ 54 w 54"/>
                <a:gd name="T23" fmla="*/ 62 h 74"/>
                <a:gd name="T24" fmla="*/ 54 w 54"/>
                <a:gd name="T25" fmla="*/ 6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74">
                  <a:moveTo>
                    <a:pt x="54" y="6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1"/>
                    <a:pt x="18" y="0"/>
                    <a:pt x="14" y="0"/>
                  </a:cubicBezTo>
                  <a:cubicBezTo>
                    <a:pt x="12" y="0"/>
                    <a:pt x="9" y="1"/>
                    <a:pt x="7" y="2"/>
                  </a:cubicBezTo>
                  <a:cubicBezTo>
                    <a:pt x="2" y="5"/>
                    <a:pt x="0" y="9"/>
                    <a:pt x="0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33" y="71"/>
                    <a:pt x="33" y="71"/>
                    <a:pt x="33" y="71"/>
                  </a:cubicBezTo>
                  <a:cubicBezTo>
                    <a:pt x="34" y="73"/>
                    <a:pt x="36" y="74"/>
                    <a:pt x="39" y="74"/>
                  </a:cubicBezTo>
                  <a:cubicBezTo>
                    <a:pt x="42" y="74"/>
                    <a:pt x="44" y="73"/>
                    <a:pt x="47" y="72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52" y="69"/>
                    <a:pt x="54" y="65"/>
                    <a:pt x="54" y="62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1"/>
                    <a:pt x="54" y="60"/>
                    <a:pt x="54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3" name="Freeform 142"/>
            <p:cNvSpPr/>
            <p:nvPr/>
          </p:nvSpPr>
          <p:spPr bwMode="auto">
            <a:xfrm>
              <a:off x="1350383" y="3280782"/>
              <a:ext cx="82634" cy="60097"/>
            </a:xfrm>
            <a:custGeom>
              <a:avLst/>
              <a:gdLst>
                <a:gd name="T0" fmla="*/ 72 w 74"/>
                <a:gd name="T1" fmla="*/ 33 h 54"/>
                <a:gd name="T2" fmla="*/ 14 w 74"/>
                <a:gd name="T3" fmla="*/ 0 h 54"/>
                <a:gd name="T4" fmla="*/ 12 w 74"/>
                <a:gd name="T5" fmla="*/ 0 h 54"/>
                <a:gd name="T6" fmla="*/ 2 w 74"/>
                <a:gd name="T7" fmla="*/ 7 h 54"/>
                <a:gd name="T8" fmla="*/ 0 w 74"/>
                <a:gd name="T9" fmla="*/ 14 h 54"/>
                <a:gd name="T10" fmla="*/ 3 w 74"/>
                <a:gd name="T11" fmla="*/ 20 h 54"/>
                <a:gd name="T12" fmla="*/ 60 w 74"/>
                <a:gd name="T13" fmla="*/ 53 h 54"/>
                <a:gd name="T14" fmla="*/ 62 w 74"/>
                <a:gd name="T15" fmla="*/ 54 h 54"/>
                <a:gd name="T16" fmla="*/ 72 w 74"/>
                <a:gd name="T17" fmla="*/ 47 h 54"/>
                <a:gd name="T18" fmla="*/ 72 w 74"/>
                <a:gd name="T19" fmla="*/ 47 h 54"/>
                <a:gd name="T20" fmla="*/ 74 w 74"/>
                <a:gd name="T21" fmla="*/ 39 h 54"/>
                <a:gd name="T22" fmla="*/ 74 w 74"/>
                <a:gd name="T23" fmla="*/ 39 h 54"/>
                <a:gd name="T24" fmla="*/ 72 w 74"/>
                <a:gd name="T25" fmla="*/ 3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54">
                  <a:moveTo>
                    <a:pt x="72" y="33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9" y="0"/>
                    <a:pt x="5" y="2"/>
                    <a:pt x="2" y="7"/>
                  </a:cubicBezTo>
                  <a:cubicBezTo>
                    <a:pt x="1" y="9"/>
                    <a:pt x="0" y="12"/>
                    <a:pt x="0" y="14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60" y="53"/>
                    <a:pt x="60" y="53"/>
                    <a:pt x="60" y="53"/>
                  </a:cubicBezTo>
                  <a:cubicBezTo>
                    <a:pt x="60" y="54"/>
                    <a:pt x="61" y="54"/>
                    <a:pt x="62" y="54"/>
                  </a:cubicBezTo>
                  <a:cubicBezTo>
                    <a:pt x="65" y="54"/>
                    <a:pt x="69" y="52"/>
                    <a:pt x="72" y="47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74" y="44"/>
                    <a:pt x="74" y="42"/>
                    <a:pt x="74" y="39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6"/>
                    <a:pt x="73" y="34"/>
                    <a:pt x="72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84" name="Замещающее содержимое 10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16200000">
            <a:off x="-3269615" y="3288665"/>
            <a:ext cx="6839585" cy="2997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2" name="组合 481"/>
          <p:cNvGrpSpPr/>
          <p:nvPr/>
        </p:nvGrpSpPr>
        <p:grpSpPr>
          <a:xfrm>
            <a:off x="696933" y="3943233"/>
            <a:ext cx="277950" cy="317013"/>
            <a:chOff x="4334214" y="6276632"/>
            <a:chExt cx="277950" cy="317014"/>
          </a:xfrm>
          <a:solidFill>
            <a:schemeClr val="accent1">
              <a:lumMod val="50000"/>
            </a:schemeClr>
          </a:solidFill>
        </p:grpSpPr>
        <p:sp>
          <p:nvSpPr>
            <p:cNvPr id="35" name="Freeform 426"/>
            <p:cNvSpPr>
              <a:spLocks noEditPoints="1"/>
            </p:cNvSpPr>
            <p:nvPr/>
          </p:nvSpPr>
          <p:spPr bwMode="auto">
            <a:xfrm>
              <a:off x="4520515" y="6276632"/>
              <a:ext cx="91649" cy="317014"/>
            </a:xfrm>
            <a:custGeom>
              <a:avLst/>
              <a:gdLst>
                <a:gd name="T0" fmla="*/ 0 w 61"/>
                <a:gd name="T1" fmla="*/ 0 h 211"/>
                <a:gd name="T2" fmla="*/ 0 w 61"/>
                <a:gd name="T3" fmla="*/ 211 h 211"/>
                <a:gd name="T4" fmla="*/ 61 w 61"/>
                <a:gd name="T5" fmla="*/ 211 h 211"/>
                <a:gd name="T6" fmla="*/ 61 w 61"/>
                <a:gd name="T7" fmla="*/ 0 h 211"/>
                <a:gd name="T8" fmla="*/ 0 w 61"/>
                <a:gd name="T9" fmla="*/ 0 h 211"/>
                <a:gd name="T10" fmla="*/ 44 w 61"/>
                <a:gd name="T11" fmla="*/ 158 h 211"/>
                <a:gd name="T12" fmla="*/ 17 w 61"/>
                <a:gd name="T13" fmla="*/ 158 h 211"/>
                <a:gd name="T14" fmla="*/ 17 w 61"/>
                <a:gd name="T15" fmla="*/ 132 h 211"/>
                <a:gd name="T16" fmla="*/ 44 w 61"/>
                <a:gd name="T17" fmla="*/ 132 h 211"/>
                <a:gd name="T18" fmla="*/ 44 w 61"/>
                <a:gd name="T19" fmla="*/ 158 h 211"/>
                <a:gd name="T20" fmla="*/ 44 w 61"/>
                <a:gd name="T21" fmla="*/ 105 h 211"/>
                <a:gd name="T22" fmla="*/ 17 w 61"/>
                <a:gd name="T23" fmla="*/ 105 h 211"/>
                <a:gd name="T24" fmla="*/ 17 w 61"/>
                <a:gd name="T25" fmla="*/ 79 h 211"/>
                <a:gd name="T26" fmla="*/ 44 w 61"/>
                <a:gd name="T27" fmla="*/ 79 h 211"/>
                <a:gd name="T28" fmla="*/ 44 w 61"/>
                <a:gd name="T29" fmla="*/ 105 h 211"/>
                <a:gd name="T30" fmla="*/ 44 w 61"/>
                <a:gd name="T31" fmla="*/ 52 h 211"/>
                <a:gd name="T32" fmla="*/ 17 w 61"/>
                <a:gd name="T33" fmla="*/ 52 h 211"/>
                <a:gd name="T34" fmla="*/ 17 w 61"/>
                <a:gd name="T35" fmla="*/ 26 h 211"/>
                <a:gd name="T36" fmla="*/ 44 w 61"/>
                <a:gd name="T37" fmla="*/ 26 h 211"/>
                <a:gd name="T38" fmla="*/ 44 w 61"/>
                <a:gd name="T39" fmla="*/ 52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1" h="211">
                  <a:moveTo>
                    <a:pt x="0" y="0"/>
                  </a:moveTo>
                  <a:lnTo>
                    <a:pt x="0" y="211"/>
                  </a:lnTo>
                  <a:lnTo>
                    <a:pt x="61" y="211"/>
                  </a:lnTo>
                  <a:lnTo>
                    <a:pt x="61" y="0"/>
                  </a:lnTo>
                  <a:lnTo>
                    <a:pt x="0" y="0"/>
                  </a:lnTo>
                  <a:close/>
                  <a:moveTo>
                    <a:pt x="44" y="158"/>
                  </a:moveTo>
                  <a:lnTo>
                    <a:pt x="17" y="158"/>
                  </a:lnTo>
                  <a:lnTo>
                    <a:pt x="17" y="132"/>
                  </a:lnTo>
                  <a:lnTo>
                    <a:pt x="44" y="132"/>
                  </a:lnTo>
                  <a:lnTo>
                    <a:pt x="44" y="158"/>
                  </a:lnTo>
                  <a:close/>
                  <a:moveTo>
                    <a:pt x="44" y="105"/>
                  </a:moveTo>
                  <a:lnTo>
                    <a:pt x="17" y="105"/>
                  </a:lnTo>
                  <a:lnTo>
                    <a:pt x="17" y="79"/>
                  </a:lnTo>
                  <a:lnTo>
                    <a:pt x="44" y="79"/>
                  </a:lnTo>
                  <a:lnTo>
                    <a:pt x="44" y="105"/>
                  </a:lnTo>
                  <a:close/>
                  <a:moveTo>
                    <a:pt x="44" y="52"/>
                  </a:moveTo>
                  <a:lnTo>
                    <a:pt x="17" y="52"/>
                  </a:lnTo>
                  <a:lnTo>
                    <a:pt x="17" y="26"/>
                  </a:lnTo>
                  <a:lnTo>
                    <a:pt x="44" y="26"/>
                  </a:lnTo>
                  <a:lnTo>
                    <a:pt x="44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Freeform 427"/>
            <p:cNvSpPr>
              <a:spLocks noEditPoints="1"/>
            </p:cNvSpPr>
            <p:nvPr/>
          </p:nvSpPr>
          <p:spPr bwMode="auto">
            <a:xfrm>
              <a:off x="4334214" y="6320202"/>
              <a:ext cx="157756" cy="273443"/>
            </a:xfrm>
            <a:custGeom>
              <a:avLst/>
              <a:gdLst>
                <a:gd name="T0" fmla="*/ 88 w 105"/>
                <a:gd name="T1" fmla="*/ 8 h 182"/>
                <a:gd name="T2" fmla="*/ 49 w 105"/>
                <a:gd name="T3" fmla="*/ 8 h 182"/>
                <a:gd name="T4" fmla="*/ 49 w 105"/>
                <a:gd name="T5" fmla="*/ 23 h 182"/>
                <a:gd name="T6" fmla="*/ 25 w 105"/>
                <a:gd name="T7" fmla="*/ 23 h 182"/>
                <a:gd name="T8" fmla="*/ 25 w 105"/>
                <a:gd name="T9" fmla="*/ 0 h 182"/>
                <a:gd name="T10" fmla="*/ 16 w 105"/>
                <a:gd name="T11" fmla="*/ 0 h 182"/>
                <a:gd name="T12" fmla="*/ 16 w 105"/>
                <a:gd name="T13" fmla="*/ 23 h 182"/>
                <a:gd name="T14" fmla="*/ 0 w 105"/>
                <a:gd name="T15" fmla="*/ 23 h 182"/>
                <a:gd name="T16" fmla="*/ 0 w 105"/>
                <a:gd name="T17" fmla="*/ 182 h 182"/>
                <a:gd name="T18" fmla="*/ 105 w 105"/>
                <a:gd name="T19" fmla="*/ 182 h 182"/>
                <a:gd name="T20" fmla="*/ 105 w 105"/>
                <a:gd name="T21" fmla="*/ 23 h 182"/>
                <a:gd name="T22" fmla="*/ 88 w 105"/>
                <a:gd name="T23" fmla="*/ 23 h 182"/>
                <a:gd name="T24" fmla="*/ 88 w 105"/>
                <a:gd name="T25" fmla="*/ 8 h 182"/>
                <a:gd name="T26" fmla="*/ 43 w 105"/>
                <a:gd name="T27" fmla="*/ 129 h 182"/>
                <a:gd name="T28" fmla="*/ 16 w 105"/>
                <a:gd name="T29" fmla="*/ 129 h 182"/>
                <a:gd name="T30" fmla="*/ 16 w 105"/>
                <a:gd name="T31" fmla="*/ 103 h 182"/>
                <a:gd name="T32" fmla="*/ 43 w 105"/>
                <a:gd name="T33" fmla="*/ 103 h 182"/>
                <a:gd name="T34" fmla="*/ 43 w 105"/>
                <a:gd name="T35" fmla="*/ 129 h 182"/>
                <a:gd name="T36" fmla="*/ 43 w 105"/>
                <a:gd name="T37" fmla="*/ 76 h 182"/>
                <a:gd name="T38" fmla="*/ 16 w 105"/>
                <a:gd name="T39" fmla="*/ 76 h 182"/>
                <a:gd name="T40" fmla="*/ 16 w 105"/>
                <a:gd name="T41" fmla="*/ 50 h 182"/>
                <a:gd name="T42" fmla="*/ 43 w 105"/>
                <a:gd name="T43" fmla="*/ 50 h 182"/>
                <a:gd name="T44" fmla="*/ 43 w 105"/>
                <a:gd name="T45" fmla="*/ 76 h 182"/>
                <a:gd name="T46" fmla="*/ 88 w 105"/>
                <a:gd name="T47" fmla="*/ 129 h 182"/>
                <a:gd name="T48" fmla="*/ 61 w 105"/>
                <a:gd name="T49" fmla="*/ 129 h 182"/>
                <a:gd name="T50" fmla="*/ 61 w 105"/>
                <a:gd name="T51" fmla="*/ 103 h 182"/>
                <a:gd name="T52" fmla="*/ 88 w 105"/>
                <a:gd name="T53" fmla="*/ 103 h 182"/>
                <a:gd name="T54" fmla="*/ 88 w 105"/>
                <a:gd name="T55" fmla="*/ 129 h 182"/>
                <a:gd name="T56" fmla="*/ 88 w 105"/>
                <a:gd name="T57" fmla="*/ 76 h 182"/>
                <a:gd name="T58" fmla="*/ 61 w 105"/>
                <a:gd name="T59" fmla="*/ 76 h 182"/>
                <a:gd name="T60" fmla="*/ 61 w 105"/>
                <a:gd name="T61" fmla="*/ 50 h 182"/>
                <a:gd name="T62" fmla="*/ 88 w 105"/>
                <a:gd name="T63" fmla="*/ 50 h 182"/>
                <a:gd name="T64" fmla="*/ 88 w 105"/>
                <a:gd name="T65" fmla="*/ 76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5" h="182">
                  <a:moveTo>
                    <a:pt x="88" y="8"/>
                  </a:moveTo>
                  <a:lnTo>
                    <a:pt x="49" y="8"/>
                  </a:lnTo>
                  <a:lnTo>
                    <a:pt x="49" y="23"/>
                  </a:lnTo>
                  <a:lnTo>
                    <a:pt x="25" y="23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16" y="23"/>
                  </a:lnTo>
                  <a:lnTo>
                    <a:pt x="0" y="23"/>
                  </a:lnTo>
                  <a:lnTo>
                    <a:pt x="0" y="182"/>
                  </a:lnTo>
                  <a:lnTo>
                    <a:pt x="105" y="182"/>
                  </a:lnTo>
                  <a:lnTo>
                    <a:pt x="105" y="23"/>
                  </a:lnTo>
                  <a:lnTo>
                    <a:pt x="88" y="23"/>
                  </a:lnTo>
                  <a:lnTo>
                    <a:pt x="88" y="8"/>
                  </a:lnTo>
                  <a:close/>
                  <a:moveTo>
                    <a:pt x="43" y="129"/>
                  </a:moveTo>
                  <a:lnTo>
                    <a:pt x="16" y="129"/>
                  </a:lnTo>
                  <a:lnTo>
                    <a:pt x="16" y="103"/>
                  </a:lnTo>
                  <a:lnTo>
                    <a:pt x="43" y="103"/>
                  </a:lnTo>
                  <a:lnTo>
                    <a:pt x="43" y="129"/>
                  </a:lnTo>
                  <a:close/>
                  <a:moveTo>
                    <a:pt x="43" y="76"/>
                  </a:moveTo>
                  <a:lnTo>
                    <a:pt x="16" y="76"/>
                  </a:lnTo>
                  <a:lnTo>
                    <a:pt x="16" y="50"/>
                  </a:lnTo>
                  <a:lnTo>
                    <a:pt x="43" y="50"/>
                  </a:lnTo>
                  <a:lnTo>
                    <a:pt x="43" y="76"/>
                  </a:lnTo>
                  <a:close/>
                  <a:moveTo>
                    <a:pt x="88" y="129"/>
                  </a:moveTo>
                  <a:lnTo>
                    <a:pt x="61" y="129"/>
                  </a:lnTo>
                  <a:lnTo>
                    <a:pt x="61" y="103"/>
                  </a:lnTo>
                  <a:lnTo>
                    <a:pt x="88" y="103"/>
                  </a:lnTo>
                  <a:lnTo>
                    <a:pt x="88" y="129"/>
                  </a:lnTo>
                  <a:close/>
                  <a:moveTo>
                    <a:pt x="88" y="76"/>
                  </a:moveTo>
                  <a:lnTo>
                    <a:pt x="61" y="76"/>
                  </a:lnTo>
                  <a:lnTo>
                    <a:pt x="61" y="50"/>
                  </a:lnTo>
                  <a:lnTo>
                    <a:pt x="88" y="50"/>
                  </a:lnTo>
                  <a:lnTo>
                    <a:pt x="88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9" name="组合 54"/>
          <p:cNvGrpSpPr/>
          <p:nvPr/>
        </p:nvGrpSpPr>
        <p:grpSpPr>
          <a:xfrm>
            <a:off x="9033768" y="88318"/>
            <a:ext cx="2858972" cy="461892"/>
            <a:chOff x="1260143" y="1171646"/>
            <a:chExt cx="2078155" cy="268424"/>
          </a:xfrm>
        </p:grpSpPr>
        <p:grpSp>
          <p:nvGrpSpPr>
            <p:cNvPr id="10" name="组合 55"/>
            <p:cNvGrpSpPr/>
            <p:nvPr/>
          </p:nvGrpSpPr>
          <p:grpSpPr>
            <a:xfrm>
              <a:off x="1260143" y="1171646"/>
              <a:ext cx="298467" cy="249517"/>
              <a:chOff x="0" y="0"/>
              <a:chExt cx="2813301" cy="1477579"/>
            </a:xfrm>
          </p:grpSpPr>
          <p:sp>
            <p:nvSpPr>
              <p:cNvPr id="11" name="任意多边形 64"/>
              <p:cNvSpPr/>
              <p:nvPr/>
            </p:nvSpPr>
            <p:spPr>
              <a:xfrm>
                <a:off x="0" y="0"/>
                <a:ext cx="313245" cy="1477579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任意多边形 67"/>
              <p:cNvSpPr/>
              <p:nvPr/>
            </p:nvSpPr>
            <p:spPr>
              <a:xfrm rot="5400000" flipV="1">
                <a:off x="1317299" y="-1317299"/>
                <a:ext cx="178703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4" name="任意多边形 60"/>
            <p:cNvSpPr/>
            <p:nvPr/>
          </p:nvSpPr>
          <p:spPr>
            <a:xfrm rot="10800000" flipH="1">
              <a:off x="3305065" y="1201824"/>
              <a:ext cx="33233" cy="238246"/>
            </a:xfrm>
            <a:custGeom>
              <a:avLst/>
              <a:gdLst>
                <a:gd name="connsiteX0" fmla="*/ 180976 w 180976"/>
                <a:gd name="connsiteY0" fmla="*/ 2392742 h 2819400"/>
                <a:gd name="connsiteX1" fmla="*/ 180976 w 180976"/>
                <a:gd name="connsiteY1" fmla="*/ 2609850 h 2819400"/>
                <a:gd name="connsiteX2" fmla="*/ 0 w 180976"/>
                <a:gd name="connsiteY2" fmla="*/ 2819400 h 2819400"/>
                <a:gd name="connsiteX3" fmla="*/ 0 w 180976"/>
                <a:gd name="connsiteY3" fmla="*/ 2564146 h 2819400"/>
                <a:gd name="connsiteX4" fmla="*/ 180976 w 180976"/>
                <a:gd name="connsiteY4" fmla="*/ 2133606 h 2819400"/>
                <a:gd name="connsiteX5" fmla="*/ 180976 w 180976"/>
                <a:gd name="connsiteY5" fmla="*/ 2302566 h 2819400"/>
                <a:gd name="connsiteX6" fmla="*/ 0 w 180976"/>
                <a:gd name="connsiteY6" fmla="*/ 2473970 h 2819400"/>
                <a:gd name="connsiteX7" fmla="*/ 0 w 180976"/>
                <a:gd name="connsiteY7" fmla="*/ 2305010 h 2819400"/>
                <a:gd name="connsiteX8" fmla="*/ 0 w 180976"/>
                <a:gd name="connsiteY8" fmla="*/ 0 h 2819400"/>
                <a:gd name="connsiteX9" fmla="*/ 180976 w 180976"/>
                <a:gd name="connsiteY9" fmla="*/ 0 h 2819400"/>
                <a:gd name="connsiteX10" fmla="*/ 180976 w 180976"/>
                <a:gd name="connsiteY10" fmla="*/ 2043430 h 2819400"/>
                <a:gd name="connsiteX11" fmla="*/ 0 w 180976"/>
                <a:gd name="connsiteY11" fmla="*/ 2214834 h 281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0976" h="2819400">
                  <a:moveTo>
                    <a:pt x="180976" y="2392742"/>
                  </a:moveTo>
                  <a:lnTo>
                    <a:pt x="180976" y="2609850"/>
                  </a:lnTo>
                  <a:lnTo>
                    <a:pt x="0" y="2819400"/>
                  </a:lnTo>
                  <a:lnTo>
                    <a:pt x="0" y="2564146"/>
                  </a:lnTo>
                  <a:close/>
                  <a:moveTo>
                    <a:pt x="180976" y="2133606"/>
                  </a:moveTo>
                  <a:lnTo>
                    <a:pt x="180976" y="2302566"/>
                  </a:lnTo>
                  <a:lnTo>
                    <a:pt x="0" y="2473970"/>
                  </a:lnTo>
                  <a:lnTo>
                    <a:pt x="0" y="2305010"/>
                  </a:lnTo>
                  <a:close/>
                  <a:moveTo>
                    <a:pt x="0" y="0"/>
                  </a:moveTo>
                  <a:lnTo>
                    <a:pt x="180976" y="0"/>
                  </a:lnTo>
                  <a:lnTo>
                    <a:pt x="180976" y="2043430"/>
                  </a:lnTo>
                  <a:lnTo>
                    <a:pt x="0" y="2214834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文本框 59"/>
            <p:cNvSpPr txBox="1"/>
            <p:nvPr/>
          </p:nvSpPr>
          <p:spPr>
            <a:xfrm>
              <a:off x="1361689" y="1224416"/>
              <a:ext cx="1942767" cy="1967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ru-RU" altLang="zh-CN" sz="1600" dirty="0"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Приоритет: образование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11499" y="431470"/>
            <a:ext cx="3737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Замена окон в школах и детских садах (школа №13, МДОУ №24)</a:t>
            </a:r>
            <a:endParaRPr lang="ru-RU" sz="16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289200" y="554580"/>
            <a:ext cx="3737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 Капитальный ремонт ДОЛ «Волна»</a:t>
            </a:r>
            <a:endParaRPr lang="ru-RU" sz="16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1268" name="Picture 4" descr="https://sun9-78.userapi.com/impg/uT4rfNPSQSIfVGYYyg8Prfm3EV0dN3Q4XojG1w/7pThkzMl20s.jpg?size=1016x677&amp;quality=96&amp;sign=df2742a82ed7beb642c345abc64ed77d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99" y="1031636"/>
            <a:ext cx="3601281" cy="243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sun9-75.userapi.com/impg/g5AXxnSBJN6gTJkyMZMQMm9wKrzHef1UvRUEdQ/qlfdG6SoqeE.jpg?size=1016x677&amp;quality=95&amp;sign=36d315c6047b6d622df30d6f7bca2e62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610" y="1031636"/>
            <a:ext cx="3575615" cy="243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4107631" y="3480697"/>
            <a:ext cx="3737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 Новое оборудование в ЦД(ю)ТТ</a:t>
            </a:r>
            <a:endParaRPr lang="ru-RU" sz="16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1272" name="Picture 8" descr="https://sun9-49.userapi.com/impg/C_RYfnXg8gwZaSOrn9j2uvR3YxwAbLbcBNn6iQ/v1L6jlgEz8I.jpg?size=1016x677&amp;quality=95&amp;sign=8addcc5e96e421716548681248e1da01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071" y="3920893"/>
            <a:ext cx="3615154" cy="258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096063"/>
              </p:ext>
            </p:extLst>
          </p:nvPr>
        </p:nvGraphicFramePr>
        <p:xfrm>
          <a:off x="7958896" y="1633096"/>
          <a:ext cx="4151033" cy="41996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6064"/>
                <a:gridCol w="1104969"/>
              </a:tblGrid>
              <a:tr h="4467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Наименование показателя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52077" marR="520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smtClean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Значение показателя</a:t>
                      </a:r>
                      <a:endParaRPr lang="ru-RU" sz="1400" b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52077" marR="52077" marT="0" marB="0" anchor="ctr"/>
                </a:tc>
              </a:tr>
              <a:tr h="4947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Доля учреждений, здания которых требуют капитального ремонта 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52077" marR="520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7,6</a:t>
                      </a:r>
                      <a:r>
                        <a:rPr lang="en-US" sz="1400" b="0" dirty="0" smtClean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%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52077" marR="52077" marT="0" marB="0"/>
                </a:tc>
              </a:tr>
              <a:tr h="4947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Доля учреждений, оборудованных водопроводом 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52077" marR="520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100</a:t>
                      </a: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%</a:t>
                      </a:r>
                      <a:endParaRPr lang="ru-RU" sz="1400" b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52077" marR="52077" marT="0" marB="0"/>
                </a:tc>
              </a:tr>
              <a:tr h="4947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Доля учреждений, оборудованных водоотведением (канализацией) 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52077" marR="520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100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%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52077" marR="52077" marT="0" marB="0"/>
                </a:tc>
              </a:tr>
              <a:tr h="65990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Доля учреждений, оборудованных центральным отоплением </a:t>
                      </a:r>
                      <a:endParaRPr lang="ru-RU" sz="1400" b="0" dirty="0" smtClean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(школа №4 - автономное)</a:t>
                      </a:r>
                      <a:endParaRPr lang="ru-RU" sz="1400" b="0" dirty="0" smtClean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52077" marR="520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92,31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%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, </a:t>
                      </a:r>
                    </a:p>
                  </a:txBody>
                  <a:tcPr marL="52077" marR="52077" marT="0" marB="0"/>
                </a:tc>
              </a:tr>
              <a:tr h="43993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Доля учреждений, подключенных к </a:t>
                      </a:r>
                      <a:r>
                        <a:rPr lang="ru-RU" sz="1400" b="0" dirty="0" smtClean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Интернету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52077" marR="520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100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%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52077" marR="52077" marT="0" marB="0"/>
                </a:tc>
              </a:tr>
              <a:tr h="4016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Доля учреждений, имеющих </a:t>
                      </a:r>
                      <a:r>
                        <a:rPr lang="ru-RU" sz="1400" b="0" dirty="0" smtClean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сайт 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в сети «Интернет»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52077" marR="520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100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%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52077" marR="52077" marT="0" marB="0"/>
                </a:tc>
              </a:tr>
              <a:tr h="2472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Доля учреждений, имеющих </a:t>
                      </a:r>
                      <a:r>
                        <a:rPr lang="ru-RU" sz="1400" b="0" dirty="0" smtClean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АПС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52077" marR="520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100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%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52077" marR="52077" marT="0" marB="0"/>
                </a:tc>
              </a:tr>
              <a:tr h="4947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Доля учреждений, имеющих дымовые извещатели 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52077" marR="520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100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%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Bahnschrift Light" panose="020B0502040204020203" pitchFamily="34" charset="0"/>
                        <a:ea typeface="Times New Roman"/>
                      </a:endParaRPr>
                    </a:p>
                  </a:txBody>
                  <a:tcPr marL="52077" marR="52077" marT="0" marB="0"/>
                </a:tc>
              </a:tr>
            </a:tbl>
          </a:graphicData>
        </a:graphic>
      </p:graphicFrame>
      <p:sp>
        <p:nvSpPr>
          <p:cNvPr id="54" name="TextBox 53"/>
          <p:cNvSpPr txBox="1"/>
          <p:nvPr/>
        </p:nvSpPr>
        <p:spPr>
          <a:xfrm>
            <a:off x="8152838" y="6353890"/>
            <a:ext cx="3737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 Охват горячим питанием – 95%</a:t>
            </a:r>
            <a:endParaRPr lang="ru-RU" sz="16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845203" y="5919113"/>
            <a:ext cx="4352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 Охват допобразованием – 73%</a:t>
            </a:r>
            <a:endParaRPr lang="ru-RU" sz="16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7170" name="Picture 2" descr="C:\Users\user\Desktop\white_contur-horizon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29" y="348399"/>
            <a:ext cx="2834730" cy="159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Прямое соединение 14"/>
          <p:cNvCxnSpPr/>
          <p:nvPr/>
        </p:nvCxnSpPr>
        <p:spPr>
          <a:xfrm>
            <a:off x="2539868" y="375224"/>
            <a:ext cx="5486904" cy="2612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43353" y="3557836"/>
            <a:ext cx="3737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 Ремонт спортзала в школе №3</a:t>
            </a:r>
            <a:endParaRPr lang="ru-RU" sz="16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026" name="Picture 2" descr="https://sun9-74.userapi.com/impg/PdQPQFPqwLPhneL4NR0EQiW-bYD10l_ZDReSFA/dC-AVR3K5Ck.jpg?size=1016x677&amp;quality=95&amp;sign=e0c4c325b16c175edb159d833fb3efa8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22" y="3979821"/>
            <a:ext cx="3555847" cy="252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77" name="TextBox 13"/>
          <p:cNvSpPr txBox="1"/>
          <p:nvPr/>
        </p:nvSpPr>
        <p:spPr>
          <a:xfrm>
            <a:off x="1980431" y="644523"/>
            <a:ext cx="6488660" cy="83099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altLang="zh-CN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Реконструкция </a:t>
            </a:r>
            <a:r>
              <a:rPr lang="ru-RU" altLang="zh-CN" dirty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объекта культурного наследия федерального значения «Дом жилой («Белый дом»)» </a:t>
            </a:r>
            <a:r>
              <a:rPr lang="ru-RU" altLang="zh-CN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, строительная готовность объекта – 53% </a:t>
            </a:r>
            <a:endParaRPr lang="ru-RU" altLang="zh-CN" dirty="0">
              <a:solidFill>
                <a:schemeClr val="bg1"/>
              </a:solidFill>
              <a:latin typeface="Bahnschrift Light" panose="020B0502040204020203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2" name="Прямое соединение 1"/>
          <p:cNvCxnSpPr/>
          <p:nvPr/>
        </p:nvCxnSpPr>
        <p:spPr>
          <a:xfrm>
            <a:off x="4224286" y="511514"/>
            <a:ext cx="4102735" cy="1016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" name="组合 54"/>
          <p:cNvGrpSpPr/>
          <p:nvPr/>
        </p:nvGrpSpPr>
        <p:grpSpPr>
          <a:xfrm>
            <a:off x="9435806" y="40108"/>
            <a:ext cx="2516093" cy="889913"/>
            <a:chOff x="1241091" y="1065228"/>
            <a:chExt cx="2135602" cy="507553"/>
          </a:xfrm>
        </p:grpSpPr>
        <p:grpSp>
          <p:nvGrpSpPr>
            <p:cNvPr id="5" name="组合 55"/>
            <p:cNvGrpSpPr/>
            <p:nvPr/>
          </p:nvGrpSpPr>
          <p:grpSpPr>
            <a:xfrm>
              <a:off x="1241091" y="1065228"/>
              <a:ext cx="317519" cy="476492"/>
              <a:chOff x="-179578" y="-630183"/>
              <a:chExt cx="2992879" cy="2821676"/>
            </a:xfrm>
          </p:grpSpPr>
          <p:sp>
            <p:nvSpPr>
              <p:cNvPr id="6" name="任意多边形 64"/>
              <p:cNvSpPr/>
              <p:nvPr/>
            </p:nvSpPr>
            <p:spPr>
              <a:xfrm>
                <a:off x="-179578" y="-630183"/>
                <a:ext cx="179570" cy="2821676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" name="任意多边形 67"/>
              <p:cNvSpPr/>
              <p:nvPr/>
            </p:nvSpPr>
            <p:spPr>
              <a:xfrm rot="5400000" flipV="1">
                <a:off x="1317299" y="-1317299"/>
                <a:ext cx="178703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1" name="任意多边形 60"/>
            <p:cNvSpPr/>
            <p:nvPr/>
          </p:nvSpPr>
          <p:spPr>
            <a:xfrm rot="10800000">
              <a:off x="3357642" y="1096289"/>
              <a:ext cx="19051" cy="476492"/>
            </a:xfrm>
            <a:custGeom>
              <a:avLst/>
              <a:gdLst>
                <a:gd name="connsiteX0" fmla="*/ 180976 w 180976"/>
                <a:gd name="connsiteY0" fmla="*/ 2392742 h 2819400"/>
                <a:gd name="connsiteX1" fmla="*/ 180976 w 180976"/>
                <a:gd name="connsiteY1" fmla="*/ 2609850 h 2819400"/>
                <a:gd name="connsiteX2" fmla="*/ 0 w 180976"/>
                <a:gd name="connsiteY2" fmla="*/ 2819400 h 2819400"/>
                <a:gd name="connsiteX3" fmla="*/ 0 w 180976"/>
                <a:gd name="connsiteY3" fmla="*/ 2564146 h 2819400"/>
                <a:gd name="connsiteX4" fmla="*/ 180976 w 180976"/>
                <a:gd name="connsiteY4" fmla="*/ 2133606 h 2819400"/>
                <a:gd name="connsiteX5" fmla="*/ 180976 w 180976"/>
                <a:gd name="connsiteY5" fmla="*/ 2302566 h 2819400"/>
                <a:gd name="connsiteX6" fmla="*/ 0 w 180976"/>
                <a:gd name="connsiteY6" fmla="*/ 2473970 h 2819400"/>
                <a:gd name="connsiteX7" fmla="*/ 0 w 180976"/>
                <a:gd name="connsiteY7" fmla="*/ 2305010 h 2819400"/>
                <a:gd name="connsiteX8" fmla="*/ 0 w 180976"/>
                <a:gd name="connsiteY8" fmla="*/ 0 h 2819400"/>
                <a:gd name="connsiteX9" fmla="*/ 180976 w 180976"/>
                <a:gd name="connsiteY9" fmla="*/ 0 h 2819400"/>
                <a:gd name="connsiteX10" fmla="*/ 180976 w 180976"/>
                <a:gd name="connsiteY10" fmla="*/ 2043430 h 2819400"/>
                <a:gd name="connsiteX11" fmla="*/ 0 w 180976"/>
                <a:gd name="connsiteY11" fmla="*/ 2214834 h 281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0976" h="2819400">
                  <a:moveTo>
                    <a:pt x="180976" y="2392742"/>
                  </a:moveTo>
                  <a:lnTo>
                    <a:pt x="180976" y="2609850"/>
                  </a:lnTo>
                  <a:lnTo>
                    <a:pt x="0" y="2819400"/>
                  </a:lnTo>
                  <a:lnTo>
                    <a:pt x="0" y="2564146"/>
                  </a:lnTo>
                  <a:close/>
                  <a:moveTo>
                    <a:pt x="180976" y="2133606"/>
                  </a:moveTo>
                  <a:lnTo>
                    <a:pt x="180976" y="2302566"/>
                  </a:lnTo>
                  <a:lnTo>
                    <a:pt x="0" y="2473970"/>
                  </a:lnTo>
                  <a:lnTo>
                    <a:pt x="0" y="2305010"/>
                  </a:lnTo>
                  <a:close/>
                  <a:moveTo>
                    <a:pt x="0" y="0"/>
                  </a:moveTo>
                  <a:lnTo>
                    <a:pt x="180976" y="0"/>
                  </a:lnTo>
                  <a:lnTo>
                    <a:pt x="180976" y="2043430"/>
                  </a:lnTo>
                  <a:lnTo>
                    <a:pt x="0" y="2214834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文本框 59"/>
            <p:cNvSpPr txBox="1"/>
            <p:nvPr/>
          </p:nvSpPr>
          <p:spPr>
            <a:xfrm>
              <a:off x="1328115" y="1224522"/>
              <a:ext cx="2029234" cy="2100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ru-RU" altLang="zh-CN" dirty="0"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Приоритет: культура</a:t>
              </a:r>
            </a:p>
          </p:txBody>
        </p:sp>
      </p:grpSp>
      <p:sp>
        <p:nvSpPr>
          <p:cNvPr id="23556" name="文本框 5"/>
          <p:cNvSpPr txBox="1"/>
          <p:nvPr/>
        </p:nvSpPr>
        <p:spPr>
          <a:xfrm>
            <a:off x="3176023" y="36152"/>
            <a:ext cx="6077959" cy="46037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Развитие</a:t>
            </a:r>
            <a:r>
              <a:rPr lang="ru-RU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культурной среды</a:t>
            </a:r>
            <a:endParaRPr lang="ru-RU" altLang="en-US" sz="2400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462" name="组合 461"/>
          <p:cNvGrpSpPr/>
          <p:nvPr/>
        </p:nvGrpSpPr>
        <p:grpSpPr>
          <a:xfrm>
            <a:off x="7232650" y="5086985"/>
            <a:ext cx="411480" cy="405130"/>
            <a:chOff x="1132531" y="3094480"/>
            <a:chExt cx="318515" cy="317014"/>
          </a:xfrm>
          <a:solidFill>
            <a:schemeClr val="accent1">
              <a:lumMod val="50000"/>
            </a:schemeClr>
          </a:solidFill>
        </p:grpSpPr>
        <p:sp>
          <p:nvSpPr>
            <p:cNvPr id="382" name="Freeform 131"/>
            <p:cNvSpPr/>
            <p:nvPr/>
          </p:nvSpPr>
          <p:spPr bwMode="auto">
            <a:xfrm>
              <a:off x="1278266" y="3094480"/>
              <a:ext cx="27044" cy="88644"/>
            </a:xfrm>
            <a:custGeom>
              <a:avLst/>
              <a:gdLst>
                <a:gd name="T0" fmla="*/ 21 w 24"/>
                <a:gd name="T1" fmla="*/ 3 h 81"/>
                <a:gd name="T2" fmla="*/ 12 w 24"/>
                <a:gd name="T3" fmla="*/ 0 h 81"/>
                <a:gd name="T4" fmla="*/ 11 w 24"/>
                <a:gd name="T5" fmla="*/ 0 h 81"/>
                <a:gd name="T6" fmla="*/ 3 w 24"/>
                <a:gd name="T7" fmla="*/ 3 h 81"/>
                <a:gd name="T8" fmla="*/ 0 w 24"/>
                <a:gd name="T9" fmla="*/ 7 h 81"/>
                <a:gd name="T10" fmla="*/ 0 w 24"/>
                <a:gd name="T11" fmla="*/ 73 h 81"/>
                <a:gd name="T12" fmla="*/ 3 w 24"/>
                <a:gd name="T13" fmla="*/ 78 h 81"/>
                <a:gd name="T14" fmla="*/ 12 w 24"/>
                <a:gd name="T15" fmla="*/ 81 h 81"/>
                <a:gd name="T16" fmla="*/ 21 w 24"/>
                <a:gd name="T17" fmla="*/ 78 h 81"/>
                <a:gd name="T18" fmla="*/ 24 w 24"/>
                <a:gd name="T19" fmla="*/ 73 h 81"/>
                <a:gd name="T20" fmla="*/ 24 w 24"/>
                <a:gd name="T21" fmla="*/ 7 h 81"/>
                <a:gd name="T22" fmla="*/ 21 w 24"/>
                <a:gd name="T23" fmla="*/ 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81">
                  <a:moveTo>
                    <a:pt x="21" y="3"/>
                  </a:moveTo>
                  <a:cubicBezTo>
                    <a:pt x="19" y="1"/>
                    <a:pt x="15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5" y="1"/>
                    <a:pt x="3" y="3"/>
                  </a:cubicBezTo>
                  <a:cubicBezTo>
                    <a:pt x="1" y="4"/>
                    <a:pt x="0" y="6"/>
                    <a:pt x="0" y="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5"/>
                    <a:pt x="1" y="77"/>
                    <a:pt x="3" y="78"/>
                  </a:cubicBezTo>
                  <a:cubicBezTo>
                    <a:pt x="5" y="80"/>
                    <a:pt x="8" y="81"/>
                    <a:pt x="12" y="81"/>
                  </a:cubicBezTo>
                  <a:cubicBezTo>
                    <a:pt x="15" y="81"/>
                    <a:pt x="19" y="80"/>
                    <a:pt x="21" y="78"/>
                  </a:cubicBezTo>
                  <a:cubicBezTo>
                    <a:pt x="23" y="77"/>
                    <a:pt x="24" y="75"/>
                    <a:pt x="24" y="73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6"/>
                    <a:pt x="23" y="4"/>
                    <a:pt x="2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3" name="Freeform 132"/>
            <p:cNvSpPr/>
            <p:nvPr/>
          </p:nvSpPr>
          <p:spPr bwMode="auto">
            <a:xfrm>
              <a:off x="1278266" y="3322850"/>
              <a:ext cx="27044" cy="88644"/>
            </a:xfrm>
            <a:custGeom>
              <a:avLst/>
              <a:gdLst>
                <a:gd name="T0" fmla="*/ 21 w 24"/>
                <a:gd name="T1" fmla="*/ 3 h 81"/>
                <a:gd name="T2" fmla="*/ 12 w 24"/>
                <a:gd name="T3" fmla="*/ 0 h 81"/>
                <a:gd name="T4" fmla="*/ 3 w 24"/>
                <a:gd name="T5" fmla="*/ 3 h 81"/>
                <a:gd name="T6" fmla="*/ 0 w 24"/>
                <a:gd name="T7" fmla="*/ 8 h 81"/>
                <a:gd name="T8" fmla="*/ 0 w 24"/>
                <a:gd name="T9" fmla="*/ 74 h 81"/>
                <a:gd name="T10" fmla="*/ 3 w 24"/>
                <a:gd name="T11" fmla="*/ 78 h 81"/>
                <a:gd name="T12" fmla="*/ 12 w 24"/>
                <a:gd name="T13" fmla="*/ 81 h 81"/>
                <a:gd name="T14" fmla="*/ 21 w 24"/>
                <a:gd name="T15" fmla="*/ 78 h 81"/>
                <a:gd name="T16" fmla="*/ 24 w 24"/>
                <a:gd name="T17" fmla="*/ 74 h 81"/>
                <a:gd name="T18" fmla="*/ 24 w 24"/>
                <a:gd name="T19" fmla="*/ 8 h 81"/>
                <a:gd name="T20" fmla="*/ 21 w 24"/>
                <a:gd name="T21" fmla="*/ 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81">
                  <a:moveTo>
                    <a:pt x="21" y="3"/>
                  </a:moveTo>
                  <a:cubicBezTo>
                    <a:pt x="19" y="1"/>
                    <a:pt x="15" y="0"/>
                    <a:pt x="12" y="0"/>
                  </a:cubicBezTo>
                  <a:cubicBezTo>
                    <a:pt x="8" y="0"/>
                    <a:pt x="5" y="1"/>
                    <a:pt x="3" y="3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5"/>
                    <a:pt x="1" y="77"/>
                    <a:pt x="3" y="78"/>
                  </a:cubicBezTo>
                  <a:cubicBezTo>
                    <a:pt x="5" y="80"/>
                    <a:pt x="8" y="81"/>
                    <a:pt x="12" y="81"/>
                  </a:cubicBezTo>
                  <a:cubicBezTo>
                    <a:pt x="15" y="81"/>
                    <a:pt x="19" y="80"/>
                    <a:pt x="21" y="78"/>
                  </a:cubicBezTo>
                  <a:cubicBezTo>
                    <a:pt x="23" y="77"/>
                    <a:pt x="24" y="75"/>
                    <a:pt x="24" y="74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6"/>
                    <a:pt x="23" y="4"/>
                    <a:pt x="2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4" name="Freeform 133"/>
            <p:cNvSpPr/>
            <p:nvPr/>
          </p:nvSpPr>
          <p:spPr bwMode="auto">
            <a:xfrm>
              <a:off x="1362402" y="3240217"/>
              <a:ext cx="88644" cy="25542"/>
            </a:xfrm>
            <a:custGeom>
              <a:avLst/>
              <a:gdLst>
                <a:gd name="T0" fmla="*/ 78 w 80"/>
                <a:gd name="T1" fmla="*/ 3 h 24"/>
                <a:gd name="T2" fmla="*/ 73 w 80"/>
                <a:gd name="T3" fmla="*/ 0 h 24"/>
                <a:gd name="T4" fmla="*/ 7 w 80"/>
                <a:gd name="T5" fmla="*/ 0 h 24"/>
                <a:gd name="T6" fmla="*/ 2 w 80"/>
                <a:gd name="T7" fmla="*/ 3 h 24"/>
                <a:gd name="T8" fmla="*/ 0 w 80"/>
                <a:gd name="T9" fmla="*/ 12 h 24"/>
                <a:gd name="T10" fmla="*/ 2 w 80"/>
                <a:gd name="T11" fmla="*/ 21 h 24"/>
                <a:gd name="T12" fmla="*/ 7 w 80"/>
                <a:gd name="T13" fmla="*/ 24 h 24"/>
                <a:gd name="T14" fmla="*/ 73 w 80"/>
                <a:gd name="T15" fmla="*/ 24 h 24"/>
                <a:gd name="T16" fmla="*/ 78 w 80"/>
                <a:gd name="T17" fmla="*/ 21 h 24"/>
                <a:gd name="T18" fmla="*/ 80 w 80"/>
                <a:gd name="T19" fmla="*/ 12 h 24"/>
                <a:gd name="T20" fmla="*/ 80 w 80"/>
                <a:gd name="T21" fmla="*/ 12 h 24"/>
                <a:gd name="T22" fmla="*/ 78 w 80"/>
                <a:gd name="T23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0" h="24">
                  <a:moveTo>
                    <a:pt x="78" y="3"/>
                  </a:moveTo>
                  <a:cubicBezTo>
                    <a:pt x="76" y="1"/>
                    <a:pt x="74" y="0"/>
                    <a:pt x="7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4" y="1"/>
                    <a:pt x="2" y="3"/>
                  </a:cubicBezTo>
                  <a:cubicBezTo>
                    <a:pt x="1" y="5"/>
                    <a:pt x="0" y="8"/>
                    <a:pt x="0" y="12"/>
                  </a:cubicBezTo>
                  <a:cubicBezTo>
                    <a:pt x="0" y="16"/>
                    <a:pt x="1" y="19"/>
                    <a:pt x="2" y="21"/>
                  </a:cubicBezTo>
                  <a:cubicBezTo>
                    <a:pt x="4" y="23"/>
                    <a:pt x="5" y="24"/>
                    <a:pt x="7" y="24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74" y="24"/>
                    <a:pt x="76" y="23"/>
                    <a:pt x="78" y="21"/>
                  </a:cubicBezTo>
                  <a:cubicBezTo>
                    <a:pt x="79" y="19"/>
                    <a:pt x="80" y="16"/>
                    <a:pt x="80" y="12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80" y="8"/>
                    <a:pt x="79" y="5"/>
                    <a:pt x="7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5" name="Freeform 134"/>
            <p:cNvSpPr/>
            <p:nvPr/>
          </p:nvSpPr>
          <p:spPr bwMode="auto">
            <a:xfrm>
              <a:off x="1132531" y="3240217"/>
              <a:ext cx="90146" cy="25542"/>
            </a:xfrm>
            <a:custGeom>
              <a:avLst/>
              <a:gdLst>
                <a:gd name="T0" fmla="*/ 78 w 81"/>
                <a:gd name="T1" fmla="*/ 21 h 24"/>
                <a:gd name="T2" fmla="*/ 81 w 81"/>
                <a:gd name="T3" fmla="*/ 12 h 24"/>
                <a:gd name="T4" fmla="*/ 78 w 81"/>
                <a:gd name="T5" fmla="*/ 3 h 24"/>
                <a:gd name="T6" fmla="*/ 73 w 81"/>
                <a:gd name="T7" fmla="*/ 0 h 24"/>
                <a:gd name="T8" fmla="*/ 7 w 81"/>
                <a:gd name="T9" fmla="*/ 0 h 24"/>
                <a:gd name="T10" fmla="*/ 3 w 81"/>
                <a:gd name="T11" fmla="*/ 3 h 24"/>
                <a:gd name="T12" fmla="*/ 0 w 81"/>
                <a:gd name="T13" fmla="*/ 12 h 24"/>
                <a:gd name="T14" fmla="*/ 3 w 81"/>
                <a:gd name="T15" fmla="*/ 21 h 24"/>
                <a:gd name="T16" fmla="*/ 7 w 81"/>
                <a:gd name="T17" fmla="*/ 24 h 24"/>
                <a:gd name="T18" fmla="*/ 73 w 81"/>
                <a:gd name="T19" fmla="*/ 24 h 24"/>
                <a:gd name="T20" fmla="*/ 78 w 81"/>
                <a:gd name="T21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24">
                  <a:moveTo>
                    <a:pt x="78" y="21"/>
                  </a:moveTo>
                  <a:cubicBezTo>
                    <a:pt x="79" y="19"/>
                    <a:pt x="81" y="16"/>
                    <a:pt x="81" y="12"/>
                  </a:cubicBezTo>
                  <a:cubicBezTo>
                    <a:pt x="81" y="8"/>
                    <a:pt x="79" y="5"/>
                    <a:pt x="78" y="3"/>
                  </a:cubicBezTo>
                  <a:cubicBezTo>
                    <a:pt x="77" y="1"/>
                    <a:pt x="75" y="0"/>
                    <a:pt x="7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4" y="1"/>
                    <a:pt x="3" y="3"/>
                  </a:cubicBezTo>
                  <a:cubicBezTo>
                    <a:pt x="1" y="5"/>
                    <a:pt x="0" y="8"/>
                    <a:pt x="0" y="12"/>
                  </a:cubicBezTo>
                  <a:cubicBezTo>
                    <a:pt x="0" y="16"/>
                    <a:pt x="1" y="19"/>
                    <a:pt x="3" y="21"/>
                  </a:cubicBezTo>
                  <a:cubicBezTo>
                    <a:pt x="4" y="23"/>
                    <a:pt x="6" y="24"/>
                    <a:pt x="7" y="24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75" y="24"/>
                    <a:pt x="77" y="23"/>
                    <a:pt x="78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6" name="Freeform 135"/>
            <p:cNvSpPr/>
            <p:nvPr/>
          </p:nvSpPr>
          <p:spPr bwMode="auto">
            <a:xfrm>
              <a:off x="1350383" y="3165095"/>
              <a:ext cx="82634" cy="60097"/>
            </a:xfrm>
            <a:custGeom>
              <a:avLst/>
              <a:gdLst>
                <a:gd name="T0" fmla="*/ 0 w 74"/>
                <a:gd name="T1" fmla="*/ 40 h 54"/>
                <a:gd name="T2" fmla="*/ 2 w 74"/>
                <a:gd name="T3" fmla="*/ 47 h 54"/>
                <a:gd name="T4" fmla="*/ 12 w 74"/>
                <a:gd name="T5" fmla="*/ 54 h 54"/>
                <a:gd name="T6" fmla="*/ 14 w 74"/>
                <a:gd name="T7" fmla="*/ 54 h 54"/>
                <a:gd name="T8" fmla="*/ 71 w 74"/>
                <a:gd name="T9" fmla="*/ 21 h 54"/>
                <a:gd name="T10" fmla="*/ 74 w 74"/>
                <a:gd name="T11" fmla="*/ 15 h 54"/>
                <a:gd name="T12" fmla="*/ 72 w 74"/>
                <a:gd name="T13" fmla="*/ 7 h 54"/>
                <a:gd name="T14" fmla="*/ 72 w 74"/>
                <a:gd name="T15" fmla="*/ 6 h 54"/>
                <a:gd name="T16" fmla="*/ 62 w 74"/>
                <a:gd name="T17" fmla="*/ 0 h 54"/>
                <a:gd name="T18" fmla="*/ 62 w 74"/>
                <a:gd name="T19" fmla="*/ 0 h 54"/>
                <a:gd name="T20" fmla="*/ 60 w 74"/>
                <a:gd name="T21" fmla="*/ 0 h 54"/>
                <a:gd name="T22" fmla="*/ 3 w 74"/>
                <a:gd name="T23" fmla="*/ 33 h 54"/>
                <a:gd name="T24" fmla="*/ 0 w 74"/>
                <a:gd name="T25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54">
                  <a:moveTo>
                    <a:pt x="0" y="40"/>
                  </a:moveTo>
                  <a:cubicBezTo>
                    <a:pt x="0" y="42"/>
                    <a:pt x="1" y="45"/>
                    <a:pt x="2" y="47"/>
                  </a:cubicBezTo>
                  <a:cubicBezTo>
                    <a:pt x="5" y="52"/>
                    <a:pt x="9" y="54"/>
                    <a:pt x="12" y="54"/>
                  </a:cubicBezTo>
                  <a:cubicBezTo>
                    <a:pt x="13" y="54"/>
                    <a:pt x="14" y="54"/>
                    <a:pt x="14" y="54"/>
                  </a:cubicBezTo>
                  <a:cubicBezTo>
                    <a:pt x="71" y="21"/>
                    <a:pt x="71" y="21"/>
                    <a:pt x="71" y="21"/>
                  </a:cubicBezTo>
                  <a:cubicBezTo>
                    <a:pt x="73" y="20"/>
                    <a:pt x="74" y="18"/>
                    <a:pt x="74" y="15"/>
                  </a:cubicBezTo>
                  <a:cubicBezTo>
                    <a:pt x="74" y="12"/>
                    <a:pt x="73" y="10"/>
                    <a:pt x="72" y="7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69" y="2"/>
                    <a:pt x="65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0"/>
                    <a:pt x="60" y="0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4"/>
                    <a:pt x="0" y="37"/>
                    <a:pt x="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7" name="Freeform 136"/>
            <p:cNvSpPr/>
            <p:nvPr/>
          </p:nvSpPr>
          <p:spPr bwMode="auto">
            <a:xfrm>
              <a:off x="1320334" y="3112510"/>
              <a:ext cx="58595" cy="82634"/>
            </a:xfrm>
            <a:custGeom>
              <a:avLst/>
              <a:gdLst>
                <a:gd name="T0" fmla="*/ 7 w 54"/>
                <a:gd name="T1" fmla="*/ 72 h 74"/>
                <a:gd name="T2" fmla="*/ 14 w 54"/>
                <a:gd name="T3" fmla="*/ 74 h 74"/>
                <a:gd name="T4" fmla="*/ 21 w 54"/>
                <a:gd name="T5" fmla="*/ 71 h 74"/>
                <a:gd name="T6" fmla="*/ 53 w 54"/>
                <a:gd name="T7" fmla="*/ 14 h 74"/>
                <a:gd name="T8" fmla="*/ 54 w 54"/>
                <a:gd name="T9" fmla="*/ 12 h 74"/>
                <a:gd name="T10" fmla="*/ 47 w 54"/>
                <a:gd name="T11" fmla="*/ 2 h 74"/>
                <a:gd name="T12" fmla="*/ 47 w 54"/>
                <a:gd name="T13" fmla="*/ 2 h 74"/>
                <a:gd name="T14" fmla="*/ 39 w 54"/>
                <a:gd name="T15" fmla="*/ 0 h 74"/>
                <a:gd name="T16" fmla="*/ 39 w 54"/>
                <a:gd name="T17" fmla="*/ 0 h 74"/>
                <a:gd name="T18" fmla="*/ 33 w 54"/>
                <a:gd name="T19" fmla="*/ 2 h 74"/>
                <a:gd name="T20" fmla="*/ 0 w 54"/>
                <a:gd name="T21" fmla="*/ 60 h 74"/>
                <a:gd name="T22" fmla="*/ 0 w 54"/>
                <a:gd name="T23" fmla="*/ 62 h 74"/>
                <a:gd name="T24" fmla="*/ 7 w 54"/>
                <a:gd name="T25" fmla="*/ 7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74">
                  <a:moveTo>
                    <a:pt x="7" y="72"/>
                  </a:moveTo>
                  <a:cubicBezTo>
                    <a:pt x="9" y="73"/>
                    <a:pt x="12" y="74"/>
                    <a:pt x="14" y="74"/>
                  </a:cubicBezTo>
                  <a:cubicBezTo>
                    <a:pt x="17" y="74"/>
                    <a:pt x="20" y="73"/>
                    <a:pt x="21" y="71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4" y="14"/>
                    <a:pt x="54" y="13"/>
                    <a:pt x="54" y="12"/>
                  </a:cubicBezTo>
                  <a:cubicBezTo>
                    <a:pt x="54" y="9"/>
                    <a:pt x="52" y="5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0"/>
                    <a:pt x="42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6" y="0"/>
                    <a:pt x="34" y="1"/>
                    <a:pt x="33" y="2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1"/>
                    <a:pt x="0" y="62"/>
                  </a:cubicBezTo>
                  <a:cubicBezTo>
                    <a:pt x="0" y="65"/>
                    <a:pt x="2" y="69"/>
                    <a:pt x="7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8" name="Freeform 137"/>
            <p:cNvSpPr/>
            <p:nvPr/>
          </p:nvSpPr>
          <p:spPr bwMode="auto">
            <a:xfrm>
              <a:off x="1204647" y="3112510"/>
              <a:ext cx="60097" cy="82634"/>
            </a:xfrm>
            <a:custGeom>
              <a:avLst/>
              <a:gdLst>
                <a:gd name="T0" fmla="*/ 1 w 54"/>
                <a:gd name="T1" fmla="*/ 14 h 74"/>
                <a:gd name="T2" fmla="*/ 34 w 54"/>
                <a:gd name="T3" fmla="*/ 71 h 74"/>
                <a:gd name="T4" fmla="*/ 40 w 54"/>
                <a:gd name="T5" fmla="*/ 74 h 74"/>
                <a:gd name="T6" fmla="*/ 47 w 54"/>
                <a:gd name="T7" fmla="*/ 72 h 74"/>
                <a:gd name="T8" fmla="*/ 54 w 54"/>
                <a:gd name="T9" fmla="*/ 62 h 74"/>
                <a:gd name="T10" fmla="*/ 54 w 54"/>
                <a:gd name="T11" fmla="*/ 60 h 74"/>
                <a:gd name="T12" fmla="*/ 21 w 54"/>
                <a:gd name="T13" fmla="*/ 3 h 74"/>
                <a:gd name="T14" fmla="*/ 15 w 54"/>
                <a:gd name="T15" fmla="*/ 0 h 74"/>
                <a:gd name="T16" fmla="*/ 7 w 54"/>
                <a:gd name="T17" fmla="*/ 2 h 74"/>
                <a:gd name="T18" fmla="*/ 7 w 54"/>
                <a:gd name="T19" fmla="*/ 2 h 74"/>
                <a:gd name="T20" fmla="*/ 0 w 54"/>
                <a:gd name="T21" fmla="*/ 12 h 74"/>
                <a:gd name="T22" fmla="*/ 0 w 54"/>
                <a:gd name="T23" fmla="*/ 12 h 74"/>
                <a:gd name="T24" fmla="*/ 1 w 54"/>
                <a:gd name="T25" fmla="*/ 1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74">
                  <a:moveTo>
                    <a:pt x="1" y="14"/>
                  </a:moveTo>
                  <a:cubicBezTo>
                    <a:pt x="34" y="71"/>
                    <a:pt x="34" y="71"/>
                    <a:pt x="34" y="71"/>
                  </a:cubicBezTo>
                  <a:cubicBezTo>
                    <a:pt x="34" y="73"/>
                    <a:pt x="37" y="74"/>
                    <a:pt x="40" y="74"/>
                  </a:cubicBezTo>
                  <a:cubicBezTo>
                    <a:pt x="42" y="74"/>
                    <a:pt x="45" y="73"/>
                    <a:pt x="47" y="72"/>
                  </a:cubicBezTo>
                  <a:cubicBezTo>
                    <a:pt x="52" y="69"/>
                    <a:pt x="54" y="65"/>
                    <a:pt x="54" y="62"/>
                  </a:cubicBezTo>
                  <a:cubicBezTo>
                    <a:pt x="54" y="61"/>
                    <a:pt x="54" y="60"/>
                    <a:pt x="54" y="6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1"/>
                    <a:pt x="18" y="0"/>
                    <a:pt x="15" y="0"/>
                  </a:cubicBezTo>
                  <a:cubicBezTo>
                    <a:pt x="12" y="0"/>
                    <a:pt x="10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2" y="5"/>
                    <a:pt x="0" y="9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9" name="Freeform 138"/>
            <p:cNvSpPr/>
            <p:nvPr/>
          </p:nvSpPr>
          <p:spPr bwMode="auto">
            <a:xfrm>
              <a:off x="1152062" y="3165095"/>
              <a:ext cx="81131" cy="60097"/>
            </a:xfrm>
            <a:custGeom>
              <a:avLst/>
              <a:gdLst>
                <a:gd name="T0" fmla="*/ 3 w 74"/>
                <a:gd name="T1" fmla="*/ 21 h 54"/>
                <a:gd name="T2" fmla="*/ 60 w 74"/>
                <a:gd name="T3" fmla="*/ 54 h 54"/>
                <a:gd name="T4" fmla="*/ 62 w 74"/>
                <a:gd name="T5" fmla="*/ 54 h 54"/>
                <a:gd name="T6" fmla="*/ 72 w 74"/>
                <a:gd name="T7" fmla="*/ 47 h 54"/>
                <a:gd name="T8" fmla="*/ 74 w 74"/>
                <a:gd name="T9" fmla="*/ 40 h 54"/>
                <a:gd name="T10" fmla="*/ 71 w 74"/>
                <a:gd name="T11" fmla="*/ 34 h 54"/>
                <a:gd name="T12" fmla="*/ 14 w 74"/>
                <a:gd name="T13" fmla="*/ 1 h 54"/>
                <a:gd name="T14" fmla="*/ 12 w 74"/>
                <a:gd name="T15" fmla="*/ 0 h 54"/>
                <a:gd name="T16" fmla="*/ 2 w 74"/>
                <a:gd name="T17" fmla="*/ 7 h 54"/>
                <a:gd name="T18" fmla="*/ 2 w 74"/>
                <a:gd name="T19" fmla="*/ 7 h 54"/>
                <a:gd name="T20" fmla="*/ 0 w 74"/>
                <a:gd name="T21" fmla="*/ 15 h 54"/>
                <a:gd name="T22" fmla="*/ 0 w 74"/>
                <a:gd name="T23" fmla="*/ 15 h 54"/>
                <a:gd name="T24" fmla="*/ 3 w 74"/>
                <a:gd name="T25" fmla="*/ 2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54">
                  <a:moveTo>
                    <a:pt x="3" y="21"/>
                  </a:moveTo>
                  <a:cubicBezTo>
                    <a:pt x="60" y="54"/>
                    <a:pt x="60" y="54"/>
                    <a:pt x="60" y="54"/>
                  </a:cubicBezTo>
                  <a:cubicBezTo>
                    <a:pt x="60" y="54"/>
                    <a:pt x="61" y="54"/>
                    <a:pt x="62" y="54"/>
                  </a:cubicBezTo>
                  <a:cubicBezTo>
                    <a:pt x="65" y="54"/>
                    <a:pt x="69" y="52"/>
                    <a:pt x="72" y="47"/>
                  </a:cubicBezTo>
                  <a:cubicBezTo>
                    <a:pt x="73" y="45"/>
                    <a:pt x="74" y="42"/>
                    <a:pt x="74" y="40"/>
                  </a:cubicBezTo>
                  <a:cubicBezTo>
                    <a:pt x="74" y="37"/>
                    <a:pt x="73" y="34"/>
                    <a:pt x="71" y="34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9" y="0"/>
                    <a:pt x="5" y="2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10"/>
                    <a:pt x="0" y="12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1" y="20"/>
                    <a:pt x="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0" name="Freeform 139"/>
            <p:cNvSpPr/>
            <p:nvPr/>
          </p:nvSpPr>
          <p:spPr bwMode="auto">
            <a:xfrm>
              <a:off x="1152062" y="3280782"/>
              <a:ext cx="81131" cy="60097"/>
            </a:xfrm>
            <a:custGeom>
              <a:avLst/>
              <a:gdLst>
                <a:gd name="T0" fmla="*/ 74 w 74"/>
                <a:gd name="T1" fmla="*/ 14 h 54"/>
                <a:gd name="T2" fmla="*/ 72 w 74"/>
                <a:gd name="T3" fmla="*/ 7 h 54"/>
                <a:gd name="T4" fmla="*/ 62 w 74"/>
                <a:gd name="T5" fmla="*/ 0 h 54"/>
                <a:gd name="T6" fmla="*/ 60 w 74"/>
                <a:gd name="T7" fmla="*/ 0 h 54"/>
                <a:gd name="T8" fmla="*/ 3 w 74"/>
                <a:gd name="T9" fmla="*/ 33 h 54"/>
                <a:gd name="T10" fmla="*/ 0 w 74"/>
                <a:gd name="T11" fmla="*/ 39 h 54"/>
                <a:gd name="T12" fmla="*/ 2 w 74"/>
                <a:gd name="T13" fmla="*/ 47 h 54"/>
                <a:gd name="T14" fmla="*/ 2 w 74"/>
                <a:gd name="T15" fmla="*/ 47 h 54"/>
                <a:gd name="T16" fmla="*/ 12 w 74"/>
                <a:gd name="T17" fmla="*/ 54 h 54"/>
                <a:gd name="T18" fmla="*/ 12 w 74"/>
                <a:gd name="T19" fmla="*/ 54 h 54"/>
                <a:gd name="T20" fmla="*/ 14 w 74"/>
                <a:gd name="T21" fmla="*/ 53 h 54"/>
                <a:gd name="T22" fmla="*/ 71 w 74"/>
                <a:gd name="T23" fmla="*/ 20 h 54"/>
                <a:gd name="T24" fmla="*/ 74 w 74"/>
                <a:gd name="T25" fmla="*/ 1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54">
                  <a:moveTo>
                    <a:pt x="74" y="14"/>
                  </a:moveTo>
                  <a:cubicBezTo>
                    <a:pt x="74" y="12"/>
                    <a:pt x="73" y="9"/>
                    <a:pt x="72" y="7"/>
                  </a:cubicBezTo>
                  <a:cubicBezTo>
                    <a:pt x="69" y="2"/>
                    <a:pt x="65" y="0"/>
                    <a:pt x="62" y="0"/>
                  </a:cubicBezTo>
                  <a:cubicBezTo>
                    <a:pt x="61" y="0"/>
                    <a:pt x="60" y="0"/>
                    <a:pt x="60" y="0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4"/>
                    <a:pt x="0" y="36"/>
                    <a:pt x="0" y="39"/>
                  </a:cubicBezTo>
                  <a:cubicBezTo>
                    <a:pt x="0" y="42"/>
                    <a:pt x="1" y="44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5" y="52"/>
                    <a:pt x="9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3" y="54"/>
                    <a:pt x="14" y="54"/>
                    <a:pt x="14" y="53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73" y="20"/>
                    <a:pt x="74" y="17"/>
                    <a:pt x="7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1" name="Freeform 140"/>
            <p:cNvSpPr/>
            <p:nvPr/>
          </p:nvSpPr>
          <p:spPr bwMode="auto">
            <a:xfrm>
              <a:off x="1204647" y="3310831"/>
              <a:ext cx="60097" cy="82634"/>
            </a:xfrm>
            <a:custGeom>
              <a:avLst/>
              <a:gdLst>
                <a:gd name="T0" fmla="*/ 47 w 54"/>
                <a:gd name="T1" fmla="*/ 2 h 74"/>
                <a:gd name="T2" fmla="*/ 40 w 54"/>
                <a:gd name="T3" fmla="*/ 0 h 74"/>
                <a:gd name="T4" fmla="*/ 34 w 54"/>
                <a:gd name="T5" fmla="*/ 3 h 74"/>
                <a:gd name="T6" fmla="*/ 1 w 54"/>
                <a:gd name="T7" fmla="*/ 60 h 74"/>
                <a:gd name="T8" fmla="*/ 0 w 54"/>
                <a:gd name="T9" fmla="*/ 62 h 74"/>
                <a:gd name="T10" fmla="*/ 7 w 54"/>
                <a:gd name="T11" fmla="*/ 72 h 74"/>
                <a:gd name="T12" fmla="*/ 7 w 54"/>
                <a:gd name="T13" fmla="*/ 72 h 74"/>
                <a:gd name="T14" fmla="*/ 15 w 54"/>
                <a:gd name="T15" fmla="*/ 74 h 74"/>
                <a:gd name="T16" fmla="*/ 15 w 54"/>
                <a:gd name="T17" fmla="*/ 74 h 74"/>
                <a:gd name="T18" fmla="*/ 21 w 54"/>
                <a:gd name="T19" fmla="*/ 71 h 74"/>
                <a:gd name="T20" fmla="*/ 54 w 54"/>
                <a:gd name="T21" fmla="*/ 14 h 74"/>
                <a:gd name="T22" fmla="*/ 54 w 54"/>
                <a:gd name="T23" fmla="*/ 12 h 74"/>
                <a:gd name="T24" fmla="*/ 47 w 54"/>
                <a:gd name="T25" fmla="*/ 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74">
                  <a:moveTo>
                    <a:pt x="47" y="2"/>
                  </a:moveTo>
                  <a:cubicBezTo>
                    <a:pt x="45" y="1"/>
                    <a:pt x="42" y="0"/>
                    <a:pt x="40" y="0"/>
                  </a:cubicBezTo>
                  <a:cubicBezTo>
                    <a:pt x="37" y="0"/>
                    <a:pt x="34" y="1"/>
                    <a:pt x="34" y="3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0"/>
                    <a:pt x="0" y="61"/>
                    <a:pt x="0" y="62"/>
                  </a:cubicBezTo>
                  <a:cubicBezTo>
                    <a:pt x="0" y="65"/>
                    <a:pt x="2" y="69"/>
                    <a:pt x="7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10" y="73"/>
                    <a:pt x="12" y="74"/>
                    <a:pt x="15" y="74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8" y="74"/>
                    <a:pt x="20" y="73"/>
                    <a:pt x="21" y="71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4" y="14"/>
                    <a:pt x="54" y="13"/>
                    <a:pt x="54" y="12"/>
                  </a:cubicBezTo>
                  <a:cubicBezTo>
                    <a:pt x="54" y="9"/>
                    <a:pt x="52" y="5"/>
                    <a:pt x="4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2" name="Freeform 141"/>
            <p:cNvSpPr/>
            <p:nvPr/>
          </p:nvSpPr>
          <p:spPr bwMode="auto">
            <a:xfrm>
              <a:off x="1320334" y="3310831"/>
              <a:ext cx="58595" cy="82634"/>
            </a:xfrm>
            <a:custGeom>
              <a:avLst/>
              <a:gdLst>
                <a:gd name="T0" fmla="*/ 54 w 54"/>
                <a:gd name="T1" fmla="*/ 60 h 74"/>
                <a:gd name="T2" fmla="*/ 21 w 54"/>
                <a:gd name="T3" fmla="*/ 3 h 74"/>
                <a:gd name="T4" fmla="*/ 14 w 54"/>
                <a:gd name="T5" fmla="*/ 0 h 74"/>
                <a:gd name="T6" fmla="*/ 7 w 54"/>
                <a:gd name="T7" fmla="*/ 2 h 74"/>
                <a:gd name="T8" fmla="*/ 0 w 54"/>
                <a:gd name="T9" fmla="*/ 12 h 74"/>
                <a:gd name="T10" fmla="*/ 0 w 54"/>
                <a:gd name="T11" fmla="*/ 14 h 74"/>
                <a:gd name="T12" fmla="*/ 33 w 54"/>
                <a:gd name="T13" fmla="*/ 71 h 74"/>
                <a:gd name="T14" fmla="*/ 39 w 54"/>
                <a:gd name="T15" fmla="*/ 74 h 74"/>
                <a:gd name="T16" fmla="*/ 47 w 54"/>
                <a:gd name="T17" fmla="*/ 72 h 74"/>
                <a:gd name="T18" fmla="*/ 48 w 54"/>
                <a:gd name="T19" fmla="*/ 72 h 74"/>
                <a:gd name="T20" fmla="*/ 54 w 54"/>
                <a:gd name="T21" fmla="*/ 62 h 74"/>
                <a:gd name="T22" fmla="*/ 54 w 54"/>
                <a:gd name="T23" fmla="*/ 62 h 74"/>
                <a:gd name="T24" fmla="*/ 54 w 54"/>
                <a:gd name="T25" fmla="*/ 6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74">
                  <a:moveTo>
                    <a:pt x="54" y="6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1"/>
                    <a:pt x="18" y="0"/>
                    <a:pt x="14" y="0"/>
                  </a:cubicBezTo>
                  <a:cubicBezTo>
                    <a:pt x="12" y="0"/>
                    <a:pt x="9" y="1"/>
                    <a:pt x="7" y="2"/>
                  </a:cubicBezTo>
                  <a:cubicBezTo>
                    <a:pt x="2" y="5"/>
                    <a:pt x="0" y="9"/>
                    <a:pt x="0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33" y="71"/>
                    <a:pt x="33" y="71"/>
                    <a:pt x="33" y="71"/>
                  </a:cubicBezTo>
                  <a:cubicBezTo>
                    <a:pt x="34" y="73"/>
                    <a:pt x="36" y="74"/>
                    <a:pt x="39" y="74"/>
                  </a:cubicBezTo>
                  <a:cubicBezTo>
                    <a:pt x="42" y="74"/>
                    <a:pt x="44" y="73"/>
                    <a:pt x="47" y="72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52" y="69"/>
                    <a:pt x="54" y="65"/>
                    <a:pt x="54" y="62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1"/>
                    <a:pt x="54" y="60"/>
                    <a:pt x="54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3" name="Freeform 142"/>
            <p:cNvSpPr/>
            <p:nvPr/>
          </p:nvSpPr>
          <p:spPr bwMode="auto">
            <a:xfrm>
              <a:off x="1350383" y="3280782"/>
              <a:ext cx="82634" cy="60097"/>
            </a:xfrm>
            <a:custGeom>
              <a:avLst/>
              <a:gdLst>
                <a:gd name="T0" fmla="*/ 72 w 74"/>
                <a:gd name="T1" fmla="*/ 33 h 54"/>
                <a:gd name="T2" fmla="*/ 14 w 74"/>
                <a:gd name="T3" fmla="*/ 0 h 54"/>
                <a:gd name="T4" fmla="*/ 12 w 74"/>
                <a:gd name="T5" fmla="*/ 0 h 54"/>
                <a:gd name="T6" fmla="*/ 2 w 74"/>
                <a:gd name="T7" fmla="*/ 7 h 54"/>
                <a:gd name="T8" fmla="*/ 0 w 74"/>
                <a:gd name="T9" fmla="*/ 14 h 54"/>
                <a:gd name="T10" fmla="*/ 3 w 74"/>
                <a:gd name="T11" fmla="*/ 20 h 54"/>
                <a:gd name="T12" fmla="*/ 60 w 74"/>
                <a:gd name="T13" fmla="*/ 53 h 54"/>
                <a:gd name="T14" fmla="*/ 62 w 74"/>
                <a:gd name="T15" fmla="*/ 54 h 54"/>
                <a:gd name="T16" fmla="*/ 72 w 74"/>
                <a:gd name="T17" fmla="*/ 47 h 54"/>
                <a:gd name="T18" fmla="*/ 72 w 74"/>
                <a:gd name="T19" fmla="*/ 47 h 54"/>
                <a:gd name="T20" fmla="*/ 74 w 74"/>
                <a:gd name="T21" fmla="*/ 39 h 54"/>
                <a:gd name="T22" fmla="*/ 74 w 74"/>
                <a:gd name="T23" fmla="*/ 39 h 54"/>
                <a:gd name="T24" fmla="*/ 72 w 74"/>
                <a:gd name="T25" fmla="*/ 3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54">
                  <a:moveTo>
                    <a:pt x="72" y="33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9" y="0"/>
                    <a:pt x="5" y="2"/>
                    <a:pt x="2" y="7"/>
                  </a:cubicBezTo>
                  <a:cubicBezTo>
                    <a:pt x="1" y="9"/>
                    <a:pt x="0" y="12"/>
                    <a:pt x="0" y="14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60" y="53"/>
                    <a:pt x="60" y="53"/>
                    <a:pt x="60" y="53"/>
                  </a:cubicBezTo>
                  <a:cubicBezTo>
                    <a:pt x="60" y="54"/>
                    <a:pt x="61" y="54"/>
                    <a:pt x="62" y="54"/>
                  </a:cubicBezTo>
                  <a:cubicBezTo>
                    <a:pt x="65" y="54"/>
                    <a:pt x="69" y="52"/>
                    <a:pt x="72" y="47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74" y="44"/>
                    <a:pt x="74" y="42"/>
                    <a:pt x="74" y="39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6"/>
                    <a:pt x="73" y="34"/>
                    <a:pt x="72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" name="TextBox 13"/>
          <p:cNvSpPr txBox="1"/>
          <p:nvPr/>
        </p:nvSpPr>
        <p:spPr>
          <a:xfrm>
            <a:off x="8266371" y="954215"/>
            <a:ext cx="3868318" cy="4973669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sz="1600" dirty="0">
                <a:solidFill>
                  <a:schemeClr val="bg1"/>
                </a:solidFill>
                <a:latin typeface="Bahnschrift Light" panose="020B0502040204020203" pitchFamily="34" charset="0"/>
              </a:rPr>
              <a:t>В </a:t>
            </a:r>
            <a:r>
              <a:rPr lang="ru-RU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муниципальных </a:t>
            </a:r>
            <a:r>
              <a:rPr lang="ru-RU" sz="1600" dirty="0">
                <a:solidFill>
                  <a:schemeClr val="bg1"/>
                </a:solidFill>
                <a:latin typeface="Bahnschrift Light" panose="020B0502040204020203" pitchFamily="34" charset="0"/>
              </a:rPr>
              <a:t>учреждениях культуры проведено более 900 мероприятий </a:t>
            </a:r>
            <a:r>
              <a:rPr lang="ru-RU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разного уровней </a:t>
            </a:r>
          </a:p>
          <a:p>
            <a:pPr algn="ctr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с </a:t>
            </a:r>
            <a:r>
              <a:rPr lang="ru-RU" sz="1600" dirty="0">
                <a:solidFill>
                  <a:schemeClr val="bg1"/>
                </a:solidFill>
                <a:latin typeface="Bahnschrift Light" panose="020B0502040204020203" pitchFamily="34" charset="0"/>
              </a:rPr>
              <a:t>общей посещаемостью </a:t>
            </a:r>
            <a:endParaRPr lang="ru-RU" sz="1600" dirty="0" smtClean="0">
              <a:solidFill>
                <a:schemeClr val="bg1"/>
              </a:solidFill>
              <a:latin typeface="Bahnschrift Light" panose="020B0502040204020203" pitchFamily="34" charset="0"/>
            </a:endParaRPr>
          </a:p>
          <a:p>
            <a:pPr algn="ctr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более 100 тыс. человек</a:t>
            </a:r>
            <a:endParaRPr lang="ru-RU" altLang="zh-CN" sz="1600" dirty="0">
              <a:solidFill>
                <a:schemeClr val="bg1"/>
              </a:solidFill>
              <a:latin typeface="Bahnschrift Light" panose="020B0502040204020203" pitchFamily="34" charset="0"/>
              <a:ea typeface="Microsoft YaHei" panose="020B0503020204020204" charset="-122"/>
              <a:sym typeface="Arial" panose="020B0604020202020204" pitchFamily="34" charset="0"/>
            </a:endParaRPr>
          </a:p>
          <a:p>
            <a:pPr algn="ctr" defTabSz="1216025">
              <a:spcBef>
                <a:spcPct val="20000"/>
              </a:spcBef>
              <a:buFont typeface="Arial" panose="020B0604020202020204" pitchFamily="34" charset="0"/>
            </a:pPr>
            <a:endParaRPr lang="ru-RU" altLang="zh-CN" sz="1600" dirty="0" smtClean="0">
              <a:solidFill>
                <a:schemeClr val="bg1"/>
              </a:solidFill>
              <a:latin typeface="Bahnschrift Light" panose="020B0502040204020203" pitchFamily="34" charset="0"/>
              <a:ea typeface="Microsoft YaHei" panose="020B0503020204020204" charset="-122"/>
              <a:sym typeface="Arial" panose="020B0604020202020204" pitchFamily="34" charset="0"/>
            </a:endParaRPr>
          </a:p>
          <a:p>
            <a:pPr algn="ctr" defTabSz="1216025">
              <a:spcBef>
                <a:spcPct val="20000"/>
              </a:spcBef>
              <a:buFont typeface="Arial" panose="020B0604020202020204" pitchFamily="34" charset="0"/>
            </a:pPr>
            <a:endParaRPr lang="ru-RU" sz="1600" dirty="0" smtClean="0">
              <a:solidFill>
                <a:schemeClr val="bg1"/>
              </a:solidFill>
              <a:latin typeface="Bahnschrift Light" panose="020B0502040204020203" pitchFamily="34" charset="0"/>
            </a:endParaRPr>
          </a:p>
          <a:p>
            <a:pPr algn="ctr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На </a:t>
            </a:r>
            <a:r>
              <a:rPr lang="ru-RU" sz="1600" dirty="0">
                <a:solidFill>
                  <a:schemeClr val="bg1"/>
                </a:solidFill>
                <a:latin typeface="Bahnschrift Light" panose="020B0502040204020203" pitchFamily="34" charset="0"/>
              </a:rPr>
              <a:t>базе муниципального учреждения «Централизованная клубная система» </a:t>
            </a:r>
            <a:r>
              <a:rPr lang="ru-RU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функционирует единственный </a:t>
            </a:r>
            <a:endParaRPr lang="ru-RU" sz="1600" dirty="0">
              <a:solidFill>
                <a:schemeClr val="bg1"/>
              </a:solidFill>
              <a:latin typeface="Bahnschrift Light" panose="020B0502040204020203" pitchFamily="34" charset="0"/>
            </a:endParaRPr>
          </a:p>
          <a:p>
            <a:pPr algn="ctr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в </a:t>
            </a:r>
            <a:r>
              <a:rPr lang="ru-RU" sz="1600" dirty="0">
                <a:solidFill>
                  <a:schemeClr val="bg1"/>
                </a:solidFill>
                <a:latin typeface="Bahnschrift Light" panose="020B0502040204020203" pitchFamily="34" charset="0"/>
              </a:rPr>
              <a:t>регионе филиал Челябинской государственной </a:t>
            </a:r>
            <a:r>
              <a:rPr lang="ru-RU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филармонии, реализуются проекты </a:t>
            </a:r>
            <a:r>
              <a:rPr lang="ru-RU" sz="1600" dirty="0">
                <a:solidFill>
                  <a:schemeClr val="bg1"/>
                </a:solidFill>
                <a:latin typeface="Bahnschrift Light" panose="020B0502040204020203" pitchFamily="34" charset="0"/>
              </a:rPr>
              <a:t>«Абонемент» </a:t>
            </a:r>
            <a:endParaRPr lang="ru-RU" sz="1600" dirty="0" smtClean="0">
              <a:solidFill>
                <a:schemeClr val="bg1"/>
              </a:solidFill>
              <a:latin typeface="Bahnschrift Light" panose="020B0502040204020203" pitchFamily="34" charset="0"/>
            </a:endParaRPr>
          </a:p>
          <a:p>
            <a:pPr algn="ctr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и </a:t>
            </a:r>
            <a:r>
              <a:rPr lang="ru-RU" sz="1600" dirty="0">
                <a:solidFill>
                  <a:schemeClr val="bg1"/>
                </a:solidFill>
                <a:latin typeface="Bahnschrift Light" panose="020B0502040204020203" pitchFamily="34" charset="0"/>
              </a:rPr>
              <a:t>«Театрально-концертный зал»</a:t>
            </a:r>
            <a:endParaRPr lang="ru-RU" altLang="zh-CN" sz="1600" dirty="0">
              <a:solidFill>
                <a:schemeClr val="bg1"/>
              </a:solidFill>
              <a:latin typeface="Bahnschrift Light" panose="020B0502040204020203" pitchFamily="34" charset="0"/>
              <a:ea typeface="Microsoft YaHei" panose="020B0503020204020204" charset="-122"/>
              <a:sym typeface="Arial" panose="020B0604020202020204" pitchFamily="34" charset="0"/>
            </a:endParaRPr>
          </a:p>
          <a:p>
            <a:pPr algn="ctr" defTabSz="1216025">
              <a:spcBef>
                <a:spcPct val="20000"/>
              </a:spcBef>
              <a:buFont typeface="Arial" panose="020B0604020202020204" pitchFamily="34" charset="0"/>
            </a:pPr>
            <a:endParaRPr lang="ru-RU" altLang="zh-CN" sz="1600" dirty="0">
              <a:solidFill>
                <a:schemeClr val="bg1"/>
              </a:solidFill>
              <a:latin typeface="Bahnschrift Light" panose="020B0502040204020203" pitchFamily="34" charset="0"/>
              <a:ea typeface="Microsoft YaHei" panose="020B0503020204020204" charset="-122"/>
              <a:sym typeface="Arial" panose="020B0604020202020204" pitchFamily="34" charset="0"/>
            </a:endParaRPr>
          </a:p>
          <a:p>
            <a:pPr algn="ctr" defTabSz="1216025">
              <a:spcBef>
                <a:spcPct val="20000"/>
              </a:spcBef>
              <a:buFont typeface="Arial" panose="020B0604020202020204" pitchFamily="34" charset="0"/>
            </a:pPr>
            <a:endParaRPr lang="ru-RU" altLang="zh-CN" sz="1600" dirty="0">
              <a:solidFill>
                <a:schemeClr val="bg1"/>
              </a:solidFill>
              <a:latin typeface="Bahnschrift Light" panose="020B0502040204020203" pitchFamily="34" charset="0"/>
              <a:ea typeface="Microsoft YaHei" panose="020B0503020204020204" charset="-122"/>
              <a:sym typeface="Arial" panose="020B0604020202020204" pitchFamily="34" charset="0"/>
            </a:endParaRPr>
          </a:p>
          <a:p>
            <a:pPr algn="ctr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altLang="zh-CN" sz="1600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Приняты меры </a:t>
            </a:r>
          </a:p>
          <a:p>
            <a:pPr algn="ctr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altLang="zh-CN" sz="1600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по сохранению работы кинотеатра</a:t>
            </a:r>
            <a:endParaRPr lang="ru-RU" altLang="zh-CN" sz="1600" dirty="0">
              <a:solidFill>
                <a:schemeClr val="bg1"/>
              </a:solidFill>
              <a:latin typeface="Bahnschrift Light" panose="020B0502040204020203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510" name="组合 509"/>
          <p:cNvGrpSpPr/>
          <p:nvPr/>
        </p:nvGrpSpPr>
        <p:grpSpPr>
          <a:xfrm>
            <a:off x="6701155" y="4065905"/>
            <a:ext cx="325755" cy="321310"/>
            <a:chOff x="9397411" y="5055154"/>
            <a:chExt cx="326028" cy="222361"/>
          </a:xfrm>
          <a:solidFill>
            <a:schemeClr val="accent1">
              <a:lumMod val="50000"/>
            </a:schemeClr>
          </a:solidFill>
        </p:grpSpPr>
        <p:sp>
          <p:nvSpPr>
            <p:cNvPr id="54" name="Freeform 448"/>
            <p:cNvSpPr/>
            <p:nvPr/>
          </p:nvSpPr>
          <p:spPr bwMode="auto">
            <a:xfrm>
              <a:off x="9397411" y="5161827"/>
              <a:ext cx="326028" cy="115688"/>
            </a:xfrm>
            <a:custGeom>
              <a:avLst/>
              <a:gdLst>
                <a:gd name="T0" fmla="*/ 147 w 295"/>
                <a:gd name="T1" fmla="*/ 15 h 104"/>
                <a:gd name="T2" fmla="*/ 126 w 295"/>
                <a:gd name="T3" fmla="*/ 0 h 104"/>
                <a:gd name="T4" fmla="*/ 13 w 295"/>
                <a:gd name="T5" fmla="*/ 0 h 104"/>
                <a:gd name="T6" fmla="*/ 6 w 295"/>
                <a:gd name="T7" fmla="*/ 92 h 104"/>
                <a:gd name="T8" fmla="*/ 289 w 295"/>
                <a:gd name="T9" fmla="*/ 92 h 104"/>
                <a:gd name="T10" fmla="*/ 283 w 295"/>
                <a:gd name="T11" fmla="*/ 0 h 104"/>
                <a:gd name="T12" fmla="*/ 169 w 295"/>
                <a:gd name="T13" fmla="*/ 0 h 104"/>
                <a:gd name="T14" fmla="*/ 147 w 295"/>
                <a:gd name="T15" fmla="*/ 1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5" h="104">
                  <a:moveTo>
                    <a:pt x="147" y="15"/>
                  </a:moveTo>
                  <a:cubicBezTo>
                    <a:pt x="138" y="15"/>
                    <a:pt x="129" y="9"/>
                    <a:pt x="126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39"/>
                    <a:pt x="0" y="86"/>
                    <a:pt x="6" y="92"/>
                  </a:cubicBezTo>
                  <a:cubicBezTo>
                    <a:pt x="18" y="104"/>
                    <a:pt x="278" y="103"/>
                    <a:pt x="289" y="92"/>
                  </a:cubicBezTo>
                  <a:cubicBezTo>
                    <a:pt x="295" y="86"/>
                    <a:pt x="289" y="39"/>
                    <a:pt x="283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6" y="9"/>
                    <a:pt x="157" y="15"/>
                    <a:pt x="14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Freeform 449"/>
            <p:cNvSpPr>
              <a:spLocks noEditPoints="1"/>
            </p:cNvSpPr>
            <p:nvPr/>
          </p:nvSpPr>
          <p:spPr bwMode="auto">
            <a:xfrm>
              <a:off x="9413939" y="5055154"/>
              <a:ext cx="292975" cy="88644"/>
            </a:xfrm>
            <a:custGeom>
              <a:avLst/>
              <a:gdLst>
                <a:gd name="T0" fmla="*/ 132 w 265"/>
                <a:gd name="T1" fmla="*/ 68 h 81"/>
                <a:gd name="T2" fmla="*/ 153 w 265"/>
                <a:gd name="T3" fmla="*/ 81 h 81"/>
                <a:gd name="T4" fmla="*/ 265 w 265"/>
                <a:gd name="T5" fmla="*/ 81 h 81"/>
                <a:gd name="T6" fmla="*/ 257 w 265"/>
                <a:gd name="T7" fmla="*/ 40 h 81"/>
                <a:gd name="T8" fmla="*/ 201 w 265"/>
                <a:gd name="T9" fmla="*/ 40 h 81"/>
                <a:gd name="T10" fmla="*/ 163 w 265"/>
                <a:gd name="T11" fmla="*/ 0 h 81"/>
                <a:gd name="T12" fmla="*/ 101 w 265"/>
                <a:gd name="T13" fmla="*/ 0 h 81"/>
                <a:gd name="T14" fmla="*/ 65 w 265"/>
                <a:gd name="T15" fmla="*/ 40 h 81"/>
                <a:gd name="T16" fmla="*/ 8 w 265"/>
                <a:gd name="T17" fmla="*/ 40 h 81"/>
                <a:gd name="T18" fmla="*/ 0 w 265"/>
                <a:gd name="T19" fmla="*/ 81 h 81"/>
                <a:gd name="T20" fmla="*/ 112 w 265"/>
                <a:gd name="T21" fmla="*/ 81 h 81"/>
                <a:gd name="T22" fmla="*/ 132 w 265"/>
                <a:gd name="T23" fmla="*/ 68 h 81"/>
                <a:gd name="T24" fmla="*/ 117 w 265"/>
                <a:gd name="T25" fmla="*/ 14 h 81"/>
                <a:gd name="T26" fmla="*/ 147 w 265"/>
                <a:gd name="T27" fmla="*/ 14 h 81"/>
                <a:gd name="T28" fmla="*/ 157 w 265"/>
                <a:gd name="T29" fmla="*/ 27 h 81"/>
                <a:gd name="T30" fmla="*/ 147 w 265"/>
                <a:gd name="T31" fmla="*/ 40 h 81"/>
                <a:gd name="T32" fmla="*/ 117 w 265"/>
                <a:gd name="T33" fmla="*/ 40 h 81"/>
                <a:gd name="T34" fmla="*/ 107 w 265"/>
                <a:gd name="T35" fmla="*/ 27 h 81"/>
                <a:gd name="T36" fmla="*/ 117 w 265"/>
                <a:gd name="T37" fmla="*/ 1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5" h="81">
                  <a:moveTo>
                    <a:pt x="132" y="68"/>
                  </a:moveTo>
                  <a:cubicBezTo>
                    <a:pt x="142" y="68"/>
                    <a:pt x="149" y="73"/>
                    <a:pt x="153" y="81"/>
                  </a:cubicBezTo>
                  <a:cubicBezTo>
                    <a:pt x="265" y="81"/>
                    <a:pt x="265" y="81"/>
                    <a:pt x="265" y="81"/>
                  </a:cubicBezTo>
                  <a:cubicBezTo>
                    <a:pt x="261" y="58"/>
                    <a:pt x="257" y="40"/>
                    <a:pt x="257" y="40"/>
                  </a:cubicBezTo>
                  <a:cubicBezTo>
                    <a:pt x="201" y="40"/>
                    <a:pt x="201" y="40"/>
                    <a:pt x="201" y="40"/>
                  </a:cubicBezTo>
                  <a:cubicBezTo>
                    <a:pt x="193" y="23"/>
                    <a:pt x="177" y="0"/>
                    <a:pt x="163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88" y="0"/>
                    <a:pt x="74" y="22"/>
                    <a:pt x="65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5" y="58"/>
                    <a:pt x="0" y="81"/>
                  </a:cubicBezTo>
                  <a:cubicBezTo>
                    <a:pt x="112" y="81"/>
                    <a:pt x="112" y="81"/>
                    <a:pt x="112" y="81"/>
                  </a:cubicBezTo>
                  <a:cubicBezTo>
                    <a:pt x="115" y="73"/>
                    <a:pt x="123" y="68"/>
                    <a:pt x="132" y="68"/>
                  </a:cubicBezTo>
                  <a:close/>
                  <a:moveTo>
                    <a:pt x="117" y="14"/>
                  </a:moveTo>
                  <a:cubicBezTo>
                    <a:pt x="147" y="14"/>
                    <a:pt x="147" y="14"/>
                    <a:pt x="147" y="14"/>
                  </a:cubicBezTo>
                  <a:cubicBezTo>
                    <a:pt x="153" y="14"/>
                    <a:pt x="157" y="22"/>
                    <a:pt x="157" y="27"/>
                  </a:cubicBezTo>
                  <a:cubicBezTo>
                    <a:pt x="157" y="32"/>
                    <a:pt x="153" y="40"/>
                    <a:pt x="147" y="40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11" y="40"/>
                    <a:pt x="107" y="32"/>
                    <a:pt x="107" y="27"/>
                  </a:cubicBezTo>
                  <a:cubicBezTo>
                    <a:pt x="107" y="22"/>
                    <a:pt x="111" y="14"/>
                    <a:pt x="11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84" name="Замещающее содержимое 10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16200000">
            <a:off x="-3261995" y="3296285"/>
            <a:ext cx="6823710" cy="2997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2" name="组合 481"/>
          <p:cNvGrpSpPr/>
          <p:nvPr/>
        </p:nvGrpSpPr>
        <p:grpSpPr>
          <a:xfrm>
            <a:off x="655320" y="457835"/>
            <a:ext cx="278130" cy="373380"/>
            <a:chOff x="4334214" y="6276632"/>
            <a:chExt cx="277950" cy="317014"/>
          </a:xfrm>
          <a:solidFill>
            <a:schemeClr val="accent1">
              <a:lumMod val="50000"/>
            </a:schemeClr>
          </a:solidFill>
        </p:grpSpPr>
        <p:sp>
          <p:nvSpPr>
            <p:cNvPr id="35" name="Freeform 426"/>
            <p:cNvSpPr>
              <a:spLocks noEditPoints="1"/>
            </p:cNvSpPr>
            <p:nvPr/>
          </p:nvSpPr>
          <p:spPr bwMode="auto">
            <a:xfrm>
              <a:off x="4520515" y="6276632"/>
              <a:ext cx="91649" cy="317014"/>
            </a:xfrm>
            <a:custGeom>
              <a:avLst/>
              <a:gdLst>
                <a:gd name="T0" fmla="*/ 0 w 61"/>
                <a:gd name="T1" fmla="*/ 0 h 211"/>
                <a:gd name="T2" fmla="*/ 0 w 61"/>
                <a:gd name="T3" fmla="*/ 211 h 211"/>
                <a:gd name="T4" fmla="*/ 61 w 61"/>
                <a:gd name="T5" fmla="*/ 211 h 211"/>
                <a:gd name="T6" fmla="*/ 61 w 61"/>
                <a:gd name="T7" fmla="*/ 0 h 211"/>
                <a:gd name="T8" fmla="*/ 0 w 61"/>
                <a:gd name="T9" fmla="*/ 0 h 211"/>
                <a:gd name="T10" fmla="*/ 44 w 61"/>
                <a:gd name="T11" fmla="*/ 158 h 211"/>
                <a:gd name="T12" fmla="*/ 17 w 61"/>
                <a:gd name="T13" fmla="*/ 158 h 211"/>
                <a:gd name="T14" fmla="*/ 17 w 61"/>
                <a:gd name="T15" fmla="*/ 132 h 211"/>
                <a:gd name="T16" fmla="*/ 44 w 61"/>
                <a:gd name="T17" fmla="*/ 132 h 211"/>
                <a:gd name="T18" fmla="*/ 44 w 61"/>
                <a:gd name="T19" fmla="*/ 158 h 211"/>
                <a:gd name="T20" fmla="*/ 44 w 61"/>
                <a:gd name="T21" fmla="*/ 105 h 211"/>
                <a:gd name="T22" fmla="*/ 17 w 61"/>
                <a:gd name="T23" fmla="*/ 105 h 211"/>
                <a:gd name="T24" fmla="*/ 17 w 61"/>
                <a:gd name="T25" fmla="*/ 79 h 211"/>
                <a:gd name="T26" fmla="*/ 44 w 61"/>
                <a:gd name="T27" fmla="*/ 79 h 211"/>
                <a:gd name="T28" fmla="*/ 44 w 61"/>
                <a:gd name="T29" fmla="*/ 105 h 211"/>
                <a:gd name="T30" fmla="*/ 44 w 61"/>
                <a:gd name="T31" fmla="*/ 52 h 211"/>
                <a:gd name="T32" fmla="*/ 17 w 61"/>
                <a:gd name="T33" fmla="*/ 52 h 211"/>
                <a:gd name="T34" fmla="*/ 17 w 61"/>
                <a:gd name="T35" fmla="*/ 26 h 211"/>
                <a:gd name="T36" fmla="*/ 44 w 61"/>
                <a:gd name="T37" fmla="*/ 26 h 211"/>
                <a:gd name="T38" fmla="*/ 44 w 61"/>
                <a:gd name="T39" fmla="*/ 52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1" h="211">
                  <a:moveTo>
                    <a:pt x="0" y="0"/>
                  </a:moveTo>
                  <a:lnTo>
                    <a:pt x="0" y="211"/>
                  </a:lnTo>
                  <a:lnTo>
                    <a:pt x="61" y="211"/>
                  </a:lnTo>
                  <a:lnTo>
                    <a:pt x="61" y="0"/>
                  </a:lnTo>
                  <a:lnTo>
                    <a:pt x="0" y="0"/>
                  </a:lnTo>
                  <a:close/>
                  <a:moveTo>
                    <a:pt x="44" y="158"/>
                  </a:moveTo>
                  <a:lnTo>
                    <a:pt x="17" y="158"/>
                  </a:lnTo>
                  <a:lnTo>
                    <a:pt x="17" y="132"/>
                  </a:lnTo>
                  <a:lnTo>
                    <a:pt x="44" y="132"/>
                  </a:lnTo>
                  <a:lnTo>
                    <a:pt x="44" y="158"/>
                  </a:lnTo>
                  <a:close/>
                  <a:moveTo>
                    <a:pt x="44" y="105"/>
                  </a:moveTo>
                  <a:lnTo>
                    <a:pt x="17" y="105"/>
                  </a:lnTo>
                  <a:lnTo>
                    <a:pt x="17" y="79"/>
                  </a:lnTo>
                  <a:lnTo>
                    <a:pt x="44" y="79"/>
                  </a:lnTo>
                  <a:lnTo>
                    <a:pt x="44" y="105"/>
                  </a:lnTo>
                  <a:close/>
                  <a:moveTo>
                    <a:pt x="44" y="52"/>
                  </a:moveTo>
                  <a:lnTo>
                    <a:pt x="17" y="52"/>
                  </a:lnTo>
                  <a:lnTo>
                    <a:pt x="17" y="26"/>
                  </a:lnTo>
                  <a:lnTo>
                    <a:pt x="44" y="26"/>
                  </a:lnTo>
                  <a:lnTo>
                    <a:pt x="44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Freeform 427"/>
            <p:cNvSpPr>
              <a:spLocks noEditPoints="1"/>
            </p:cNvSpPr>
            <p:nvPr/>
          </p:nvSpPr>
          <p:spPr bwMode="auto">
            <a:xfrm>
              <a:off x="4334214" y="6320202"/>
              <a:ext cx="157756" cy="273443"/>
            </a:xfrm>
            <a:custGeom>
              <a:avLst/>
              <a:gdLst>
                <a:gd name="T0" fmla="*/ 88 w 105"/>
                <a:gd name="T1" fmla="*/ 8 h 182"/>
                <a:gd name="T2" fmla="*/ 49 w 105"/>
                <a:gd name="T3" fmla="*/ 8 h 182"/>
                <a:gd name="T4" fmla="*/ 49 w 105"/>
                <a:gd name="T5" fmla="*/ 23 h 182"/>
                <a:gd name="T6" fmla="*/ 25 w 105"/>
                <a:gd name="T7" fmla="*/ 23 h 182"/>
                <a:gd name="T8" fmla="*/ 25 w 105"/>
                <a:gd name="T9" fmla="*/ 0 h 182"/>
                <a:gd name="T10" fmla="*/ 16 w 105"/>
                <a:gd name="T11" fmla="*/ 0 h 182"/>
                <a:gd name="T12" fmla="*/ 16 w 105"/>
                <a:gd name="T13" fmla="*/ 23 h 182"/>
                <a:gd name="T14" fmla="*/ 0 w 105"/>
                <a:gd name="T15" fmla="*/ 23 h 182"/>
                <a:gd name="T16" fmla="*/ 0 w 105"/>
                <a:gd name="T17" fmla="*/ 182 h 182"/>
                <a:gd name="T18" fmla="*/ 105 w 105"/>
                <a:gd name="T19" fmla="*/ 182 h 182"/>
                <a:gd name="T20" fmla="*/ 105 w 105"/>
                <a:gd name="T21" fmla="*/ 23 h 182"/>
                <a:gd name="T22" fmla="*/ 88 w 105"/>
                <a:gd name="T23" fmla="*/ 23 h 182"/>
                <a:gd name="T24" fmla="*/ 88 w 105"/>
                <a:gd name="T25" fmla="*/ 8 h 182"/>
                <a:gd name="T26" fmla="*/ 43 w 105"/>
                <a:gd name="T27" fmla="*/ 129 h 182"/>
                <a:gd name="T28" fmla="*/ 16 w 105"/>
                <a:gd name="T29" fmla="*/ 129 h 182"/>
                <a:gd name="T30" fmla="*/ 16 w 105"/>
                <a:gd name="T31" fmla="*/ 103 h 182"/>
                <a:gd name="T32" fmla="*/ 43 w 105"/>
                <a:gd name="T33" fmla="*/ 103 h 182"/>
                <a:gd name="T34" fmla="*/ 43 w 105"/>
                <a:gd name="T35" fmla="*/ 129 h 182"/>
                <a:gd name="T36" fmla="*/ 43 w 105"/>
                <a:gd name="T37" fmla="*/ 76 h 182"/>
                <a:gd name="T38" fmla="*/ 16 w 105"/>
                <a:gd name="T39" fmla="*/ 76 h 182"/>
                <a:gd name="T40" fmla="*/ 16 w 105"/>
                <a:gd name="T41" fmla="*/ 50 h 182"/>
                <a:gd name="T42" fmla="*/ 43 w 105"/>
                <a:gd name="T43" fmla="*/ 50 h 182"/>
                <a:gd name="T44" fmla="*/ 43 w 105"/>
                <a:gd name="T45" fmla="*/ 76 h 182"/>
                <a:gd name="T46" fmla="*/ 88 w 105"/>
                <a:gd name="T47" fmla="*/ 129 h 182"/>
                <a:gd name="T48" fmla="*/ 61 w 105"/>
                <a:gd name="T49" fmla="*/ 129 h 182"/>
                <a:gd name="T50" fmla="*/ 61 w 105"/>
                <a:gd name="T51" fmla="*/ 103 h 182"/>
                <a:gd name="T52" fmla="*/ 88 w 105"/>
                <a:gd name="T53" fmla="*/ 103 h 182"/>
                <a:gd name="T54" fmla="*/ 88 w 105"/>
                <a:gd name="T55" fmla="*/ 129 h 182"/>
                <a:gd name="T56" fmla="*/ 88 w 105"/>
                <a:gd name="T57" fmla="*/ 76 h 182"/>
                <a:gd name="T58" fmla="*/ 61 w 105"/>
                <a:gd name="T59" fmla="*/ 76 h 182"/>
                <a:gd name="T60" fmla="*/ 61 w 105"/>
                <a:gd name="T61" fmla="*/ 50 h 182"/>
                <a:gd name="T62" fmla="*/ 88 w 105"/>
                <a:gd name="T63" fmla="*/ 50 h 182"/>
                <a:gd name="T64" fmla="*/ 88 w 105"/>
                <a:gd name="T65" fmla="*/ 76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5" h="182">
                  <a:moveTo>
                    <a:pt x="88" y="8"/>
                  </a:moveTo>
                  <a:lnTo>
                    <a:pt x="49" y="8"/>
                  </a:lnTo>
                  <a:lnTo>
                    <a:pt x="49" y="23"/>
                  </a:lnTo>
                  <a:lnTo>
                    <a:pt x="25" y="23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16" y="23"/>
                  </a:lnTo>
                  <a:lnTo>
                    <a:pt x="0" y="23"/>
                  </a:lnTo>
                  <a:lnTo>
                    <a:pt x="0" y="182"/>
                  </a:lnTo>
                  <a:lnTo>
                    <a:pt x="105" y="182"/>
                  </a:lnTo>
                  <a:lnTo>
                    <a:pt x="105" y="23"/>
                  </a:lnTo>
                  <a:lnTo>
                    <a:pt x="88" y="23"/>
                  </a:lnTo>
                  <a:lnTo>
                    <a:pt x="88" y="8"/>
                  </a:lnTo>
                  <a:close/>
                  <a:moveTo>
                    <a:pt x="43" y="129"/>
                  </a:moveTo>
                  <a:lnTo>
                    <a:pt x="16" y="129"/>
                  </a:lnTo>
                  <a:lnTo>
                    <a:pt x="16" y="103"/>
                  </a:lnTo>
                  <a:lnTo>
                    <a:pt x="43" y="103"/>
                  </a:lnTo>
                  <a:lnTo>
                    <a:pt x="43" y="129"/>
                  </a:lnTo>
                  <a:close/>
                  <a:moveTo>
                    <a:pt x="43" y="76"/>
                  </a:moveTo>
                  <a:lnTo>
                    <a:pt x="16" y="76"/>
                  </a:lnTo>
                  <a:lnTo>
                    <a:pt x="16" y="50"/>
                  </a:lnTo>
                  <a:lnTo>
                    <a:pt x="43" y="50"/>
                  </a:lnTo>
                  <a:lnTo>
                    <a:pt x="43" y="76"/>
                  </a:lnTo>
                  <a:close/>
                  <a:moveTo>
                    <a:pt x="88" y="129"/>
                  </a:moveTo>
                  <a:lnTo>
                    <a:pt x="61" y="129"/>
                  </a:lnTo>
                  <a:lnTo>
                    <a:pt x="61" y="103"/>
                  </a:lnTo>
                  <a:lnTo>
                    <a:pt x="88" y="103"/>
                  </a:lnTo>
                  <a:lnTo>
                    <a:pt x="88" y="129"/>
                  </a:lnTo>
                  <a:close/>
                  <a:moveTo>
                    <a:pt x="88" y="76"/>
                  </a:moveTo>
                  <a:lnTo>
                    <a:pt x="61" y="76"/>
                  </a:lnTo>
                  <a:lnTo>
                    <a:pt x="61" y="50"/>
                  </a:lnTo>
                  <a:lnTo>
                    <a:pt x="88" y="50"/>
                  </a:lnTo>
                  <a:lnTo>
                    <a:pt x="88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7411" name="Freeform 208"/>
          <p:cNvSpPr>
            <a:spLocks noEditPoints="1"/>
          </p:cNvSpPr>
          <p:nvPr/>
        </p:nvSpPr>
        <p:spPr>
          <a:xfrm>
            <a:off x="1363663" y="4056698"/>
            <a:ext cx="277812" cy="315912"/>
          </a:xfrm>
          <a:custGeom>
            <a:avLst/>
            <a:gdLst/>
            <a:ahLst/>
            <a:cxnLst>
              <a:cxn ang="0">
                <a:pos x="263861869" y="246314831"/>
              </a:cxn>
              <a:cxn ang="0">
                <a:pos x="263861869" y="236655383"/>
              </a:cxn>
              <a:cxn ang="0">
                <a:pos x="263861869" y="152135760"/>
              </a:cxn>
              <a:cxn ang="0">
                <a:pos x="189688270" y="48297241"/>
              </a:cxn>
              <a:cxn ang="0">
                <a:pos x="192120227" y="38637793"/>
              </a:cxn>
              <a:cxn ang="0">
                <a:pos x="153210011" y="0"/>
              </a:cxn>
              <a:cxn ang="0">
                <a:pos x="114299794" y="38637793"/>
              </a:cxn>
              <a:cxn ang="0">
                <a:pos x="116731752" y="48297241"/>
              </a:cxn>
              <a:cxn ang="0">
                <a:pos x="42558153" y="152135760"/>
              </a:cxn>
              <a:cxn ang="0">
                <a:pos x="42558153" y="236655383"/>
              </a:cxn>
              <a:cxn ang="0">
                <a:pos x="42558153" y="246314831"/>
              </a:cxn>
              <a:cxn ang="0">
                <a:pos x="0" y="287366938"/>
              </a:cxn>
              <a:cxn ang="0">
                <a:pos x="17023702" y="304270423"/>
              </a:cxn>
              <a:cxn ang="0">
                <a:pos x="115515773" y="304270423"/>
              </a:cxn>
              <a:cxn ang="0">
                <a:pos x="114299794" y="309100148"/>
              </a:cxn>
              <a:cxn ang="0">
                <a:pos x="153210011" y="347737940"/>
              </a:cxn>
              <a:cxn ang="0">
                <a:pos x="192120227" y="309100148"/>
              </a:cxn>
              <a:cxn ang="0">
                <a:pos x="190904248" y="304270423"/>
              </a:cxn>
              <a:cxn ang="0">
                <a:pos x="289396319" y="304270423"/>
              </a:cxn>
              <a:cxn ang="0">
                <a:pos x="306420021" y="287366938"/>
              </a:cxn>
              <a:cxn ang="0">
                <a:pos x="263861869" y="246314831"/>
              </a:cxn>
              <a:cxn ang="0">
                <a:pos x="131322394" y="38637793"/>
              </a:cxn>
              <a:cxn ang="0">
                <a:pos x="153210011" y="16903486"/>
              </a:cxn>
              <a:cxn ang="0">
                <a:pos x="175097628" y="38637793"/>
              </a:cxn>
              <a:cxn ang="0">
                <a:pos x="173881649" y="44674125"/>
              </a:cxn>
              <a:cxn ang="0">
                <a:pos x="153210011" y="42259812"/>
              </a:cxn>
              <a:cxn ang="0">
                <a:pos x="132538373" y="44674125"/>
              </a:cxn>
              <a:cxn ang="0">
                <a:pos x="131322394" y="38637793"/>
              </a:cxn>
            </a:cxnLst>
            <a:rect l="0" t="0" r="0" b="0"/>
            <a:pathLst>
              <a:path w="252" h="288">
                <a:moveTo>
                  <a:pt x="217" y="204"/>
                </a:moveTo>
                <a:cubicBezTo>
                  <a:pt x="217" y="202"/>
                  <a:pt x="217" y="199"/>
                  <a:pt x="217" y="196"/>
                </a:cubicBezTo>
                <a:cubicBezTo>
                  <a:pt x="217" y="126"/>
                  <a:pt x="217" y="126"/>
                  <a:pt x="217" y="126"/>
                </a:cubicBezTo>
                <a:cubicBezTo>
                  <a:pt x="217" y="86"/>
                  <a:pt x="192" y="53"/>
                  <a:pt x="156" y="40"/>
                </a:cubicBezTo>
                <a:cubicBezTo>
                  <a:pt x="157" y="37"/>
                  <a:pt x="158" y="35"/>
                  <a:pt x="158" y="32"/>
                </a:cubicBezTo>
                <a:cubicBezTo>
                  <a:pt x="158" y="14"/>
                  <a:pt x="143" y="0"/>
                  <a:pt x="126" y="0"/>
                </a:cubicBezTo>
                <a:cubicBezTo>
                  <a:pt x="109" y="0"/>
                  <a:pt x="94" y="14"/>
                  <a:pt x="94" y="32"/>
                </a:cubicBezTo>
                <a:cubicBezTo>
                  <a:pt x="94" y="35"/>
                  <a:pt x="95" y="37"/>
                  <a:pt x="96" y="40"/>
                </a:cubicBezTo>
                <a:cubicBezTo>
                  <a:pt x="60" y="53"/>
                  <a:pt x="35" y="86"/>
                  <a:pt x="35" y="126"/>
                </a:cubicBezTo>
                <a:cubicBezTo>
                  <a:pt x="35" y="196"/>
                  <a:pt x="35" y="196"/>
                  <a:pt x="35" y="196"/>
                </a:cubicBezTo>
                <a:cubicBezTo>
                  <a:pt x="35" y="199"/>
                  <a:pt x="35" y="202"/>
                  <a:pt x="35" y="204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246"/>
                  <a:pt x="6" y="252"/>
                  <a:pt x="14" y="252"/>
                </a:cubicBezTo>
                <a:cubicBezTo>
                  <a:pt x="95" y="252"/>
                  <a:pt x="95" y="252"/>
                  <a:pt x="95" y="252"/>
                </a:cubicBezTo>
                <a:cubicBezTo>
                  <a:pt x="95" y="254"/>
                  <a:pt x="94" y="255"/>
                  <a:pt x="94" y="256"/>
                </a:cubicBezTo>
                <a:cubicBezTo>
                  <a:pt x="94" y="274"/>
                  <a:pt x="109" y="288"/>
                  <a:pt x="126" y="288"/>
                </a:cubicBezTo>
                <a:cubicBezTo>
                  <a:pt x="143" y="288"/>
                  <a:pt x="158" y="274"/>
                  <a:pt x="158" y="256"/>
                </a:cubicBezTo>
                <a:cubicBezTo>
                  <a:pt x="158" y="255"/>
                  <a:pt x="157" y="254"/>
                  <a:pt x="157" y="252"/>
                </a:cubicBezTo>
                <a:cubicBezTo>
                  <a:pt x="238" y="252"/>
                  <a:pt x="238" y="252"/>
                  <a:pt x="238" y="252"/>
                </a:cubicBezTo>
                <a:cubicBezTo>
                  <a:pt x="246" y="252"/>
                  <a:pt x="252" y="246"/>
                  <a:pt x="252" y="238"/>
                </a:cubicBezTo>
                <a:lnTo>
                  <a:pt x="217" y="204"/>
                </a:lnTo>
                <a:close/>
                <a:moveTo>
                  <a:pt x="108" y="32"/>
                </a:moveTo>
                <a:cubicBezTo>
                  <a:pt x="108" y="22"/>
                  <a:pt x="116" y="14"/>
                  <a:pt x="126" y="14"/>
                </a:cubicBezTo>
                <a:cubicBezTo>
                  <a:pt x="136" y="14"/>
                  <a:pt x="144" y="22"/>
                  <a:pt x="144" y="32"/>
                </a:cubicBezTo>
                <a:cubicBezTo>
                  <a:pt x="144" y="33"/>
                  <a:pt x="143" y="35"/>
                  <a:pt x="143" y="37"/>
                </a:cubicBezTo>
                <a:cubicBezTo>
                  <a:pt x="137" y="36"/>
                  <a:pt x="132" y="35"/>
                  <a:pt x="126" y="35"/>
                </a:cubicBezTo>
                <a:cubicBezTo>
                  <a:pt x="120" y="35"/>
                  <a:pt x="115" y="36"/>
                  <a:pt x="109" y="37"/>
                </a:cubicBezTo>
                <a:cubicBezTo>
                  <a:pt x="109" y="35"/>
                  <a:pt x="108" y="33"/>
                  <a:pt x="108" y="32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9525">
            <a:noFill/>
          </a:ln>
        </p:spPr>
        <p:txBody>
          <a:bodyPr/>
          <a:lstStyle/>
          <a:p>
            <a:endParaRPr lang="ru-RU" altLang="en-US"/>
          </a:p>
        </p:txBody>
      </p:sp>
      <p:sp>
        <p:nvSpPr>
          <p:cNvPr id="64" name="Freeform 72"/>
          <p:cNvSpPr>
            <a:spLocks noEditPoints="1"/>
          </p:cNvSpPr>
          <p:nvPr/>
        </p:nvSpPr>
        <p:spPr bwMode="auto">
          <a:xfrm>
            <a:off x="623570" y="6101715"/>
            <a:ext cx="269875" cy="476885"/>
          </a:xfrm>
          <a:custGeom>
            <a:avLst/>
            <a:gdLst/>
            <a:ahLst/>
            <a:cxnLst>
              <a:cxn ang="0">
                <a:pos x="38" y="26"/>
              </a:cxn>
              <a:cxn ang="0">
                <a:pos x="24" y="55"/>
              </a:cxn>
              <a:cxn ang="0">
                <a:pos x="20" y="58"/>
              </a:cxn>
              <a:cxn ang="0">
                <a:pos x="16" y="55"/>
              </a:cxn>
              <a:cxn ang="0">
                <a:pos x="2" y="26"/>
              </a:cxn>
              <a:cxn ang="0">
                <a:pos x="0" y="19"/>
              </a:cxn>
              <a:cxn ang="0">
                <a:pos x="20" y="0"/>
              </a:cxn>
              <a:cxn ang="0">
                <a:pos x="39" y="19"/>
              </a:cxn>
              <a:cxn ang="0">
                <a:pos x="38" y="26"/>
              </a:cxn>
              <a:cxn ang="0">
                <a:pos x="20" y="9"/>
              </a:cxn>
              <a:cxn ang="0">
                <a:pos x="10" y="19"/>
              </a:cxn>
              <a:cxn ang="0">
                <a:pos x="20" y="29"/>
              </a:cxn>
              <a:cxn ang="0">
                <a:pos x="30" y="19"/>
              </a:cxn>
              <a:cxn ang="0">
                <a:pos x="20" y="9"/>
              </a:cxn>
            </a:cxnLst>
            <a:rect l="0" t="0" r="r" b="b"/>
            <a:pathLst>
              <a:path w="39" h="58">
                <a:moveTo>
                  <a:pt x="38" y="26"/>
                </a:moveTo>
                <a:cubicBezTo>
                  <a:pt x="24" y="55"/>
                  <a:pt x="24" y="55"/>
                  <a:pt x="24" y="55"/>
                </a:cubicBezTo>
                <a:cubicBezTo>
                  <a:pt x="23" y="57"/>
                  <a:pt x="22" y="58"/>
                  <a:pt x="20" y="58"/>
                </a:cubicBezTo>
                <a:cubicBezTo>
                  <a:pt x="18" y="58"/>
                  <a:pt x="16" y="57"/>
                  <a:pt x="16" y="55"/>
                </a:cubicBezTo>
                <a:cubicBezTo>
                  <a:pt x="2" y="26"/>
                  <a:pt x="2" y="26"/>
                  <a:pt x="2" y="26"/>
                </a:cubicBezTo>
                <a:cubicBezTo>
                  <a:pt x="1" y="24"/>
                  <a:pt x="0" y="21"/>
                  <a:pt x="0" y="19"/>
                </a:cubicBezTo>
                <a:cubicBezTo>
                  <a:pt x="0" y="8"/>
                  <a:pt x="9" y="0"/>
                  <a:pt x="20" y="0"/>
                </a:cubicBezTo>
                <a:cubicBezTo>
                  <a:pt x="31" y="0"/>
                  <a:pt x="39" y="8"/>
                  <a:pt x="39" y="19"/>
                </a:cubicBezTo>
                <a:cubicBezTo>
                  <a:pt x="39" y="21"/>
                  <a:pt x="39" y="24"/>
                  <a:pt x="38" y="26"/>
                </a:cubicBezTo>
                <a:close/>
                <a:moveTo>
                  <a:pt x="20" y="9"/>
                </a:moveTo>
                <a:cubicBezTo>
                  <a:pt x="15" y="9"/>
                  <a:pt x="10" y="14"/>
                  <a:pt x="10" y="19"/>
                </a:cubicBezTo>
                <a:cubicBezTo>
                  <a:pt x="10" y="24"/>
                  <a:pt x="15" y="29"/>
                  <a:pt x="20" y="29"/>
                </a:cubicBezTo>
                <a:cubicBezTo>
                  <a:pt x="25" y="29"/>
                  <a:pt x="30" y="24"/>
                  <a:pt x="30" y="19"/>
                </a:cubicBezTo>
                <a:cubicBezTo>
                  <a:pt x="30" y="14"/>
                  <a:pt x="25" y="9"/>
                  <a:pt x="20" y="9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9525">
            <a:noFill/>
            <a:round/>
          </a:ln>
        </p:spPr>
        <p:txBody>
          <a:bodyPr lIns="121682" tIns="60841" rIns="121682" bIns="60841"/>
          <a:lstStyle/>
          <a:p>
            <a:pPr marL="0" marR="0" lvl="0" indent="0" algn="l" defTabSz="1217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290" name="Picture 2" descr="https://sun9-36.userapi.com/impg/cQybFSIikKBslVjOFptnnGr_NFDsYlCjZhVF5w/_uXUf9n_B5Q.jpg?size=2560x1707&amp;quality=95&amp;sign=2064a10920c11d0bf100086abb0c8f9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96" y="1559183"/>
            <a:ext cx="3745541" cy="249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un9-10.userapi.com/impg/5Hggag4rSsO7PHBCfZEdjnH0CDK9DEzNpOknyg/xXjpetLp8Gw.jpg?size=2560x1707&amp;quality=95&amp;sign=cc74dac1b3aed28c97abfde3295f63b1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286" y="1559183"/>
            <a:ext cx="3789183" cy="249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sun9-23.userapi.com/impg/aTwnPr-4spsR5eDbA9_44sTdAL89AMred6AGGA/l2eeuNFhbts.jpg?size=2560x1707&amp;quality=95&amp;sign=31c0591d9475253a3d3739f123a20519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95" y="4129951"/>
            <a:ext cx="3745541" cy="253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sun9-32.userapi.com/impg/vFMrAnvMNnHr7BniIq7artfryLotChcRQJZNAQ/_Q_AZo_SXVU.jpg?size=2560x1707&amp;quality=95&amp;sign=267dff504a2fd6962997e18608a8a335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286" y="4138564"/>
            <a:ext cx="3789183" cy="252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Прямое соединение 1"/>
          <p:cNvCxnSpPr/>
          <p:nvPr/>
        </p:nvCxnSpPr>
        <p:spPr>
          <a:xfrm>
            <a:off x="8633581" y="2526937"/>
            <a:ext cx="313389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1" name="Прямое соединение 1"/>
          <p:cNvCxnSpPr/>
          <p:nvPr/>
        </p:nvCxnSpPr>
        <p:spPr>
          <a:xfrm>
            <a:off x="8633581" y="4975915"/>
            <a:ext cx="313389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AutoShape 2" descr="https://brandbook.nationalpriority.ru/brandbook/02_%D0%9D%D0%B0%D1%86%D0%B8%D0%BE%D0%BD%D0%B0%D0%BB%D1%8C%D0%BD%D1%8B%D0%B5_%D0%BF%D1%80%D0%BE%D0%B5%D0%BA%D1%82%D1%8B_%D0%BF%D0%BE_%D0%BD%D0%B0%D0%BF%D1%80%D0%B0%D0%B2%D0%BB%D0%B5%D0%BD%D0%B8%D1%8F%D0%BC/02_%D0%9F%D0%BE_%D0%BD%D0%B0%D0%BF%D1%80%D0%B0%D0%B2%D0%BB%D0%B5%D0%BD%D0%B8%D1%8F%D0%BC/%D0%9A%D1%83%D0%BB%D1%8C%D1%82%D1%83%D1%80%D0%B0/%D0%9B%D0%BE%D0%B3%D0%BE%D1%82%D0%B8%D0%BF/%D0%9B%D0%BE%D0%B3%D0%BE%D1%82%D0%B8%D0%BF%20%D0%9A%D1%83%D0%BB%D1%8C%D1%82%D1%83%D1%80%D0%B0%20%D1%81%20%D0%B4%D0%BE%D0%BF.%D1%82%D0%B5%D0%BA%D1%81%D1%82%D0%BE%D0%BC/%D0%9A%D0%BE%D0%BD%D1%82%D1%83%D1%80/white_contur-horizon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 descr="C:\Users\user\Desktop\white_contur-horizon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9499"/>
            <a:ext cx="2621170" cy="147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ое соединение 1"/>
          <p:cNvCxnSpPr/>
          <p:nvPr/>
        </p:nvCxnSpPr>
        <p:spPr>
          <a:xfrm>
            <a:off x="8633581" y="6177186"/>
            <a:ext cx="313389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77" name="TextBox 13"/>
          <p:cNvSpPr txBox="1"/>
          <p:nvPr/>
        </p:nvSpPr>
        <p:spPr>
          <a:xfrm>
            <a:off x="7568082" y="2124934"/>
            <a:ext cx="4277844" cy="3600986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altLang="zh-CN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В телефоне:</a:t>
            </a:r>
            <a:endParaRPr lang="ru-RU" altLang="zh-CN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  <a:p>
            <a:pPr algn="ctr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altLang="zh-CN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(1 216 пользователей)</a:t>
            </a:r>
            <a:endParaRPr lang="ru-RU" altLang="zh-CN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  <a:p>
            <a:pPr algn="ctr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altLang="zh-CN" dirty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новости</a:t>
            </a:r>
          </a:p>
          <a:p>
            <a:pPr algn="ctr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altLang="zh-CN" dirty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городские оповещения</a:t>
            </a:r>
          </a:p>
          <a:p>
            <a:pPr algn="ctr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altLang="zh-CN" dirty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городские проекты</a:t>
            </a:r>
          </a:p>
          <a:p>
            <a:pPr algn="ctr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altLang="zh-CN" dirty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ремонтные работы</a:t>
            </a:r>
          </a:p>
          <a:p>
            <a:pPr algn="ctr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altLang="zh-CN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голосования</a:t>
            </a:r>
            <a:endParaRPr lang="ru-RU" altLang="zh-CN" dirty="0">
              <a:solidFill>
                <a:schemeClr val="bg1"/>
              </a:solidFill>
              <a:latin typeface="Bahnschrift Light" panose="020B0502040204020203" pitchFamily="34" charset="0"/>
              <a:ea typeface="Microsoft YaHei" panose="020B0503020204020204" charset="-122"/>
              <a:sym typeface="Arial" panose="020B0604020202020204" pitchFamily="34" charset="0"/>
            </a:endParaRPr>
          </a:p>
          <a:p>
            <a:pPr algn="ctr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altLang="zh-CN" dirty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справочник </a:t>
            </a:r>
            <a:endParaRPr lang="ru-RU" altLang="zh-CN" dirty="0" smtClean="0">
              <a:solidFill>
                <a:schemeClr val="bg1"/>
              </a:solidFill>
              <a:latin typeface="Bahnschrift Light" panose="020B0502040204020203" pitchFamily="34" charset="0"/>
              <a:ea typeface="Microsoft YaHei" panose="020B0503020204020204" charset="-122"/>
              <a:sym typeface="Arial" panose="020B0604020202020204" pitchFamily="34" charset="0"/>
            </a:endParaRPr>
          </a:p>
          <a:p>
            <a:pPr algn="ctr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altLang="zh-CN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массовые социально значимые услуги</a:t>
            </a:r>
          </a:p>
          <a:p>
            <a:pPr algn="ctr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altLang="zh-CN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движение транспорта </a:t>
            </a:r>
          </a:p>
          <a:p>
            <a:pPr algn="ctr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altLang="zh-CN" dirty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(</a:t>
            </a:r>
            <a:r>
              <a:rPr lang="ru-RU" altLang="zh-CN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на Яндекс – карте)</a:t>
            </a:r>
            <a:endParaRPr lang="ru-RU" altLang="zh-CN" dirty="0">
              <a:solidFill>
                <a:schemeClr val="bg1"/>
              </a:solidFill>
              <a:latin typeface="Bahnschrift Light" panose="020B0502040204020203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2" name="Прямое соединение 1"/>
          <p:cNvCxnSpPr/>
          <p:nvPr/>
        </p:nvCxnSpPr>
        <p:spPr>
          <a:xfrm>
            <a:off x="2668270" y="727075"/>
            <a:ext cx="396561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" name="组合 54"/>
          <p:cNvGrpSpPr/>
          <p:nvPr/>
        </p:nvGrpSpPr>
        <p:grpSpPr>
          <a:xfrm>
            <a:off x="7733666" y="200025"/>
            <a:ext cx="4344728" cy="1000125"/>
            <a:chOff x="1260143" y="1171646"/>
            <a:chExt cx="2097206" cy="506670"/>
          </a:xfrm>
        </p:grpSpPr>
        <p:grpSp>
          <p:nvGrpSpPr>
            <p:cNvPr id="5" name="组合 55"/>
            <p:cNvGrpSpPr/>
            <p:nvPr/>
          </p:nvGrpSpPr>
          <p:grpSpPr>
            <a:xfrm>
              <a:off x="1260143" y="1171646"/>
              <a:ext cx="298467" cy="476493"/>
              <a:chOff x="0" y="0"/>
              <a:chExt cx="2813301" cy="2821679"/>
            </a:xfrm>
          </p:grpSpPr>
          <p:sp>
            <p:nvSpPr>
              <p:cNvPr id="6" name="任意多边形 64"/>
              <p:cNvSpPr/>
              <p:nvPr/>
            </p:nvSpPr>
            <p:spPr>
              <a:xfrm>
                <a:off x="0" y="3"/>
                <a:ext cx="179571" cy="2821676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" name="任意多边形 67"/>
              <p:cNvSpPr/>
              <p:nvPr/>
            </p:nvSpPr>
            <p:spPr>
              <a:xfrm rot="5400000" flipV="1">
                <a:off x="1317300" y="-1317300"/>
                <a:ext cx="178702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组合 58"/>
            <p:cNvGrpSpPr/>
            <p:nvPr/>
          </p:nvGrpSpPr>
          <p:grpSpPr>
            <a:xfrm rot="10800000">
              <a:off x="3058235" y="1202208"/>
              <a:ext cx="299114" cy="476108"/>
              <a:chOff x="0" y="0"/>
              <a:chExt cx="2819400" cy="2819400"/>
            </a:xfrm>
          </p:grpSpPr>
          <p:sp>
            <p:nvSpPr>
              <p:cNvPr id="21" name="任意多边形 60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任意多边形 61"/>
              <p:cNvSpPr/>
              <p:nvPr/>
            </p:nvSpPr>
            <p:spPr>
              <a:xfrm rot="5400000" flipV="1">
                <a:off x="1317297" y="-1307900"/>
                <a:ext cx="178709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23556" name="文本框 5"/>
          <p:cNvSpPr txBox="1"/>
          <p:nvPr/>
        </p:nvSpPr>
        <p:spPr>
          <a:xfrm>
            <a:off x="877570" y="232410"/>
            <a:ext cx="8963660" cy="46037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</a:pPr>
            <a:endParaRPr lang="ru-RU" altLang="en-US" sz="2400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84" name="Замещающее содержимое 10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16200000">
            <a:off x="-3281045" y="3276600"/>
            <a:ext cx="6861810" cy="2997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7411" name="Freeform 208"/>
          <p:cNvSpPr>
            <a:spLocks noEditPoints="1"/>
          </p:cNvSpPr>
          <p:nvPr/>
        </p:nvSpPr>
        <p:spPr>
          <a:xfrm>
            <a:off x="1363663" y="4056698"/>
            <a:ext cx="277812" cy="315912"/>
          </a:xfrm>
          <a:custGeom>
            <a:avLst/>
            <a:gdLst/>
            <a:ahLst/>
            <a:cxnLst>
              <a:cxn ang="0">
                <a:pos x="263861869" y="246314831"/>
              </a:cxn>
              <a:cxn ang="0">
                <a:pos x="263861869" y="236655383"/>
              </a:cxn>
              <a:cxn ang="0">
                <a:pos x="263861869" y="152135760"/>
              </a:cxn>
              <a:cxn ang="0">
                <a:pos x="189688270" y="48297241"/>
              </a:cxn>
              <a:cxn ang="0">
                <a:pos x="192120227" y="38637793"/>
              </a:cxn>
              <a:cxn ang="0">
                <a:pos x="153210011" y="0"/>
              </a:cxn>
              <a:cxn ang="0">
                <a:pos x="114299794" y="38637793"/>
              </a:cxn>
              <a:cxn ang="0">
                <a:pos x="116731752" y="48297241"/>
              </a:cxn>
              <a:cxn ang="0">
                <a:pos x="42558153" y="152135760"/>
              </a:cxn>
              <a:cxn ang="0">
                <a:pos x="42558153" y="236655383"/>
              </a:cxn>
              <a:cxn ang="0">
                <a:pos x="42558153" y="246314831"/>
              </a:cxn>
              <a:cxn ang="0">
                <a:pos x="0" y="287366938"/>
              </a:cxn>
              <a:cxn ang="0">
                <a:pos x="17023702" y="304270423"/>
              </a:cxn>
              <a:cxn ang="0">
                <a:pos x="115515773" y="304270423"/>
              </a:cxn>
              <a:cxn ang="0">
                <a:pos x="114299794" y="309100148"/>
              </a:cxn>
              <a:cxn ang="0">
                <a:pos x="153210011" y="347737940"/>
              </a:cxn>
              <a:cxn ang="0">
                <a:pos x="192120227" y="309100148"/>
              </a:cxn>
              <a:cxn ang="0">
                <a:pos x="190904248" y="304270423"/>
              </a:cxn>
              <a:cxn ang="0">
                <a:pos x="289396319" y="304270423"/>
              </a:cxn>
              <a:cxn ang="0">
                <a:pos x="306420021" y="287366938"/>
              </a:cxn>
              <a:cxn ang="0">
                <a:pos x="263861869" y="246314831"/>
              </a:cxn>
              <a:cxn ang="0">
                <a:pos x="131322394" y="38637793"/>
              </a:cxn>
              <a:cxn ang="0">
                <a:pos x="153210011" y="16903486"/>
              </a:cxn>
              <a:cxn ang="0">
                <a:pos x="175097628" y="38637793"/>
              </a:cxn>
              <a:cxn ang="0">
                <a:pos x="173881649" y="44674125"/>
              </a:cxn>
              <a:cxn ang="0">
                <a:pos x="153210011" y="42259812"/>
              </a:cxn>
              <a:cxn ang="0">
                <a:pos x="132538373" y="44674125"/>
              </a:cxn>
              <a:cxn ang="0">
                <a:pos x="131322394" y="38637793"/>
              </a:cxn>
            </a:cxnLst>
            <a:rect l="0" t="0" r="0" b="0"/>
            <a:pathLst>
              <a:path w="252" h="288">
                <a:moveTo>
                  <a:pt x="217" y="204"/>
                </a:moveTo>
                <a:cubicBezTo>
                  <a:pt x="217" y="202"/>
                  <a:pt x="217" y="199"/>
                  <a:pt x="217" y="196"/>
                </a:cubicBezTo>
                <a:cubicBezTo>
                  <a:pt x="217" y="126"/>
                  <a:pt x="217" y="126"/>
                  <a:pt x="217" y="126"/>
                </a:cubicBezTo>
                <a:cubicBezTo>
                  <a:pt x="217" y="86"/>
                  <a:pt x="192" y="53"/>
                  <a:pt x="156" y="40"/>
                </a:cubicBezTo>
                <a:cubicBezTo>
                  <a:pt x="157" y="37"/>
                  <a:pt x="158" y="35"/>
                  <a:pt x="158" y="32"/>
                </a:cubicBezTo>
                <a:cubicBezTo>
                  <a:pt x="158" y="14"/>
                  <a:pt x="143" y="0"/>
                  <a:pt x="126" y="0"/>
                </a:cubicBezTo>
                <a:cubicBezTo>
                  <a:pt x="109" y="0"/>
                  <a:pt x="94" y="14"/>
                  <a:pt x="94" y="32"/>
                </a:cubicBezTo>
                <a:cubicBezTo>
                  <a:pt x="94" y="35"/>
                  <a:pt x="95" y="37"/>
                  <a:pt x="96" y="40"/>
                </a:cubicBezTo>
                <a:cubicBezTo>
                  <a:pt x="60" y="53"/>
                  <a:pt x="35" y="86"/>
                  <a:pt x="35" y="126"/>
                </a:cubicBezTo>
                <a:cubicBezTo>
                  <a:pt x="35" y="196"/>
                  <a:pt x="35" y="196"/>
                  <a:pt x="35" y="196"/>
                </a:cubicBezTo>
                <a:cubicBezTo>
                  <a:pt x="35" y="199"/>
                  <a:pt x="35" y="202"/>
                  <a:pt x="35" y="204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246"/>
                  <a:pt x="6" y="252"/>
                  <a:pt x="14" y="252"/>
                </a:cubicBezTo>
                <a:cubicBezTo>
                  <a:pt x="95" y="252"/>
                  <a:pt x="95" y="252"/>
                  <a:pt x="95" y="252"/>
                </a:cubicBezTo>
                <a:cubicBezTo>
                  <a:pt x="95" y="254"/>
                  <a:pt x="94" y="255"/>
                  <a:pt x="94" y="256"/>
                </a:cubicBezTo>
                <a:cubicBezTo>
                  <a:pt x="94" y="274"/>
                  <a:pt x="109" y="288"/>
                  <a:pt x="126" y="288"/>
                </a:cubicBezTo>
                <a:cubicBezTo>
                  <a:pt x="143" y="288"/>
                  <a:pt x="158" y="274"/>
                  <a:pt x="158" y="256"/>
                </a:cubicBezTo>
                <a:cubicBezTo>
                  <a:pt x="158" y="255"/>
                  <a:pt x="157" y="254"/>
                  <a:pt x="157" y="252"/>
                </a:cubicBezTo>
                <a:cubicBezTo>
                  <a:pt x="238" y="252"/>
                  <a:pt x="238" y="252"/>
                  <a:pt x="238" y="252"/>
                </a:cubicBezTo>
                <a:cubicBezTo>
                  <a:pt x="246" y="252"/>
                  <a:pt x="252" y="246"/>
                  <a:pt x="252" y="238"/>
                </a:cubicBezTo>
                <a:lnTo>
                  <a:pt x="217" y="204"/>
                </a:lnTo>
                <a:close/>
                <a:moveTo>
                  <a:pt x="108" y="32"/>
                </a:moveTo>
                <a:cubicBezTo>
                  <a:pt x="108" y="22"/>
                  <a:pt x="116" y="14"/>
                  <a:pt x="126" y="14"/>
                </a:cubicBezTo>
                <a:cubicBezTo>
                  <a:pt x="136" y="14"/>
                  <a:pt x="144" y="22"/>
                  <a:pt x="144" y="32"/>
                </a:cubicBezTo>
                <a:cubicBezTo>
                  <a:pt x="144" y="33"/>
                  <a:pt x="143" y="35"/>
                  <a:pt x="143" y="37"/>
                </a:cubicBezTo>
                <a:cubicBezTo>
                  <a:pt x="137" y="36"/>
                  <a:pt x="132" y="35"/>
                  <a:pt x="126" y="35"/>
                </a:cubicBezTo>
                <a:cubicBezTo>
                  <a:pt x="120" y="35"/>
                  <a:pt x="115" y="36"/>
                  <a:pt x="109" y="37"/>
                </a:cubicBezTo>
                <a:cubicBezTo>
                  <a:pt x="109" y="35"/>
                  <a:pt x="108" y="33"/>
                  <a:pt x="108" y="32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9525">
            <a:noFill/>
          </a:ln>
        </p:spPr>
        <p:txBody>
          <a:bodyPr/>
          <a:lstStyle/>
          <a:p>
            <a:endParaRPr lang="ru-RU" altLang="en-US"/>
          </a:p>
        </p:txBody>
      </p:sp>
      <p:sp>
        <p:nvSpPr>
          <p:cNvPr id="37" name="Freeform 427"/>
          <p:cNvSpPr>
            <a:spLocks noEditPoints="1"/>
          </p:cNvSpPr>
          <p:nvPr/>
        </p:nvSpPr>
        <p:spPr bwMode="auto">
          <a:xfrm>
            <a:off x="8609965" y="983615"/>
            <a:ext cx="340360" cy="321945"/>
          </a:xfrm>
          <a:custGeom>
            <a:avLst/>
            <a:gdLst>
              <a:gd name="T0" fmla="*/ 88 w 105"/>
              <a:gd name="T1" fmla="*/ 8 h 182"/>
              <a:gd name="T2" fmla="*/ 49 w 105"/>
              <a:gd name="T3" fmla="*/ 8 h 182"/>
              <a:gd name="T4" fmla="*/ 49 w 105"/>
              <a:gd name="T5" fmla="*/ 23 h 182"/>
              <a:gd name="T6" fmla="*/ 25 w 105"/>
              <a:gd name="T7" fmla="*/ 23 h 182"/>
              <a:gd name="T8" fmla="*/ 25 w 105"/>
              <a:gd name="T9" fmla="*/ 0 h 182"/>
              <a:gd name="T10" fmla="*/ 16 w 105"/>
              <a:gd name="T11" fmla="*/ 0 h 182"/>
              <a:gd name="T12" fmla="*/ 16 w 105"/>
              <a:gd name="T13" fmla="*/ 23 h 182"/>
              <a:gd name="T14" fmla="*/ 0 w 105"/>
              <a:gd name="T15" fmla="*/ 23 h 182"/>
              <a:gd name="T16" fmla="*/ 0 w 105"/>
              <a:gd name="T17" fmla="*/ 182 h 182"/>
              <a:gd name="T18" fmla="*/ 105 w 105"/>
              <a:gd name="T19" fmla="*/ 182 h 182"/>
              <a:gd name="T20" fmla="*/ 105 w 105"/>
              <a:gd name="T21" fmla="*/ 23 h 182"/>
              <a:gd name="T22" fmla="*/ 88 w 105"/>
              <a:gd name="T23" fmla="*/ 23 h 182"/>
              <a:gd name="T24" fmla="*/ 88 w 105"/>
              <a:gd name="T25" fmla="*/ 8 h 182"/>
              <a:gd name="T26" fmla="*/ 43 w 105"/>
              <a:gd name="T27" fmla="*/ 129 h 182"/>
              <a:gd name="T28" fmla="*/ 16 w 105"/>
              <a:gd name="T29" fmla="*/ 129 h 182"/>
              <a:gd name="T30" fmla="*/ 16 w 105"/>
              <a:gd name="T31" fmla="*/ 103 h 182"/>
              <a:gd name="T32" fmla="*/ 43 w 105"/>
              <a:gd name="T33" fmla="*/ 103 h 182"/>
              <a:gd name="T34" fmla="*/ 43 w 105"/>
              <a:gd name="T35" fmla="*/ 129 h 182"/>
              <a:gd name="T36" fmla="*/ 43 w 105"/>
              <a:gd name="T37" fmla="*/ 76 h 182"/>
              <a:gd name="T38" fmla="*/ 16 w 105"/>
              <a:gd name="T39" fmla="*/ 76 h 182"/>
              <a:gd name="T40" fmla="*/ 16 w 105"/>
              <a:gd name="T41" fmla="*/ 50 h 182"/>
              <a:gd name="T42" fmla="*/ 43 w 105"/>
              <a:gd name="T43" fmla="*/ 50 h 182"/>
              <a:gd name="T44" fmla="*/ 43 w 105"/>
              <a:gd name="T45" fmla="*/ 76 h 182"/>
              <a:gd name="T46" fmla="*/ 88 w 105"/>
              <a:gd name="T47" fmla="*/ 129 h 182"/>
              <a:gd name="T48" fmla="*/ 61 w 105"/>
              <a:gd name="T49" fmla="*/ 129 h 182"/>
              <a:gd name="T50" fmla="*/ 61 w 105"/>
              <a:gd name="T51" fmla="*/ 103 h 182"/>
              <a:gd name="T52" fmla="*/ 88 w 105"/>
              <a:gd name="T53" fmla="*/ 103 h 182"/>
              <a:gd name="T54" fmla="*/ 88 w 105"/>
              <a:gd name="T55" fmla="*/ 129 h 182"/>
              <a:gd name="T56" fmla="*/ 88 w 105"/>
              <a:gd name="T57" fmla="*/ 76 h 182"/>
              <a:gd name="T58" fmla="*/ 61 w 105"/>
              <a:gd name="T59" fmla="*/ 76 h 182"/>
              <a:gd name="T60" fmla="*/ 61 w 105"/>
              <a:gd name="T61" fmla="*/ 50 h 182"/>
              <a:gd name="T62" fmla="*/ 88 w 105"/>
              <a:gd name="T63" fmla="*/ 50 h 182"/>
              <a:gd name="T64" fmla="*/ 88 w 105"/>
              <a:gd name="T65" fmla="*/ 76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5" h="182">
                <a:moveTo>
                  <a:pt x="88" y="8"/>
                </a:moveTo>
                <a:lnTo>
                  <a:pt x="49" y="8"/>
                </a:lnTo>
                <a:lnTo>
                  <a:pt x="49" y="23"/>
                </a:lnTo>
                <a:lnTo>
                  <a:pt x="25" y="23"/>
                </a:lnTo>
                <a:lnTo>
                  <a:pt x="25" y="0"/>
                </a:lnTo>
                <a:lnTo>
                  <a:pt x="16" y="0"/>
                </a:lnTo>
                <a:lnTo>
                  <a:pt x="16" y="23"/>
                </a:lnTo>
                <a:lnTo>
                  <a:pt x="0" y="23"/>
                </a:lnTo>
                <a:lnTo>
                  <a:pt x="0" y="182"/>
                </a:lnTo>
                <a:lnTo>
                  <a:pt x="105" y="182"/>
                </a:lnTo>
                <a:lnTo>
                  <a:pt x="105" y="23"/>
                </a:lnTo>
                <a:lnTo>
                  <a:pt x="88" y="23"/>
                </a:lnTo>
                <a:lnTo>
                  <a:pt x="88" y="8"/>
                </a:lnTo>
                <a:close/>
                <a:moveTo>
                  <a:pt x="43" y="129"/>
                </a:moveTo>
                <a:lnTo>
                  <a:pt x="16" y="129"/>
                </a:lnTo>
                <a:lnTo>
                  <a:pt x="16" y="103"/>
                </a:lnTo>
                <a:lnTo>
                  <a:pt x="43" y="103"/>
                </a:lnTo>
                <a:lnTo>
                  <a:pt x="43" y="129"/>
                </a:lnTo>
                <a:close/>
                <a:moveTo>
                  <a:pt x="43" y="76"/>
                </a:moveTo>
                <a:lnTo>
                  <a:pt x="16" y="76"/>
                </a:lnTo>
                <a:lnTo>
                  <a:pt x="16" y="50"/>
                </a:lnTo>
                <a:lnTo>
                  <a:pt x="43" y="50"/>
                </a:lnTo>
                <a:lnTo>
                  <a:pt x="43" y="76"/>
                </a:lnTo>
                <a:close/>
                <a:moveTo>
                  <a:pt x="88" y="129"/>
                </a:moveTo>
                <a:lnTo>
                  <a:pt x="61" y="129"/>
                </a:lnTo>
                <a:lnTo>
                  <a:pt x="61" y="103"/>
                </a:lnTo>
                <a:lnTo>
                  <a:pt x="88" y="103"/>
                </a:lnTo>
                <a:lnTo>
                  <a:pt x="88" y="129"/>
                </a:lnTo>
                <a:close/>
                <a:moveTo>
                  <a:pt x="88" y="76"/>
                </a:moveTo>
                <a:lnTo>
                  <a:pt x="61" y="76"/>
                </a:lnTo>
                <a:lnTo>
                  <a:pt x="61" y="50"/>
                </a:lnTo>
                <a:lnTo>
                  <a:pt x="88" y="50"/>
                </a:lnTo>
                <a:lnTo>
                  <a:pt x="88" y="7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829233" y="64135"/>
            <a:ext cx="5539105" cy="1325880"/>
          </a:xfrm>
        </p:spPr>
        <p:txBody>
          <a:bodyPr>
            <a:normAutofit/>
          </a:bodyPr>
          <a:lstStyle/>
          <a:p>
            <a:pPr algn="ctr"/>
            <a:r>
              <a:rPr lang="ru-RU" altLang="en-US" sz="3110" dirty="0" smtClean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Цифровая платформа </a:t>
            </a:r>
            <a:br>
              <a:rPr lang="ru-RU" altLang="en-US" sz="3110" dirty="0" smtClean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</a:br>
            <a:r>
              <a:rPr lang="en-US" sz="3110" dirty="0" smtClean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https://</a:t>
            </a:r>
            <a:r>
              <a:rPr lang="ru-RU" sz="3110" dirty="0" smtClean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нашкыштым.рф</a:t>
            </a:r>
          </a:p>
        </p:txBody>
      </p:sp>
      <p:pic>
        <p:nvPicPr>
          <p:cNvPr id="12" name="Рисунок 6" descr="C:\Users\admin\Downloads\2023-01-19_10-37-17.png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2" t="33718" r="30769" b="32015"/>
          <a:stretch>
            <a:fillRect/>
          </a:stretch>
        </p:blipFill>
        <p:spPr bwMode="auto">
          <a:xfrm>
            <a:off x="664210" y="1965325"/>
            <a:ext cx="1910715" cy="4351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7" descr="C:\Users\admin\Downloads\2023-01-19_10-37-27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5" t="35396" r="30770" b="33566"/>
          <a:stretch>
            <a:fillRect/>
          </a:stretch>
        </p:blipFill>
        <p:spPr bwMode="auto">
          <a:xfrm>
            <a:off x="2668270" y="1964055"/>
            <a:ext cx="1541780" cy="4352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8" descr="C:\Users\admin\Downloads\2023-01-19_10-37-35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9" t="36443" r="32906" b="35008"/>
          <a:stretch>
            <a:fillRect/>
          </a:stretch>
        </p:blipFill>
        <p:spPr bwMode="auto">
          <a:xfrm>
            <a:off x="4378325" y="1964690"/>
            <a:ext cx="1725295" cy="435229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5"/>
          <p:cNvSpPr txBox="1"/>
          <p:nvPr/>
        </p:nvSpPr>
        <p:spPr>
          <a:xfrm>
            <a:off x="509480" y="200024"/>
            <a:ext cx="15621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algn="ctr"/>
            <a:r>
              <a:rPr lang="ru-RU" dirty="0" smtClean="0"/>
              <a:t>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Бесплатное мобильное приложение</a:t>
            </a:r>
          </a:p>
        </p:txBody>
      </p:sp>
      <p:cxnSp>
        <p:nvCxnSpPr>
          <p:cNvPr id="23" name="Прямое соединение 22"/>
          <p:cNvCxnSpPr/>
          <p:nvPr/>
        </p:nvCxnSpPr>
        <p:spPr>
          <a:xfrm>
            <a:off x="8416366" y="2421191"/>
            <a:ext cx="258127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5" name="组合 7"/>
          <p:cNvGrpSpPr/>
          <p:nvPr/>
        </p:nvGrpSpPr>
        <p:grpSpPr>
          <a:xfrm rot="10800000" flipH="1">
            <a:off x="3230837" y="1285691"/>
            <a:ext cx="604182" cy="659949"/>
            <a:chOff x="4037805" y="766341"/>
            <a:chExt cx="589350" cy="784040"/>
          </a:xfrm>
        </p:grpSpPr>
        <p:sp>
          <p:nvSpPr>
            <p:cNvPr id="26" name="等腰三角形 9"/>
            <p:cNvSpPr/>
            <p:nvPr/>
          </p:nvSpPr>
          <p:spPr>
            <a:xfrm>
              <a:off x="4059146" y="1067901"/>
              <a:ext cx="383673" cy="482480"/>
            </a:xfrm>
            <a:prstGeom prst="triangl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27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7"/>
          <p:cNvGrpSpPr/>
          <p:nvPr/>
        </p:nvGrpSpPr>
        <p:grpSpPr>
          <a:xfrm rot="5400000" flipH="1">
            <a:off x="6773405" y="2966320"/>
            <a:ext cx="850554" cy="1470440"/>
            <a:chOff x="4037805" y="766341"/>
            <a:chExt cx="589350" cy="784040"/>
          </a:xfrm>
        </p:grpSpPr>
        <p:sp>
          <p:nvSpPr>
            <p:cNvPr id="30" name="等腰三角形 9"/>
            <p:cNvSpPr/>
            <p:nvPr/>
          </p:nvSpPr>
          <p:spPr>
            <a:xfrm>
              <a:off x="4059146" y="1067901"/>
              <a:ext cx="383673" cy="482480"/>
            </a:xfrm>
            <a:prstGeom prst="triangle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1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文本框 59"/>
          <p:cNvSpPr txBox="1"/>
          <p:nvPr/>
        </p:nvSpPr>
        <p:spPr>
          <a:xfrm>
            <a:off x="7854950" y="327025"/>
            <a:ext cx="3990975" cy="645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altLang="zh-CN" dirty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Приоритет: </a:t>
            </a:r>
            <a:r>
              <a:rPr lang="ru-RU" altLang="zh-CN" dirty="0" smtClean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гражданское общество и цифровая безопасность</a:t>
            </a:r>
            <a:endParaRPr lang="ru-RU" altLang="zh-CN" dirty="0"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8194" name="Picture 2" descr="C:\Users\user\Desktop\white_contur-horizon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411" y="1005170"/>
            <a:ext cx="3040981" cy="171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ое соединение 1"/>
          <p:cNvCxnSpPr/>
          <p:nvPr/>
        </p:nvCxnSpPr>
        <p:spPr>
          <a:xfrm>
            <a:off x="2705735" y="708025"/>
            <a:ext cx="2621280" cy="1905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556" name="文本框 5"/>
          <p:cNvSpPr txBox="1"/>
          <p:nvPr/>
        </p:nvSpPr>
        <p:spPr>
          <a:xfrm>
            <a:off x="1500505" y="327025"/>
            <a:ext cx="8963660" cy="46037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</a:pPr>
            <a:endParaRPr lang="ru-RU" altLang="en-US" sz="2400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84" name="Замещающее содержимое 10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16200000">
            <a:off x="-3281045" y="3276600"/>
            <a:ext cx="6861810" cy="2997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7411" name="Freeform 208"/>
          <p:cNvSpPr>
            <a:spLocks noEditPoints="1"/>
          </p:cNvSpPr>
          <p:nvPr/>
        </p:nvSpPr>
        <p:spPr>
          <a:xfrm>
            <a:off x="1363663" y="4056698"/>
            <a:ext cx="277812" cy="315912"/>
          </a:xfrm>
          <a:custGeom>
            <a:avLst/>
            <a:gdLst/>
            <a:ahLst/>
            <a:cxnLst>
              <a:cxn ang="0">
                <a:pos x="263861869" y="246314831"/>
              </a:cxn>
              <a:cxn ang="0">
                <a:pos x="263861869" y="236655383"/>
              </a:cxn>
              <a:cxn ang="0">
                <a:pos x="263861869" y="152135760"/>
              </a:cxn>
              <a:cxn ang="0">
                <a:pos x="189688270" y="48297241"/>
              </a:cxn>
              <a:cxn ang="0">
                <a:pos x="192120227" y="38637793"/>
              </a:cxn>
              <a:cxn ang="0">
                <a:pos x="153210011" y="0"/>
              </a:cxn>
              <a:cxn ang="0">
                <a:pos x="114299794" y="38637793"/>
              </a:cxn>
              <a:cxn ang="0">
                <a:pos x="116731752" y="48297241"/>
              </a:cxn>
              <a:cxn ang="0">
                <a:pos x="42558153" y="152135760"/>
              </a:cxn>
              <a:cxn ang="0">
                <a:pos x="42558153" y="236655383"/>
              </a:cxn>
              <a:cxn ang="0">
                <a:pos x="42558153" y="246314831"/>
              </a:cxn>
              <a:cxn ang="0">
                <a:pos x="0" y="287366938"/>
              </a:cxn>
              <a:cxn ang="0">
                <a:pos x="17023702" y="304270423"/>
              </a:cxn>
              <a:cxn ang="0">
                <a:pos x="115515773" y="304270423"/>
              </a:cxn>
              <a:cxn ang="0">
                <a:pos x="114299794" y="309100148"/>
              </a:cxn>
              <a:cxn ang="0">
                <a:pos x="153210011" y="347737940"/>
              </a:cxn>
              <a:cxn ang="0">
                <a:pos x="192120227" y="309100148"/>
              </a:cxn>
              <a:cxn ang="0">
                <a:pos x="190904248" y="304270423"/>
              </a:cxn>
              <a:cxn ang="0">
                <a:pos x="289396319" y="304270423"/>
              </a:cxn>
              <a:cxn ang="0">
                <a:pos x="306420021" y="287366938"/>
              </a:cxn>
              <a:cxn ang="0">
                <a:pos x="263861869" y="246314831"/>
              </a:cxn>
              <a:cxn ang="0">
                <a:pos x="131322394" y="38637793"/>
              </a:cxn>
              <a:cxn ang="0">
                <a:pos x="153210011" y="16903486"/>
              </a:cxn>
              <a:cxn ang="0">
                <a:pos x="175097628" y="38637793"/>
              </a:cxn>
              <a:cxn ang="0">
                <a:pos x="173881649" y="44674125"/>
              </a:cxn>
              <a:cxn ang="0">
                <a:pos x="153210011" y="42259812"/>
              </a:cxn>
              <a:cxn ang="0">
                <a:pos x="132538373" y="44674125"/>
              </a:cxn>
              <a:cxn ang="0">
                <a:pos x="131322394" y="38637793"/>
              </a:cxn>
            </a:cxnLst>
            <a:rect l="0" t="0" r="0" b="0"/>
            <a:pathLst>
              <a:path w="252" h="288">
                <a:moveTo>
                  <a:pt x="217" y="204"/>
                </a:moveTo>
                <a:cubicBezTo>
                  <a:pt x="217" y="202"/>
                  <a:pt x="217" y="199"/>
                  <a:pt x="217" y="196"/>
                </a:cubicBezTo>
                <a:cubicBezTo>
                  <a:pt x="217" y="126"/>
                  <a:pt x="217" y="126"/>
                  <a:pt x="217" y="126"/>
                </a:cubicBezTo>
                <a:cubicBezTo>
                  <a:pt x="217" y="86"/>
                  <a:pt x="192" y="53"/>
                  <a:pt x="156" y="40"/>
                </a:cubicBezTo>
                <a:cubicBezTo>
                  <a:pt x="157" y="37"/>
                  <a:pt x="158" y="35"/>
                  <a:pt x="158" y="32"/>
                </a:cubicBezTo>
                <a:cubicBezTo>
                  <a:pt x="158" y="14"/>
                  <a:pt x="143" y="0"/>
                  <a:pt x="126" y="0"/>
                </a:cubicBezTo>
                <a:cubicBezTo>
                  <a:pt x="109" y="0"/>
                  <a:pt x="94" y="14"/>
                  <a:pt x="94" y="32"/>
                </a:cubicBezTo>
                <a:cubicBezTo>
                  <a:pt x="94" y="35"/>
                  <a:pt x="95" y="37"/>
                  <a:pt x="96" y="40"/>
                </a:cubicBezTo>
                <a:cubicBezTo>
                  <a:pt x="60" y="53"/>
                  <a:pt x="35" y="86"/>
                  <a:pt x="35" y="126"/>
                </a:cubicBezTo>
                <a:cubicBezTo>
                  <a:pt x="35" y="196"/>
                  <a:pt x="35" y="196"/>
                  <a:pt x="35" y="196"/>
                </a:cubicBezTo>
                <a:cubicBezTo>
                  <a:pt x="35" y="199"/>
                  <a:pt x="35" y="202"/>
                  <a:pt x="35" y="204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246"/>
                  <a:pt x="6" y="252"/>
                  <a:pt x="14" y="252"/>
                </a:cubicBezTo>
                <a:cubicBezTo>
                  <a:pt x="95" y="252"/>
                  <a:pt x="95" y="252"/>
                  <a:pt x="95" y="252"/>
                </a:cubicBezTo>
                <a:cubicBezTo>
                  <a:pt x="95" y="254"/>
                  <a:pt x="94" y="255"/>
                  <a:pt x="94" y="256"/>
                </a:cubicBezTo>
                <a:cubicBezTo>
                  <a:pt x="94" y="274"/>
                  <a:pt x="109" y="288"/>
                  <a:pt x="126" y="288"/>
                </a:cubicBezTo>
                <a:cubicBezTo>
                  <a:pt x="143" y="288"/>
                  <a:pt x="158" y="274"/>
                  <a:pt x="158" y="256"/>
                </a:cubicBezTo>
                <a:cubicBezTo>
                  <a:pt x="158" y="255"/>
                  <a:pt x="157" y="254"/>
                  <a:pt x="157" y="252"/>
                </a:cubicBezTo>
                <a:cubicBezTo>
                  <a:pt x="238" y="252"/>
                  <a:pt x="238" y="252"/>
                  <a:pt x="238" y="252"/>
                </a:cubicBezTo>
                <a:cubicBezTo>
                  <a:pt x="246" y="252"/>
                  <a:pt x="252" y="246"/>
                  <a:pt x="252" y="238"/>
                </a:cubicBezTo>
                <a:lnTo>
                  <a:pt x="217" y="204"/>
                </a:lnTo>
                <a:close/>
                <a:moveTo>
                  <a:pt x="108" y="32"/>
                </a:moveTo>
                <a:cubicBezTo>
                  <a:pt x="108" y="22"/>
                  <a:pt x="116" y="14"/>
                  <a:pt x="126" y="14"/>
                </a:cubicBezTo>
                <a:cubicBezTo>
                  <a:pt x="136" y="14"/>
                  <a:pt x="144" y="22"/>
                  <a:pt x="144" y="32"/>
                </a:cubicBezTo>
                <a:cubicBezTo>
                  <a:pt x="144" y="33"/>
                  <a:pt x="143" y="35"/>
                  <a:pt x="143" y="37"/>
                </a:cubicBezTo>
                <a:cubicBezTo>
                  <a:pt x="137" y="36"/>
                  <a:pt x="132" y="35"/>
                  <a:pt x="126" y="35"/>
                </a:cubicBezTo>
                <a:cubicBezTo>
                  <a:pt x="120" y="35"/>
                  <a:pt x="115" y="36"/>
                  <a:pt x="109" y="37"/>
                </a:cubicBezTo>
                <a:cubicBezTo>
                  <a:pt x="109" y="35"/>
                  <a:pt x="108" y="33"/>
                  <a:pt x="108" y="32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9525">
            <a:noFill/>
          </a:ln>
        </p:spPr>
        <p:txBody>
          <a:bodyPr/>
          <a:lstStyle/>
          <a:p>
            <a:endParaRPr lang="ru-RU" altLang="en-US"/>
          </a:p>
        </p:txBody>
      </p:sp>
      <p:sp>
        <p:nvSpPr>
          <p:cNvPr id="37" name="Freeform 427"/>
          <p:cNvSpPr>
            <a:spLocks noEditPoints="1"/>
          </p:cNvSpPr>
          <p:nvPr/>
        </p:nvSpPr>
        <p:spPr bwMode="auto">
          <a:xfrm>
            <a:off x="8609965" y="983615"/>
            <a:ext cx="340360" cy="321945"/>
          </a:xfrm>
          <a:custGeom>
            <a:avLst/>
            <a:gdLst>
              <a:gd name="T0" fmla="*/ 88 w 105"/>
              <a:gd name="T1" fmla="*/ 8 h 182"/>
              <a:gd name="T2" fmla="*/ 49 w 105"/>
              <a:gd name="T3" fmla="*/ 8 h 182"/>
              <a:gd name="T4" fmla="*/ 49 w 105"/>
              <a:gd name="T5" fmla="*/ 23 h 182"/>
              <a:gd name="T6" fmla="*/ 25 w 105"/>
              <a:gd name="T7" fmla="*/ 23 h 182"/>
              <a:gd name="T8" fmla="*/ 25 w 105"/>
              <a:gd name="T9" fmla="*/ 0 h 182"/>
              <a:gd name="T10" fmla="*/ 16 w 105"/>
              <a:gd name="T11" fmla="*/ 0 h 182"/>
              <a:gd name="T12" fmla="*/ 16 w 105"/>
              <a:gd name="T13" fmla="*/ 23 h 182"/>
              <a:gd name="T14" fmla="*/ 0 w 105"/>
              <a:gd name="T15" fmla="*/ 23 h 182"/>
              <a:gd name="T16" fmla="*/ 0 w 105"/>
              <a:gd name="T17" fmla="*/ 182 h 182"/>
              <a:gd name="T18" fmla="*/ 105 w 105"/>
              <a:gd name="T19" fmla="*/ 182 h 182"/>
              <a:gd name="T20" fmla="*/ 105 w 105"/>
              <a:gd name="T21" fmla="*/ 23 h 182"/>
              <a:gd name="T22" fmla="*/ 88 w 105"/>
              <a:gd name="T23" fmla="*/ 23 h 182"/>
              <a:gd name="T24" fmla="*/ 88 w 105"/>
              <a:gd name="T25" fmla="*/ 8 h 182"/>
              <a:gd name="T26" fmla="*/ 43 w 105"/>
              <a:gd name="T27" fmla="*/ 129 h 182"/>
              <a:gd name="T28" fmla="*/ 16 w 105"/>
              <a:gd name="T29" fmla="*/ 129 h 182"/>
              <a:gd name="T30" fmla="*/ 16 w 105"/>
              <a:gd name="T31" fmla="*/ 103 h 182"/>
              <a:gd name="T32" fmla="*/ 43 w 105"/>
              <a:gd name="T33" fmla="*/ 103 h 182"/>
              <a:gd name="T34" fmla="*/ 43 w 105"/>
              <a:gd name="T35" fmla="*/ 129 h 182"/>
              <a:gd name="T36" fmla="*/ 43 w 105"/>
              <a:gd name="T37" fmla="*/ 76 h 182"/>
              <a:gd name="T38" fmla="*/ 16 w 105"/>
              <a:gd name="T39" fmla="*/ 76 h 182"/>
              <a:gd name="T40" fmla="*/ 16 w 105"/>
              <a:gd name="T41" fmla="*/ 50 h 182"/>
              <a:gd name="T42" fmla="*/ 43 w 105"/>
              <a:gd name="T43" fmla="*/ 50 h 182"/>
              <a:gd name="T44" fmla="*/ 43 w 105"/>
              <a:gd name="T45" fmla="*/ 76 h 182"/>
              <a:gd name="T46" fmla="*/ 88 w 105"/>
              <a:gd name="T47" fmla="*/ 129 h 182"/>
              <a:gd name="T48" fmla="*/ 61 w 105"/>
              <a:gd name="T49" fmla="*/ 129 h 182"/>
              <a:gd name="T50" fmla="*/ 61 w 105"/>
              <a:gd name="T51" fmla="*/ 103 h 182"/>
              <a:gd name="T52" fmla="*/ 88 w 105"/>
              <a:gd name="T53" fmla="*/ 103 h 182"/>
              <a:gd name="T54" fmla="*/ 88 w 105"/>
              <a:gd name="T55" fmla="*/ 129 h 182"/>
              <a:gd name="T56" fmla="*/ 88 w 105"/>
              <a:gd name="T57" fmla="*/ 76 h 182"/>
              <a:gd name="T58" fmla="*/ 61 w 105"/>
              <a:gd name="T59" fmla="*/ 76 h 182"/>
              <a:gd name="T60" fmla="*/ 61 w 105"/>
              <a:gd name="T61" fmla="*/ 50 h 182"/>
              <a:gd name="T62" fmla="*/ 88 w 105"/>
              <a:gd name="T63" fmla="*/ 50 h 182"/>
              <a:gd name="T64" fmla="*/ 88 w 105"/>
              <a:gd name="T65" fmla="*/ 76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5" h="182">
                <a:moveTo>
                  <a:pt x="88" y="8"/>
                </a:moveTo>
                <a:lnTo>
                  <a:pt x="49" y="8"/>
                </a:lnTo>
                <a:lnTo>
                  <a:pt x="49" y="23"/>
                </a:lnTo>
                <a:lnTo>
                  <a:pt x="25" y="23"/>
                </a:lnTo>
                <a:lnTo>
                  <a:pt x="25" y="0"/>
                </a:lnTo>
                <a:lnTo>
                  <a:pt x="16" y="0"/>
                </a:lnTo>
                <a:lnTo>
                  <a:pt x="16" y="23"/>
                </a:lnTo>
                <a:lnTo>
                  <a:pt x="0" y="23"/>
                </a:lnTo>
                <a:lnTo>
                  <a:pt x="0" y="182"/>
                </a:lnTo>
                <a:lnTo>
                  <a:pt x="105" y="182"/>
                </a:lnTo>
                <a:lnTo>
                  <a:pt x="105" y="23"/>
                </a:lnTo>
                <a:lnTo>
                  <a:pt x="88" y="23"/>
                </a:lnTo>
                <a:lnTo>
                  <a:pt x="88" y="8"/>
                </a:lnTo>
                <a:close/>
                <a:moveTo>
                  <a:pt x="43" y="129"/>
                </a:moveTo>
                <a:lnTo>
                  <a:pt x="16" y="129"/>
                </a:lnTo>
                <a:lnTo>
                  <a:pt x="16" y="103"/>
                </a:lnTo>
                <a:lnTo>
                  <a:pt x="43" y="103"/>
                </a:lnTo>
                <a:lnTo>
                  <a:pt x="43" y="129"/>
                </a:lnTo>
                <a:close/>
                <a:moveTo>
                  <a:pt x="43" y="76"/>
                </a:moveTo>
                <a:lnTo>
                  <a:pt x="16" y="76"/>
                </a:lnTo>
                <a:lnTo>
                  <a:pt x="16" y="50"/>
                </a:lnTo>
                <a:lnTo>
                  <a:pt x="43" y="50"/>
                </a:lnTo>
                <a:lnTo>
                  <a:pt x="43" y="76"/>
                </a:lnTo>
                <a:close/>
                <a:moveTo>
                  <a:pt x="88" y="129"/>
                </a:moveTo>
                <a:lnTo>
                  <a:pt x="61" y="129"/>
                </a:lnTo>
                <a:lnTo>
                  <a:pt x="61" y="103"/>
                </a:lnTo>
                <a:lnTo>
                  <a:pt x="88" y="103"/>
                </a:lnTo>
                <a:lnTo>
                  <a:pt x="88" y="129"/>
                </a:lnTo>
                <a:close/>
                <a:moveTo>
                  <a:pt x="88" y="76"/>
                </a:moveTo>
                <a:lnTo>
                  <a:pt x="61" y="76"/>
                </a:lnTo>
                <a:lnTo>
                  <a:pt x="61" y="50"/>
                </a:lnTo>
                <a:lnTo>
                  <a:pt x="88" y="50"/>
                </a:lnTo>
                <a:lnTo>
                  <a:pt x="88" y="7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extBox 5"/>
          <p:cNvSpPr txBox="1"/>
          <p:nvPr/>
        </p:nvSpPr>
        <p:spPr>
          <a:xfrm>
            <a:off x="1034208" y="14390"/>
            <a:ext cx="106292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algn="ctr"/>
            <a:r>
              <a:rPr lang="ru-RU" dirty="0" smtClean="0"/>
              <a:t> </a:t>
            </a:r>
            <a:r>
              <a:rPr lang="ru-RU" sz="2400" dirty="0" smtClean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Поддержка мобилизованных граждан и их семей </a:t>
            </a:r>
          </a:p>
        </p:txBody>
      </p:sp>
      <p:grpSp>
        <p:nvGrpSpPr>
          <p:cNvPr id="25" name="组合 7"/>
          <p:cNvGrpSpPr/>
          <p:nvPr/>
        </p:nvGrpSpPr>
        <p:grpSpPr>
          <a:xfrm rot="14400000" flipH="1">
            <a:off x="3840419" y="3983716"/>
            <a:ext cx="850554" cy="1470440"/>
            <a:chOff x="4037805" y="766341"/>
            <a:chExt cx="589350" cy="784040"/>
          </a:xfrm>
        </p:grpSpPr>
        <p:sp>
          <p:nvSpPr>
            <p:cNvPr id="26" name="等腰三角形 9"/>
            <p:cNvSpPr/>
            <p:nvPr/>
          </p:nvSpPr>
          <p:spPr>
            <a:xfrm>
              <a:off x="4059146" y="1067901"/>
              <a:ext cx="383673" cy="482480"/>
            </a:xfrm>
            <a:prstGeom prst="triangl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27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Прямое соединение 9"/>
          <p:cNvCxnSpPr/>
          <p:nvPr/>
        </p:nvCxnSpPr>
        <p:spPr>
          <a:xfrm flipV="1">
            <a:off x="2860828" y="708025"/>
            <a:ext cx="7091303" cy="1905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8" name="组合 7"/>
          <p:cNvGrpSpPr/>
          <p:nvPr/>
        </p:nvGrpSpPr>
        <p:grpSpPr>
          <a:xfrm rot="17650181" flipH="1">
            <a:off x="3490479" y="1459174"/>
            <a:ext cx="850554" cy="1470440"/>
            <a:chOff x="4037805" y="766341"/>
            <a:chExt cx="589350" cy="784040"/>
          </a:xfrm>
        </p:grpSpPr>
        <p:sp>
          <p:nvSpPr>
            <p:cNvPr id="19" name="等腰三角形 9"/>
            <p:cNvSpPr/>
            <p:nvPr/>
          </p:nvSpPr>
          <p:spPr>
            <a:xfrm>
              <a:off x="4059146" y="1067901"/>
              <a:ext cx="383673" cy="482480"/>
            </a:xfrm>
            <a:prstGeom prst="triangl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20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组合 7"/>
          <p:cNvGrpSpPr/>
          <p:nvPr/>
        </p:nvGrpSpPr>
        <p:grpSpPr>
          <a:xfrm rot="11820000" flipH="1">
            <a:off x="5014797" y="4495823"/>
            <a:ext cx="850554" cy="1470440"/>
            <a:chOff x="4037805" y="766341"/>
            <a:chExt cx="589350" cy="784040"/>
          </a:xfrm>
        </p:grpSpPr>
        <p:sp>
          <p:nvSpPr>
            <p:cNvPr id="33" name="等腰三角形 9"/>
            <p:cNvSpPr/>
            <p:nvPr/>
          </p:nvSpPr>
          <p:spPr>
            <a:xfrm>
              <a:off x="4059146" y="1067901"/>
              <a:ext cx="383673" cy="482480"/>
            </a:xfrm>
            <a:prstGeom prst="triangl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4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组合 7"/>
          <p:cNvGrpSpPr/>
          <p:nvPr/>
        </p:nvGrpSpPr>
        <p:grpSpPr>
          <a:xfrm rot="8340000" flipH="1">
            <a:off x="7155946" y="3973874"/>
            <a:ext cx="850554" cy="1470440"/>
            <a:chOff x="4037805" y="766341"/>
            <a:chExt cx="589350" cy="784040"/>
          </a:xfrm>
        </p:grpSpPr>
        <p:sp>
          <p:nvSpPr>
            <p:cNvPr id="38" name="等腰三角形 9"/>
            <p:cNvSpPr/>
            <p:nvPr/>
          </p:nvSpPr>
          <p:spPr>
            <a:xfrm>
              <a:off x="4059146" y="1067901"/>
              <a:ext cx="383673" cy="482480"/>
            </a:xfrm>
            <a:prstGeom prst="triangl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0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7"/>
          <p:cNvGrpSpPr/>
          <p:nvPr/>
        </p:nvGrpSpPr>
        <p:grpSpPr>
          <a:xfrm rot="4140000" flipH="1">
            <a:off x="7545631" y="1259583"/>
            <a:ext cx="850554" cy="1470440"/>
            <a:chOff x="4037805" y="766341"/>
            <a:chExt cx="589350" cy="784040"/>
          </a:xfrm>
        </p:grpSpPr>
        <p:sp>
          <p:nvSpPr>
            <p:cNvPr id="43" name="等腰三角形 9"/>
            <p:cNvSpPr/>
            <p:nvPr/>
          </p:nvSpPr>
          <p:spPr>
            <a:xfrm>
              <a:off x="4059146" y="1067901"/>
              <a:ext cx="383673" cy="482480"/>
            </a:xfrm>
            <a:prstGeom prst="triangl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5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组合 7"/>
          <p:cNvGrpSpPr/>
          <p:nvPr/>
        </p:nvGrpSpPr>
        <p:grpSpPr>
          <a:xfrm rot="2460000" flipH="1">
            <a:off x="6505433" y="541640"/>
            <a:ext cx="784522" cy="1486991"/>
            <a:chOff x="4037805" y="766341"/>
            <a:chExt cx="589350" cy="784040"/>
          </a:xfrm>
        </p:grpSpPr>
        <p:sp>
          <p:nvSpPr>
            <p:cNvPr id="48" name="等腰三角形 9"/>
            <p:cNvSpPr/>
            <p:nvPr/>
          </p:nvSpPr>
          <p:spPr>
            <a:xfrm>
              <a:off x="4059146" y="1067901"/>
              <a:ext cx="383673" cy="482480"/>
            </a:xfrm>
            <a:prstGeom prst="triangl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9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组合 7"/>
          <p:cNvGrpSpPr/>
          <p:nvPr/>
        </p:nvGrpSpPr>
        <p:grpSpPr>
          <a:xfrm rot="20040000" flipH="1">
            <a:off x="4563011" y="544159"/>
            <a:ext cx="878214" cy="1456950"/>
            <a:chOff x="4037805" y="766341"/>
            <a:chExt cx="589350" cy="784040"/>
          </a:xfrm>
        </p:grpSpPr>
        <p:sp>
          <p:nvSpPr>
            <p:cNvPr id="52" name="等腰三角形 9"/>
            <p:cNvSpPr/>
            <p:nvPr/>
          </p:nvSpPr>
          <p:spPr>
            <a:xfrm>
              <a:off x="4059146" y="1067901"/>
              <a:ext cx="383673" cy="482480"/>
            </a:xfrm>
            <a:prstGeom prst="triangl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53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"/>
          <p:cNvSpPr txBox="1"/>
          <p:nvPr/>
        </p:nvSpPr>
        <p:spPr>
          <a:xfrm>
            <a:off x="2997213" y="1025253"/>
            <a:ext cx="18910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Волонтеры (добровольцы)</a:t>
            </a:r>
          </a:p>
        </p:txBody>
      </p:sp>
      <p:sp>
        <p:nvSpPr>
          <p:cNvPr id="56" name="TextBox 5"/>
          <p:cNvSpPr txBox="1"/>
          <p:nvPr/>
        </p:nvSpPr>
        <p:spPr>
          <a:xfrm>
            <a:off x="1440291" y="1773789"/>
            <a:ext cx="20789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Предприятия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организации </a:t>
            </a:r>
          </a:p>
        </p:txBody>
      </p:sp>
      <p:sp>
        <p:nvSpPr>
          <p:cNvPr id="57" name="TextBox 5"/>
          <p:cNvSpPr txBox="1"/>
          <p:nvPr/>
        </p:nvSpPr>
        <p:spPr>
          <a:xfrm>
            <a:off x="963156" y="2682833"/>
            <a:ext cx="24190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Общественная организация ветеранов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«Боевое братство», казачья дружина</a:t>
            </a:r>
          </a:p>
        </p:txBody>
      </p:sp>
      <p:sp>
        <p:nvSpPr>
          <p:cNvPr id="58" name="TextBox 5"/>
          <p:cNvSpPr txBox="1"/>
          <p:nvPr/>
        </p:nvSpPr>
        <p:spPr>
          <a:xfrm>
            <a:off x="1490179" y="5710293"/>
            <a:ext cx="39941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социальной сферы</a:t>
            </a:r>
          </a:p>
        </p:txBody>
      </p:sp>
      <p:sp>
        <p:nvSpPr>
          <p:cNvPr id="59" name="TextBox 5"/>
          <p:cNvSpPr txBox="1"/>
          <p:nvPr/>
        </p:nvSpPr>
        <p:spPr>
          <a:xfrm>
            <a:off x="7170880" y="866775"/>
            <a:ext cx="24720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«Радиозавод»</a:t>
            </a:r>
          </a:p>
        </p:txBody>
      </p:sp>
      <p:sp>
        <p:nvSpPr>
          <p:cNvPr id="60" name="TextBox 5"/>
          <p:cNvSpPr txBox="1"/>
          <p:nvPr/>
        </p:nvSpPr>
        <p:spPr>
          <a:xfrm>
            <a:off x="8510412" y="1686621"/>
            <a:ext cx="22650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Предприниматели</a:t>
            </a:r>
          </a:p>
        </p:txBody>
      </p:sp>
      <p:grpSp>
        <p:nvGrpSpPr>
          <p:cNvPr id="62" name="组合 7"/>
          <p:cNvGrpSpPr/>
          <p:nvPr/>
        </p:nvGrpSpPr>
        <p:grpSpPr>
          <a:xfrm rot="10020000" flipH="1">
            <a:off x="6102169" y="4449432"/>
            <a:ext cx="850554" cy="1470440"/>
            <a:chOff x="4037805" y="766341"/>
            <a:chExt cx="589350" cy="784040"/>
          </a:xfrm>
        </p:grpSpPr>
        <p:sp>
          <p:nvSpPr>
            <p:cNvPr id="63" name="等腰三角形 9"/>
            <p:cNvSpPr/>
            <p:nvPr/>
          </p:nvSpPr>
          <p:spPr>
            <a:xfrm>
              <a:off x="4059146" y="1067901"/>
              <a:ext cx="383673" cy="482480"/>
            </a:xfrm>
            <a:prstGeom prst="triangl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64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5"/>
          <p:cNvSpPr txBox="1"/>
          <p:nvPr/>
        </p:nvSpPr>
        <p:spPr>
          <a:xfrm>
            <a:off x="4693625" y="5710293"/>
            <a:ext cx="3324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Ветеранские и общественные организации</a:t>
            </a:r>
          </a:p>
        </p:txBody>
      </p:sp>
      <p:sp>
        <p:nvSpPr>
          <p:cNvPr id="67" name="TextBox 5"/>
          <p:cNvSpPr txBox="1"/>
          <p:nvPr/>
        </p:nvSpPr>
        <p:spPr>
          <a:xfrm>
            <a:off x="9016125" y="3941268"/>
            <a:ext cx="226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Жители Кыштыма</a:t>
            </a:r>
          </a:p>
        </p:txBody>
      </p:sp>
      <p:sp>
        <p:nvSpPr>
          <p:cNvPr id="68" name="TextBox 5"/>
          <p:cNvSpPr txBox="1"/>
          <p:nvPr/>
        </p:nvSpPr>
        <p:spPr>
          <a:xfrm>
            <a:off x="1110623" y="4509964"/>
            <a:ext cx="2539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Общественная палата Кыштымского городского округа </a:t>
            </a:r>
          </a:p>
        </p:txBody>
      </p:sp>
      <p:grpSp>
        <p:nvGrpSpPr>
          <p:cNvPr id="69" name="组合 7"/>
          <p:cNvGrpSpPr/>
          <p:nvPr/>
        </p:nvGrpSpPr>
        <p:grpSpPr>
          <a:xfrm rot="15240000" flipH="1">
            <a:off x="3496254" y="2970664"/>
            <a:ext cx="850554" cy="1470440"/>
            <a:chOff x="4037805" y="766341"/>
            <a:chExt cx="589350" cy="784040"/>
          </a:xfrm>
        </p:grpSpPr>
        <p:sp>
          <p:nvSpPr>
            <p:cNvPr id="70" name="等腰三角形 9"/>
            <p:cNvSpPr/>
            <p:nvPr/>
          </p:nvSpPr>
          <p:spPr>
            <a:xfrm>
              <a:off x="4059146" y="1067901"/>
              <a:ext cx="383673" cy="482480"/>
            </a:xfrm>
            <a:prstGeom prst="triangl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1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组合 7"/>
          <p:cNvGrpSpPr/>
          <p:nvPr/>
        </p:nvGrpSpPr>
        <p:grpSpPr>
          <a:xfrm rot="5400000" flipH="1">
            <a:off x="7845386" y="2207475"/>
            <a:ext cx="850554" cy="1470440"/>
            <a:chOff x="4037805" y="766341"/>
            <a:chExt cx="589350" cy="784040"/>
          </a:xfrm>
        </p:grpSpPr>
        <p:sp>
          <p:nvSpPr>
            <p:cNvPr id="75" name="等腰三角形 9"/>
            <p:cNvSpPr/>
            <p:nvPr/>
          </p:nvSpPr>
          <p:spPr>
            <a:xfrm>
              <a:off x="4059146" y="1067901"/>
              <a:ext cx="383673" cy="482480"/>
            </a:xfrm>
            <a:prstGeom prst="triangl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6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5"/>
          <p:cNvSpPr txBox="1"/>
          <p:nvPr/>
        </p:nvSpPr>
        <p:spPr>
          <a:xfrm>
            <a:off x="8536169" y="2336726"/>
            <a:ext cx="2831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Депутатский корпус</a:t>
            </a:r>
          </a:p>
        </p:txBody>
      </p:sp>
      <p:grpSp>
        <p:nvGrpSpPr>
          <p:cNvPr id="3" name="组合 7"/>
          <p:cNvGrpSpPr/>
          <p:nvPr/>
        </p:nvGrpSpPr>
        <p:grpSpPr>
          <a:xfrm rot="6900000" flipH="1">
            <a:off x="7817585" y="3152902"/>
            <a:ext cx="850554" cy="1470440"/>
            <a:chOff x="4037805" y="766341"/>
            <a:chExt cx="589350" cy="784040"/>
          </a:xfrm>
        </p:grpSpPr>
        <p:sp>
          <p:nvSpPr>
            <p:cNvPr id="4" name="等腰三角形 9"/>
            <p:cNvSpPr/>
            <p:nvPr/>
          </p:nvSpPr>
          <p:spPr>
            <a:xfrm>
              <a:off x="4059146" y="1067901"/>
              <a:ext cx="383673" cy="482480"/>
            </a:xfrm>
            <a:prstGeom prst="triangl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5" name="直接连接符 10"/>
            <p:cNvCxnSpPr/>
            <p:nvPr/>
          </p:nvCxnSpPr>
          <p:spPr>
            <a:xfrm flipH="1">
              <a:off x="4037805" y="766341"/>
              <a:ext cx="226836" cy="390110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11"/>
            <p:cNvCxnSpPr/>
            <p:nvPr/>
          </p:nvCxnSpPr>
          <p:spPr>
            <a:xfrm>
              <a:off x="4271001" y="766341"/>
              <a:ext cx="356154" cy="614141"/>
            </a:xfrm>
            <a:prstGeom prst="line">
              <a:avLst/>
            </a:prstGeom>
            <a:ln>
              <a:solidFill>
                <a:srgbClr val="39B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5"/>
          <p:cNvSpPr txBox="1"/>
          <p:nvPr/>
        </p:nvSpPr>
        <p:spPr>
          <a:xfrm>
            <a:off x="8561574" y="3173996"/>
            <a:ext cx="2884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Православные приходы</a:t>
            </a:r>
          </a:p>
        </p:txBody>
      </p:sp>
      <p:sp>
        <p:nvSpPr>
          <p:cNvPr id="79" name="TextBox 5"/>
          <p:cNvSpPr txBox="1"/>
          <p:nvPr/>
        </p:nvSpPr>
        <p:spPr>
          <a:xfrm>
            <a:off x="4612064" y="1906330"/>
            <a:ext cx="28175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Муниципальный штаб (адресная отработка вопросов, меры социальной поддержки, трудоустройство, медицинская помощь, реабилитация)</a:t>
            </a:r>
          </a:p>
        </p:txBody>
      </p:sp>
      <p:pic>
        <p:nvPicPr>
          <p:cNvPr id="7173" name="Picture 5" descr="https://sun9-2.userapi.com/impg/sPMnbvkt0-5fbYRtEUCYUFPoXFs5eVCId51z7Q/2ryKRCK2xPs.jpg?size=1024x1024&amp;quality=95&amp;sign=889c0ea0817e143fa0e200196add19e1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911" y="4944326"/>
            <a:ext cx="1630578" cy="163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878786" y="5001758"/>
            <a:ext cx="20492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Открыто отделение фонда «Защитники Отечества»</a:t>
            </a:r>
            <a:endParaRPr lang="ru-RU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ое соединение 1"/>
          <p:cNvCxnSpPr/>
          <p:nvPr/>
        </p:nvCxnSpPr>
        <p:spPr>
          <a:xfrm>
            <a:off x="4602645" y="1723539"/>
            <a:ext cx="663736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556" name="文本框 5"/>
          <p:cNvSpPr txBox="1"/>
          <p:nvPr/>
        </p:nvSpPr>
        <p:spPr>
          <a:xfrm>
            <a:off x="4082143" y="270056"/>
            <a:ext cx="7542800" cy="13849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sz="2800" dirty="0" smtClean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  <a:sym typeface="+mn-ea"/>
              </a:rPr>
              <a:t>2025 год – 80 </a:t>
            </a:r>
            <a:r>
              <a:rPr lang="ru-RU" sz="2800" dirty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  <a:sym typeface="+mn-ea"/>
              </a:rPr>
              <a:t>- </a:t>
            </a:r>
            <a:r>
              <a:rPr lang="ru-RU" sz="2800" dirty="0" smtClean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  <a:sym typeface="+mn-ea"/>
              </a:rPr>
              <a:t>летие Победы </a:t>
            </a:r>
          </a:p>
          <a:p>
            <a:pPr algn="ctr">
              <a:buFont typeface="Arial" panose="020B0604020202020204" pitchFamily="34" charset="0"/>
            </a:pPr>
            <a:r>
              <a:rPr lang="ru-RU" sz="2800" dirty="0" smtClean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  <a:sym typeface="+mn-ea"/>
              </a:rPr>
              <a:t>в Великой Отечественной войне</a:t>
            </a:r>
          </a:p>
          <a:p>
            <a:pPr algn="ctr">
              <a:buFont typeface="Arial" panose="020B0604020202020204" pitchFamily="34" charset="0"/>
            </a:pPr>
            <a:r>
              <a:rPr lang="ru-RU" sz="2800" dirty="0" smtClean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  <a:sym typeface="+mn-ea"/>
              </a:rPr>
              <a:t> 1941 – 1945 годов </a:t>
            </a:r>
            <a:endParaRPr lang="ru-RU" altLang="en-US" sz="2800" b="1" dirty="0">
              <a:solidFill>
                <a:schemeClr val="bg1"/>
              </a:solidFill>
              <a:latin typeface="Bahnschrift Light" panose="020B0502040204020203" pitchFamily="34" charset="0"/>
              <a:ea typeface="Microsoft YaHei" panose="020B050302020402020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462" name="组合 461"/>
          <p:cNvGrpSpPr/>
          <p:nvPr/>
        </p:nvGrpSpPr>
        <p:grpSpPr>
          <a:xfrm>
            <a:off x="7232650" y="5086985"/>
            <a:ext cx="411480" cy="405130"/>
            <a:chOff x="1132531" y="3094480"/>
            <a:chExt cx="318515" cy="317014"/>
          </a:xfrm>
          <a:solidFill>
            <a:schemeClr val="accent1">
              <a:lumMod val="50000"/>
            </a:schemeClr>
          </a:solidFill>
        </p:grpSpPr>
        <p:sp>
          <p:nvSpPr>
            <p:cNvPr id="382" name="Freeform 131"/>
            <p:cNvSpPr/>
            <p:nvPr/>
          </p:nvSpPr>
          <p:spPr bwMode="auto">
            <a:xfrm>
              <a:off x="1278266" y="3094480"/>
              <a:ext cx="27044" cy="88644"/>
            </a:xfrm>
            <a:custGeom>
              <a:avLst/>
              <a:gdLst>
                <a:gd name="T0" fmla="*/ 21 w 24"/>
                <a:gd name="T1" fmla="*/ 3 h 81"/>
                <a:gd name="T2" fmla="*/ 12 w 24"/>
                <a:gd name="T3" fmla="*/ 0 h 81"/>
                <a:gd name="T4" fmla="*/ 11 w 24"/>
                <a:gd name="T5" fmla="*/ 0 h 81"/>
                <a:gd name="T6" fmla="*/ 3 w 24"/>
                <a:gd name="T7" fmla="*/ 3 h 81"/>
                <a:gd name="T8" fmla="*/ 0 w 24"/>
                <a:gd name="T9" fmla="*/ 7 h 81"/>
                <a:gd name="T10" fmla="*/ 0 w 24"/>
                <a:gd name="T11" fmla="*/ 73 h 81"/>
                <a:gd name="T12" fmla="*/ 3 w 24"/>
                <a:gd name="T13" fmla="*/ 78 h 81"/>
                <a:gd name="T14" fmla="*/ 12 w 24"/>
                <a:gd name="T15" fmla="*/ 81 h 81"/>
                <a:gd name="T16" fmla="*/ 21 w 24"/>
                <a:gd name="T17" fmla="*/ 78 h 81"/>
                <a:gd name="T18" fmla="*/ 24 w 24"/>
                <a:gd name="T19" fmla="*/ 73 h 81"/>
                <a:gd name="T20" fmla="*/ 24 w 24"/>
                <a:gd name="T21" fmla="*/ 7 h 81"/>
                <a:gd name="T22" fmla="*/ 21 w 24"/>
                <a:gd name="T23" fmla="*/ 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81">
                  <a:moveTo>
                    <a:pt x="21" y="3"/>
                  </a:moveTo>
                  <a:cubicBezTo>
                    <a:pt x="19" y="1"/>
                    <a:pt x="15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5" y="1"/>
                    <a:pt x="3" y="3"/>
                  </a:cubicBezTo>
                  <a:cubicBezTo>
                    <a:pt x="1" y="4"/>
                    <a:pt x="0" y="6"/>
                    <a:pt x="0" y="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5"/>
                    <a:pt x="1" y="77"/>
                    <a:pt x="3" y="78"/>
                  </a:cubicBezTo>
                  <a:cubicBezTo>
                    <a:pt x="5" y="80"/>
                    <a:pt x="8" y="81"/>
                    <a:pt x="12" y="81"/>
                  </a:cubicBezTo>
                  <a:cubicBezTo>
                    <a:pt x="15" y="81"/>
                    <a:pt x="19" y="80"/>
                    <a:pt x="21" y="78"/>
                  </a:cubicBezTo>
                  <a:cubicBezTo>
                    <a:pt x="23" y="77"/>
                    <a:pt x="24" y="75"/>
                    <a:pt x="24" y="73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6"/>
                    <a:pt x="23" y="4"/>
                    <a:pt x="2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3" name="Freeform 132"/>
            <p:cNvSpPr/>
            <p:nvPr/>
          </p:nvSpPr>
          <p:spPr bwMode="auto">
            <a:xfrm>
              <a:off x="1278266" y="3322850"/>
              <a:ext cx="27044" cy="88644"/>
            </a:xfrm>
            <a:custGeom>
              <a:avLst/>
              <a:gdLst>
                <a:gd name="T0" fmla="*/ 21 w 24"/>
                <a:gd name="T1" fmla="*/ 3 h 81"/>
                <a:gd name="T2" fmla="*/ 12 w 24"/>
                <a:gd name="T3" fmla="*/ 0 h 81"/>
                <a:gd name="T4" fmla="*/ 3 w 24"/>
                <a:gd name="T5" fmla="*/ 3 h 81"/>
                <a:gd name="T6" fmla="*/ 0 w 24"/>
                <a:gd name="T7" fmla="*/ 8 h 81"/>
                <a:gd name="T8" fmla="*/ 0 w 24"/>
                <a:gd name="T9" fmla="*/ 74 h 81"/>
                <a:gd name="T10" fmla="*/ 3 w 24"/>
                <a:gd name="T11" fmla="*/ 78 h 81"/>
                <a:gd name="T12" fmla="*/ 12 w 24"/>
                <a:gd name="T13" fmla="*/ 81 h 81"/>
                <a:gd name="T14" fmla="*/ 21 w 24"/>
                <a:gd name="T15" fmla="*/ 78 h 81"/>
                <a:gd name="T16" fmla="*/ 24 w 24"/>
                <a:gd name="T17" fmla="*/ 74 h 81"/>
                <a:gd name="T18" fmla="*/ 24 w 24"/>
                <a:gd name="T19" fmla="*/ 8 h 81"/>
                <a:gd name="T20" fmla="*/ 21 w 24"/>
                <a:gd name="T21" fmla="*/ 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81">
                  <a:moveTo>
                    <a:pt x="21" y="3"/>
                  </a:moveTo>
                  <a:cubicBezTo>
                    <a:pt x="19" y="1"/>
                    <a:pt x="15" y="0"/>
                    <a:pt x="12" y="0"/>
                  </a:cubicBezTo>
                  <a:cubicBezTo>
                    <a:pt x="8" y="0"/>
                    <a:pt x="5" y="1"/>
                    <a:pt x="3" y="3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5"/>
                    <a:pt x="1" y="77"/>
                    <a:pt x="3" y="78"/>
                  </a:cubicBezTo>
                  <a:cubicBezTo>
                    <a:pt x="5" y="80"/>
                    <a:pt x="8" y="81"/>
                    <a:pt x="12" y="81"/>
                  </a:cubicBezTo>
                  <a:cubicBezTo>
                    <a:pt x="15" y="81"/>
                    <a:pt x="19" y="80"/>
                    <a:pt x="21" y="78"/>
                  </a:cubicBezTo>
                  <a:cubicBezTo>
                    <a:pt x="23" y="77"/>
                    <a:pt x="24" y="75"/>
                    <a:pt x="24" y="74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6"/>
                    <a:pt x="23" y="4"/>
                    <a:pt x="2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4" name="Freeform 133"/>
            <p:cNvSpPr/>
            <p:nvPr/>
          </p:nvSpPr>
          <p:spPr bwMode="auto">
            <a:xfrm>
              <a:off x="1362402" y="3240217"/>
              <a:ext cx="88644" cy="25542"/>
            </a:xfrm>
            <a:custGeom>
              <a:avLst/>
              <a:gdLst>
                <a:gd name="T0" fmla="*/ 78 w 80"/>
                <a:gd name="T1" fmla="*/ 3 h 24"/>
                <a:gd name="T2" fmla="*/ 73 w 80"/>
                <a:gd name="T3" fmla="*/ 0 h 24"/>
                <a:gd name="T4" fmla="*/ 7 w 80"/>
                <a:gd name="T5" fmla="*/ 0 h 24"/>
                <a:gd name="T6" fmla="*/ 2 w 80"/>
                <a:gd name="T7" fmla="*/ 3 h 24"/>
                <a:gd name="T8" fmla="*/ 0 w 80"/>
                <a:gd name="T9" fmla="*/ 12 h 24"/>
                <a:gd name="T10" fmla="*/ 2 w 80"/>
                <a:gd name="T11" fmla="*/ 21 h 24"/>
                <a:gd name="T12" fmla="*/ 7 w 80"/>
                <a:gd name="T13" fmla="*/ 24 h 24"/>
                <a:gd name="T14" fmla="*/ 73 w 80"/>
                <a:gd name="T15" fmla="*/ 24 h 24"/>
                <a:gd name="T16" fmla="*/ 78 w 80"/>
                <a:gd name="T17" fmla="*/ 21 h 24"/>
                <a:gd name="T18" fmla="*/ 80 w 80"/>
                <a:gd name="T19" fmla="*/ 12 h 24"/>
                <a:gd name="T20" fmla="*/ 80 w 80"/>
                <a:gd name="T21" fmla="*/ 12 h 24"/>
                <a:gd name="T22" fmla="*/ 78 w 80"/>
                <a:gd name="T23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0" h="24">
                  <a:moveTo>
                    <a:pt x="78" y="3"/>
                  </a:moveTo>
                  <a:cubicBezTo>
                    <a:pt x="76" y="1"/>
                    <a:pt x="74" y="0"/>
                    <a:pt x="7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4" y="1"/>
                    <a:pt x="2" y="3"/>
                  </a:cubicBezTo>
                  <a:cubicBezTo>
                    <a:pt x="1" y="5"/>
                    <a:pt x="0" y="8"/>
                    <a:pt x="0" y="12"/>
                  </a:cubicBezTo>
                  <a:cubicBezTo>
                    <a:pt x="0" y="16"/>
                    <a:pt x="1" y="19"/>
                    <a:pt x="2" y="21"/>
                  </a:cubicBezTo>
                  <a:cubicBezTo>
                    <a:pt x="4" y="23"/>
                    <a:pt x="5" y="24"/>
                    <a:pt x="7" y="24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74" y="24"/>
                    <a:pt x="76" y="23"/>
                    <a:pt x="78" y="21"/>
                  </a:cubicBezTo>
                  <a:cubicBezTo>
                    <a:pt x="79" y="19"/>
                    <a:pt x="80" y="16"/>
                    <a:pt x="80" y="12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80" y="8"/>
                    <a:pt x="79" y="5"/>
                    <a:pt x="7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5" name="Freeform 134"/>
            <p:cNvSpPr/>
            <p:nvPr/>
          </p:nvSpPr>
          <p:spPr bwMode="auto">
            <a:xfrm>
              <a:off x="1132531" y="3240217"/>
              <a:ext cx="90146" cy="25542"/>
            </a:xfrm>
            <a:custGeom>
              <a:avLst/>
              <a:gdLst>
                <a:gd name="T0" fmla="*/ 78 w 81"/>
                <a:gd name="T1" fmla="*/ 21 h 24"/>
                <a:gd name="T2" fmla="*/ 81 w 81"/>
                <a:gd name="T3" fmla="*/ 12 h 24"/>
                <a:gd name="T4" fmla="*/ 78 w 81"/>
                <a:gd name="T5" fmla="*/ 3 h 24"/>
                <a:gd name="T6" fmla="*/ 73 w 81"/>
                <a:gd name="T7" fmla="*/ 0 h 24"/>
                <a:gd name="T8" fmla="*/ 7 w 81"/>
                <a:gd name="T9" fmla="*/ 0 h 24"/>
                <a:gd name="T10" fmla="*/ 3 w 81"/>
                <a:gd name="T11" fmla="*/ 3 h 24"/>
                <a:gd name="T12" fmla="*/ 0 w 81"/>
                <a:gd name="T13" fmla="*/ 12 h 24"/>
                <a:gd name="T14" fmla="*/ 3 w 81"/>
                <a:gd name="T15" fmla="*/ 21 h 24"/>
                <a:gd name="T16" fmla="*/ 7 w 81"/>
                <a:gd name="T17" fmla="*/ 24 h 24"/>
                <a:gd name="T18" fmla="*/ 73 w 81"/>
                <a:gd name="T19" fmla="*/ 24 h 24"/>
                <a:gd name="T20" fmla="*/ 78 w 81"/>
                <a:gd name="T21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24">
                  <a:moveTo>
                    <a:pt x="78" y="21"/>
                  </a:moveTo>
                  <a:cubicBezTo>
                    <a:pt x="79" y="19"/>
                    <a:pt x="81" y="16"/>
                    <a:pt x="81" y="12"/>
                  </a:cubicBezTo>
                  <a:cubicBezTo>
                    <a:pt x="81" y="8"/>
                    <a:pt x="79" y="5"/>
                    <a:pt x="78" y="3"/>
                  </a:cubicBezTo>
                  <a:cubicBezTo>
                    <a:pt x="77" y="1"/>
                    <a:pt x="75" y="0"/>
                    <a:pt x="7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4" y="1"/>
                    <a:pt x="3" y="3"/>
                  </a:cubicBezTo>
                  <a:cubicBezTo>
                    <a:pt x="1" y="5"/>
                    <a:pt x="0" y="8"/>
                    <a:pt x="0" y="12"/>
                  </a:cubicBezTo>
                  <a:cubicBezTo>
                    <a:pt x="0" y="16"/>
                    <a:pt x="1" y="19"/>
                    <a:pt x="3" y="21"/>
                  </a:cubicBezTo>
                  <a:cubicBezTo>
                    <a:pt x="4" y="23"/>
                    <a:pt x="6" y="24"/>
                    <a:pt x="7" y="24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75" y="24"/>
                    <a:pt x="77" y="23"/>
                    <a:pt x="78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6" name="Freeform 135"/>
            <p:cNvSpPr/>
            <p:nvPr/>
          </p:nvSpPr>
          <p:spPr bwMode="auto">
            <a:xfrm>
              <a:off x="1350383" y="3165095"/>
              <a:ext cx="82634" cy="60097"/>
            </a:xfrm>
            <a:custGeom>
              <a:avLst/>
              <a:gdLst>
                <a:gd name="T0" fmla="*/ 0 w 74"/>
                <a:gd name="T1" fmla="*/ 40 h 54"/>
                <a:gd name="T2" fmla="*/ 2 w 74"/>
                <a:gd name="T3" fmla="*/ 47 h 54"/>
                <a:gd name="T4" fmla="*/ 12 w 74"/>
                <a:gd name="T5" fmla="*/ 54 h 54"/>
                <a:gd name="T6" fmla="*/ 14 w 74"/>
                <a:gd name="T7" fmla="*/ 54 h 54"/>
                <a:gd name="T8" fmla="*/ 71 w 74"/>
                <a:gd name="T9" fmla="*/ 21 h 54"/>
                <a:gd name="T10" fmla="*/ 74 w 74"/>
                <a:gd name="T11" fmla="*/ 15 h 54"/>
                <a:gd name="T12" fmla="*/ 72 w 74"/>
                <a:gd name="T13" fmla="*/ 7 h 54"/>
                <a:gd name="T14" fmla="*/ 72 w 74"/>
                <a:gd name="T15" fmla="*/ 6 h 54"/>
                <a:gd name="T16" fmla="*/ 62 w 74"/>
                <a:gd name="T17" fmla="*/ 0 h 54"/>
                <a:gd name="T18" fmla="*/ 62 w 74"/>
                <a:gd name="T19" fmla="*/ 0 h 54"/>
                <a:gd name="T20" fmla="*/ 60 w 74"/>
                <a:gd name="T21" fmla="*/ 0 h 54"/>
                <a:gd name="T22" fmla="*/ 3 w 74"/>
                <a:gd name="T23" fmla="*/ 33 h 54"/>
                <a:gd name="T24" fmla="*/ 0 w 74"/>
                <a:gd name="T25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54">
                  <a:moveTo>
                    <a:pt x="0" y="40"/>
                  </a:moveTo>
                  <a:cubicBezTo>
                    <a:pt x="0" y="42"/>
                    <a:pt x="1" y="45"/>
                    <a:pt x="2" y="47"/>
                  </a:cubicBezTo>
                  <a:cubicBezTo>
                    <a:pt x="5" y="52"/>
                    <a:pt x="9" y="54"/>
                    <a:pt x="12" y="54"/>
                  </a:cubicBezTo>
                  <a:cubicBezTo>
                    <a:pt x="13" y="54"/>
                    <a:pt x="14" y="54"/>
                    <a:pt x="14" y="54"/>
                  </a:cubicBezTo>
                  <a:cubicBezTo>
                    <a:pt x="71" y="21"/>
                    <a:pt x="71" y="21"/>
                    <a:pt x="71" y="21"/>
                  </a:cubicBezTo>
                  <a:cubicBezTo>
                    <a:pt x="73" y="20"/>
                    <a:pt x="74" y="18"/>
                    <a:pt x="74" y="15"/>
                  </a:cubicBezTo>
                  <a:cubicBezTo>
                    <a:pt x="74" y="12"/>
                    <a:pt x="73" y="10"/>
                    <a:pt x="72" y="7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69" y="2"/>
                    <a:pt x="65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0"/>
                    <a:pt x="60" y="0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4"/>
                    <a:pt x="0" y="37"/>
                    <a:pt x="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7" name="Freeform 136"/>
            <p:cNvSpPr/>
            <p:nvPr/>
          </p:nvSpPr>
          <p:spPr bwMode="auto">
            <a:xfrm>
              <a:off x="1320334" y="3112510"/>
              <a:ext cx="58595" cy="82634"/>
            </a:xfrm>
            <a:custGeom>
              <a:avLst/>
              <a:gdLst>
                <a:gd name="T0" fmla="*/ 7 w 54"/>
                <a:gd name="T1" fmla="*/ 72 h 74"/>
                <a:gd name="T2" fmla="*/ 14 w 54"/>
                <a:gd name="T3" fmla="*/ 74 h 74"/>
                <a:gd name="T4" fmla="*/ 21 w 54"/>
                <a:gd name="T5" fmla="*/ 71 h 74"/>
                <a:gd name="T6" fmla="*/ 53 w 54"/>
                <a:gd name="T7" fmla="*/ 14 h 74"/>
                <a:gd name="T8" fmla="*/ 54 w 54"/>
                <a:gd name="T9" fmla="*/ 12 h 74"/>
                <a:gd name="T10" fmla="*/ 47 w 54"/>
                <a:gd name="T11" fmla="*/ 2 h 74"/>
                <a:gd name="T12" fmla="*/ 47 w 54"/>
                <a:gd name="T13" fmla="*/ 2 h 74"/>
                <a:gd name="T14" fmla="*/ 39 w 54"/>
                <a:gd name="T15" fmla="*/ 0 h 74"/>
                <a:gd name="T16" fmla="*/ 39 w 54"/>
                <a:gd name="T17" fmla="*/ 0 h 74"/>
                <a:gd name="T18" fmla="*/ 33 w 54"/>
                <a:gd name="T19" fmla="*/ 2 h 74"/>
                <a:gd name="T20" fmla="*/ 0 w 54"/>
                <a:gd name="T21" fmla="*/ 60 h 74"/>
                <a:gd name="T22" fmla="*/ 0 w 54"/>
                <a:gd name="T23" fmla="*/ 62 h 74"/>
                <a:gd name="T24" fmla="*/ 7 w 54"/>
                <a:gd name="T25" fmla="*/ 7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74">
                  <a:moveTo>
                    <a:pt x="7" y="72"/>
                  </a:moveTo>
                  <a:cubicBezTo>
                    <a:pt x="9" y="73"/>
                    <a:pt x="12" y="74"/>
                    <a:pt x="14" y="74"/>
                  </a:cubicBezTo>
                  <a:cubicBezTo>
                    <a:pt x="17" y="74"/>
                    <a:pt x="20" y="73"/>
                    <a:pt x="21" y="71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4" y="14"/>
                    <a:pt x="54" y="13"/>
                    <a:pt x="54" y="12"/>
                  </a:cubicBezTo>
                  <a:cubicBezTo>
                    <a:pt x="54" y="9"/>
                    <a:pt x="52" y="5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0"/>
                    <a:pt x="42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6" y="0"/>
                    <a:pt x="34" y="1"/>
                    <a:pt x="33" y="2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1"/>
                    <a:pt x="0" y="62"/>
                  </a:cubicBezTo>
                  <a:cubicBezTo>
                    <a:pt x="0" y="65"/>
                    <a:pt x="2" y="69"/>
                    <a:pt x="7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8" name="Freeform 137"/>
            <p:cNvSpPr/>
            <p:nvPr/>
          </p:nvSpPr>
          <p:spPr bwMode="auto">
            <a:xfrm>
              <a:off x="1204647" y="3112510"/>
              <a:ext cx="60097" cy="82634"/>
            </a:xfrm>
            <a:custGeom>
              <a:avLst/>
              <a:gdLst>
                <a:gd name="T0" fmla="*/ 1 w 54"/>
                <a:gd name="T1" fmla="*/ 14 h 74"/>
                <a:gd name="T2" fmla="*/ 34 w 54"/>
                <a:gd name="T3" fmla="*/ 71 h 74"/>
                <a:gd name="T4" fmla="*/ 40 w 54"/>
                <a:gd name="T5" fmla="*/ 74 h 74"/>
                <a:gd name="T6" fmla="*/ 47 w 54"/>
                <a:gd name="T7" fmla="*/ 72 h 74"/>
                <a:gd name="T8" fmla="*/ 54 w 54"/>
                <a:gd name="T9" fmla="*/ 62 h 74"/>
                <a:gd name="T10" fmla="*/ 54 w 54"/>
                <a:gd name="T11" fmla="*/ 60 h 74"/>
                <a:gd name="T12" fmla="*/ 21 w 54"/>
                <a:gd name="T13" fmla="*/ 3 h 74"/>
                <a:gd name="T14" fmla="*/ 15 w 54"/>
                <a:gd name="T15" fmla="*/ 0 h 74"/>
                <a:gd name="T16" fmla="*/ 7 w 54"/>
                <a:gd name="T17" fmla="*/ 2 h 74"/>
                <a:gd name="T18" fmla="*/ 7 w 54"/>
                <a:gd name="T19" fmla="*/ 2 h 74"/>
                <a:gd name="T20" fmla="*/ 0 w 54"/>
                <a:gd name="T21" fmla="*/ 12 h 74"/>
                <a:gd name="T22" fmla="*/ 0 w 54"/>
                <a:gd name="T23" fmla="*/ 12 h 74"/>
                <a:gd name="T24" fmla="*/ 1 w 54"/>
                <a:gd name="T25" fmla="*/ 1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74">
                  <a:moveTo>
                    <a:pt x="1" y="14"/>
                  </a:moveTo>
                  <a:cubicBezTo>
                    <a:pt x="34" y="71"/>
                    <a:pt x="34" y="71"/>
                    <a:pt x="34" y="71"/>
                  </a:cubicBezTo>
                  <a:cubicBezTo>
                    <a:pt x="34" y="73"/>
                    <a:pt x="37" y="74"/>
                    <a:pt x="40" y="74"/>
                  </a:cubicBezTo>
                  <a:cubicBezTo>
                    <a:pt x="42" y="74"/>
                    <a:pt x="45" y="73"/>
                    <a:pt x="47" y="72"/>
                  </a:cubicBezTo>
                  <a:cubicBezTo>
                    <a:pt x="52" y="69"/>
                    <a:pt x="54" y="65"/>
                    <a:pt x="54" y="62"/>
                  </a:cubicBezTo>
                  <a:cubicBezTo>
                    <a:pt x="54" y="61"/>
                    <a:pt x="54" y="60"/>
                    <a:pt x="54" y="6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1"/>
                    <a:pt x="18" y="0"/>
                    <a:pt x="15" y="0"/>
                  </a:cubicBezTo>
                  <a:cubicBezTo>
                    <a:pt x="12" y="0"/>
                    <a:pt x="10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2" y="5"/>
                    <a:pt x="0" y="9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9" name="Freeform 138"/>
            <p:cNvSpPr/>
            <p:nvPr/>
          </p:nvSpPr>
          <p:spPr bwMode="auto">
            <a:xfrm>
              <a:off x="1152062" y="3165095"/>
              <a:ext cx="81131" cy="60097"/>
            </a:xfrm>
            <a:custGeom>
              <a:avLst/>
              <a:gdLst>
                <a:gd name="T0" fmla="*/ 3 w 74"/>
                <a:gd name="T1" fmla="*/ 21 h 54"/>
                <a:gd name="T2" fmla="*/ 60 w 74"/>
                <a:gd name="T3" fmla="*/ 54 h 54"/>
                <a:gd name="T4" fmla="*/ 62 w 74"/>
                <a:gd name="T5" fmla="*/ 54 h 54"/>
                <a:gd name="T6" fmla="*/ 72 w 74"/>
                <a:gd name="T7" fmla="*/ 47 h 54"/>
                <a:gd name="T8" fmla="*/ 74 w 74"/>
                <a:gd name="T9" fmla="*/ 40 h 54"/>
                <a:gd name="T10" fmla="*/ 71 w 74"/>
                <a:gd name="T11" fmla="*/ 34 h 54"/>
                <a:gd name="T12" fmla="*/ 14 w 74"/>
                <a:gd name="T13" fmla="*/ 1 h 54"/>
                <a:gd name="T14" fmla="*/ 12 w 74"/>
                <a:gd name="T15" fmla="*/ 0 h 54"/>
                <a:gd name="T16" fmla="*/ 2 w 74"/>
                <a:gd name="T17" fmla="*/ 7 h 54"/>
                <a:gd name="T18" fmla="*/ 2 w 74"/>
                <a:gd name="T19" fmla="*/ 7 h 54"/>
                <a:gd name="T20" fmla="*/ 0 w 74"/>
                <a:gd name="T21" fmla="*/ 15 h 54"/>
                <a:gd name="T22" fmla="*/ 0 w 74"/>
                <a:gd name="T23" fmla="*/ 15 h 54"/>
                <a:gd name="T24" fmla="*/ 3 w 74"/>
                <a:gd name="T25" fmla="*/ 2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54">
                  <a:moveTo>
                    <a:pt x="3" y="21"/>
                  </a:moveTo>
                  <a:cubicBezTo>
                    <a:pt x="60" y="54"/>
                    <a:pt x="60" y="54"/>
                    <a:pt x="60" y="54"/>
                  </a:cubicBezTo>
                  <a:cubicBezTo>
                    <a:pt x="60" y="54"/>
                    <a:pt x="61" y="54"/>
                    <a:pt x="62" y="54"/>
                  </a:cubicBezTo>
                  <a:cubicBezTo>
                    <a:pt x="65" y="54"/>
                    <a:pt x="69" y="52"/>
                    <a:pt x="72" y="47"/>
                  </a:cubicBezTo>
                  <a:cubicBezTo>
                    <a:pt x="73" y="45"/>
                    <a:pt x="74" y="42"/>
                    <a:pt x="74" y="40"/>
                  </a:cubicBezTo>
                  <a:cubicBezTo>
                    <a:pt x="74" y="37"/>
                    <a:pt x="73" y="34"/>
                    <a:pt x="71" y="34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9" y="0"/>
                    <a:pt x="5" y="2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10"/>
                    <a:pt x="0" y="12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1" y="20"/>
                    <a:pt x="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0" name="Freeform 139"/>
            <p:cNvSpPr/>
            <p:nvPr/>
          </p:nvSpPr>
          <p:spPr bwMode="auto">
            <a:xfrm>
              <a:off x="1152062" y="3280782"/>
              <a:ext cx="81131" cy="60097"/>
            </a:xfrm>
            <a:custGeom>
              <a:avLst/>
              <a:gdLst>
                <a:gd name="T0" fmla="*/ 74 w 74"/>
                <a:gd name="T1" fmla="*/ 14 h 54"/>
                <a:gd name="T2" fmla="*/ 72 w 74"/>
                <a:gd name="T3" fmla="*/ 7 h 54"/>
                <a:gd name="T4" fmla="*/ 62 w 74"/>
                <a:gd name="T5" fmla="*/ 0 h 54"/>
                <a:gd name="T6" fmla="*/ 60 w 74"/>
                <a:gd name="T7" fmla="*/ 0 h 54"/>
                <a:gd name="T8" fmla="*/ 3 w 74"/>
                <a:gd name="T9" fmla="*/ 33 h 54"/>
                <a:gd name="T10" fmla="*/ 0 w 74"/>
                <a:gd name="T11" fmla="*/ 39 h 54"/>
                <a:gd name="T12" fmla="*/ 2 w 74"/>
                <a:gd name="T13" fmla="*/ 47 h 54"/>
                <a:gd name="T14" fmla="*/ 2 w 74"/>
                <a:gd name="T15" fmla="*/ 47 h 54"/>
                <a:gd name="T16" fmla="*/ 12 w 74"/>
                <a:gd name="T17" fmla="*/ 54 h 54"/>
                <a:gd name="T18" fmla="*/ 12 w 74"/>
                <a:gd name="T19" fmla="*/ 54 h 54"/>
                <a:gd name="T20" fmla="*/ 14 w 74"/>
                <a:gd name="T21" fmla="*/ 53 h 54"/>
                <a:gd name="T22" fmla="*/ 71 w 74"/>
                <a:gd name="T23" fmla="*/ 20 h 54"/>
                <a:gd name="T24" fmla="*/ 74 w 74"/>
                <a:gd name="T25" fmla="*/ 1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54">
                  <a:moveTo>
                    <a:pt x="74" y="14"/>
                  </a:moveTo>
                  <a:cubicBezTo>
                    <a:pt x="74" y="12"/>
                    <a:pt x="73" y="9"/>
                    <a:pt x="72" y="7"/>
                  </a:cubicBezTo>
                  <a:cubicBezTo>
                    <a:pt x="69" y="2"/>
                    <a:pt x="65" y="0"/>
                    <a:pt x="62" y="0"/>
                  </a:cubicBezTo>
                  <a:cubicBezTo>
                    <a:pt x="61" y="0"/>
                    <a:pt x="60" y="0"/>
                    <a:pt x="60" y="0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4"/>
                    <a:pt x="0" y="36"/>
                    <a:pt x="0" y="39"/>
                  </a:cubicBezTo>
                  <a:cubicBezTo>
                    <a:pt x="0" y="42"/>
                    <a:pt x="1" y="44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5" y="52"/>
                    <a:pt x="9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3" y="54"/>
                    <a:pt x="14" y="54"/>
                    <a:pt x="14" y="53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73" y="20"/>
                    <a:pt x="74" y="17"/>
                    <a:pt x="7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1" name="Freeform 140"/>
            <p:cNvSpPr/>
            <p:nvPr/>
          </p:nvSpPr>
          <p:spPr bwMode="auto">
            <a:xfrm>
              <a:off x="1204647" y="3310831"/>
              <a:ext cx="60097" cy="82634"/>
            </a:xfrm>
            <a:custGeom>
              <a:avLst/>
              <a:gdLst>
                <a:gd name="T0" fmla="*/ 47 w 54"/>
                <a:gd name="T1" fmla="*/ 2 h 74"/>
                <a:gd name="T2" fmla="*/ 40 w 54"/>
                <a:gd name="T3" fmla="*/ 0 h 74"/>
                <a:gd name="T4" fmla="*/ 34 w 54"/>
                <a:gd name="T5" fmla="*/ 3 h 74"/>
                <a:gd name="T6" fmla="*/ 1 w 54"/>
                <a:gd name="T7" fmla="*/ 60 h 74"/>
                <a:gd name="T8" fmla="*/ 0 w 54"/>
                <a:gd name="T9" fmla="*/ 62 h 74"/>
                <a:gd name="T10" fmla="*/ 7 w 54"/>
                <a:gd name="T11" fmla="*/ 72 h 74"/>
                <a:gd name="T12" fmla="*/ 7 w 54"/>
                <a:gd name="T13" fmla="*/ 72 h 74"/>
                <a:gd name="T14" fmla="*/ 15 w 54"/>
                <a:gd name="T15" fmla="*/ 74 h 74"/>
                <a:gd name="T16" fmla="*/ 15 w 54"/>
                <a:gd name="T17" fmla="*/ 74 h 74"/>
                <a:gd name="T18" fmla="*/ 21 w 54"/>
                <a:gd name="T19" fmla="*/ 71 h 74"/>
                <a:gd name="T20" fmla="*/ 54 w 54"/>
                <a:gd name="T21" fmla="*/ 14 h 74"/>
                <a:gd name="T22" fmla="*/ 54 w 54"/>
                <a:gd name="T23" fmla="*/ 12 h 74"/>
                <a:gd name="T24" fmla="*/ 47 w 54"/>
                <a:gd name="T25" fmla="*/ 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74">
                  <a:moveTo>
                    <a:pt x="47" y="2"/>
                  </a:moveTo>
                  <a:cubicBezTo>
                    <a:pt x="45" y="1"/>
                    <a:pt x="42" y="0"/>
                    <a:pt x="40" y="0"/>
                  </a:cubicBezTo>
                  <a:cubicBezTo>
                    <a:pt x="37" y="0"/>
                    <a:pt x="34" y="1"/>
                    <a:pt x="34" y="3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0"/>
                    <a:pt x="0" y="61"/>
                    <a:pt x="0" y="62"/>
                  </a:cubicBezTo>
                  <a:cubicBezTo>
                    <a:pt x="0" y="65"/>
                    <a:pt x="2" y="69"/>
                    <a:pt x="7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10" y="73"/>
                    <a:pt x="12" y="74"/>
                    <a:pt x="15" y="74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8" y="74"/>
                    <a:pt x="20" y="73"/>
                    <a:pt x="21" y="71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4" y="14"/>
                    <a:pt x="54" y="13"/>
                    <a:pt x="54" y="12"/>
                  </a:cubicBezTo>
                  <a:cubicBezTo>
                    <a:pt x="54" y="9"/>
                    <a:pt x="52" y="5"/>
                    <a:pt x="4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2" name="Freeform 141"/>
            <p:cNvSpPr/>
            <p:nvPr/>
          </p:nvSpPr>
          <p:spPr bwMode="auto">
            <a:xfrm>
              <a:off x="1320334" y="3310831"/>
              <a:ext cx="58595" cy="82634"/>
            </a:xfrm>
            <a:custGeom>
              <a:avLst/>
              <a:gdLst>
                <a:gd name="T0" fmla="*/ 54 w 54"/>
                <a:gd name="T1" fmla="*/ 60 h 74"/>
                <a:gd name="T2" fmla="*/ 21 w 54"/>
                <a:gd name="T3" fmla="*/ 3 h 74"/>
                <a:gd name="T4" fmla="*/ 14 w 54"/>
                <a:gd name="T5" fmla="*/ 0 h 74"/>
                <a:gd name="T6" fmla="*/ 7 w 54"/>
                <a:gd name="T7" fmla="*/ 2 h 74"/>
                <a:gd name="T8" fmla="*/ 0 w 54"/>
                <a:gd name="T9" fmla="*/ 12 h 74"/>
                <a:gd name="T10" fmla="*/ 0 w 54"/>
                <a:gd name="T11" fmla="*/ 14 h 74"/>
                <a:gd name="T12" fmla="*/ 33 w 54"/>
                <a:gd name="T13" fmla="*/ 71 h 74"/>
                <a:gd name="T14" fmla="*/ 39 w 54"/>
                <a:gd name="T15" fmla="*/ 74 h 74"/>
                <a:gd name="T16" fmla="*/ 47 w 54"/>
                <a:gd name="T17" fmla="*/ 72 h 74"/>
                <a:gd name="T18" fmla="*/ 48 w 54"/>
                <a:gd name="T19" fmla="*/ 72 h 74"/>
                <a:gd name="T20" fmla="*/ 54 w 54"/>
                <a:gd name="T21" fmla="*/ 62 h 74"/>
                <a:gd name="T22" fmla="*/ 54 w 54"/>
                <a:gd name="T23" fmla="*/ 62 h 74"/>
                <a:gd name="T24" fmla="*/ 54 w 54"/>
                <a:gd name="T25" fmla="*/ 6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74">
                  <a:moveTo>
                    <a:pt x="54" y="6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1"/>
                    <a:pt x="18" y="0"/>
                    <a:pt x="14" y="0"/>
                  </a:cubicBezTo>
                  <a:cubicBezTo>
                    <a:pt x="12" y="0"/>
                    <a:pt x="9" y="1"/>
                    <a:pt x="7" y="2"/>
                  </a:cubicBezTo>
                  <a:cubicBezTo>
                    <a:pt x="2" y="5"/>
                    <a:pt x="0" y="9"/>
                    <a:pt x="0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33" y="71"/>
                    <a:pt x="33" y="71"/>
                    <a:pt x="33" y="71"/>
                  </a:cubicBezTo>
                  <a:cubicBezTo>
                    <a:pt x="34" y="73"/>
                    <a:pt x="36" y="74"/>
                    <a:pt x="39" y="74"/>
                  </a:cubicBezTo>
                  <a:cubicBezTo>
                    <a:pt x="42" y="74"/>
                    <a:pt x="44" y="73"/>
                    <a:pt x="47" y="72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52" y="69"/>
                    <a:pt x="54" y="65"/>
                    <a:pt x="54" y="62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1"/>
                    <a:pt x="54" y="60"/>
                    <a:pt x="54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3" name="Freeform 142"/>
            <p:cNvSpPr/>
            <p:nvPr/>
          </p:nvSpPr>
          <p:spPr bwMode="auto">
            <a:xfrm>
              <a:off x="1350383" y="3280782"/>
              <a:ext cx="82634" cy="60097"/>
            </a:xfrm>
            <a:custGeom>
              <a:avLst/>
              <a:gdLst>
                <a:gd name="T0" fmla="*/ 72 w 74"/>
                <a:gd name="T1" fmla="*/ 33 h 54"/>
                <a:gd name="T2" fmla="*/ 14 w 74"/>
                <a:gd name="T3" fmla="*/ 0 h 54"/>
                <a:gd name="T4" fmla="*/ 12 w 74"/>
                <a:gd name="T5" fmla="*/ 0 h 54"/>
                <a:gd name="T6" fmla="*/ 2 w 74"/>
                <a:gd name="T7" fmla="*/ 7 h 54"/>
                <a:gd name="T8" fmla="*/ 0 w 74"/>
                <a:gd name="T9" fmla="*/ 14 h 54"/>
                <a:gd name="T10" fmla="*/ 3 w 74"/>
                <a:gd name="T11" fmla="*/ 20 h 54"/>
                <a:gd name="T12" fmla="*/ 60 w 74"/>
                <a:gd name="T13" fmla="*/ 53 h 54"/>
                <a:gd name="T14" fmla="*/ 62 w 74"/>
                <a:gd name="T15" fmla="*/ 54 h 54"/>
                <a:gd name="T16" fmla="*/ 72 w 74"/>
                <a:gd name="T17" fmla="*/ 47 h 54"/>
                <a:gd name="T18" fmla="*/ 72 w 74"/>
                <a:gd name="T19" fmla="*/ 47 h 54"/>
                <a:gd name="T20" fmla="*/ 74 w 74"/>
                <a:gd name="T21" fmla="*/ 39 h 54"/>
                <a:gd name="T22" fmla="*/ 74 w 74"/>
                <a:gd name="T23" fmla="*/ 39 h 54"/>
                <a:gd name="T24" fmla="*/ 72 w 74"/>
                <a:gd name="T25" fmla="*/ 3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54">
                  <a:moveTo>
                    <a:pt x="72" y="33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9" y="0"/>
                    <a:pt x="5" y="2"/>
                    <a:pt x="2" y="7"/>
                  </a:cubicBezTo>
                  <a:cubicBezTo>
                    <a:pt x="1" y="9"/>
                    <a:pt x="0" y="12"/>
                    <a:pt x="0" y="14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60" y="53"/>
                    <a:pt x="60" y="53"/>
                    <a:pt x="60" y="53"/>
                  </a:cubicBezTo>
                  <a:cubicBezTo>
                    <a:pt x="60" y="54"/>
                    <a:pt x="61" y="54"/>
                    <a:pt x="62" y="54"/>
                  </a:cubicBezTo>
                  <a:cubicBezTo>
                    <a:pt x="65" y="54"/>
                    <a:pt x="69" y="52"/>
                    <a:pt x="72" y="47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74" y="44"/>
                    <a:pt x="74" y="42"/>
                    <a:pt x="74" y="39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6"/>
                    <a:pt x="73" y="34"/>
                    <a:pt x="72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10" name="组合 509"/>
          <p:cNvGrpSpPr/>
          <p:nvPr/>
        </p:nvGrpSpPr>
        <p:grpSpPr>
          <a:xfrm>
            <a:off x="6701155" y="4065905"/>
            <a:ext cx="325755" cy="321310"/>
            <a:chOff x="9397411" y="5055154"/>
            <a:chExt cx="326028" cy="222361"/>
          </a:xfrm>
          <a:solidFill>
            <a:schemeClr val="accent1">
              <a:lumMod val="50000"/>
            </a:schemeClr>
          </a:solidFill>
        </p:grpSpPr>
        <p:sp>
          <p:nvSpPr>
            <p:cNvPr id="54" name="Freeform 448"/>
            <p:cNvSpPr/>
            <p:nvPr/>
          </p:nvSpPr>
          <p:spPr bwMode="auto">
            <a:xfrm>
              <a:off x="9397411" y="5161827"/>
              <a:ext cx="326028" cy="115688"/>
            </a:xfrm>
            <a:custGeom>
              <a:avLst/>
              <a:gdLst>
                <a:gd name="T0" fmla="*/ 147 w 295"/>
                <a:gd name="T1" fmla="*/ 15 h 104"/>
                <a:gd name="T2" fmla="*/ 126 w 295"/>
                <a:gd name="T3" fmla="*/ 0 h 104"/>
                <a:gd name="T4" fmla="*/ 13 w 295"/>
                <a:gd name="T5" fmla="*/ 0 h 104"/>
                <a:gd name="T6" fmla="*/ 6 w 295"/>
                <a:gd name="T7" fmla="*/ 92 h 104"/>
                <a:gd name="T8" fmla="*/ 289 w 295"/>
                <a:gd name="T9" fmla="*/ 92 h 104"/>
                <a:gd name="T10" fmla="*/ 283 w 295"/>
                <a:gd name="T11" fmla="*/ 0 h 104"/>
                <a:gd name="T12" fmla="*/ 169 w 295"/>
                <a:gd name="T13" fmla="*/ 0 h 104"/>
                <a:gd name="T14" fmla="*/ 147 w 295"/>
                <a:gd name="T15" fmla="*/ 1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5" h="104">
                  <a:moveTo>
                    <a:pt x="147" y="15"/>
                  </a:moveTo>
                  <a:cubicBezTo>
                    <a:pt x="138" y="15"/>
                    <a:pt x="129" y="9"/>
                    <a:pt x="126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39"/>
                    <a:pt x="0" y="86"/>
                    <a:pt x="6" y="92"/>
                  </a:cubicBezTo>
                  <a:cubicBezTo>
                    <a:pt x="18" y="104"/>
                    <a:pt x="278" y="103"/>
                    <a:pt x="289" y="92"/>
                  </a:cubicBezTo>
                  <a:cubicBezTo>
                    <a:pt x="295" y="86"/>
                    <a:pt x="289" y="39"/>
                    <a:pt x="283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6" y="9"/>
                    <a:pt x="157" y="15"/>
                    <a:pt x="14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Freeform 449"/>
            <p:cNvSpPr>
              <a:spLocks noEditPoints="1"/>
            </p:cNvSpPr>
            <p:nvPr/>
          </p:nvSpPr>
          <p:spPr bwMode="auto">
            <a:xfrm>
              <a:off x="9413939" y="5055154"/>
              <a:ext cx="292975" cy="88644"/>
            </a:xfrm>
            <a:custGeom>
              <a:avLst/>
              <a:gdLst>
                <a:gd name="T0" fmla="*/ 132 w 265"/>
                <a:gd name="T1" fmla="*/ 68 h 81"/>
                <a:gd name="T2" fmla="*/ 153 w 265"/>
                <a:gd name="T3" fmla="*/ 81 h 81"/>
                <a:gd name="T4" fmla="*/ 265 w 265"/>
                <a:gd name="T5" fmla="*/ 81 h 81"/>
                <a:gd name="T6" fmla="*/ 257 w 265"/>
                <a:gd name="T7" fmla="*/ 40 h 81"/>
                <a:gd name="T8" fmla="*/ 201 w 265"/>
                <a:gd name="T9" fmla="*/ 40 h 81"/>
                <a:gd name="T10" fmla="*/ 163 w 265"/>
                <a:gd name="T11" fmla="*/ 0 h 81"/>
                <a:gd name="T12" fmla="*/ 101 w 265"/>
                <a:gd name="T13" fmla="*/ 0 h 81"/>
                <a:gd name="T14" fmla="*/ 65 w 265"/>
                <a:gd name="T15" fmla="*/ 40 h 81"/>
                <a:gd name="T16" fmla="*/ 8 w 265"/>
                <a:gd name="T17" fmla="*/ 40 h 81"/>
                <a:gd name="T18" fmla="*/ 0 w 265"/>
                <a:gd name="T19" fmla="*/ 81 h 81"/>
                <a:gd name="T20" fmla="*/ 112 w 265"/>
                <a:gd name="T21" fmla="*/ 81 h 81"/>
                <a:gd name="T22" fmla="*/ 132 w 265"/>
                <a:gd name="T23" fmla="*/ 68 h 81"/>
                <a:gd name="T24" fmla="*/ 117 w 265"/>
                <a:gd name="T25" fmla="*/ 14 h 81"/>
                <a:gd name="T26" fmla="*/ 147 w 265"/>
                <a:gd name="T27" fmla="*/ 14 h 81"/>
                <a:gd name="T28" fmla="*/ 157 w 265"/>
                <a:gd name="T29" fmla="*/ 27 h 81"/>
                <a:gd name="T30" fmla="*/ 147 w 265"/>
                <a:gd name="T31" fmla="*/ 40 h 81"/>
                <a:gd name="T32" fmla="*/ 117 w 265"/>
                <a:gd name="T33" fmla="*/ 40 h 81"/>
                <a:gd name="T34" fmla="*/ 107 w 265"/>
                <a:gd name="T35" fmla="*/ 27 h 81"/>
                <a:gd name="T36" fmla="*/ 117 w 265"/>
                <a:gd name="T37" fmla="*/ 1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5" h="81">
                  <a:moveTo>
                    <a:pt x="132" y="68"/>
                  </a:moveTo>
                  <a:cubicBezTo>
                    <a:pt x="142" y="68"/>
                    <a:pt x="149" y="73"/>
                    <a:pt x="153" y="81"/>
                  </a:cubicBezTo>
                  <a:cubicBezTo>
                    <a:pt x="265" y="81"/>
                    <a:pt x="265" y="81"/>
                    <a:pt x="265" y="81"/>
                  </a:cubicBezTo>
                  <a:cubicBezTo>
                    <a:pt x="261" y="58"/>
                    <a:pt x="257" y="40"/>
                    <a:pt x="257" y="40"/>
                  </a:cubicBezTo>
                  <a:cubicBezTo>
                    <a:pt x="201" y="40"/>
                    <a:pt x="201" y="40"/>
                    <a:pt x="201" y="40"/>
                  </a:cubicBezTo>
                  <a:cubicBezTo>
                    <a:pt x="193" y="23"/>
                    <a:pt x="177" y="0"/>
                    <a:pt x="163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88" y="0"/>
                    <a:pt x="74" y="22"/>
                    <a:pt x="65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5" y="58"/>
                    <a:pt x="0" y="81"/>
                  </a:cubicBezTo>
                  <a:cubicBezTo>
                    <a:pt x="112" y="81"/>
                    <a:pt x="112" y="81"/>
                    <a:pt x="112" y="81"/>
                  </a:cubicBezTo>
                  <a:cubicBezTo>
                    <a:pt x="115" y="73"/>
                    <a:pt x="123" y="68"/>
                    <a:pt x="132" y="68"/>
                  </a:cubicBezTo>
                  <a:close/>
                  <a:moveTo>
                    <a:pt x="117" y="14"/>
                  </a:moveTo>
                  <a:cubicBezTo>
                    <a:pt x="147" y="14"/>
                    <a:pt x="147" y="14"/>
                    <a:pt x="147" y="14"/>
                  </a:cubicBezTo>
                  <a:cubicBezTo>
                    <a:pt x="153" y="14"/>
                    <a:pt x="157" y="22"/>
                    <a:pt x="157" y="27"/>
                  </a:cubicBezTo>
                  <a:cubicBezTo>
                    <a:pt x="157" y="32"/>
                    <a:pt x="153" y="40"/>
                    <a:pt x="147" y="40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11" y="40"/>
                    <a:pt x="107" y="32"/>
                    <a:pt x="107" y="27"/>
                  </a:cubicBezTo>
                  <a:cubicBezTo>
                    <a:pt x="107" y="22"/>
                    <a:pt x="111" y="14"/>
                    <a:pt x="11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84" name="Замещающее содержимое 10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16200000">
            <a:off x="-3279140" y="3279140"/>
            <a:ext cx="6858000" cy="2997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2" name="组合 481"/>
          <p:cNvGrpSpPr/>
          <p:nvPr/>
        </p:nvGrpSpPr>
        <p:grpSpPr>
          <a:xfrm>
            <a:off x="655320" y="457835"/>
            <a:ext cx="278130" cy="373380"/>
            <a:chOff x="4334214" y="6276632"/>
            <a:chExt cx="277950" cy="317014"/>
          </a:xfrm>
          <a:solidFill>
            <a:schemeClr val="accent1">
              <a:lumMod val="50000"/>
            </a:schemeClr>
          </a:solidFill>
        </p:grpSpPr>
        <p:sp>
          <p:nvSpPr>
            <p:cNvPr id="35" name="Freeform 426"/>
            <p:cNvSpPr>
              <a:spLocks noEditPoints="1"/>
            </p:cNvSpPr>
            <p:nvPr/>
          </p:nvSpPr>
          <p:spPr bwMode="auto">
            <a:xfrm>
              <a:off x="4520515" y="6276632"/>
              <a:ext cx="91649" cy="317014"/>
            </a:xfrm>
            <a:custGeom>
              <a:avLst/>
              <a:gdLst>
                <a:gd name="T0" fmla="*/ 0 w 61"/>
                <a:gd name="T1" fmla="*/ 0 h 211"/>
                <a:gd name="T2" fmla="*/ 0 w 61"/>
                <a:gd name="T3" fmla="*/ 211 h 211"/>
                <a:gd name="T4" fmla="*/ 61 w 61"/>
                <a:gd name="T5" fmla="*/ 211 h 211"/>
                <a:gd name="T6" fmla="*/ 61 w 61"/>
                <a:gd name="T7" fmla="*/ 0 h 211"/>
                <a:gd name="T8" fmla="*/ 0 w 61"/>
                <a:gd name="T9" fmla="*/ 0 h 211"/>
                <a:gd name="T10" fmla="*/ 44 w 61"/>
                <a:gd name="T11" fmla="*/ 158 h 211"/>
                <a:gd name="T12" fmla="*/ 17 w 61"/>
                <a:gd name="T13" fmla="*/ 158 h 211"/>
                <a:gd name="T14" fmla="*/ 17 w 61"/>
                <a:gd name="T15" fmla="*/ 132 h 211"/>
                <a:gd name="T16" fmla="*/ 44 w 61"/>
                <a:gd name="T17" fmla="*/ 132 h 211"/>
                <a:gd name="T18" fmla="*/ 44 w 61"/>
                <a:gd name="T19" fmla="*/ 158 h 211"/>
                <a:gd name="T20" fmla="*/ 44 w 61"/>
                <a:gd name="T21" fmla="*/ 105 h 211"/>
                <a:gd name="T22" fmla="*/ 17 w 61"/>
                <a:gd name="T23" fmla="*/ 105 h 211"/>
                <a:gd name="T24" fmla="*/ 17 w 61"/>
                <a:gd name="T25" fmla="*/ 79 h 211"/>
                <a:gd name="T26" fmla="*/ 44 w 61"/>
                <a:gd name="T27" fmla="*/ 79 h 211"/>
                <a:gd name="T28" fmla="*/ 44 w 61"/>
                <a:gd name="T29" fmla="*/ 105 h 211"/>
                <a:gd name="T30" fmla="*/ 44 w 61"/>
                <a:gd name="T31" fmla="*/ 52 h 211"/>
                <a:gd name="T32" fmla="*/ 17 w 61"/>
                <a:gd name="T33" fmla="*/ 52 h 211"/>
                <a:gd name="T34" fmla="*/ 17 w 61"/>
                <a:gd name="T35" fmla="*/ 26 h 211"/>
                <a:gd name="T36" fmla="*/ 44 w 61"/>
                <a:gd name="T37" fmla="*/ 26 h 211"/>
                <a:gd name="T38" fmla="*/ 44 w 61"/>
                <a:gd name="T39" fmla="*/ 52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1" h="211">
                  <a:moveTo>
                    <a:pt x="0" y="0"/>
                  </a:moveTo>
                  <a:lnTo>
                    <a:pt x="0" y="211"/>
                  </a:lnTo>
                  <a:lnTo>
                    <a:pt x="61" y="211"/>
                  </a:lnTo>
                  <a:lnTo>
                    <a:pt x="61" y="0"/>
                  </a:lnTo>
                  <a:lnTo>
                    <a:pt x="0" y="0"/>
                  </a:lnTo>
                  <a:close/>
                  <a:moveTo>
                    <a:pt x="44" y="158"/>
                  </a:moveTo>
                  <a:lnTo>
                    <a:pt x="17" y="158"/>
                  </a:lnTo>
                  <a:lnTo>
                    <a:pt x="17" y="132"/>
                  </a:lnTo>
                  <a:lnTo>
                    <a:pt x="44" y="132"/>
                  </a:lnTo>
                  <a:lnTo>
                    <a:pt x="44" y="158"/>
                  </a:lnTo>
                  <a:close/>
                  <a:moveTo>
                    <a:pt x="44" y="105"/>
                  </a:moveTo>
                  <a:lnTo>
                    <a:pt x="17" y="105"/>
                  </a:lnTo>
                  <a:lnTo>
                    <a:pt x="17" y="79"/>
                  </a:lnTo>
                  <a:lnTo>
                    <a:pt x="44" y="79"/>
                  </a:lnTo>
                  <a:lnTo>
                    <a:pt x="44" y="105"/>
                  </a:lnTo>
                  <a:close/>
                  <a:moveTo>
                    <a:pt x="44" y="52"/>
                  </a:moveTo>
                  <a:lnTo>
                    <a:pt x="17" y="52"/>
                  </a:lnTo>
                  <a:lnTo>
                    <a:pt x="17" y="26"/>
                  </a:lnTo>
                  <a:lnTo>
                    <a:pt x="44" y="26"/>
                  </a:lnTo>
                  <a:lnTo>
                    <a:pt x="44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Freeform 427"/>
            <p:cNvSpPr>
              <a:spLocks noEditPoints="1"/>
            </p:cNvSpPr>
            <p:nvPr/>
          </p:nvSpPr>
          <p:spPr bwMode="auto">
            <a:xfrm>
              <a:off x="4334214" y="6320202"/>
              <a:ext cx="157756" cy="273443"/>
            </a:xfrm>
            <a:custGeom>
              <a:avLst/>
              <a:gdLst>
                <a:gd name="T0" fmla="*/ 88 w 105"/>
                <a:gd name="T1" fmla="*/ 8 h 182"/>
                <a:gd name="T2" fmla="*/ 49 w 105"/>
                <a:gd name="T3" fmla="*/ 8 h 182"/>
                <a:gd name="T4" fmla="*/ 49 w 105"/>
                <a:gd name="T5" fmla="*/ 23 h 182"/>
                <a:gd name="T6" fmla="*/ 25 w 105"/>
                <a:gd name="T7" fmla="*/ 23 h 182"/>
                <a:gd name="T8" fmla="*/ 25 w 105"/>
                <a:gd name="T9" fmla="*/ 0 h 182"/>
                <a:gd name="T10" fmla="*/ 16 w 105"/>
                <a:gd name="T11" fmla="*/ 0 h 182"/>
                <a:gd name="T12" fmla="*/ 16 w 105"/>
                <a:gd name="T13" fmla="*/ 23 h 182"/>
                <a:gd name="T14" fmla="*/ 0 w 105"/>
                <a:gd name="T15" fmla="*/ 23 h 182"/>
                <a:gd name="T16" fmla="*/ 0 w 105"/>
                <a:gd name="T17" fmla="*/ 182 h 182"/>
                <a:gd name="T18" fmla="*/ 105 w 105"/>
                <a:gd name="T19" fmla="*/ 182 h 182"/>
                <a:gd name="T20" fmla="*/ 105 w 105"/>
                <a:gd name="T21" fmla="*/ 23 h 182"/>
                <a:gd name="T22" fmla="*/ 88 w 105"/>
                <a:gd name="T23" fmla="*/ 23 h 182"/>
                <a:gd name="T24" fmla="*/ 88 w 105"/>
                <a:gd name="T25" fmla="*/ 8 h 182"/>
                <a:gd name="T26" fmla="*/ 43 w 105"/>
                <a:gd name="T27" fmla="*/ 129 h 182"/>
                <a:gd name="T28" fmla="*/ 16 w 105"/>
                <a:gd name="T29" fmla="*/ 129 h 182"/>
                <a:gd name="T30" fmla="*/ 16 w 105"/>
                <a:gd name="T31" fmla="*/ 103 h 182"/>
                <a:gd name="T32" fmla="*/ 43 w 105"/>
                <a:gd name="T33" fmla="*/ 103 h 182"/>
                <a:gd name="T34" fmla="*/ 43 w 105"/>
                <a:gd name="T35" fmla="*/ 129 h 182"/>
                <a:gd name="T36" fmla="*/ 43 w 105"/>
                <a:gd name="T37" fmla="*/ 76 h 182"/>
                <a:gd name="T38" fmla="*/ 16 w 105"/>
                <a:gd name="T39" fmla="*/ 76 h 182"/>
                <a:gd name="T40" fmla="*/ 16 w 105"/>
                <a:gd name="T41" fmla="*/ 50 h 182"/>
                <a:gd name="T42" fmla="*/ 43 w 105"/>
                <a:gd name="T43" fmla="*/ 50 h 182"/>
                <a:gd name="T44" fmla="*/ 43 w 105"/>
                <a:gd name="T45" fmla="*/ 76 h 182"/>
                <a:gd name="T46" fmla="*/ 88 w 105"/>
                <a:gd name="T47" fmla="*/ 129 h 182"/>
                <a:gd name="T48" fmla="*/ 61 w 105"/>
                <a:gd name="T49" fmla="*/ 129 h 182"/>
                <a:gd name="T50" fmla="*/ 61 w 105"/>
                <a:gd name="T51" fmla="*/ 103 h 182"/>
                <a:gd name="T52" fmla="*/ 88 w 105"/>
                <a:gd name="T53" fmla="*/ 103 h 182"/>
                <a:gd name="T54" fmla="*/ 88 w 105"/>
                <a:gd name="T55" fmla="*/ 129 h 182"/>
                <a:gd name="T56" fmla="*/ 88 w 105"/>
                <a:gd name="T57" fmla="*/ 76 h 182"/>
                <a:gd name="T58" fmla="*/ 61 w 105"/>
                <a:gd name="T59" fmla="*/ 76 h 182"/>
                <a:gd name="T60" fmla="*/ 61 w 105"/>
                <a:gd name="T61" fmla="*/ 50 h 182"/>
                <a:gd name="T62" fmla="*/ 88 w 105"/>
                <a:gd name="T63" fmla="*/ 50 h 182"/>
                <a:gd name="T64" fmla="*/ 88 w 105"/>
                <a:gd name="T65" fmla="*/ 76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5" h="182">
                  <a:moveTo>
                    <a:pt x="88" y="8"/>
                  </a:moveTo>
                  <a:lnTo>
                    <a:pt x="49" y="8"/>
                  </a:lnTo>
                  <a:lnTo>
                    <a:pt x="49" y="23"/>
                  </a:lnTo>
                  <a:lnTo>
                    <a:pt x="25" y="23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16" y="23"/>
                  </a:lnTo>
                  <a:lnTo>
                    <a:pt x="0" y="23"/>
                  </a:lnTo>
                  <a:lnTo>
                    <a:pt x="0" y="182"/>
                  </a:lnTo>
                  <a:lnTo>
                    <a:pt x="105" y="182"/>
                  </a:lnTo>
                  <a:lnTo>
                    <a:pt x="105" y="23"/>
                  </a:lnTo>
                  <a:lnTo>
                    <a:pt x="88" y="23"/>
                  </a:lnTo>
                  <a:lnTo>
                    <a:pt x="88" y="8"/>
                  </a:lnTo>
                  <a:close/>
                  <a:moveTo>
                    <a:pt x="43" y="129"/>
                  </a:moveTo>
                  <a:lnTo>
                    <a:pt x="16" y="129"/>
                  </a:lnTo>
                  <a:lnTo>
                    <a:pt x="16" y="103"/>
                  </a:lnTo>
                  <a:lnTo>
                    <a:pt x="43" y="103"/>
                  </a:lnTo>
                  <a:lnTo>
                    <a:pt x="43" y="129"/>
                  </a:lnTo>
                  <a:close/>
                  <a:moveTo>
                    <a:pt x="43" y="76"/>
                  </a:moveTo>
                  <a:lnTo>
                    <a:pt x="16" y="76"/>
                  </a:lnTo>
                  <a:lnTo>
                    <a:pt x="16" y="50"/>
                  </a:lnTo>
                  <a:lnTo>
                    <a:pt x="43" y="50"/>
                  </a:lnTo>
                  <a:lnTo>
                    <a:pt x="43" y="76"/>
                  </a:lnTo>
                  <a:close/>
                  <a:moveTo>
                    <a:pt x="88" y="129"/>
                  </a:moveTo>
                  <a:lnTo>
                    <a:pt x="61" y="129"/>
                  </a:lnTo>
                  <a:lnTo>
                    <a:pt x="61" y="103"/>
                  </a:lnTo>
                  <a:lnTo>
                    <a:pt x="88" y="103"/>
                  </a:lnTo>
                  <a:lnTo>
                    <a:pt x="88" y="129"/>
                  </a:lnTo>
                  <a:close/>
                  <a:moveTo>
                    <a:pt x="88" y="76"/>
                  </a:moveTo>
                  <a:lnTo>
                    <a:pt x="61" y="76"/>
                  </a:lnTo>
                  <a:lnTo>
                    <a:pt x="61" y="50"/>
                  </a:lnTo>
                  <a:lnTo>
                    <a:pt x="88" y="50"/>
                  </a:lnTo>
                  <a:lnTo>
                    <a:pt x="88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7411" name="Freeform 208"/>
          <p:cNvSpPr>
            <a:spLocks noEditPoints="1"/>
          </p:cNvSpPr>
          <p:nvPr/>
        </p:nvSpPr>
        <p:spPr>
          <a:xfrm>
            <a:off x="1363663" y="4056698"/>
            <a:ext cx="277812" cy="315912"/>
          </a:xfrm>
          <a:custGeom>
            <a:avLst/>
            <a:gdLst/>
            <a:ahLst/>
            <a:cxnLst>
              <a:cxn ang="0">
                <a:pos x="263861869" y="246314831"/>
              </a:cxn>
              <a:cxn ang="0">
                <a:pos x="263861869" y="236655383"/>
              </a:cxn>
              <a:cxn ang="0">
                <a:pos x="263861869" y="152135760"/>
              </a:cxn>
              <a:cxn ang="0">
                <a:pos x="189688270" y="48297241"/>
              </a:cxn>
              <a:cxn ang="0">
                <a:pos x="192120227" y="38637793"/>
              </a:cxn>
              <a:cxn ang="0">
                <a:pos x="153210011" y="0"/>
              </a:cxn>
              <a:cxn ang="0">
                <a:pos x="114299794" y="38637793"/>
              </a:cxn>
              <a:cxn ang="0">
                <a:pos x="116731752" y="48297241"/>
              </a:cxn>
              <a:cxn ang="0">
                <a:pos x="42558153" y="152135760"/>
              </a:cxn>
              <a:cxn ang="0">
                <a:pos x="42558153" y="236655383"/>
              </a:cxn>
              <a:cxn ang="0">
                <a:pos x="42558153" y="246314831"/>
              </a:cxn>
              <a:cxn ang="0">
                <a:pos x="0" y="287366938"/>
              </a:cxn>
              <a:cxn ang="0">
                <a:pos x="17023702" y="304270423"/>
              </a:cxn>
              <a:cxn ang="0">
                <a:pos x="115515773" y="304270423"/>
              </a:cxn>
              <a:cxn ang="0">
                <a:pos x="114299794" y="309100148"/>
              </a:cxn>
              <a:cxn ang="0">
                <a:pos x="153210011" y="347737940"/>
              </a:cxn>
              <a:cxn ang="0">
                <a:pos x="192120227" y="309100148"/>
              </a:cxn>
              <a:cxn ang="0">
                <a:pos x="190904248" y="304270423"/>
              </a:cxn>
              <a:cxn ang="0">
                <a:pos x="289396319" y="304270423"/>
              </a:cxn>
              <a:cxn ang="0">
                <a:pos x="306420021" y="287366938"/>
              </a:cxn>
              <a:cxn ang="0">
                <a:pos x="263861869" y="246314831"/>
              </a:cxn>
              <a:cxn ang="0">
                <a:pos x="131322394" y="38637793"/>
              </a:cxn>
              <a:cxn ang="0">
                <a:pos x="153210011" y="16903486"/>
              </a:cxn>
              <a:cxn ang="0">
                <a:pos x="175097628" y="38637793"/>
              </a:cxn>
              <a:cxn ang="0">
                <a:pos x="173881649" y="44674125"/>
              </a:cxn>
              <a:cxn ang="0">
                <a:pos x="153210011" y="42259812"/>
              </a:cxn>
              <a:cxn ang="0">
                <a:pos x="132538373" y="44674125"/>
              </a:cxn>
              <a:cxn ang="0">
                <a:pos x="131322394" y="38637793"/>
              </a:cxn>
            </a:cxnLst>
            <a:rect l="0" t="0" r="0" b="0"/>
            <a:pathLst>
              <a:path w="252" h="288">
                <a:moveTo>
                  <a:pt x="217" y="204"/>
                </a:moveTo>
                <a:cubicBezTo>
                  <a:pt x="217" y="202"/>
                  <a:pt x="217" y="199"/>
                  <a:pt x="217" y="196"/>
                </a:cubicBezTo>
                <a:cubicBezTo>
                  <a:pt x="217" y="126"/>
                  <a:pt x="217" y="126"/>
                  <a:pt x="217" y="126"/>
                </a:cubicBezTo>
                <a:cubicBezTo>
                  <a:pt x="217" y="86"/>
                  <a:pt x="192" y="53"/>
                  <a:pt x="156" y="40"/>
                </a:cubicBezTo>
                <a:cubicBezTo>
                  <a:pt x="157" y="37"/>
                  <a:pt x="158" y="35"/>
                  <a:pt x="158" y="32"/>
                </a:cubicBezTo>
                <a:cubicBezTo>
                  <a:pt x="158" y="14"/>
                  <a:pt x="143" y="0"/>
                  <a:pt x="126" y="0"/>
                </a:cubicBezTo>
                <a:cubicBezTo>
                  <a:pt x="109" y="0"/>
                  <a:pt x="94" y="14"/>
                  <a:pt x="94" y="32"/>
                </a:cubicBezTo>
                <a:cubicBezTo>
                  <a:pt x="94" y="35"/>
                  <a:pt x="95" y="37"/>
                  <a:pt x="96" y="40"/>
                </a:cubicBezTo>
                <a:cubicBezTo>
                  <a:pt x="60" y="53"/>
                  <a:pt x="35" y="86"/>
                  <a:pt x="35" y="126"/>
                </a:cubicBezTo>
                <a:cubicBezTo>
                  <a:pt x="35" y="196"/>
                  <a:pt x="35" y="196"/>
                  <a:pt x="35" y="196"/>
                </a:cubicBezTo>
                <a:cubicBezTo>
                  <a:pt x="35" y="199"/>
                  <a:pt x="35" y="202"/>
                  <a:pt x="35" y="204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246"/>
                  <a:pt x="6" y="252"/>
                  <a:pt x="14" y="252"/>
                </a:cubicBezTo>
                <a:cubicBezTo>
                  <a:pt x="95" y="252"/>
                  <a:pt x="95" y="252"/>
                  <a:pt x="95" y="252"/>
                </a:cubicBezTo>
                <a:cubicBezTo>
                  <a:pt x="95" y="254"/>
                  <a:pt x="94" y="255"/>
                  <a:pt x="94" y="256"/>
                </a:cubicBezTo>
                <a:cubicBezTo>
                  <a:pt x="94" y="274"/>
                  <a:pt x="109" y="288"/>
                  <a:pt x="126" y="288"/>
                </a:cubicBezTo>
                <a:cubicBezTo>
                  <a:pt x="143" y="288"/>
                  <a:pt x="158" y="274"/>
                  <a:pt x="158" y="256"/>
                </a:cubicBezTo>
                <a:cubicBezTo>
                  <a:pt x="158" y="255"/>
                  <a:pt x="157" y="254"/>
                  <a:pt x="157" y="252"/>
                </a:cubicBezTo>
                <a:cubicBezTo>
                  <a:pt x="238" y="252"/>
                  <a:pt x="238" y="252"/>
                  <a:pt x="238" y="252"/>
                </a:cubicBezTo>
                <a:cubicBezTo>
                  <a:pt x="246" y="252"/>
                  <a:pt x="252" y="246"/>
                  <a:pt x="252" y="238"/>
                </a:cubicBezTo>
                <a:lnTo>
                  <a:pt x="217" y="204"/>
                </a:lnTo>
                <a:close/>
                <a:moveTo>
                  <a:pt x="108" y="32"/>
                </a:moveTo>
                <a:cubicBezTo>
                  <a:pt x="108" y="22"/>
                  <a:pt x="116" y="14"/>
                  <a:pt x="126" y="14"/>
                </a:cubicBezTo>
                <a:cubicBezTo>
                  <a:pt x="136" y="14"/>
                  <a:pt x="144" y="22"/>
                  <a:pt x="144" y="32"/>
                </a:cubicBezTo>
                <a:cubicBezTo>
                  <a:pt x="144" y="33"/>
                  <a:pt x="143" y="35"/>
                  <a:pt x="143" y="37"/>
                </a:cubicBezTo>
                <a:cubicBezTo>
                  <a:pt x="137" y="36"/>
                  <a:pt x="132" y="35"/>
                  <a:pt x="126" y="35"/>
                </a:cubicBezTo>
                <a:cubicBezTo>
                  <a:pt x="120" y="35"/>
                  <a:pt x="115" y="36"/>
                  <a:pt x="109" y="37"/>
                </a:cubicBezTo>
                <a:cubicBezTo>
                  <a:pt x="109" y="35"/>
                  <a:pt x="108" y="33"/>
                  <a:pt x="108" y="32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9525">
            <a:noFill/>
          </a:ln>
        </p:spPr>
        <p:txBody>
          <a:bodyPr/>
          <a:lstStyle/>
          <a:p>
            <a:endParaRPr lang="ru-RU" altLang="en-US"/>
          </a:p>
        </p:txBody>
      </p:sp>
      <p:sp>
        <p:nvSpPr>
          <p:cNvPr id="12" name="TextBox 13"/>
          <p:cNvSpPr txBox="1"/>
          <p:nvPr/>
        </p:nvSpPr>
        <p:spPr>
          <a:xfrm>
            <a:off x="5723165" y="2069173"/>
            <a:ext cx="6057900" cy="402571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sz="2400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2024 год</a:t>
            </a:r>
          </a:p>
          <a:p>
            <a:pPr algn="ctr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План мероприятий по подготовке </a:t>
            </a:r>
          </a:p>
          <a:p>
            <a:pPr algn="ctr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к празднованию юбилея Победы:</a:t>
            </a:r>
          </a:p>
          <a:p>
            <a:pPr algn="ctr" defTabSz="1216025">
              <a:spcBef>
                <a:spcPct val="20000"/>
              </a:spcBef>
              <a:buFont typeface="Arial" panose="020B0604020202020204" pitchFamily="34" charset="0"/>
            </a:pPr>
            <a:endParaRPr lang="ru-RU" dirty="0" smtClean="0">
              <a:solidFill>
                <a:schemeClr val="bg1"/>
              </a:solidFill>
              <a:latin typeface="Bahnschrift Light" panose="020B0502040204020203" pitchFamily="34" charset="0"/>
              <a:ea typeface="Microsoft YaHei" panose="020B0503020204020204" charset="-122"/>
              <a:sym typeface="Arial" panose="020B0604020202020204" pitchFamily="34" charset="0"/>
            </a:endParaRPr>
          </a:p>
          <a:p>
            <a:pPr algn="just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меры социальной поддержки ветеранов;</a:t>
            </a:r>
          </a:p>
          <a:p>
            <a:pPr algn="just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ремонт мемориалов воинской славы;</a:t>
            </a:r>
          </a:p>
          <a:p>
            <a:pPr algn="just" defTabSz="1216025">
              <a:spcBef>
                <a:spcPct val="20000"/>
              </a:spcBef>
            </a:pPr>
            <a:r>
              <a:rPr lang="ru-RU" dirty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отработка перечня юбилейных мероприятий</a:t>
            </a:r>
            <a:r>
              <a:rPr lang="ru-RU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;</a:t>
            </a:r>
          </a:p>
          <a:p>
            <a:pPr algn="just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организация работы по патриотическому воспитанию;</a:t>
            </a:r>
          </a:p>
          <a:p>
            <a:pPr algn="just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dirty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о</a:t>
            </a:r>
            <a:r>
              <a:rPr lang="ru-RU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рганизация краеведческой работы;</a:t>
            </a:r>
          </a:p>
          <a:p>
            <a:pPr algn="just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разработка тематических маршрутов экскурсий;</a:t>
            </a:r>
          </a:p>
          <a:p>
            <a:pPr algn="just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dirty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р</a:t>
            </a:r>
            <a:r>
              <a:rPr lang="ru-RU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азвитие школьных музеев.</a:t>
            </a:r>
          </a:p>
          <a:p>
            <a:pPr algn="just" defTabSz="1216025">
              <a:spcBef>
                <a:spcPct val="20000"/>
              </a:spcBef>
              <a:buFont typeface="Arial" panose="020B0604020202020204" pitchFamily="34" charset="0"/>
            </a:pPr>
            <a:endParaRPr lang="ru-RU" dirty="0" smtClean="0">
              <a:solidFill>
                <a:schemeClr val="bg1"/>
              </a:solidFill>
              <a:latin typeface="Bahnschrift Light" panose="020B0502040204020203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13318" name="Picture 6" descr="https://galerey-room.ru/images/072646_139269760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89" y="147306"/>
            <a:ext cx="1835238" cy="192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13"/>
          <p:cNvSpPr txBox="1"/>
          <p:nvPr/>
        </p:nvSpPr>
        <p:spPr>
          <a:xfrm>
            <a:off x="887596" y="2477396"/>
            <a:ext cx="4276075" cy="55399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2023 год - реконструкция братской могилы №2 на Нижнем Кыштыме</a:t>
            </a:r>
            <a:endParaRPr lang="ru-RU" dirty="0">
              <a:solidFill>
                <a:schemeClr val="bg1"/>
              </a:solidFill>
              <a:latin typeface="Bahnschrift Light" panose="020B0502040204020203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13319" name="Picture 7" descr="C:\Users\user\Desktop\5-uJHevUFO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29" y="3223792"/>
            <a:ext cx="4627109" cy="308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Прямое соединение 1"/>
          <p:cNvCxnSpPr/>
          <p:nvPr/>
        </p:nvCxnSpPr>
        <p:spPr>
          <a:xfrm>
            <a:off x="5723165" y="3346151"/>
            <a:ext cx="543789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 rot="10800000" flipV="1">
            <a:off x="1975485" y="1585595"/>
            <a:ext cx="9732010" cy="2298700"/>
          </a:xfrm>
        </p:spPr>
        <p:txBody>
          <a:bodyPr/>
          <a:lstStyle/>
          <a:p>
            <a:r>
              <a:rPr lang="ru-RU" altLang="en-US">
                <a:solidFill>
                  <a:schemeClr val="bg1"/>
                </a:solidFill>
              </a:rPr>
              <a:t>Отчёт главы Кыштымского </a:t>
            </a:r>
          </a:p>
        </p:txBody>
      </p:sp>
      <p:pic>
        <p:nvPicPr>
          <p:cNvPr id="101" name="Изображение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635" y="-24130"/>
            <a:ext cx="12192000" cy="6906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Изображение 101"/>
          <p:cNvPicPr/>
          <p:nvPr/>
        </p:nvPicPr>
        <p:blipFill>
          <a:blip r:embed="rId4"/>
          <a:stretch>
            <a:fillRect/>
          </a:stretch>
        </p:blipFill>
        <p:spPr>
          <a:xfrm rot="16200000">
            <a:off x="-3280410" y="3281045"/>
            <a:ext cx="6905625" cy="3441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Текстовое поле 6"/>
          <p:cNvSpPr txBox="1"/>
          <p:nvPr/>
        </p:nvSpPr>
        <p:spPr>
          <a:xfrm>
            <a:off x="889635" y="763905"/>
            <a:ext cx="10630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dirty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  <a:sym typeface="+mn-ea"/>
              </a:rPr>
              <a:t>Основные показатели местного </a:t>
            </a:r>
            <a:r>
              <a:rPr lang="ru-RU" altLang="en-US" sz="2800" dirty="0" smtClean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  <a:sym typeface="+mn-ea"/>
              </a:rPr>
              <a:t>бюджета</a:t>
            </a:r>
            <a:endParaRPr lang="ru-RU" altLang="en-US" sz="2800" dirty="0">
              <a:solidFill>
                <a:schemeClr val="bg1"/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(млн рублей)</a:t>
            </a:r>
          </a:p>
        </p:txBody>
      </p:sp>
      <p:grpSp>
        <p:nvGrpSpPr>
          <p:cNvPr id="13" name="组合 54"/>
          <p:cNvGrpSpPr/>
          <p:nvPr/>
        </p:nvGrpSpPr>
        <p:grpSpPr>
          <a:xfrm>
            <a:off x="9821863" y="192723"/>
            <a:ext cx="2097087" cy="506412"/>
            <a:chOff x="1260143" y="1171646"/>
            <a:chExt cx="2097206" cy="506670"/>
          </a:xfrm>
        </p:grpSpPr>
        <p:grpSp>
          <p:nvGrpSpPr>
            <p:cNvPr id="14" name="组合 55"/>
            <p:cNvGrpSpPr/>
            <p:nvPr/>
          </p:nvGrpSpPr>
          <p:grpSpPr>
            <a:xfrm>
              <a:off x="1260143" y="1171646"/>
              <a:ext cx="299114" cy="476108"/>
              <a:chOff x="0" y="0"/>
              <a:chExt cx="2819400" cy="2819400"/>
            </a:xfrm>
          </p:grpSpPr>
          <p:sp>
            <p:nvSpPr>
              <p:cNvPr id="15" name="任意多边形 64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任意多边形 67"/>
              <p:cNvSpPr/>
              <p:nvPr/>
            </p:nvSpPr>
            <p:spPr>
              <a:xfrm rot="5400000" flipV="1">
                <a:off x="1317299" y="-1317299"/>
                <a:ext cx="178703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组合 58"/>
            <p:cNvGrpSpPr/>
            <p:nvPr/>
          </p:nvGrpSpPr>
          <p:grpSpPr>
            <a:xfrm rot="10800000">
              <a:off x="3058235" y="1202208"/>
              <a:ext cx="299114" cy="476108"/>
              <a:chOff x="0" y="0"/>
              <a:chExt cx="2819400" cy="2819400"/>
            </a:xfrm>
          </p:grpSpPr>
          <p:sp>
            <p:nvSpPr>
              <p:cNvPr id="18" name="任意多边形 60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任意多边形 61"/>
              <p:cNvSpPr/>
              <p:nvPr/>
            </p:nvSpPr>
            <p:spPr>
              <a:xfrm rot="5400000" flipV="1">
                <a:off x="1317297" y="-1307900"/>
                <a:ext cx="178709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53289" name="文本框 59"/>
            <p:cNvSpPr txBox="1"/>
            <p:nvPr/>
          </p:nvSpPr>
          <p:spPr>
            <a:xfrm>
              <a:off x="1298543" y="1225034"/>
              <a:ext cx="2058806" cy="3989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ru-RU" altLang="zh-CN" sz="2000" dirty="0"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Бюджет</a:t>
              </a:r>
            </a:p>
          </p:txBody>
        </p:sp>
      </p:grp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399990806"/>
              </p:ext>
            </p:extLst>
          </p:nvPr>
        </p:nvGraphicFramePr>
        <p:xfrm>
          <a:off x="1569710" y="1836963"/>
          <a:ext cx="9319895" cy="4748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27" name="Прямое соединение 26"/>
          <p:cNvCxnSpPr/>
          <p:nvPr/>
        </p:nvCxnSpPr>
        <p:spPr>
          <a:xfrm>
            <a:off x="2805953" y="1240958"/>
            <a:ext cx="68580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Прямое соединение 27"/>
          <p:cNvCxnSpPr/>
          <p:nvPr/>
        </p:nvCxnSpPr>
        <p:spPr>
          <a:xfrm flipH="1" flipV="1">
            <a:off x="9248775" y="2710180"/>
            <a:ext cx="3810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 rot="10800000" flipV="1">
            <a:off x="1975485" y="1585595"/>
            <a:ext cx="9732010" cy="2298700"/>
          </a:xfrm>
        </p:spPr>
        <p:txBody>
          <a:bodyPr/>
          <a:lstStyle/>
          <a:p>
            <a:r>
              <a:rPr lang="ru-RU" altLang="en-US">
                <a:solidFill>
                  <a:schemeClr val="bg1"/>
                </a:solidFill>
              </a:rPr>
              <a:t>Отчёт главы Кыштымского </a:t>
            </a:r>
          </a:p>
        </p:txBody>
      </p:sp>
      <p:pic>
        <p:nvPicPr>
          <p:cNvPr id="101" name="Изображение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635" y="635"/>
            <a:ext cx="12192000" cy="6906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Изображение 101"/>
          <p:cNvPicPr/>
          <p:nvPr/>
        </p:nvPicPr>
        <p:blipFill>
          <a:blip r:embed="rId4"/>
          <a:stretch>
            <a:fillRect/>
          </a:stretch>
        </p:blipFill>
        <p:spPr>
          <a:xfrm rot="16200000">
            <a:off x="-3280410" y="3281045"/>
            <a:ext cx="6905625" cy="3441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Текстовое поле 6"/>
          <p:cNvSpPr txBox="1"/>
          <p:nvPr/>
        </p:nvSpPr>
        <p:spPr>
          <a:xfrm>
            <a:off x="1840220" y="235713"/>
            <a:ext cx="90493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dirty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Структура доходов</a:t>
            </a:r>
          </a:p>
          <a:p>
            <a:pPr algn="ctr"/>
            <a:r>
              <a:rPr lang="ru-RU" altLang="en-US" sz="2800" dirty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 (тыс. рублей)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832420966"/>
              </p:ext>
            </p:extLst>
          </p:nvPr>
        </p:nvGraphicFramePr>
        <p:xfrm>
          <a:off x="678134" y="1192306"/>
          <a:ext cx="7085302" cy="5439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3" name="组合 54"/>
          <p:cNvGrpSpPr/>
          <p:nvPr/>
        </p:nvGrpSpPr>
        <p:grpSpPr>
          <a:xfrm>
            <a:off x="9821863" y="192723"/>
            <a:ext cx="2097087" cy="506412"/>
            <a:chOff x="1260143" y="1171646"/>
            <a:chExt cx="2097206" cy="506670"/>
          </a:xfrm>
        </p:grpSpPr>
        <p:grpSp>
          <p:nvGrpSpPr>
            <p:cNvPr id="14" name="组合 55"/>
            <p:cNvGrpSpPr/>
            <p:nvPr/>
          </p:nvGrpSpPr>
          <p:grpSpPr>
            <a:xfrm>
              <a:off x="1260143" y="1171646"/>
              <a:ext cx="299114" cy="476108"/>
              <a:chOff x="0" y="0"/>
              <a:chExt cx="2819400" cy="2819400"/>
            </a:xfrm>
          </p:grpSpPr>
          <p:sp>
            <p:nvSpPr>
              <p:cNvPr id="15" name="任意多边形 64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任意多边形 67"/>
              <p:cNvSpPr/>
              <p:nvPr/>
            </p:nvSpPr>
            <p:spPr>
              <a:xfrm rot="5400000" flipV="1">
                <a:off x="1317299" y="-1317299"/>
                <a:ext cx="178703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组合 58"/>
            <p:cNvGrpSpPr/>
            <p:nvPr/>
          </p:nvGrpSpPr>
          <p:grpSpPr>
            <a:xfrm rot="10800000">
              <a:off x="3058235" y="1202208"/>
              <a:ext cx="299114" cy="476108"/>
              <a:chOff x="0" y="0"/>
              <a:chExt cx="2819400" cy="2819400"/>
            </a:xfrm>
          </p:grpSpPr>
          <p:sp>
            <p:nvSpPr>
              <p:cNvPr id="18" name="任意多边形 60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任意多边形 61"/>
              <p:cNvSpPr/>
              <p:nvPr/>
            </p:nvSpPr>
            <p:spPr>
              <a:xfrm rot="5400000" flipV="1">
                <a:off x="1317297" y="-1307900"/>
                <a:ext cx="178709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53289" name="文本框 59"/>
            <p:cNvSpPr txBox="1"/>
            <p:nvPr/>
          </p:nvSpPr>
          <p:spPr>
            <a:xfrm>
              <a:off x="1298543" y="1225034"/>
              <a:ext cx="2058806" cy="3989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ru-RU" altLang="zh-CN" sz="2000" dirty="0"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Бюджет</a:t>
              </a:r>
            </a:p>
          </p:txBody>
        </p:sp>
      </p:grpSp>
      <p:grpSp>
        <p:nvGrpSpPr>
          <p:cNvPr id="39969" name="组合 59"/>
          <p:cNvGrpSpPr/>
          <p:nvPr/>
        </p:nvGrpSpPr>
        <p:grpSpPr>
          <a:xfrm>
            <a:off x="821949" y="283636"/>
            <a:ext cx="3232551" cy="954107"/>
            <a:chOff x="1260143" y="1096304"/>
            <a:chExt cx="2208153" cy="890373"/>
          </a:xfrm>
        </p:grpSpPr>
        <p:grpSp>
          <p:nvGrpSpPr>
            <p:cNvPr id="39970" name="组合 60"/>
            <p:cNvGrpSpPr/>
            <p:nvPr/>
          </p:nvGrpSpPr>
          <p:grpSpPr>
            <a:xfrm>
              <a:off x="1260143" y="1171646"/>
              <a:ext cx="299114" cy="476108"/>
              <a:chOff x="0" y="0"/>
              <a:chExt cx="2819400" cy="2819400"/>
            </a:xfrm>
          </p:grpSpPr>
          <p:sp>
            <p:nvSpPr>
              <p:cNvPr id="66" name="任意多边形 65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  <a:solidFill>
                <a:srgbClr val="62B83F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7" name="任意多边形 66"/>
              <p:cNvSpPr/>
              <p:nvPr/>
            </p:nvSpPr>
            <p:spPr>
              <a:xfrm rot="5400000" flipV="1">
                <a:off x="1317299" y="-1317299"/>
                <a:ext cx="178703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39973" name="组合 61"/>
            <p:cNvGrpSpPr/>
            <p:nvPr/>
          </p:nvGrpSpPr>
          <p:grpSpPr>
            <a:xfrm rot="10800000">
              <a:off x="2966474" y="1201824"/>
              <a:ext cx="390875" cy="476492"/>
              <a:chOff x="0" y="0"/>
              <a:chExt cx="3684326" cy="2821675"/>
            </a:xfrm>
          </p:grpSpPr>
          <p:sp>
            <p:nvSpPr>
              <p:cNvPr id="24" name="任意多边形 1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任意多边形 64"/>
              <p:cNvSpPr/>
              <p:nvPr/>
            </p:nvSpPr>
            <p:spPr>
              <a:xfrm rot="5400000" flipV="1">
                <a:off x="1760731" y="-1378828"/>
                <a:ext cx="252652" cy="3594538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9976" name="文本框 62"/>
            <p:cNvSpPr txBox="1"/>
            <p:nvPr/>
          </p:nvSpPr>
          <p:spPr>
            <a:xfrm>
              <a:off x="1260144" y="1096304"/>
              <a:ext cx="2208152" cy="890373"/>
            </a:xfrm>
            <a:prstGeom prst="rect">
              <a:avLst/>
            </a:prstGeom>
            <a:noFill/>
            <a:ln w="9525"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ru-RU" altLang="en-US" sz="2800" dirty="0" smtClean="0">
                  <a:solidFill>
                    <a:schemeClr val="bg1"/>
                  </a:solidFill>
                  <a:latin typeface="Bahnschrift Light" panose="020B0502040204020203" pitchFamily="34" charset="0"/>
                  <a:cs typeface="Bahnschrift Condensed" panose="020B0502040204020203" charset="0"/>
                  <a:sym typeface="+mn-ea"/>
                </a:rPr>
                <a:t>2291019,7 </a:t>
              </a:r>
              <a:r>
                <a:rPr lang="ru-RU" altLang="en-US" sz="2800" dirty="0">
                  <a:solidFill>
                    <a:schemeClr val="bg1"/>
                  </a:solidFill>
                  <a:latin typeface="Bahnschrift Light" panose="020B0502040204020203" pitchFamily="34" charset="0"/>
                  <a:cs typeface="Bahnschrift Condensed" panose="020B0502040204020203" charset="0"/>
                  <a:sym typeface="+mn-ea"/>
                </a:rPr>
                <a:t>тыс. </a:t>
              </a:r>
              <a:r>
                <a:rPr lang="ru-RU" altLang="en-US" sz="2800" dirty="0" smtClean="0">
                  <a:solidFill>
                    <a:schemeClr val="bg1"/>
                  </a:solidFill>
                  <a:latin typeface="Bahnschrift Light" panose="020B0502040204020203" pitchFamily="34" charset="0"/>
                  <a:cs typeface="Bahnschrift Condensed" panose="020B0502040204020203" charset="0"/>
                  <a:sym typeface="+mn-ea"/>
                </a:rPr>
                <a:t>руб. .</a:t>
              </a:r>
              <a:endParaRPr lang="zh-CN" altLang="en-US" sz="2800" b="1" dirty="0">
                <a:latin typeface="Bahnschrift Light" panose="020B0502040204020203" pitchFamily="34" charset="0"/>
                <a:ea typeface="Microsoft YaHei" panose="020B0503020204020204" charset="-122"/>
              </a:endParaRPr>
            </a:p>
          </p:txBody>
        </p:sp>
      </p:grpSp>
      <p:cxnSp>
        <p:nvCxnSpPr>
          <p:cNvPr id="4" name="Прямое соединение 3"/>
          <p:cNvCxnSpPr/>
          <p:nvPr/>
        </p:nvCxnSpPr>
        <p:spPr>
          <a:xfrm>
            <a:off x="4875904" y="721949"/>
            <a:ext cx="322516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377435875"/>
              </p:ext>
            </p:extLst>
          </p:nvPr>
        </p:nvGraphicFramePr>
        <p:xfrm>
          <a:off x="6610481" y="1597706"/>
          <a:ext cx="5426635" cy="419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 rot="10800000" flipV="1">
            <a:off x="1975485" y="1585595"/>
            <a:ext cx="9732010" cy="2298700"/>
          </a:xfrm>
        </p:spPr>
        <p:txBody>
          <a:bodyPr/>
          <a:lstStyle/>
          <a:p>
            <a:r>
              <a:rPr lang="ru-RU" altLang="en-US">
                <a:solidFill>
                  <a:schemeClr val="bg1"/>
                </a:solidFill>
              </a:rPr>
              <a:t>Отчёт главы Кыштымского </a:t>
            </a:r>
          </a:p>
        </p:txBody>
      </p:sp>
      <p:pic>
        <p:nvPicPr>
          <p:cNvPr id="101" name="Изображение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Изображение 101"/>
          <p:cNvPicPr/>
          <p:nvPr/>
        </p:nvPicPr>
        <p:blipFill>
          <a:blip r:embed="rId4"/>
          <a:stretch>
            <a:fillRect/>
          </a:stretch>
        </p:blipFill>
        <p:spPr>
          <a:xfrm rot="16200000">
            <a:off x="-3237230" y="3237865"/>
            <a:ext cx="6858000" cy="38290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329600050"/>
              </p:ext>
            </p:extLst>
          </p:nvPr>
        </p:nvGraphicFramePr>
        <p:xfrm>
          <a:off x="268699" y="1810384"/>
          <a:ext cx="8222661" cy="4777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Текстовое поле 6"/>
          <p:cNvSpPr txBox="1"/>
          <p:nvPr/>
        </p:nvSpPr>
        <p:spPr>
          <a:xfrm>
            <a:off x="1356155" y="353914"/>
            <a:ext cx="90493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dirty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Динамика налоговых и неналоговых доходов </a:t>
            </a:r>
          </a:p>
          <a:p>
            <a:pPr algn="ctr"/>
            <a:r>
              <a:rPr lang="ru-RU" altLang="en-US" sz="2800" dirty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(в сопоставимых условиях, тыс. рублей) </a:t>
            </a:r>
          </a:p>
        </p:txBody>
      </p:sp>
      <p:cxnSp>
        <p:nvCxnSpPr>
          <p:cNvPr id="8" name="Прямое соединение 7"/>
          <p:cNvCxnSpPr/>
          <p:nvPr/>
        </p:nvCxnSpPr>
        <p:spPr>
          <a:xfrm flipV="1">
            <a:off x="3379017" y="2659697"/>
            <a:ext cx="1522095" cy="153924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Текстовое поле 11"/>
          <p:cNvSpPr txBox="1"/>
          <p:nvPr/>
        </p:nvSpPr>
        <p:spPr>
          <a:xfrm rot="18900000">
            <a:off x="3265897" y="2881644"/>
            <a:ext cx="1415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800" dirty="0">
                <a:solidFill>
                  <a:schemeClr val="bg1"/>
                </a:solidFill>
                <a:latin typeface="Bahnschrift Condensed" panose="020B0502040204020203" charset="0"/>
                <a:cs typeface="Bahnschrift Condensed" panose="020B0502040204020203" charset="0"/>
              </a:rPr>
              <a:t>рост </a:t>
            </a:r>
            <a:r>
              <a:rPr lang="ru-RU" altLang="en-US" sz="2800" dirty="0" smtClean="0">
                <a:solidFill>
                  <a:schemeClr val="bg1"/>
                </a:solidFill>
                <a:latin typeface="Bahnschrift Condensed" panose="020B0502040204020203" charset="0"/>
                <a:cs typeface="Bahnschrift Condensed" panose="020B0502040204020203" charset="0"/>
              </a:rPr>
              <a:t>35%</a:t>
            </a:r>
            <a:endParaRPr lang="ru-RU" altLang="en-US" sz="2800" dirty="0">
              <a:solidFill>
                <a:schemeClr val="bg1"/>
              </a:solidFill>
              <a:latin typeface="Bahnschrift Condensed" panose="020B0502040204020203" charset="0"/>
              <a:cs typeface="Bahnschrift Condensed" panose="020B0502040204020203" charset="0"/>
            </a:endParaRPr>
          </a:p>
        </p:txBody>
      </p:sp>
      <p:grpSp>
        <p:nvGrpSpPr>
          <p:cNvPr id="13" name="组合 54"/>
          <p:cNvGrpSpPr/>
          <p:nvPr/>
        </p:nvGrpSpPr>
        <p:grpSpPr>
          <a:xfrm>
            <a:off x="9821863" y="192723"/>
            <a:ext cx="2097087" cy="506412"/>
            <a:chOff x="1260143" y="1171646"/>
            <a:chExt cx="2097206" cy="506670"/>
          </a:xfrm>
        </p:grpSpPr>
        <p:grpSp>
          <p:nvGrpSpPr>
            <p:cNvPr id="14" name="组合 55"/>
            <p:cNvGrpSpPr/>
            <p:nvPr/>
          </p:nvGrpSpPr>
          <p:grpSpPr>
            <a:xfrm>
              <a:off x="1260143" y="1171646"/>
              <a:ext cx="299114" cy="476108"/>
              <a:chOff x="0" y="0"/>
              <a:chExt cx="2819400" cy="2819400"/>
            </a:xfrm>
          </p:grpSpPr>
          <p:sp>
            <p:nvSpPr>
              <p:cNvPr id="15" name="任意多边形 64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任意多边形 67"/>
              <p:cNvSpPr/>
              <p:nvPr/>
            </p:nvSpPr>
            <p:spPr>
              <a:xfrm rot="5400000" flipV="1">
                <a:off x="1317299" y="-1317299"/>
                <a:ext cx="178703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组合 58"/>
            <p:cNvGrpSpPr/>
            <p:nvPr/>
          </p:nvGrpSpPr>
          <p:grpSpPr>
            <a:xfrm rot="10800000">
              <a:off x="3058235" y="1202208"/>
              <a:ext cx="299114" cy="476108"/>
              <a:chOff x="0" y="0"/>
              <a:chExt cx="2819400" cy="2819400"/>
            </a:xfrm>
          </p:grpSpPr>
          <p:sp>
            <p:nvSpPr>
              <p:cNvPr id="18" name="任意多边形 60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任意多边形 61"/>
              <p:cNvSpPr/>
              <p:nvPr/>
            </p:nvSpPr>
            <p:spPr>
              <a:xfrm rot="5400000" flipV="1">
                <a:off x="1317297" y="-1307900"/>
                <a:ext cx="178709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53289" name="文本框 59"/>
            <p:cNvSpPr txBox="1"/>
            <p:nvPr/>
          </p:nvSpPr>
          <p:spPr>
            <a:xfrm>
              <a:off x="1298543" y="1225034"/>
              <a:ext cx="2058806" cy="3989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ru-RU" altLang="zh-CN" sz="2000" dirty="0"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Бюджет</a:t>
              </a:r>
            </a:p>
          </p:txBody>
        </p:sp>
      </p:grpSp>
      <p:cxnSp>
        <p:nvCxnSpPr>
          <p:cNvPr id="20" name="Прямое соединение 19"/>
          <p:cNvCxnSpPr/>
          <p:nvPr/>
        </p:nvCxnSpPr>
        <p:spPr>
          <a:xfrm flipV="1">
            <a:off x="2094368" y="830481"/>
            <a:ext cx="7543799" cy="772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109012" y="2318339"/>
            <a:ext cx="48843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              </a:t>
            </a:r>
            <a:r>
              <a:rPr lang="ru-RU" sz="2000" b="1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Рост собственных доходов</a:t>
            </a:r>
          </a:p>
          <a:p>
            <a:endParaRPr lang="ru-RU" sz="2000" b="1" dirty="0" smtClean="0">
              <a:solidFill>
                <a:schemeClr val="bg1"/>
              </a:solidFill>
              <a:latin typeface="Bahnschrift Light" panose="020B0502040204020203" pitchFamily="34" charset="0"/>
            </a:endParaRP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1. </a:t>
            </a:r>
            <a:r>
              <a:rPr lang="ru-RU" sz="20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 Рост </a:t>
            </a:r>
            <a:r>
              <a:rPr lang="ru-RU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заработной платы, дивидендов</a:t>
            </a:r>
          </a:p>
          <a:p>
            <a:pPr algn="just"/>
            <a:endParaRPr lang="ru-RU" sz="2000" dirty="0">
              <a:solidFill>
                <a:schemeClr val="bg1"/>
              </a:solidFill>
              <a:latin typeface="Bahnschrift Light" panose="020B0502040204020203" pitchFamily="34" charset="0"/>
            </a:endParaRPr>
          </a:p>
          <a:p>
            <a:pPr marL="342900" indent="-342900" algn="just">
              <a:buAutoNum type="arabicPeriod" startAt="2"/>
            </a:pPr>
            <a:r>
              <a:rPr lang="ru-RU" sz="20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Рост отчислений от самозанятых</a:t>
            </a:r>
          </a:p>
          <a:p>
            <a:pPr algn="just"/>
            <a:endParaRPr lang="ru-RU" sz="2000" dirty="0" smtClean="0">
              <a:solidFill>
                <a:schemeClr val="bg1"/>
              </a:solidFill>
              <a:latin typeface="Bahnschrift Light" panose="020B0502040204020203" pitchFamily="34" charset="0"/>
            </a:endParaRPr>
          </a:p>
          <a:p>
            <a:pPr marL="342900" indent="-342900" algn="just">
              <a:buAutoNum type="arabicPeriod" startAt="3"/>
            </a:pPr>
            <a:r>
              <a:rPr lang="ru-RU" sz="20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Продажа имущества</a:t>
            </a:r>
          </a:p>
          <a:p>
            <a:pPr algn="just"/>
            <a:endParaRPr lang="ru-RU" sz="2000" dirty="0" smtClean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cxnSp>
        <p:nvCxnSpPr>
          <p:cNvPr id="21" name="Прямое соединение 7"/>
          <p:cNvCxnSpPr/>
          <p:nvPr/>
        </p:nvCxnSpPr>
        <p:spPr>
          <a:xfrm>
            <a:off x="8164513" y="2756388"/>
            <a:ext cx="294730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 rot="10800000" flipV="1">
            <a:off x="1975485" y="1585595"/>
            <a:ext cx="9732010" cy="2298700"/>
          </a:xfrm>
        </p:spPr>
        <p:txBody>
          <a:bodyPr/>
          <a:lstStyle/>
          <a:p>
            <a:r>
              <a:rPr lang="ru-RU" altLang="en-US">
                <a:solidFill>
                  <a:schemeClr val="bg1"/>
                </a:solidFill>
              </a:rPr>
              <a:t>Отчёт главы Кыштымского </a:t>
            </a:r>
          </a:p>
        </p:txBody>
      </p:sp>
      <p:pic>
        <p:nvPicPr>
          <p:cNvPr id="101" name="Изображение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3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Изображение 101"/>
          <p:cNvPicPr/>
          <p:nvPr/>
        </p:nvPicPr>
        <p:blipFill>
          <a:blip r:embed="rId4"/>
          <a:stretch>
            <a:fillRect/>
          </a:stretch>
        </p:blipFill>
        <p:spPr>
          <a:xfrm rot="16200000">
            <a:off x="-3237230" y="3237865"/>
            <a:ext cx="6858000" cy="3829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Текстовое поле 6"/>
          <p:cNvSpPr txBox="1"/>
          <p:nvPr/>
        </p:nvSpPr>
        <p:spPr>
          <a:xfrm>
            <a:off x="1047115" y="171767"/>
            <a:ext cx="10227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400" dirty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Поступление доходов от </a:t>
            </a:r>
            <a:r>
              <a:rPr lang="ru-RU" altLang="en-US" sz="2400" dirty="0" smtClean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предприятий</a:t>
            </a:r>
            <a:endParaRPr lang="ru-RU" altLang="en-US" sz="2400" dirty="0">
              <a:solidFill>
                <a:schemeClr val="bg1"/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组合 54"/>
          <p:cNvGrpSpPr/>
          <p:nvPr/>
        </p:nvGrpSpPr>
        <p:grpSpPr>
          <a:xfrm>
            <a:off x="9821863" y="192723"/>
            <a:ext cx="2097087" cy="506412"/>
            <a:chOff x="1260143" y="1171646"/>
            <a:chExt cx="2097206" cy="506670"/>
          </a:xfrm>
        </p:grpSpPr>
        <p:grpSp>
          <p:nvGrpSpPr>
            <p:cNvPr id="14" name="组合 55"/>
            <p:cNvGrpSpPr/>
            <p:nvPr/>
          </p:nvGrpSpPr>
          <p:grpSpPr>
            <a:xfrm>
              <a:off x="1260143" y="1171646"/>
              <a:ext cx="299114" cy="476108"/>
              <a:chOff x="0" y="0"/>
              <a:chExt cx="2819400" cy="2819400"/>
            </a:xfrm>
          </p:grpSpPr>
          <p:sp>
            <p:nvSpPr>
              <p:cNvPr id="15" name="任意多边形 64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任意多边形 67"/>
              <p:cNvSpPr/>
              <p:nvPr/>
            </p:nvSpPr>
            <p:spPr>
              <a:xfrm rot="5400000" flipV="1">
                <a:off x="1317299" y="-1317299"/>
                <a:ext cx="178703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组合 58"/>
            <p:cNvGrpSpPr/>
            <p:nvPr/>
          </p:nvGrpSpPr>
          <p:grpSpPr>
            <a:xfrm rot="10800000">
              <a:off x="3058235" y="1202208"/>
              <a:ext cx="299114" cy="476108"/>
              <a:chOff x="0" y="0"/>
              <a:chExt cx="2819400" cy="2819400"/>
            </a:xfrm>
          </p:grpSpPr>
          <p:sp>
            <p:nvSpPr>
              <p:cNvPr id="18" name="任意多边形 60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任意多边形 61"/>
              <p:cNvSpPr/>
              <p:nvPr/>
            </p:nvSpPr>
            <p:spPr>
              <a:xfrm rot="5400000" flipV="1">
                <a:off x="1317297" y="-1307900"/>
                <a:ext cx="178709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53289" name="文本框 59"/>
            <p:cNvSpPr txBox="1"/>
            <p:nvPr/>
          </p:nvSpPr>
          <p:spPr>
            <a:xfrm>
              <a:off x="1298543" y="1225034"/>
              <a:ext cx="2058806" cy="3989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ru-RU" altLang="zh-CN" sz="2000" dirty="0"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Бюджет</a:t>
              </a:r>
            </a:p>
          </p:txBody>
        </p:sp>
      </p:grpSp>
      <p:graphicFrame>
        <p:nvGraphicFramePr>
          <p:cNvPr id="10" name="Диаграмма 6"/>
          <p:cNvGraphicFramePr/>
          <p:nvPr>
            <p:extLst>
              <p:ext uri="{D42A27DB-BD31-4B8C-83A1-F6EECF244321}">
                <p14:modId xmlns:p14="http://schemas.microsoft.com/office/powerpoint/2010/main" val="835957041"/>
              </p:ext>
            </p:extLst>
          </p:nvPr>
        </p:nvGraphicFramePr>
        <p:xfrm>
          <a:off x="1528988" y="1122473"/>
          <a:ext cx="10240736" cy="3894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6" name="Прямое соединение 5"/>
          <p:cNvCxnSpPr/>
          <p:nvPr/>
        </p:nvCxnSpPr>
        <p:spPr>
          <a:xfrm>
            <a:off x="3486784" y="667386"/>
            <a:ext cx="5348605" cy="3016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Текстовое поле 1"/>
          <p:cNvSpPr txBox="1"/>
          <p:nvPr/>
        </p:nvSpPr>
        <p:spPr>
          <a:xfrm>
            <a:off x="1043940" y="1009922"/>
            <a:ext cx="3958590" cy="3683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ru-RU" altLang="en-US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1047115" y="972729"/>
            <a:ext cx="3642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404 </a:t>
            </a:r>
            <a:r>
              <a:rPr lang="ru-RU" b="1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904,51 тыс. </a:t>
            </a:r>
            <a:r>
              <a:rPr lang="ru-RU" altLang="en-US" b="1" dirty="0" smtClean="0">
                <a:solidFill>
                  <a:schemeClr val="bg1"/>
                </a:solidFill>
                <a:latin typeface="Bahnschrift Light" panose="020B0502040204020203" pitchFamily="34" charset="0"/>
                <a:cs typeface="Bahnschrift Condensed" panose="020B0502040204020203" charset="0"/>
              </a:rPr>
              <a:t>рублей</a:t>
            </a:r>
            <a:endParaRPr lang="ru-RU" altLang="en-US" b="1" dirty="0">
              <a:solidFill>
                <a:schemeClr val="bg1"/>
              </a:solidFill>
              <a:latin typeface="Bahnschrift Light" panose="020B0502040204020203" pitchFamily="34" charset="0"/>
              <a:cs typeface="Bahnschrift Condensed" panose="020B0502040204020203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681122396"/>
              </p:ext>
            </p:extLst>
          </p:nvPr>
        </p:nvGraphicFramePr>
        <p:xfrm>
          <a:off x="7587842" y="5087957"/>
          <a:ext cx="4281170" cy="1598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9" name="Прямая со стрелкой 8"/>
          <p:cNvCxnSpPr/>
          <p:nvPr/>
        </p:nvCxnSpPr>
        <p:spPr>
          <a:xfrm flipH="1">
            <a:off x="4079966" y="5018924"/>
            <a:ext cx="2338705" cy="67119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9860261" y="4724102"/>
            <a:ext cx="0" cy="36385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流程图: 联系 15"/>
          <p:cNvSpPr/>
          <p:nvPr/>
        </p:nvSpPr>
        <p:spPr>
          <a:xfrm>
            <a:off x="1502229" y="4906029"/>
            <a:ext cx="2302328" cy="1780521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млн 519</a:t>
            </a:r>
            <a:r>
              <a:rPr lang="ru-RU" altLang="zh-CN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тыс</a:t>
            </a:r>
            <a:r>
              <a:rPr kumimoji="0" lang="ru-RU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ru-RU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рублей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zh-CN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(рост 59%)</a:t>
            </a:r>
            <a:endParaRPr kumimoji="0" lang="ru-RU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76" name="文本框 62"/>
          <p:cNvSpPr txBox="1"/>
          <p:nvPr/>
        </p:nvSpPr>
        <p:spPr>
          <a:xfrm rot="20640000">
            <a:off x="4366620" y="5414910"/>
            <a:ext cx="1974215" cy="368300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</a:ln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altLang="en-US" dirty="0" err="1">
                <a:solidFill>
                  <a:schemeClr val="bg1"/>
                </a:solidFill>
                <a:latin typeface="Bahnschrift Condensed" panose="020B0502040204020203" charset="0"/>
                <a:cs typeface="Bahnschrift Condensed" panose="020B0502040204020203" charset="0"/>
                <a:sym typeface="+mn-ea"/>
              </a:rPr>
              <a:t>самозанятые</a:t>
            </a:r>
            <a:endParaRPr lang="zh-CN" altLang="en-US" b="1" dirty="0">
              <a:latin typeface="Microsoft YaHei" panose="020B0503020204020204" charset="-122"/>
              <a:ea typeface="Microsoft YaHei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U-Turn Arrow 206"/>
          <p:cNvSpPr/>
          <p:nvPr/>
        </p:nvSpPr>
        <p:spPr>
          <a:xfrm rot="10800000">
            <a:off x="3479800" y="2478088"/>
            <a:ext cx="1216025" cy="3852863"/>
          </a:xfrm>
          <a:prstGeom prst="uturnArrow">
            <a:avLst>
              <a:gd name="adj1" fmla="val 3676"/>
              <a:gd name="adj2" fmla="val 25000"/>
              <a:gd name="adj3" fmla="val 0"/>
              <a:gd name="adj4" fmla="val 38419"/>
              <a:gd name="adj5" fmla="val 100000"/>
            </a:avLst>
          </a:prstGeom>
          <a:solidFill>
            <a:srgbClr val="404040"/>
          </a:solidFill>
          <a:ln w="254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13735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545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9" name="Round Same Side Corner Rectangle 209"/>
          <p:cNvSpPr/>
          <p:nvPr/>
        </p:nvSpPr>
        <p:spPr>
          <a:xfrm rot="10800000">
            <a:off x="3970653" y="5280342"/>
            <a:ext cx="561975" cy="80232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2B83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13735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54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0" name="U-Turn Arrow 242"/>
          <p:cNvSpPr/>
          <p:nvPr/>
        </p:nvSpPr>
        <p:spPr>
          <a:xfrm rot="10800000">
            <a:off x="4704715" y="2477453"/>
            <a:ext cx="1217613" cy="3852863"/>
          </a:xfrm>
          <a:prstGeom prst="uturnArrow">
            <a:avLst>
              <a:gd name="adj1" fmla="val 3676"/>
              <a:gd name="adj2" fmla="val 25000"/>
              <a:gd name="adj3" fmla="val 0"/>
              <a:gd name="adj4" fmla="val 38419"/>
              <a:gd name="adj5" fmla="val 100000"/>
            </a:avLst>
          </a:prstGeom>
          <a:solidFill>
            <a:srgbClr val="404040"/>
          </a:solidFill>
          <a:ln w="254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13735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545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1" name="Round Same Side Corner Rectangle 243"/>
          <p:cNvSpPr/>
          <p:nvPr/>
        </p:nvSpPr>
        <p:spPr>
          <a:xfrm rot="10800000">
            <a:off x="5156834" y="4139293"/>
            <a:ext cx="561975" cy="194400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13735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54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U-Turn Arrow 245"/>
          <p:cNvSpPr/>
          <p:nvPr/>
        </p:nvSpPr>
        <p:spPr>
          <a:xfrm rot="10800000">
            <a:off x="5951538" y="2478088"/>
            <a:ext cx="1216025" cy="3852863"/>
          </a:xfrm>
          <a:prstGeom prst="uturnArrow">
            <a:avLst>
              <a:gd name="adj1" fmla="val 3676"/>
              <a:gd name="adj2" fmla="val 25000"/>
              <a:gd name="adj3" fmla="val 0"/>
              <a:gd name="adj4" fmla="val 38419"/>
              <a:gd name="adj5" fmla="val 100000"/>
            </a:avLst>
          </a:prstGeom>
          <a:solidFill>
            <a:srgbClr val="404040"/>
          </a:solidFill>
          <a:ln w="254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13735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545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3" name="Round Same Side Corner Rectangle 246"/>
          <p:cNvSpPr/>
          <p:nvPr/>
        </p:nvSpPr>
        <p:spPr>
          <a:xfrm rot="10800000">
            <a:off x="6423023" y="5681504"/>
            <a:ext cx="561975" cy="40179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2B83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13735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54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4" name="U-Turn Arrow 248"/>
          <p:cNvSpPr/>
          <p:nvPr/>
        </p:nvSpPr>
        <p:spPr>
          <a:xfrm rot="10800000">
            <a:off x="7218363" y="2476818"/>
            <a:ext cx="1217613" cy="3852863"/>
          </a:xfrm>
          <a:prstGeom prst="uturnArrow">
            <a:avLst>
              <a:gd name="adj1" fmla="val 3676"/>
              <a:gd name="adj2" fmla="val 25000"/>
              <a:gd name="adj3" fmla="val 0"/>
              <a:gd name="adj4" fmla="val 38419"/>
              <a:gd name="adj5" fmla="val 100000"/>
            </a:avLst>
          </a:prstGeom>
          <a:solidFill>
            <a:srgbClr val="404040"/>
          </a:solidFill>
          <a:ln w="254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13735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545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5" name="Round Same Side Corner Rectangle 249"/>
          <p:cNvSpPr/>
          <p:nvPr/>
        </p:nvSpPr>
        <p:spPr>
          <a:xfrm rot="10800000">
            <a:off x="7689214" y="4977764"/>
            <a:ext cx="561975" cy="11049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13735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54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9161" name="Text Placeholder 3"/>
          <p:cNvSpPr txBox="1"/>
          <p:nvPr/>
        </p:nvSpPr>
        <p:spPr>
          <a:xfrm>
            <a:off x="3791267" y="4884420"/>
            <a:ext cx="920750" cy="30734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lstStyle/>
          <a:p>
            <a:pPr algn="ctr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alt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13,9</a:t>
            </a:r>
            <a:r>
              <a:rPr lang="ru-RU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%</a:t>
            </a:r>
          </a:p>
        </p:txBody>
      </p:sp>
      <p:sp>
        <p:nvSpPr>
          <p:cNvPr id="49162" name="Text Placeholder 3"/>
          <p:cNvSpPr txBox="1"/>
          <p:nvPr/>
        </p:nvSpPr>
        <p:spPr>
          <a:xfrm>
            <a:off x="4986949" y="3713295"/>
            <a:ext cx="922338" cy="30734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lstStyle/>
          <a:p>
            <a:pPr algn="ctr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alt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48,6</a:t>
            </a:r>
            <a:r>
              <a:rPr lang="ru-RU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%</a:t>
            </a:r>
          </a:p>
        </p:txBody>
      </p:sp>
      <p:sp>
        <p:nvSpPr>
          <p:cNvPr id="49163" name="Text Placeholder 3"/>
          <p:cNvSpPr txBox="1"/>
          <p:nvPr/>
        </p:nvSpPr>
        <p:spPr>
          <a:xfrm>
            <a:off x="6309406" y="5241607"/>
            <a:ext cx="920750" cy="30734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lstStyle/>
          <a:p>
            <a:pPr algn="ctr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alt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2,4%</a:t>
            </a:r>
            <a:endParaRPr lang="ru-RU" altLang="en-US" sz="2000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9164" name="Text Placeholder 3"/>
          <p:cNvSpPr txBox="1"/>
          <p:nvPr/>
        </p:nvSpPr>
        <p:spPr>
          <a:xfrm>
            <a:off x="7552055" y="4533080"/>
            <a:ext cx="868680" cy="30734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alt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14,3%</a:t>
            </a:r>
            <a:endParaRPr lang="ru-RU" altLang="en-US" sz="2000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49165" name="Group 81"/>
          <p:cNvGrpSpPr/>
          <p:nvPr/>
        </p:nvGrpSpPr>
        <p:grpSpPr>
          <a:xfrm>
            <a:off x="3194050" y="3559175"/>
            <a:ext cx="1014413" cy="288925"/>
            <a:chOff x="3069736" y="1459073"/>
            <a:chExt cx="761999" cy="221445"/>
          </a:xfrm>
        </p:grpSpPr>
        <p:cxnSp>
          <p:nvCxnSpPr>
            <p:cNvPr id="49166" name="Straight Connector 256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2700" cap="rnd" cmpd="sng">
              <a:solidFill>
                <a:srgbClr val="ADBACA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49167" name="Straight Connector 257"/>
            <p:cNvCxnSpPr/>
            <p:nvPr/>
          </p:nvCxnSpPr>
          <p:spPr>
            <a:xfrm rot="10800000">
              <a:off x="3069736" y="1459073"/>
              <a:ext cx="522947" cy="1615"/>
            </a:xfrm>
            <a:prstGeom prst="line">
              <a:avLst/>
            </a:prstGeom>
            <a:ln w="12700" cap="rnd" cmpd="sng">
              <a:solidFill>
                <a:srgbClr val="ADBACA"/>
              </a:solidFill>
              <a:prstDash val="solid"/>
              <a:round/>
              <a:headEnd type="oval" w="med" len="med"/>
              <a:tailEnd type="oval" w="med" len="med"/>
            </a:ln>
          </p:spPr>
        </p:cxnSp>
      </p:grpSp>
      <p:grpSp>
        <p:nvGrpSpPr>
          <p:cNvPr id="49168" name="Group 81"/>
          <p:cNvGrpSpPr/>
          <p:nvPr/>
        </p:nvGrpSpPr>
        <p:grpSpPr>
          <a:xfrm flipH="1">
            <a:off x="7970201" y="3994830"/>
            <a:ext cx="1014413" cy="288925"/>
            <a:chOff x="3069736" y="1459073"/>
            <a:chExt cx="761999" cy="221445"/>
          </a:xfrm>
        </p:grpSpPr>
        <p:cxnSp>
          <p:nvCxnSpPr>
            <p:cNvPr id="49169" name="Straight Connector 272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2700" cap="rnd" cmpd="sng">
              <a:solidFill>
                <a:srgbClr val="ADBACA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49170" name="Straight Connector 273"/>
            <p:cNvCxnSpPr/>
            <p:nvPr/>
          </p:nvCxnSpPr>
          <p:spPr>
            <a:xfrm rot="10800000">
              <a:off x="3069736" y="1459073"/>
              <a:ext cx="522947" cy="1615"/>
            </a:xfrm>
            <a:prstGeom prst="line">
              <a:avLst/>
            </a:prstGeom>
            <a:ln w="12700" cap="rnd" cmpd="sng">
              <a:solidFill>
                <a:srgbClr val="ADBACA"/>
              </a:solidFill>
              <a:prstDash val="solid"/>
              <a:round/>
              <a:headEnd type="oval" w="med" len="med"/>
              <a:tailEnd type="oval" w="med" len="med"/>
            </a:ln>
          </p:spPr>
        </p:cxnSp>
      </p:grpSp>
      <p:grpSp>
        <p:nvGrpSpPr>
          <p:cNvPr id="49171" name="Group 81"/>
          <p:cNvGrpSpPr/>
          <p:nvPr/>
        </p:nvGrpSpPr>
        <p:grpSpPr>
          <a:xfrm flipH="1">
            <a:off x="6737350" y="1897063"/>
            <a:ext cx="920750" cy="771525"/>
            <a:chOff x="2901059" y="1460249"/>
            <a:chExt cx="691625" cy="589689"/>
          </a:xfrm>
        </p:grpSpPr>
        <p:cxnSp>
          <p:nvCxnSpPr>
            <p:cNvPr id="49172" name="Straight Connector 284"/>
            <p:cNvCxnSpPr/>
            <p:nvPr/>
          </p:nvCxnSpPr>
          <p:spPr>
            <a:xfrm rot="-5400000" flipV="1">
              <a:off x="3297834" y="1755088"/>
              <a:ext cx="589689" cy="2"/>
            </a:xfrm>
            <a:prstGeom prst="line">
              <a:avLst/>
            </a:prstGeom>
            <a:ln w="12700" cap="rnd" cmpd="sng">
              <a:solidFill>
                <a:srgbClr val="ADBACA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49173" name="Straight Connector 285"/>
            <p:cNvCxnSpPr/>
            <p:nvPr/>
          </p:nvCxnSpPr>
          <p:spPr>
            <a:xfrm flipH="1">
              <a:off x="2901059" y="1460688"/>
              <a:ext cx="691624" cy="1615"/>
            </a:xfrm>
            <a:prstGeom prst="line">
              <a:avLst/>
            </a:prstGeom>
            <a:ln w="12700" cap="rnd" cmpd="sng">
              <a:solidFill>
                <a:srgbClr val="ADBACA"/>
              </a:solidFill>
              <a:prstDash val="solid"/>
              <a:round/>
              <a:headEnd type="oval" w="med" len="med"/>
              <a:tailEnd type="oval" w="med" len="med"/>
            </a:ln>
          </p:spPr>
        </p:cxnSp>
      </p:grpSp>
      <p:grpSp>
        <p:nvGrpSpPr>
          <p:cNvPr id="49174" name="Group 81"/>
          <p:cNvGrpSpPr/>
          <p:nvPr/>
        </p:nvGrpSpPr>
        <p:grpSpPr>
          <a:xfrm>
            <a:off x="4510088" y="1897063"/>
            <a:ext cx="920750" cy="771525"/>
            <a:chOff x="2901059" y="1460249"/>
            <a:chExt cx="691625" cy="589689"/>
          </a:xfrm>
        </p:grpSpPr>
        <p:cxnSp>
          <p:nvCxnSpPr>
            <p:cNvPr id="49175" name="Straight Connector 289"/>
            <p:cNvCxnSpPr/>
            <p:nvPr/>
          </p:nvCxnSpPr>
          <p:spPr>
            <a:xfrm rot="-5400000" flipV="1">
              <a:off x="3297834" y="1755088"/>
              <a:ext cx="589689" cy="2"/>
            </a:xfrm>
            <a:prstGeom prst="line">
              <a:avLst/>
            </a:prstGeom>
            <a:ln w="12700" cap="rnd" cmpd="sng">
              <a:solidFill>
                <a:srgbClr val="ADBACA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49176" name="Straight Connector 290"/>
            <p:cNvCxnSpPr/>
            <p:nvPr/>
          </p:nvCxnSpPr>
          <p:spPr>
            <a:xfrm flipH="1">
              <a:off x="2901059" y="1460688"/>
              <a:ext cx="691624" cy="1615"/>
            </a:xfrm>
            <a:prstGeom prst="line">
              <a:avLst/>
            </a:prstGeom>
            <a:ln w="12700" cap="rnd" cmpd="sng">
              <a:solidFill>
                <a:srgbClr val="ADBACA"/>
              </a:solidFill>
              <a:prstDash val="solid"/>
              <a:round/>
              <a:headEnd type="oval" w="med" len="med"/>
              <a:tailEnd type="oval" w="med" len="med"/>
            </a:ln>
          </p:spPr>
        </p:cxnSp>
      </p:grpSp>
      <p:sp>
        <p:nvSpPr>
          <p:cNvPr id="49178" name="TextBox 13"/>
          <p:cNvSpPr txBox="1"/>
          <p:nvPr/>
        </p:nvSpPr>
        <p:spPr>
          <a:xfrm>
            <a:off x="8227060" y="1320165"/>
            <a:ext cx="2690495" cy="10710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dist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altLang="zh-CN" sz="24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Физическая культура и спорт</a:t>
            </a:r>
          </a:p>
          <a:p>
            <a:pPr algn="dist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sz="1600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54 622,9</a:t>
            </a:r>
            <a:r>
              <a:rPr lang="ru-RU" altLang="zh-CN" sz="1600" b="1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 </a:t>
            </a:r>
            <a:r>
              <a:rPr lang="ru-RU" altLang="zh-CN" sz="16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ТЫС. РУБЛЕЙ</a:t>
            </a:r>
          </a:p>
        </p:txBody>
      </p:sp>
      <p:sp>
        <p:nvSpPr>
          <p:cNvPr id="49180" name="TextBox 13"/>
          <p:cNvSpPr txBox="1"/>
          <p:nvPr/>
        </p:nvSpPr>
        <p:spPr>
          <a:xfrm>
            <a:off x="9081135" y="4067810"/>
            <a:ext cx="2345690" cy="66479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dist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altLang="zh-CN" sz="24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Культура</a:t>
            </a:r>
          </a:p>
          <a:p>
            <a:pPr algn="dist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sz="1600" dirty="0">
                <a:solidFill>
                  <a:schemeClr val="bg1"/>
                </a:solidFill>
                <a:latin typeface="Bahnschrift Light" panose="020B0502040204020203" pitchFamily="34" charset="0"/>
              </a:rPr>
              <a:t>327 288,2</a:t>
            </a:r>
            <a:r>
              <a:rPr lang="ru-RU" altLang="zh-CN" sz="1600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 </a:t>
            </a:r>
            <a:r>
              <a:rPr lang="ru-RU" altLang="zh-CN" sz="16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ТЫС. РУБЛЕЙ</a:t>
            </a:r>
          </a:p>
        </p:txBody>
      </p:sp>
      <p:sp>
        <p:nvSpPr>
          <p:cNvPr id="49182" name="TextBox 13"/>
          <p:cNvSpPr txBox="1"/>
          <p:nvPr/>
        </p:nvSpPr>
        <p:spPr>
          <a:xfrm>
            <a:off x="1865630" y="1570990"/>
            <a:ext cx="2430463" cy="66479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dist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altLang="zh-CN" sz="24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Образование</a:t>
            </a:r>
          </a:p>
          <a:p>
            <a:pPr algn="dist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sz="1600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1 113 844,3</a:t>
            </a:r>
            <a:r>
              <a:rPr lang="ru-RU" altLang="zh-CN" sz="1600" b="1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 </a:t>
            </a:r>
            <a:r>
              <a:rPr lang="ru-RU" altLang="zh-CN" sz="1600" b="1" dirty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ТЫС. РУБЛЕЙ</a:t>
            </a: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e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9184" name="TextBox 13"/>
          <p:cNvSpPr txBox="1"/>
          <p:nvPr/>
        </p:nvSpPr>
        <p:spPr>
          <a:xfrm>
            <a:off x="654368" y="3190875"/>
            <a:ext cx="2420937" cy="10710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dist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altLang="zh-CN" sz="24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Социальная политика</a:t>
            </a:r>
          </a:p>
          <a:p>
            <a:pPr algn="dist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sz="1600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312 994,2</a:t>
            </a:r>
            <a:r>
              <a:rPr lang="ru-RU" altLang="zh-CN" sz="1600" b="1" dirty="0" smtClean="0">
                <a:solidFill>
                  <a:schemeClr val="bg1"/>
                </a:solidFill>
                <a:latin typeface="Bahnschrift Light" panose="020B0502040204020203" pitchFamily="34" charset="0"/>
                <a:ea typeface="Microsoft YaHei" panose="020B0503020204020204" charset="-122"/>
                <a:sym typeface="Arial" panose="020B0604020202020204" pitchFamily="34" charset="0"/>
              </a:rPr>
              <a:t> </a:t>
            </a:r>
            <a:r>
              <a:rPr lang="ru-RU" altLang="zh-CN" sz="16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ТЫС. РУБЛЕЙ</a:t>
            </a:r>
          </a:p>
        </p:txBody>
      </p:sp>
      <p:grpSp>
        <p:nvGrpSpPr>
          <p:cNvPr id="13" name="组合 54"/>
          <p:cNvGrpSpPr/>
          <p:nvPr/>
        </p:nvGrpSpPr>
        <p:grpSpPr>
          <a:xfrm>
            <a:off x="9821863" y="192723"/>
            <a:ext cx="2097087" cy="506412"/>
            <a:chOff x="1260143" y="1171646"/>
            <a:chExt cx="2097206" cy="506670"/>
          </a:xfrm>
        </p:grpSpPr>
        <p:grpSp>
          <p:nvGrpSpPr>
            <p:cNvPr id="14" name="组合 55"/>
            <p:cNvGrpSpPr/>
            <p:nvPr/>
          </p:nvGrpSpPr>
          <p:grpSpPr>
            <a:xfrm>
              <a:off x="1260143" y="1171646"/>
              <a:ext cx="299114" cy="476108"/>
              <a:chOff x="0" y="0"/>
              <a:chExt cx="2819400" cy="2819400"/>
            </a:xfrm>
          </p:grpSpPr>
          <p:sp>
            <p:nvSpPr>
              <p:cNvPr id="15" name="任意多边形 64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任意多边形 67"/>
              <p:cNvSpPr/>
              <p:nvPr/>
            </p:nvSpPr>
            <p:spPr>
              <a:xfrm rot="5400000" flipV="1">
                <a:off x="1317299" y="-1317299"/>
                <a:ext cx="178703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组合 58"/>
            <p:cNvGrpSpPr/>
            <p:nvPr/>
          </p:nvGrpSpPr>
          <p:grpSpPr>
            <a:xfrm rot="10800000">
              <a:off x="3058235" y="1202208"/>
              <a:ext cx="299114" cy="476108"/>
              <a:chOff x="0" y="0"/>
              <a:chExt cx="2819400" cy="2819400"/>
            </a:xfrm>
          </p:grpSpPr>
          <p:sp>
            <p:nvSpPr>
              <p:cNvPr id="18" name="任意多边形 60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任意多边形 61"/>
              <p:cNvSpPr/>
              <p:nvPr/>
            </p:nvSpPr>
            <p:spPr>
              <a:xfrm rot="5400000" flipV="1">
                <a:off x="1317297" y="-1307900"/>
                <a:ext cx="178709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" name="文本框 59"/>
            <p:cNvSpPr txBox="1"/>
            <p:nvPr/>
          </p:nvSpPr>
          <p:spPr>
            <a:xfrm>
              <a:off x="1298543" y="1225034"/>
              <a:ext cx="2058806" cy="3989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ru-RU" altLang="zh-CN" sz="2000" dirty="0"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Бюджет</a:t>
              </a:r>
            </a:p>
          </p:txBody>
        </p:sp>
      </p:grpSp>
      <p:sp>
        <p:nvSpPr>
          <p:cNvPr id="7" name="Текстовое поле 6"/>
          <p:cNvSpPr txBox="1"/>
          <p:nvPr/>
        </p:nvSpPr>
        <p:spPr>
          <a:xfrm>
            <a:off x="1034415" y="367030"/>
            <a:ext cx="102279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dirty="0" smtClean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Рост расходов </a:t>
            </a:r>
            <a:r>
              <a:rPr lang="ru-RU" altLang="en-US" sz="2800" dirty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местного бюджета </a:t>
            </a:r>
          </a:p>
          <a:p>
            <a:pPr algn="ctr"/>
            <a:r>
              <a:rPr lang="ru-RU" altLang="en-US" sz="2800" dirty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  <a:sym typeface="+mn-ea"/>
              </a:rPr>
              <a:t>социального характера</a:t>
            </a:r>
            <a:endParaRPr lang="ru-RU" altLang="en-US" sz="2800" dirty="0">
              <a:solidFill>
                <a:schemeClr val="bg1"/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ое соединение 2"/>
          <p:cNvCxnSpPr/>
          <p:nvPr/>
        </p:nvCxnSpPr>
        <p:spPr>
          <a:xfrm flipH="1">
            <a:off x="448945" y="5542915"/>
            <a:ext cx="2836545" cy="1206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Текстовое поле 3"/>
          <p:cNvSpPr txBox="1"/>
          <p:nvPr/>
        </p:nvSpPr>
        <p:spPr>
          <a:xfrm>
            <a:off x="384916" y="5235138"/>
            <a:ext cx="3505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78,9%</a:t>
            </a:r>
            <a:r>
              <a:rPr lang="ru-RU" alt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СОЦИАЛЬНЫЕ РАСХОДЫ</a:t>
            </a: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545465" y="5664200"/>
            <a:ext cx="3082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21,1%</a:t>
            </a:r>
            <a:r>
              <a:rPr lang="ru-RU" alt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ОСТАЛЬНЫЕ РАСХОДЫ</a:t>
            </a:r>
          </a:p>
        </p:txBody>
      </p:sp>
      <p:pic>
        <p:nvPicPr>
          <p:cNvPr id="102" name="Замещающее содержимое 101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 rot="16200000">
            <a:off x="-3228340" y="3234055"/>
            <a:ext cx="6859270" cy="39052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6" name="Прямое соединение 5"/>
          <p:cNvCxnSpPr/>
          <p:nvPr/>
        </p:nvCxnSpPr>
        <p:spPr>
          <a:xfrm>
            <a:off x="3373120" y="883920"/>
            <a:ext cx="5530215" cy="381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Прямое соединение 7"/>
          <p:cNvCxnSpPr/>
          <p:nvPr/>
        </p:nvCxnSpPr>
        <p:spPr>
          <a:xfrm>
            <a:off x="1791335" y="1938020"/>
            <a:ext cx="2591435" cy="1016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Прямое соединение 8"/>
          <p:cNvCxnSpPr/>
          <p:nvPr/>
        </p:nvCxnSpPr>
        <p:spPr>
          <a:xfrm>
            <a:off x="8154035" y="2082800"/>
            <a:ext cx="283718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ое соединение 10"/>
          <p:cNvCxnSpPr/>
          <p:nvPr/>
        </p:nvCxnSpPr>
        <p:spPr>
          <a:xfrm>
            <a:off x="669925" y="3931920"/>
            <a:ext cx="2463165" cy="1905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Прямое соединение 11"/>
          <p:cNvCxnSpPr/>
          <p:nvPr/>
        </p:nvCxnSpPr>
        <p:spPr>
          <a:xfrm>
            <a:off x="9081135" y="4464050"/>
            <a:ext cx="234569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val 91"/>
          <p:cNvSpPr>
            <a:spLocks noChangeAspect="1"/>
          </p:cNvSpPr>
          <p:nvPr/>
        </p:nvSpPr>
        <p:spPr>
          <a:xfrm>
            <a:off x="322898" y="1449705"/>
            <a:ext cx="863600" cy="863600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1217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1" name="Oval 93"/>
          <p:cNvSpPr>
            <a:spLocks noChangeAspect="1"/>
          </p:cNvSpPr>
          <p:nvPr/>
        </p:nvSpPr>
        <p:spPr>
          <a:xfrm>
            <a:off x="423545" y="1560513"/>
            <a:ext cx="663575" cy="6651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7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3" name="Oval 95"/>
          <p:cNvSpPr>
            <a:spLocks noChangeAspect="1"/>
          </p:cNvSpPr>
          <p:nvPr/>
        </p:nvSpPr>
        <p:spPr>
          <a:xfrm>
            <a:off x="323215" y="2780030"/>
            <a:ext cx="863600" cy="882650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1217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4" name="Oval 96"/>
          <p:cNvSpPr>
            <a:spLocks noChangeAspect="1"/>
          </p:cNvSpPr>
          <p:nvPr/>
        </p:nvSpPr>
        <p:spPr>
          <a:xfrm>
            <a:off x="424815" y="2889568"/>
            <a:ext cx="663575" cy="6635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7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6" name="Oval 98"/>
          <p:cNvSpPr>
            <a:spLocks noChangeAspect="1"/>
          </p:cNvSpPr>
          <p:nvPr/>
        </p:nvSpPr>
        <p:spPr>
          <a:xfrm>
            <a:off x="322898" y="4216400"/>
            <a:ext cx="863600" cy="863600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1217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7" name="Oval 101"/>
          <p:cNvSpPr>
            <a:spLocks noChangeAspect="1"/>
          </p:cNvSpPr>
          <p:nvPr/>
        </p:nvSpPr>
        <p:spPr>
          <a:xfrm>
            <a:off x="424815" y="4316413"/>
            <a:ext cx="663575" cy="6635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7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3267" name="矩形 28"/>
          <p:cNvSpPr/>
          <p:nvPr/>
        </p:nvSpPr>
        <p:spPr>
          <a:xfrm>
            <a:off x="1257935" y="1623695"/>
            <a:ext cx="3000375" cy="51625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dist" defTabSz="1216025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Доля расходов на оплату труда в местном бюджете</a:t>
            </a:r>
          </a:p>
        </p:txBody>
      </p:sp>
      <p:sp>
        <p:nvSpPr>
          <p:cNvPr id="53268" name="TextBox 13"/>
          <p:cNvSpPr txBox="1"/>
          <p:nvPr/>
        </p:nvSpPr>
        <p:spPr>
          <a:xfrm>
            <a:off x="1257935" y="1251903"/>
            <a:ext cx="1658938" cy="30734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altLang="zh-CN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49,1%</a:t>
            </a:r>
            <a:endParaRPr lang="ru-RU" altLang="zh-CN" sz="2000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3269" name="矩形 30"/>
          <p:cNvSpPr/>
          <p:nvPr/>
        </p:nvSpPr>
        <p:spPr>
          <a:xfrm>
            <a:off x="1257935" y="2950845"/>
            <a:ext cx="3001963" cy="77559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dist" defTabSz="1216025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</a:pPr>
            <a:r>
              <a:rPr lang="ru-RU" altLang="zh-CN" sz="14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Количество финансируемых из бюджета </a:t>
            </a:r>
            <a:r>
              <a:rPr lang="ru-RU" altLang="zh-CN" sz="1400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муниципальных учреждений</a:t>
            </a:r>
            <a:endParaRPr lang="ru-RU" altLang="zh-CN" sz="1400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3270" name="TextBox 13"/>
          <p:cNvSpPr txBox="1"/>
          <p:nvPr/>
        </p:nvSpPr>
        <p:spPr>
          <a:xfrm>
            <a:off x="1257935" y="2553653"/>
            <a:ext cx="1420813" cy="30734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63</a:t>
            </a:r>
          </a:p>
        </p:txBody>
      </p:sp>
      <p:sp>
        <p:nvSpPr>
          <p:cNvPr id="53271" name="矩形 32"/>
          <p:cNvSpPr/>
          <p:nvPr/>
        </p:nvSpPr>
        <p:spPr>
          <a:xfrm>
            <a:off x="1259840" y="4288790"/>
            <a:ext cx="3000375" cy="103314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dist" defTabSz="1216025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Труд работников бюджетной сферы оплачивался не ниже минимального размера оплаты труда</a:t>
            </a:r>
          </a:p>
        </p:txBody>
      </p:sp>
      <p:sp>
        <p:nvSpPr>
          <p:cNvPr id="53272" name="TextBox 13"/>
          <p:cNvSpPr txBox="1"/>
          <p:nvPr/>
        </p:nvSpPr>
        <p:spPr>
          <a:xfrm>
            <a:off x="1259840" y="3912870"/>
            <a:ext cx="1852295" cy="246221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18 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678,3 </a:t>
            </a:r>
            <a:r>
              <a:rPr lang="zh-CN" altLang="en-US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рубл</a:t>
            </a:r>
            <a:r>
              <a:rPr lang="ru-RU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ей</a:t>
            </a:r>
          </a:p>
        </p:txBody>
      </p:sp>
      <p:grpSp>
        <p:nvGrpSpPr>
          <p:cNvPr id="53282" name="组合 54"/>
          <p:cNvGrpSpPr/>
          <p:nvPr/>
        </p:nvGrpSpPr>
        <p:grpSpPr>
          <a:xfrm>
            <a:off x="9802813" y="98108"/>
            <a:ext cx="2097087" cy="506412"/>
            <a:chOff x="1260143" y="1171646"/>
            <a:chExt cx="2097206" cy="506670"/>
          </a:xfrm>
        </p:grpSpPr>
        <p:grpSp>
          <p:nvGrpSpPr>
            <p:cNvPr id="53283" name="组合 55"/>
            <p:cNvGrpSpPr/>
            <p:nvPr/>
          </p:nvGrpSpPr>
          <p:grpSpPr>
            <a:xfrm>
              <a:off x="1260143" y="1171646"/>
              <a:ext cx="299114" cy="476108"/>
              <a:chOff x="0" y="0"/>
              <a:chExt cx="2819400" cy="2819400"/>
            </a:xfrm>
          </p:grpSpPr>
          <p:sp>
            <p:nvSpPr>
              <p:cNvPr id="65" name="任意多边形 64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8" name="任意多边形 67"/>
              <p:cNvSpPr/>
              <p:nvPr/>
            </p:nvSpPr>
            <p:spPr>
              <a:xfrm rot="5400000" flipV="1">
                <a:off x="1317299" y="-1317299"/>
                <a:ext cx="178703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53286" name="组合 58"/>
            <p:cNvGrpSpPr/>
            <p:nvPr/>
          </p:nvGrpSpPr>
          <p:grpSpPr>
            <a:xfrm rot="10800000">
              <a:off x="3058235" y="1202208"/>
              <a:ext cx="299114" cy="476108"/>
              <a:chOff x="0" y="0"/>
              <a:chExt cx="2819400" cy="2819400"/>
            </a:xfrm>
          </p:grpSpPr>
          <p:sp>
            <p:nvSpPr>
              <p:cNvPr id="61" name="任意多边形 60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" name="任意多边形 61"/>
              <p:cNvSpPr/>
              <p:nvPr/>
            </p:nvSpPr>
            <p:spPr>
              <a:xfrm rot="5400000" flipV="1">
                <a:off x="1317297" y="-1307900"/>
                <a:ext cx="178709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53289" name="文本框 59"/>
            <p:cNvSpPr txBox="1"/>
            <p:nvPr/>
          </p:nvSpPr>
          <p:spPr>
            <a:xfrm>
              <a:off x="1298543" y="1225034"/>
              <a:ext cx="2058806" cy="3989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ru-RU" altLang="zh-CN" sz="2000" dirty="0"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Бюджет</a:t>
              </a:r>
            </a:p>
          </p:txBody>
        </p:sp>
      </p:grpSp>
      <p:sp>
        <p:nvSpPr>
          <p:cNvPr id="7" name="Текстовое поле 6"/>
          <p:cNvSpPr txBox="1"/>
          <p:nvPr/>
        </p:nvSpPr>
        <p:spPr>
          <a:xfrm>
            <a:off x="581025" y="234950"/>
            <a:ext cx="106381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dirty="0" smtClean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Средняя номинальная </a:t>
            </a:r>
            <a:r>
              <a:rPr lang="ru-RU" altLang="en-US" sz="2800" dirty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(начисленная) </a:t>
            </a:r>
          </a:p>
          <a:p>
            <a:pPr algn="ctr"/>
            <a:r>
              <a:rPr lang="ru-RU" altLang="en-US" sz="2800" dirty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заработная плата (рублей)</a:t>
            </a:r>
          </a:p>
        </p:txBody>
      </p:sp>
      <p:graphicFrame>
        <p:nvGraphicFramePr>
          <p:cNvPr id="11" name="Замещающее содержимое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54506329"/>
              </p:ext>
            </p:extLst>
          </p:nvPr>
        </p:nvGraphicFramePr>
        <p:xfrm>
          <a:off x="4514849" y="1449707"/>
          <a:ext cx="7385051" cy="4603293"/>
        </p:xfrm>
        <a:graphic>
          <a:graphicData uri="http://schemas.openxmlformats.org/drawingml/2006/table">
            <a:tbl>
              <a:tblPr lastCol="1">
                <a:tableStyleId>{3C2FFA5D-87B4-456A-9821-1D502468CF0F}</a:tableStyleId>
              </a:tblPr>
              <a:tblGrid>
                <a:gridCol w="3000793"/>
                <a:gridCol w="1068440"/>
                <a:gridCol w="1056218"/>
                <a:gridCol w="1103243"/>
                <a:gridCol w="1156357"/>
              </a:tblGrid>
              <a:tr h="57503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  <a:cs typeface="Bahnschrift Condensed" panose="020B0502040204020203" charset="0"/>
                        </a:rPr>
                        <a:t> Категории </a:t>
                      </a:r>
                    </a:p>
                    <a:p>
                      <a:pPr algn="ctr" rtl="0" fontAlgn="ctr"/>
                      <a:r>
                        <a:rPr lang="ru-RU" sz="14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  <a:cs typeface="Bahnschrift Condensed" panose="020B0502040204020203" charset="0"/>
                        </a:rPr>
                        <a:t>(«майские» указы Президента РФ)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  <a:cs typeface="Bahnschrift Condensed" panose="020B0502040204020203" charset="0"/>
                        </a:rPr>
                        <a:t>2020 г.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  <a:cs typeface="Bahnschrift Condensed" panose="020B0502040204020203" charset="0"/>
                        </a:rPr>
                        <a:t>2021 г.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  <a:cs typeface="Bahnschrift Condensed" panose="020B0502040204020203" charset="0"/>
                        </a:rPr>
                        <a:t>2022 </a:t>
                      </a:r>
                      <a:r>
                        <a:rPr lang="ru-RU" altLang="en-US" sz="1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  <a:cs typeface="Bahnschrift Condensed" panose="020B0502040204020203" charset="0"/>
                        </a:rPr>
                        <a:t>г.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altLang="en-US" sz="1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  <a:cs typeface="Bahnschrift Condensed" panose="020B0502040204020203" charset="0"/>
                        </a:rPr>
                        <a:t>2023 г.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4367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  <a:cs typeface="Bahnschrift Condensed" panose="020B0502040204020203" charset="0"/>
                        </a:rPr>
                        <a:t>     Учителя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  <a:cs typeface="Bahnschrift Condensed" panose="020B0502040204020203" charset="0"/>
                        </a:rPr>
                        <a:t>37 331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  <a:cs typeface="Bahnschrift Condensed" panose="020B0502040204020203" charset="0"/>
                        </a:rPr>
                        <a:t>43 125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  <a:cs typeface="Bahnschrift Condensed" panose="020B0502040204020203" charset="0"/>
                        </a:rPr>
                        <a:t>43 667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kern="1200" dirty="0" smtClean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50 336,6</a:t>
                      </a:r>
                      <a:endParaRPr lang="ru-RU" sz="1800" b="0" i="0" u="none" strike="noStrike" baseline="0" dirty="0" smtClean="0">
                        <a:solidFill>
                          <a:schemeClr val="bg1"/>
                        </a:solidFill>
                        <a:effectLst/>
                        <a:latin typeface="Bahnschrift Light" panose="020B0502040204020203" pitchFamily="34" charset="0"/>
                        <a:cs typeface="Bahnschrift Condensed" panose="020B0502040204020203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16537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  <a:cs typeface="Bahnschrift Condensed" panose="020B0502040204020203" charset="0"/>
                        </a:rPr>
                        <a:t>     Педагоги учреждений дополнительного образования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  <a:cs typeface="Bahnschrift Condensed" panose="020B0502040204020203" charset="0"/>
                        </a:rPr>
                        <a:t>37 569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  <a:cs typeface="Bahnschrift Condensed" panose="020B0502040204020203" charset="0"/>
                        </a:rPr>
                        <a:t>40 658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  <a:cs typeface="Bahnschrift Condensed" panose="020B0502040204020203" charset="0"/>
                        </a:rPr>
                        <a:t>43 667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kern="1200" dirty="0" smtClean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46 850,17</a:t>
                      </a:r>
                      <a:endParaRPr lang="ru-RU" sz="1800" b="0" i="0" u="none" strike="noStrike" baseline="0" dirty="0" smtClean="0">
                        <a:solidFill>
                          <a:schemeClr val="bg1"/>
                        </a:solidFill>
                        <a:effectLst/>
                        <a:latin typeface="Bahnschrift Light" panose="020B0502040204020203" pitchFamily="34" charset="0"/>
                        <a:cs typeface="Bahnschrift Condensed" panose="020B0502040204020203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78092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  <a:cs typeface="Bahnschrift Condensed" panose="020B0502040204020203" charset="0"/>
                        </a:rPr>
                        <a:t>     Социальные работники</a:t>
                      </a:r>
                      <a:endParaRPr lang="ru-RU" sz="2000" b="0" i="0" u="none" strike="noStrike" dirty="0" smtClean="0">
                        <a:solidFill>
                          <a:schemeClr val="bg1"/>
                        </a:solidFill>
                        <a:effectLst/>
                        <a:latin typeface="Bahnschrift Light" panose="020B0502040204020203" pitchFamily="34" charset="0"/>
                        <a:cs typeface="Bahnschrift Condensed" panose="020B0502040204020203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  <a:cs typeface="Bahnschrift Condensed" panose="020B0502040204020203" charset="0"/>
                        </a:rPr>
                        <a:t>32 162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  <a:cs typeface="Bahnschrift Condensed" panose="020B0502040204020203" charset="0"/>
                        </a:rPr>
                        <a:t>34 400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  <a:cs typeface="Bahnschrift Condensed" panose="020B0502040204020203" charset="0"/>
                        </a:rPr>
                        <a:t>39 810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kern="1200" dirty="0" smtClean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45 446,0</a:t>
                      </a:r>
                      <a:endParaRPr lang="ru-RU" sz="1800" b="0" i="0" u="none" strike="noStrike" baseline="0" dirty="0" smtClean="0">
                        <a:solidFill>
                          <a:schemeClr val="bg1"/>
                        </a:solidFill>
                        <a:effectLst/>
                        <a:latin typeface="Bahnschrift Light" panose="020B0502040204020203" pitchFamily="34" charset="0"/>
                        <a:cs typeface="Bahnschrift Condensed" panose="020B0502040204020203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46624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  <a:cs typeface="Bahnschrift Condensed" panose="020B0502040204020203" charset="0"/>
                        </a:rPr>
                        <a:t>     Работники культуры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  <a:cs typeface="Bahnschrift Condensed" panose="020B0502040204020203" charset="0"/>
                        </a:rPr>
                        <a:t>30 735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  <a:cs typeface="Bahnschrift Condensed" panose="020B0502040204020203" charset="0"/>
                        </a:rPr>
                        <a:t>33 517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  <a:cs typeface="Bahnschrift Condensed" panose="020B0502040204020203" charset="0"/>
                        </a:rPr>
                        <a:t>38 516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kern="1200" dirty="0" smtClean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41 972,6</a:t>
                      </a:r>
                      <a:endParaRPr lang="ru-RU" sz="1800" b="0" i="0" u="none" strike="noStrike" baseline="0" dirty="0" smtClean="0">
                        <a:solidFill>
                          <a:schemeClr val="bg1"/>
                        </a:solidFill>
                        <a:effectLst/>
                        <a:latin typeface="Bahnschrift Light" panose="020B0502040204020203" pitchFamily="34" charset="0"/>
                        <a:cs typeface="Bahnschrift Condensed" panose="020B0502040204020203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16537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ru-RU" alt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  <a:cs typeface="Bahnschrift Condensed" panose="020B0502040204020203" charset="0"/>
                        </a:rPr>
                        <a:t>Воспитатели </a:t>
                      </a:r>
                    </a:p>
                    <a:p>
                      <a:pPr algn="ctr" rtl="0" fontAlgn="ctr">
                        <a:buNone/>
                      </a:pPr>
                      <a:r>
                        <a:rPr lang="ru-RU" alt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  <a:cs typeface="Bahnschrift Condensed" panose="020B0502040204020203" charset="0"/>
                        </a:rPr>
                        <a:t>дошкольных учреждений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Bahnschrift Light" panose="020B0502040204020203" pitchFamily="34" charset="0"/>
                          <a:cs typeface="Bahnschrift Condensed" panose="020B0502040204020203" charset="0"/>
                        </a:rPr>
                        <a:t>29 414</a:t>
                      </a:r>
                      <a:endParaRPr lang="en-US" altLang="en-US" sz="1800" b="0" dirty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Times New Roman" panose="02020603050405020304" pitchFamily="18" charset="0"/>
                        <a:cs typeface="Bahnschrift Condensed" panose="020B0502040204020203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chemeClr val="bg1"/>
                          </a:solidFill>
                          <a:latin typeface="Bahnschrift Light" panose="020B0502040204020203" pitchFamily="34" charset="0"/>
                          <a:cs typeface="Bahnschrift Condensed" panose="020B0502040204020203" charset="0"/>
                        </a:rPr>
                        <a:t>34 033</a:t>
                      </a:r>
                      <a:endParaRPr lang="en-US" altLang="en-US" sz="1800" b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Times New Roman" panose="02020603050405020304" pitchFamily="18" charset="0"/>
                        <a:cs typeface="Bahnschrift Condensed" panose="020B0502040204020203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Bahnschrift Light" panose="020B0502040204020203" pitchFamily="34" charset="0"/>
                          <a:cs typeface="Bahnschrift Condensed" panose="020B0502040204020203" charset="0"/>
                        </a:rPr>
                        <a:t>39 327</a:t>
                      </a:r>
                      <a:endParaRPr lang="en-US" altLang="en-US" sz="1800" b="0" dirty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Times New Roman" panose="02020603050405020304" pitchFamily="18" charset="0"/>
                        <a:cs typeface="Bahnschrift Condensed" panose="020B0502040204020203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sz="1800" b="0" kern="1200" dirty="0" smtClean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42 895,53</a:t>
                      </a:r>
                      <a:endParaRPr lang="en-US" altLang="en-US" sz="1800" b="0" dirty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Times New Roman" panose="02020603050405020304" pitchFamily="18" charset="0"/>
                        <a:cs typeface="Bahnschrift Condensed" panose="020B0502040204020203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9" name="Прямое соединение 8"/>
          <p:cNvCxnSpPr/>
          <p:nvPr/>
        </p:nvCxnSpPr>
        <p:spPr>
          <a:xfrm>
            <a:off x="1273810" y="1602740"/>
            <a:ext cx="30099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ое соединение 9"/>
          <p:cNvCxnSpPr/>
          <p:nvPr/>
        </p:nvCxnSpPr>
        <p:spPr>
          <a:xfrm>
            <a:off x="1226185" y="2887345"/>
            <a:ext cx="306705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Прямое соединение 11"/>
          <p:cNvCxnSpPr/>
          <p:nvPr/>
        </p:nvCxnSpPr>
        <p:spPr>
          <a:xfrm>
            <a:off x="1253489" y="4221443"/>
            <a:ext cx="3009265" cy="952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503" name="组合 502"/>
          <p:cNvGrpSpPr/>
          <p:nvPr/>
        </p:nvGrpSpPr>
        <p:grpSpPr>
          <a:xfrm rot="5400000">
            <a:off x="620302" y="1721835"/>
            <a:ext cx="240389" cy="318517"/>
            <a:chOff x="8805453" y="3094480"/>
            <a:chExt cx="240389" cy="318517"/>
          </a:xfrm>
          <a:solidFill>
            <a:schemeClr val="bg1"/>
          </a:solidFill>
        </p:grpSpPr>
        <p:sp>
          <p:nvSpPr>
            <p:cNvPr id="445" name="Freeform 194"/>
            <p:cNvSpPr/>
            <p:nvPr/>
          </p:nvSpPr>
          <p:spPr bwMode="auto">
            <a:xfrm>
              <a:off x="8805453" y="3198149"/>
              <a:ext cx="240389" cy="214848"/>
            </a:xfrm>
            <a:custGeom>
              <a:avLst/>
              <a:gdLst>
                <a:gd name="T0" fmla="*/ 177 w 218"/>
                <a:gd name="T1" fmla="*/ 1 h 195"/>
                <a:gd name="T2" fmla="*/ 158 w 218"/>
                <a:gd name="T3" fmla="*/ 20 h 195"/>
                <a:gd name="T4" fmla="*/ 191 w 218"/>
                <a:gd name="T5" fmla="*/ 86 h 195"/>
                <a:gd name="T6" fmla="*/ 109 w 218"/>
                <a:gd name="T7" fmla="*/ 167 h 195"/>
                <a:gd name="T8" fmla="*/ 28 w 218"/>
                <a:gd name="T9" fmla="*/ 86 h 195"/>
                <a:gd name="T10" fmla="*/ 61 w 218"/>
                <a:gd name="T11" fmla="*/ 20 h 195"/>
                <a:gd name="T12" fmla="*/ 42 w 218"/>
                <a:gd name="T13" fmla="*/ 0 h 195"/>
                <a:gd name="T14" fmla="*/ 0 w 218"/>
                <a:gd name="T15" fmla="*/ 86 h 195"/>
                <a:gd name="T16" fmla="*/ 109 w 218"/>
                <a:gd name="T17" fmla="*/ 195 h 195"/>
                <a:gd name="T18" fmla="*/ 218 w 218"/>
                <a:gd name="T19" fmla="*/ 86 h 195"/>
                <a:gd name="T20" fmla="*/ 177 w 218"/>
                <a:gd name="T21" fmla="*/ 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8" h="195">
                  <a:moveTo>
                    <a:pt x="177" y="1"/>
                  </a:moveTo>
                  <a:cubicBezTo>
                    <a:pt x="158" y="20"/>
                    <a:pt x="158" y="20"/>
                    <a:pt x="158" y="20"/>
                  </a:cubicBezTo>
                  <a:cubicBezTo>
                    <a:pt x="178" y="35"/>
                    <a:pt x="191" y="59"/>
                    <a:pt x="191" y="86"/>
                  </a:cubicBezTo>
                  <a:cubicBezTo>
                    <a:pt x="191" y="131"/>
                    <a:pt x="154" y="167"/>
                    <a:pt x="109" y="167"/>
                  </a:cubicBezTo>
                  <a:cubicBezTo>
                    <a:pt x="64" y="167"/>
                    <a:pt x="28" y="131"/>
                    <a:pt x="28" y="86"/>
                  </a:cubicBezTo>
                  <a:cubicBezTo>
                    <a:pt x="28" y="59"/>
                    <a:pt x="41" y="35"/>
                    <a:pt x="61" y="2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17" y="20"/>
                    <a:pt x="0" y="51"/>
                    <a:pt x="0" y="86"/>
                  </a:cubicBezTo>
                  <a:cubicBezTo>
                    <a:pt x="0" y="146"/>
                    <a:pt x="49" y="195"/>
                    <a:pt x="109" y="195"/>
                  </a:cubicBezTo>
                  <a:cubicBezTo>
                    <a:pt x="169" y="195"/>
                    <a:pt x="218" y="146"/>
                    <a:pt x="218" y="86"/>
                  </a:cubicBezTo>
                  <a:cubicBezTo>
                    <a:pt x="218" y="51"/>
                    <a:pt x="202" y="20"/>
                    <a:pt x="17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6" name="Freeform 195"/>
            <p:cNvSpPr/>
            <p:nvPr/>
          </p:nvSpPr>
          <p:spPr bwMode="auto">
            <a:xfrm>
              <a:off x="8856536" y="3094480"/>
              <a:ext cx="138224" cy="193814"/>
            </a:xfrm>
            <a:custGeom>
              <a:avLst/>
              <a:gdLst>
                <a:gd name="T0" fmla="*/ 57 w 92"/>
                <a:gd name="T1" fmla="*/ 129 h 129"/>
                <a:gd name="T2" fmla="*/ 57 w 92"/>
                <a:gd name="T3" fmla="*/ 103 h 129"/>
                <a:gd name="T4" fmla="*/ 57 w 92"/>
                <a:gd name="T5" fmla="*/ 53 h 129"/>
                <a:gd name="T6" fmla="*/ 92 w 92"/>
                <a:gd name="T7" fmla="*/ 53 h 129"/>
                <a:gd name="T8" fmla="*/ 46 w 92"/>
                <a:gd name="T9" fmla="*/ 0 h 129"/>
                <a:gd name="T10" fmla="*/ 0 w 92"/>
                <a:gd name="T11" fmla="*/ 53 h 129"/>
                <a:gd name="T12" fmla="*/ 35 w 92"/>
                <a:gd name="T13" fmla="*/ 53 h 129"/>
                <a:gd name="T14" fmla="*/ 35 w 92"/>
                <a:gd name="T15" fmla="*/ 107 h 129"/>
                <a:gd name="T16" fmla="*/ 35 w 92"/>
                <a:gd name="T17" fmla="*/ 129 h 129"/>
                <a:gd name="T18" fmla="*/ 57 w 92"/>
                <a:gd name="T19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129">
                  <a:moveTo>
                    <a:pt x="57" y="129"/>
                  </a:moveTo>
                  <a:lnTo>
                    <a:pt x="57" y="103"/>
                  </a:lnTo>
                  <a:lnTo>
                    <a:pt x="57" y="53"/>
                  </a:lnTo>
                  <a:lnTo>
                    <a:pt x="92" y="53"/>
                  </a:lnTo>
                  <a:lnTo>
                    <a:pt x="46" y="0"/>
                  </a:lnTo>
                  <a:lnTo>
                    <a:pt x="0" y="53"/>
                  </a:lnTo>
                  <a:lnTo>
                    <a:pt x="35" y="53"/>
                  </a:lnTo>
                  <a:lnTo>
                    <a:pt x="35" y="107"/>
                  </a:lnTo>
                  <a:lnTo>
                    <a:pt x="35" y="129"/>
                  </a:lnTo>
                  <a:lnTo>
                    <a:pt x="57" y="1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" name="组合 502"/>
          <p:cNvGrpSpPr/>
          <p:nvPr/>
        </p:nvGrpSpPr>
        <p:grpSpPr>
          <a:xfrm rot="5400000">
            <a:off x="627287" y="3047715"/>
            <a:ext cx="240389" cy="318517"/>
            <a:chOff x="8805453" y="3094480"/>
            <a:chExt cx="240389" cy="318517"/>
          </a:xfrm>
          <a:solidFill>
            <a:schemeClr val="bg1"/>
          </a:solidFill>
        </p:grpSpPr>
        <p:sp>
          <p:nvSpPr>
            <p:cNvPr id="3" name="Freeform 194"/>
            <p:cNvSpPr/>
            <p:nvPr/>
          </p:nvSpPr>
          <p:spPr bwMode="auto">
            <a:xfrm>
              <a:off x="8805453" y="3198149"/>
              <a:ext cx="240389" cy="214848"/>
            </a:xfrm>
            <a:custGeom>
              <a:avLst/>
              <a:gdLst>
                <a:gd name="T0" fmla="*/ 177 w 218"/>
                <a:gd name="T1" fmla="*/ 1 h 195"/>
                <a:gd name="T2" fmla="*/ 158 w 218"/>
                <a:gd name="T3" fmla="*/ 20 h 195"/>
                <a:gd name="T4" fmla="*/ 191 w 218"/>
                <a:gd name="T5" fmla="*/ 86 h 195"/>
                <a:gd name="T6" fmla="*/ 109 w 218"/>
                <a:gd name="T7" fmla="*/ 167 h 195"/>
                <a:gd name="T8" fmla="*/ 28 w 218"/>
                <a:gd name="T9" fmla="*/ 86 h 195"/>
                <a:gd name="T10" fmla="*/ 61 w 218"/>
                <a:gd name="T11" fmla="*/ 20 h 195"/>
                <a:gd name="T12" fmla="*/ 42 w 218"/>
                <a:gd name="T13" fmla="*/ 0 h 195"/>
                <a:gd name="T14" fmla="*/ 0 w 218"/>
                <a:gd name="T15" fmla="*/ 86 h 195"/>
                <a:gd name="T16" fmla="*/ 109 w 218"/>
                <a:gd name="T17" fmla="*/ 195 h 195"/>
                <a:gd name="T18" fmla="*/ 218 w 218"/>
                <a:gd name="T19" fmla="*/ 86 h 195"/>
                <a:gd name="T20" fmla="*/ 177 w 218"/>
                <a:gd name="T21" fmla="*/ 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8" h="195">
                  <a:moveTo>
                    <a:pt x="177" y="1"/>
                  </a:moveTo>
                  <a:cubicBezTo>
                    <a:pt x="158" y="20"/>
                    <a:pt x="158" y="20"/>
                    <a:pt x="158" y="20"/>
                  </a:cubicBezTo>
                  <a:cubicBezTo>
                    <a:pt x="178" y="35"/>
                    <a:pt x="191" y="59"/>
                    <a:pt x="191" y="86"/>
                  </a:cubicBezTo>
                  <a:cubicBezTo>
                    <a:pt x="191" y="131"/>
                    <a:pt x="154" y="167"/>
                    <a:pt x="109" y="167"/>
                  </a:cubicBezTo>
                  <a:cubicBezTo>
                    <a:pt x="64" y="167"/>
                    <a:pt x="28" y="131"/>
                    <a:pt x="28" y="86"/>
                  </a:cubicBezTo>
                  <a:cubicBezTo>
                    <a:pt x="28" y="59"/>
                    <a:pt x="41" y="35"/>
                    <a:pt x="61" y="2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17" y="20"/>
                    <a:pt x="0" y="51"/>
                    <a:pt x="0" y="86"/>
                  </a:cubicBezTo>
                  <a:cubicBezTo>
                    <a:pt x="0" y="146"/>
                    <a:pt x="49" y="195"/>
                    <a:pt x="109" y="195"/>
                  </a:cubicBezTo>
                  <a:cubicBezTo>
                    <a:pt x="169" y="195"/>
                    <a:pt x="218" y="146"/>
                    <a:pt x="218" y="86"/>
                  </a:cubicBezTo>
                  <a:cubicBezTo>
                    <a:pt x="218" y="51"/>
                    <a:pt x="202" y="20"/>
                    <a:pt x="17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" name="Freeform 195"/>
            <p:cNvSpPr/>
            <p:nvPr/>
          </p:nvSpPr>
          <p:spPr bwMode="auto">
            <a:xfrm>
              <a:off x="8856536" y="3094480"/>
              <a:ext cx="138224" cy="193814"/>
            </a:xfrm>
            <a:custGeom>
              <a:avLst/>
              <a:gdLst>
                <a:gd name="T0" fmla="*/ 57 w 92"/>
                <a:gd name="T1" fmla="*/ 129 h 129"/>
                <a:gd name="T2" fmla="*/ 57 w 92"/>
                <a:gd name="T3" fmla="*/ 103 h 129"/>
                <a:gd name="T4" fmla="*/ 57 w 92"/>
                <a:gd name="T5" fmla="*/ 53 h 129"/>
                <a:gd name="T6" fmla="*/ 92 w 92"/>
                <a:gd name="T7" fmla="*/ 53 h 129"/>
                <a:gd name="T8" fmla="*/ 46 w 92"/>
                <a:gd name="T9" fmla="*/ 0 h 129"/>
                <a:gd name="T10" fmla="*/ 0 w 92"/>
                <a:gd name="T11" fmla="*/ 53 h 129"/>
                <a:gd name="T12" fmla="*/ 35 w 92"/>
                <a:gd name="T13" fmla="*/ 53 h 129"/>
                <a:gd name="T14" fmla="*/ 35 w 92"/>
                <a:gd name="T15" fmla="*/ 107 h 129"/>
                <a:gd name="T16" fmla="*/ 35 w 92"/>
                <a:gd name="T17" fmla="*/ 129 h 129"/>
                <a:gd name="T18" fmla="*/ 57 w 92"/>
                <a:gd name="T19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129">
                  <a:moveTo>
                    <a:pt x="57" y="129"/>
                  </a:moveTo>
                  <a:lnTo>
                    <a:pt x="57" y="103"/>
                  </a:lnTo>
                  <a:lnTo>
                    <a:pt x="57" y="53"/>
                  </a:lnTo>
                  <a:lnTo>
                    <a:pt x="92" y="53"/>
                  </a:lnTo>
                  <a:lnTo>
                    <a:pt x="46" y="0"/>
                  </a:lnTo>
                  <a:lnTo>
                    <a:pt x="0" y="53"/>
                  </a:lnTo>
                  <a:lnTo>
                    <a:pt x="35" y="53"/>
                  </a:lnTo>
                  <a:lnTo>
                    <a:pt x="35" y="107"/>
                  </a:lnTo>
                  <a:lnTo>
                    <a:pt x="35" y="129"/>
                  </a:lnTo>
                  <a:lnTo>
                    <a:pt x="57" y="1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" name="组合 502"/>
          <p:cNvGrpSpPr/>
          <p:nvPr/>
        </p:nvGrpSpPr>
        <p:grpSpPr>
          <a:xfrm rot="5400000">
            <a:off x="629192" y="4453605"/>
            <a:ext cx="240389" cy="318517"/>
            <a:chOff x="8805453" y="3094480"/>
            <a:chExt cx="240389" cy="318517"/>
          </a:xfrm>
          <a:solidFill>
            <a:schemeClr val="bg1"/>
          </a:solidFill>
        </p:grpSpPr>
        <p:sp>
          <p:nvSpPr>
            <p:cNvPr id="6" name="Freeform 194"/>
            <p:cNvSpPr/>
            <p:nvPr/>
          </p:nvSpPr>
          <p:spPr bwMode="auto">
            <a:xfrm>
              <a:off x="8805453" y="3198149"/>
              <a:ext cx="240389" cy="214848"/>
            </a:xfrm>
            <a:custGeom>
              <a:avLst/>
              <a:gdLst>
                <a:gd name="T0" fmla="*/ 177 w 218"/>
                <a:gd name="T1" fmla="*/ 1 h 195"/>
                <a:gd name="T2" fmla="*/ 158 w 218"/>
                <a:gd name="T3" fmla="*/ 20 h 195"/>
                <a:gd name="T4" fmla="*/ 191 w 218"/>
                <a:gd name="T5" fmla="*/ 86 h 195"/>
                <a:gd name="T6" fmla="*/ 109 w 218"/>
                <a:gd name="T7" fmla="*/ 167 h 195"/>
                <a:gd name="T8" fmla="*/ 28 w 218"/>
                <a:gd name="T9" fmla="*/ 86 h 195"/>
                <a:gd name="T10" fmla="*/ 61 w 218"/>
                <a:gd name="T11" fmla="*/ 20 h 195"/>
                <a:gd name="T12" fmla="*/ 42 w 218"/>
                <a:gd name="T13" fmla="*/ 0 h 195"/>
                <a:gd name="T14" fmla="*/ 0 w 218"/>
                <a:gd name="T15" fmla="*/ 86 h 195"/>
                <a:gd name="T16" fmla="*/ 109 w 218"/>
                <a:gd name="T17" fmla="*/ 195 h 195"/>
                <a:gd name="T18" fmla="*/ 218 w 218"/>
                <a:gd name="T19" fmla="*/ 86 h 195"/>
                <a:gd name="T20" fmla="*/ 177 w 218"/>
                <a:gd name="T21" fmla="*/ 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8" h="195">
                  <a:moveTo>
                    <a:pt x="177" y="1"/>
                  </a:moveTo>
                  <a:cubicBezTo>
                    <a:pt x="158" y="20"/>
                    <a:pt x="158" y="20"/>
                    <a:pt x="158" y="20"/>
                  </a:cubicBezTo>
                  <a:cubicBezTo>
                    <a:pt x="178" y="35"/>
                    <a:pt x="191" y="59"/>
                    <a:pt x="191" y="86"/>
                  </a:cubicBezTo>
                  <a:cubicBezTo>
                    <a:pt x="191" y="131"/>
                    <a:pt x="154" y="167"/>
                    <a:pt x="109" y="167"/>
                  </a:cubicBezTo>
                  <a:cubicBezTo>
                    <a:pt x="64" y="167"/>
                    <a:pt x="28" y="131"/>
                    <a:pt x="28" y="86"/>
                  </a:cubicBezTo>
                  <a:cubicBezTo>
                    <a:pt x="28" y="59"/>
                    <a:pt x="41" y="35"/>
                    <a:pt x="61" y="2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17" y="20"/>
                    <a:pt x="0" y="51"/>
                    <a:pt x="0" y="86"/>
                  </a:cubicBezTo>
                  <a:cubicBezTo>
                    <a:pt x="0" y="146"/>
                    <a:pt x="49" y="195"/>
                    <a:pt x="109" y="195"/>
                  </a:cubicBezTo>
                  <a:cubicBezTo>
                    <a:pt x="169" y="195"/>
                    <a:pt x="218" y="146"/>
                    <a:pt x="218" y="86"/>
                  </a:cubicBezTo>
                  <a:cubicBezTo>
                    <a:pt x="218" y="51"/>
                    <a:pt x="202" y="20"/>
                    <a:pt x="17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Freeform 195"/>
            <p:cNvSpPr/>
            <p:nvPr/>
          </p:nvSpPr>
          <p:spPr bwMode="auto">
            <a:xfrm>
              <a:off x="8856536" y="3094480"/>
              <a:ext cx="138224" cy="193814"/>
            </a:xfrm>
            <a:custGeom>
              <a:avLst/>
              <a:gdLst>
                <a:gd name="T0" fmla="*/ 57 w 92"/>
                <a:gd name="T1" fmla="*/ 129 h 129"/>
                <a:gd name="T2" fmla="*/ 57 w 92"/>
                <a:gd name="T3" fmla="*/ 103 h 129"/>
                <a:gd name="T4" fmla="*/ 57 w 92"/>
                <a:gd name="T5" fmla="*/ 53 h 129"/>
                <a:gd name="T6" fmla="*/ 92 w 92"/>
                <a:gd name="T7" fmla="*/ 53 h 129"/>
                <a:gd name="T8" fmla="*/ 46 w 92"/>
                <a:gd name="T9" fmla="*/ 0 h 129"/>
                <a:gd name="T10" fmla="*/ 0 w 92"/>
                <a:gd name="T11" fmla="*/ 53 h 129"/>
                <a:gd name="T12" fmla="*/ 35 w 92"/>
                <a:gd name="T13" fmla="*/ 53 h 129"/>
                <a:gd name="T14" fmla="*/ 35 w 92"/>
                <a:gd name="T15" fmla="*/ 107 h 129"/>
                <a:gd name="T16" fmla="*/ 35 w 92"/>
                <a:gd name="T17" fmla="*/ 129 h 129"/>
                <a:gd name="T18" fmla="*/ 57 w 92"/>
                <a:gd name="T19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129">
                  <a:moveTo>
                    <a:pt x="57" y="129"/>
                  </a:moveTo>
                  <a:lnTo>
                    <a:pt x="57" y="103"/>
                  </a:lnTo>
                  <a:lnTo>
                    <a:pt x="57" y="53"/>
                  </a:lnTo>
                  <a:lnTo>
                    <a:pt x="92" y="53"/>
                  </a:lnTo>
                  <a:lnTo>
                    <a:pt x="46" y="0"/>
                  </a:lnTo>
                  <a:lnTo>
                    <a:pt x="0" y="53"/>
                  </a:lnTo>
                  <a:lnTo>
                    <a:pt x="35" y="53"/>
                  </a:lnTo>
                  <a:lnTo>
                    <a:pt x="35" y="107"/>
                  </a:lnTo>
                  <a:lnTo>
                    <a:pt x="35" y="129"/>
                  </a:lnTo>
                  <a:lnTo>
                    <a:pt x="57" y="1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cxnSp>
        <p:nvCxnSpPr>
          <p:cNvPr id="13" name="Прямое соединение 12"/>
          <p:cNvCxnSpPr/>
          <p:nvPr/>
        </p:nvCxnSpPr>
        <p:spPr>
          <a:xfrm flipV="1">
            <a:off x="3708400" y="711517"/>
            <a:ext cx="4399280" cy="1873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" name="Замещающее содержимое 101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 rot="16200000">
            <a:off x="-3284855" y="3291205"/>
            <a:ext cx="6859270" cy="2768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82" name="组合 54"/>
          <p:cNvGrpSpPr/>
          <p:nvPr/>
        </p:nvGrpSpPr>
        <p:grpSpPr>
          <a:xfrm>
            <a:off x="9908223" y="110829"/>
            <a:ext cx="2097087" cy="550206"/>
            <a:chOff x="1260143" y="1127830"/>
            <a:chExt cx="2097206" cy="550486"/>
          </a:xfrm>
        </p:grpSpPr>
        <p:grpSp>
          <p:nvGrpSpPr>
            <p:cNvPr id="53283" name="组合 55"/>
            <p:cNvGrpSpPr/>
            <p:nvPr/>
          </p:nvGrpSpPr>
          <p:grpSpPr>
            <a:xfrm>
              <a:off x="1260143" y="1171646"/>
              <a:ext cx="299114" cy="476108"/>
              <a:chOff x="0" y="0"/>
              <a:chExt cx="2819400" cy="2819400"/>
            </a:xfrm>
          </p:grpSpPr>
          <p:sp>
            <p:nvSpPr>
              <p:cNvPr id="65" name="任意多边形 64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8" name="任意多边形 67"/>
              <p:cNvSpPr/>
              <p:nvPr/>
            </p:nvSpPr>
            <p:spPr>
              <a:xfrm rot="5400000" flipV="1">
                <a:off x="1317299" y="-1317299"/>
                <a:ext cx="178703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53286" name="组合 58"/>
            <p:cNvGrpSpPr/>
            <p:nvPr/>
          </p:nvGrpSpPr>
          <p:grpSpPr>
            <a:xfrm rot="10800000">
              <a:off x="3058235" y="1202208"/>
              <a:ext cx="299114" cy="476108"/>
              <a:chOff x="0" y="0"/>
              <a:chExt cx="2819400" cy="2819400"/>
            </a:xfrm>
          </p:grpSpPr>
          <p:sp>
            <p:nvSpPr>
              <p:cNvPr id="61" name="任意多边形 60"/>
              <p:cNvSpPr/>
              <p:nvPr/>
            </p:nvSpPr>
            <p:spPr>
              <a:xfrm>
                <a:off x="0" y="0"/>
                <a:ext cx="179572" cy="2821675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" name="任意多边形 61"/>
              <p:cNvSpPr/>
              <p:nvPr/>
            </p:nvSpPr>
            <p:spPr>
              <a:xfrm rot="5400000" flipV="1">
                <a:off x="1317297" y="-1307900"/>
                <a:ext cx="178709" cy="2813301"/>
              </a:xfrm>
              <a:custGeom>
                <a:avLst/>
                <a:gdLst>
                  <a:gd name="connsiteX0" fmla="*/ 180976 w 180976"/>
                  <a:gd name="connsiteY0" fmla="*/ 2392742 h 2819400"/>
                  <a:gd name="connsiteX1" fmla="*/ 180976 w 180976"/>
                  <a:gd name="connsiteY1" fmla="*/ 2609850 h 2819400"/>
                  <a:gd name="connsiteX2" fmla="*/ 0 w 180976"/>
                  <a:gd name="connsiteY2" fmla="*/ 2819400 h 2819400"/>
                  <a:gd name="connsiteX3" fmla="*/ 0 w 180976"/>
                  <a:gd name="connsiteY3" fmla="*/ 2564146 h 2819400"/>
                  <a:gd name="connsiteX4" fmla="*/ 180976 w 180976"/>
                  <a:gd name="connsiteY4" fmla="*/ 2133606 h 2819400"/>
                  <a:gd name="connsiteX5" fmla="*/ 180976 w 180976"/>
                  <a:gd name="connsiteY5" fmla="*/ 2302566 h 2819400"/>
                  <a:gd name="connsiteX6" fmla="*/ 0 w 180976"/>
                  <a:gd name="connsiteY6" fmla="*/ 2473970 h 2819400"/>
                  <a:gd name="connsiteX7" fmla="*/ 0 w 180976"/>
                  <a:gd name="connsiteY7" fmla="*/ 2305010 h 2819400"/>
                  <a:gd name="connsiteX8" fmla="*/ 0 w 180976"/>
                  <a:gd name="connsiteY8" fmla="*/ 0 h 2819400"/>
                  <a:gd name="connsiteX9" fmla="*/ 180976 w 180976"/>
                  <a:gd name="connsiteY9" fmla="*/ 0 h 2819400"/>
                  <a:gd name="connsiteX10" fmla="*/ 180976 w 180976"/>
                  <a:gd name="connsiteY10" fmla="*/ 2043430 h 2819400"/>
                  <a:gd name="connsiteX11" fmla="*/ 0 w 180976"/>
                  <a:gd name="connsiteY11" fmla="*/ 2214834 h 281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6" h="2819400">
                    <a:moveTo>
                      <a:pt x="180976" y="2392742"/>
                    </a:moveTo>
                    <a:lnTo>
                      <a:pt x="180976" y="2609850"/>
                    </a:lnTo>
                    <a:lnTo>
                      <a:pt x="0" y="2819400"/>
                    </a:lnTo>
                    <a:lnTo>
                      <a:pt x="0" y="2564146"/>
                    </a:lnTo>
                    <a:close/>
                    <a:moveTo>
                      <a:pt x="180976" y="2133606"/>
                    </a:moveTo>
                    <a:lnTo>
                      <a:pt x="180976" y="2302566"/>
                    </a:lnTo>
                    <a:lnTo>
                      <a:pt x="0" y="2473970"/>
                    </a:lnTo>
                    <a:lnTo>
                      <a:pt x="0" y="2305010"/>
                    </a:lnTo>
                    <a:close/>
                    <a:moveTo>
                      <a:pt x="0" y="0"/>
                    </a:moveTo>
                    <a:lnTo>
                      <a:pt x="180976" y="0"/>
                    </a:lnTo>
                    <a:lnTo>
                      <a:pt x="180976" y="2043430"/>
                    </a:lnTo>
                    <a:lnTo>
                      <a:pt x="0" y="221483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53289" name="文本框 59"/>
            <p:cNvSpPr txBox="1"/>
            <p:nvPr/>
          </p:nvSpPr>
          <p:spPr>
            <a:xfrm>
              <a:off x="1298543" y="1127830"/>
              <a:ext cx="2058806" cy="3989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ru-RU" altLang="zh-CN" sz="2000" dirty="0"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Экономика</a:t>
              </a:r>
            </a:p>
          </p:txBody>
        </p:sp>
      </p:grpSp>
      <p:graphicFrame>
        <p:nvGraphicFramePr>
          <p:cNvPr id="9" name="Замещающее содержимое 8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97198626"/>
              </p:ext>
            </p:extLst>
          </p:nvPr>
        </p:nvGraphicFramePr>
        <p:xfrm>
          <a:off x="-10795" y="938530"/>
          <a:ext cx="10126980" cy="5687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" name="Замещающее содержимое 1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3302000" y="3291205"/>
            <a:ext cx="6859270" cy="276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Текстовое поле 6"/>
          <p:cNvSpPr txBox="1"/>
          <p:nvPr/>
        </p:nvSpPr>
        <p:spPr>
          <a:xfrm>
            <a:off x="897890" y="200025"/>
            <a:ext cx="60661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dirty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Занятость </a:t>
            </a:r>
          </a:p>
          <a:p>
            <a:pPr algn="ctr"/>
            <a:r>
              <a:rPr lang="ru-RU" altLang="en-US" sz="2800" dirty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населения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454660" y="569595"/>
            <a:ext cx="1677035" cy="3683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Кыштым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450215" y="1153160"/>
            <a:ext cx="1668145" cy="64516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Челябинская область</a:t>
            </a:r>
          </a:p>
        </p:txBody>
      </p:sp>
      <p:cxnSp>
        <p:nvCxnSpPr>
          <p:cNvPr id="5" name="Прямое соединение 4"/>
          <p:cNvCxnSpPr/>
          <p:nvPr/>
        </p:nvCxnSpPr>
        <p:spPr>
          <a:xfrm>
            <a:off x="450215" y="1023620"/>
            <a:ext cx="167703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8316595" y="938530"/>
            <a:ext cx="1819275" cy="3014345"/>
            <a:chOff x="863532" y="1465817"/>
            <a:chExt cx="1891575" cy="3443288"/>
          </a:xfrm>
        </p:grpSpPr>
        <p:sp>
          <p:nvSpPr>
            <p:cNvPr id="15" name="矩形 14"/>
            <p:cNvSpPr/>
            <p:nvPr/>
          </p:nvSpPr>
          <p:spPr>
            <a:xfrm>
              <a:off x="883445" y="1465817"/>
              <a:ext cx="1871662" cy="3443288"/>
            </a:xfrm>
            <a:prstGeom prst="rect">
              <a:avLst/>
            </a:prstGeom>
            <a:noFill/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2227" name="组合 3"/>
            <p:cNvGrpSpPr/>
            <p:nvPr/>
          </p:nvGrpSpPr>
          <p:grpSpPr>
            <a:xfrm>
              <a:off x="1447176" y="1546429"/>
              <a:ext cx="771865" cy="895468"/>
              <a:chOff x="1670728" y="2009425"/>
              <a:chExt cx="771865" cy="895468"/>
            </a:xfrm>
          </p:grpSpPr>
          <p:sp>
            <p:nvSpPr>
              <p:cNvPr id="16" name="流程图: 联系 15"/>
              <p:cNvSpPr/>
              <p:nvPr/>
            </p:nvSpPr>
            <p:spPr>
              <a:xfrm>
                <a:off x="1670728" y="2009425"/>
                <a:ext cx="771865" cy="895468"/>
              </a:xfrm>
              <a:prstGeom prst="flowChartConnector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2229" name="Freeform 399"/>
              <p:cNvSpPr>
                <a:spLocks noEditPoints="1"/>
              </p:cNvSpPr>
              <p:nvPr/>
            </p:nvSpPr>
            <p:spPr>
              <a:xfrm>
                <a:off x="1910000" y="2303043"/>
                <a:ext cx="308769" cy="308769"/>
              </a:xfrm>
              <a:custGeom>
                <a:avLst/>
                <a:gdLst/>
                <a:ahLst/>
                <a:cxnLst>
                  <a:cxn ang="0">
                    <a:pos x="744830433" y="180388639"/>
                  </a:cxn>
                  <a:cxn ang="0">
                    <a:pos x="564441793" y="0"/>
                  </a:cxn>
                  <a:cxn ang="0">
                    <a:pos x="87285137" y="482975022"/>
                  </a:cxn>
                  <a:cxn ang="0">
                    <a:pos x="87285137" y="482975022"/>
                  </a:cxn>
                  <a:cxn ang="0">
                    <a:pos x="87285137" y="482975022"/>
                  </a:cxn>
                  <a:cxn ang="0">
                    <a:pos x="87285137" y="482975022"/>
                  </a:cxn>
                  <a:cxn ang="0">
                    <a:pos x="87285137" y="482975022"/>
                  </a:cxn>
                  <a:cxn ang="0">
                    <a:pos x="0" y="744830433"/>
                  </a:cxn>
                  <a:cxn ang="0">
                    <a:pos x="261855410" y="663363662"/>
                  </a:cxn>
                  <a:cxn ang="0">
                    <a:pos x="261855410" y="663363662"/>
                  </a:cxn>
                  <a:cxn ang="0">
                    <a:pos x="261855410" y="663363662"/>
                  </a:cxn>
                  <a:cxn ang="0">
                    <a:pos x="261855410" y="663363662"/>
                  </a:cxn>
                  <a:cxn ang="0">
                    <a:pos x="744830433" y="180388639"/>
                  </a:cxn>
                  <a:cxn ang="0">
                    <a:pos x="64009261" y="680821171"/>
                  </a:cxn>
                  <a:cxn ang="0">
                    <a:pos x="122197744" y="500432532"/>
                  </a:cxn>
                  <a:cxn ang="0">
                    <a:pos x="238579534" y="622632689"/>
                  </a:cxn>
                  <a:cxn ang="0">
                    <a:pos x="64009261" y="680821171"/>
                  </a:cxn>
                </a:cxnLst>
                <a:rect l="0" t="0" r="0" b="0"/>
                <a:pathLst>
                  <a:path w="128" h="128">
                    <a:moveTo>
                      <a:pt x="128" y="31"/>
                    </a:moveTo>
                    <a:lnTo>
                      <a:pt x="97" y="0"/>
                    </a:lnTo>
                    <a:lnTo>
                      <a:pt x="15" y="83"/>
                    </a:lnTo>
                    <a:lnTo>
                      <a:pt x="0" y="128"/>
                    </a:lnTo>
                    <a:lnTo>
                      <a:pt x="45" y="114"/>
                    </a:lnTo>
                    <a:lnTo>
                      <a:pt x="128" y="31"/>
                    </a:lnTo>
                    <a:close/>
                    <a:moveTo>
                      <a:pt x="11" y="117"/>
                    </a:moveTo>
                    <a:lnTo>
                      <a:pt x="21" y="86"/>
                    </a:lnTo>
                    <a:lnTo>
                      <a:pt x="41" y="107"/>
                    </a:lnTo>
                    <a:lnTo>
                      <a:pt x="11" y="117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endParaRPr lang="ru-RU" altLang="en-US"/>
              </a:p>
            </p:txBody>
          </p:sp>
        </p:grpSp>
        <p:grpSp>
          <p:nvGrpSpPr>
            <p:cNvPr id="52230" name="组合 30"/>
            <p:cNvGrpSpPr/>
            <p:nvPr/>
          </p:nvGrpSpPr>
          <p:grpSpPr>
            <a:xfrm>
              <a:off x="863532" y="2442130"/>
              <a:ext cx="1871345" cy="2175940"/>
              <a:chOff x="3591015" y="4376184"/>
              <a:chExt cx="1871345" cy="2175940"/>
            </a:xfrm>
          </p:grpSpPr>
          <p:sp>
            <p:nvSpPr>
              <p:cNvPr id="52231" name="文本框 31"/>
              <p:cNvSpPr txBox="1"/>
              <p:nvPr/>
            </p:nvSpPr>
            <p:spPr>
              <a:xfrm>
                <a:off x="3591015" y="5351652"/>
                <a:ext cx="1871345" cy="120047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lnSpc>
                    <a:spcPct val="130000"/>
                  </a:lnSpc>
                  <a:buFont typeface="Arial" panose="020B0604020202020204" pitchFamily="34" charset="0"/>
                </a:pPr>
                <a:r>
                  <a:rPr lang="ru-RU" altLang="zh-CN" sz="1600" dirty="0">
                    <a:solidFill>
                      <a:schemeClr val="bg1"/>
                    </a:solidFill>
                    <a:latin typeface="Microsoft YaHei" panose="020B0503020204020204" charset="-122"/>
                    <a:ea typeface="Microsoft YaHei" panose="020B0503020204020204" charset="-122"/>
                  </a:rPr>
                  <a:t>Коэффициент </a:t>
                </a:r>
                <a:r>
                  <a:rPr lang="ru-RU" altLang="zh-CN" sz="1600" dirty="0" smtClean="0">
                    <a:solidFill>
                      <a:schemeClr val="bg1"/>
                    </a:solidFill>
                    <a:latin typeface="Microsoft YaHei" panose="020B0503020204020204" charset="-122"/>
                    <a:ea typeface="Microsoft YaHei" panose="020B0503020204020204" charset="-122"/>
                  </a:rPr>
                  <a:t>напряжённости  </a:t>
                </a:r>
                <a:r>
                  <a:rPr lang="ru-RU" altLang="zh-CN" sz="1600" dirty="0">
                    <a:solidFill>
                      <a:schemeClr val="bg1"/>
                    </a:solidFill>
                    <a:latin typeface="Microsoft YaHei" panose="020B0503020204020204" charset="-122"/>
                    <a:ea typeface="Microsoft YaHei" panose="020B0503020204020204" charset="-122"/>
                  </a:rPr>
                  <a:t>на рынке труда</a:t>
                </a:r>
              </a:p>
            </p:txBody>
          </p:sp>
          <p:sp>
            <p:nvSpPr>
              <p:cNvPr id="52232" name="文本框 32"/>
              <p:cNvSpPr txBox="1"/>
              <p:nvPr/>
            </p:nvSpPr>
            <p:spPr>
              <a:xfrm>
                <a:off x="3726194" y="4376184"/>
                <a:ext cx="1642756" cy="66798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buFont typeface="Arial" panose="020B0604020202020204" pitchFamily="34" charset="0"/>
                </a:pPr>
                <a:r>
                  <a:rPr lang="ru-RU" altLang="zh-CN" sz="1600" b="1" dirty="0" smtClean="0">
                    <a:solidFill>
                      <a:schemeClr val="bg1"/>
                    </a:solidFill>
                    <a:latin typeface="Bahnschrift Condensed" panose="020B0502040204020203" charset="0"/>
                    <a:ea typeface="Microsoft YaHei" panose="020B0503020204020204" charset="-122"/>
                    <a:cs typeface="Bahnschrift Condensed" panose="020B0502040204020203" charset="0"/>
                  </a:rPr>
                  <a:t>0</a:t>
                </a:r>
                <a:r>
                  <a:rPr lang="ru-RU" altLang="zh-CN" sz="1600" dirty="0" smtClean="0">
                    <a:solidFill>
                      <a:schemeClr val="bg1"/>
                    </a:solidFill>
                    <a:latin typeface="Bahnschrift Condensed" panose="020B0502040204020203" charset="0"/>
                    <a:ea typeface="Microsoft YaHei" panose="020B0503020204020204" charset="-122"/>
                    <a:cs typeface="Bahnschrift Condensed" panose="020B0502040204020203" charset="0"/>
                  </a:rPr>
                  <a:t>,1 человек </a:t>
                </a:r>
                <a:r>
                  <a:rPr lang="ru-RU" altLang="zh-CN" sz="1600" dirty="0">
                    <a:solidFill>
                      <a:schemeClr val="bg1"/>
                    </a:solidFill>
                    <a:latin typeface="Bahnschrift Condensed" panose="020B0502040204020203" charset="0"/>
                    <a:ea typeface="Microsoft YaHei" panose="020B0503020204020204" charset="-122"/>
                    <a:cs typeface="Bahnschrift Condensed" panose="020B0502040204020203" charset="0"/>
                  </a:rPr>
                  <a:t>на одну вакансию</a:t>
                </a:r>
              </a:p>
            </p:txBody>
          </p:sp>
        </p:grpSp>
      </p:grpSp>
      <p:cxnSp>
        <p:nvCxnSpPr>
          <p:cNvPr id="6" name="Прямое соединение 5"/>
          <p:cNvCxnSpPr/>
          <p:nvPr/>
        </p:nvCxnSpPr>
        <p:spPr>
          <a:xfrm>
            <a:off x="3054350" y="676910"/>
            <a:ext cx="1717040" cy="317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2" name="组合 25"/>
          <p:cNvGrpSpPr/>
          <p:nvPr/>
        </p:nvGrpSpPr>
        <p:grpSpPr>
          <a:xfrm>
            <a:off x="10261600" y="930910"/>
            <a:ext cx="1883410" cy="3021965"/>
            <a:chOff x="883140" y="1465817"/>
            <a:chExt cx="1883742" cy="3443288"/>
          </a:xfrm>
        </p:grpSpPr>
        <p:sp>
          <p:nvSpPr>
            <p:cNvPr id="13" name="矩形 14"/>
            <p:cNvSpPr/>
            <p:nvPr/>
          </p:nvSpPr>
          <p:spPr>
            <a:xfrm>
              <a:off x="883445" y="1465817"/>
              <a:ext cx="1871662" cy="3443288"/>
            </a:xfrm>
            <a:prstGeom prst="rect">
              <a:avLst/>
            </a:prstGeom>
            <a:noFill/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流程图: 联系 15"/>
            <p:cNvSpPr/>
            <p:nvPr/>
          </p:nvSpPr>
          <p:spPr>
            <a:xfrm>
              <a:off x="1440022" y="1577262"/>
              <a:ext cx="757238" cy="757237"/>
            </a:xfrm>
            <a:prstGeom prst="flowChartConnector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19" name="组合 30"/>
            <p:cNvGrpSpPr/>
            <p:nvPr/>
          </p:nvGrpSpPr>
          <p:grpSpPr>
            <a:xfrm>
              <a:off x="883140" y="2487986"/>
              <a:ext cx="1883742" cy="2151926"/>
              <a:chOff x="3610623" y="4422040"/>
              <a:chExt cx="1883742" cy="2151926"/>
            </a:xfrm>
          </p:grpSpPr>
          <p:sp>
            <p:nvSpPr>
              <p:cNvPr id="20" name="文本框 31"/>
              <p:cNvSpPr txBox="1"/>
              <p:nvPr/>
            </p:nvSpPr>
            <p:spPr>
              <a:xfrm>
                <a:off x="3611258" y="4785464"/>
                <a:ext cx="1883107" cy="178850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buFont typeface="Arial" panose="020B0604020202020204" pitchFamily="34" charset="0"/>
                </a:pPr>
                <a:r>
                  <a:rPr lang="ru-RU" altLang="zh-CN" sz="1600" dirty="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Среднемесячная начисленная заработная плата в экономике </a:t>
                </a:r>
                <a:r>
                  <a:rPr lang="ru-RU" altLang="zh-CN" sz="16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округа месяцев (120,3%)</a:t>
                </a:r>
                <a:endParaRPr lang="ru-RU" altLang="zh-CN" sz="1600" dirty="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文本框 32"/>
              <p:cNvSpPr txBox="1"/>
              <p:nvPr/>
            </p:nvSpPr>
            <p:spPr>
              <a:xfrm>
                <a:off x="3610623" y="4422040"/>
                <a:ext cx="1829757" cy="38419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>
                  <a:buFont typeface="Arial" panose="020B0604020202020204" pitchFamily="34" charset="0"/>
                </a:pPr>
                <a:r>
                  <a:rPr lang="ru-RU" altLang="zh-CN" sz="1600" b="1" dirty="0" smtClean="0">
                    <a:solidFill>
                      <a:schemeClr val="bg1"/>
                    </a:solidFill>
                    <a:latin typeface="Bahnschrift Condensed" panose="020B0502040204020203" charset="0"/>
                    <a:ea typeface="Microsoft YaHei" panose="020B0503020204020204" charset="-122"/>
                    <a:cs typeface="Bahnschrift Condensed" panose="020B0502040204020203" charset="0"/>
                  </a:rPr>
                  <a:t>54172,9рублей</a:t>
                </a:r>
                <a:endParaRPr lang="ru-RU" altLang="zh-CN" sz="1600" b="1" dirty="0">
                  <a:solidFill>
                    <a:schemeClr val="bg1"/>
                  </a:solidFill>
                  <a:latin typeface="Bahnschrift Condensed" panose="020B0502040204020203" charset="0"/>
                  <a:ea typeface="Microsoft YaHei" panose="020B0503020204020204" charset="-122"/>
                  <a:cs typeface="Bahnschrift Condensed" panose="020B0502040204020203" charset="0"/>
                </a:endParaRPr>
              </a:p>
            </p:txBody>
          </p:sp>
        </p:grpSp>
      </p:grpSp>
      <p:grpSp>
        <p:nvGrpSpPr>
          <p:cNvPr id="517" name="组合 516"/>
          <p:cNvGrpSpPr/>
          <p:nvPr/>
        </p:nvGrpSpPr>
        <p:grpSpPr>
          <a:xfrm>
            <a:off x="11074250" y="1191543"/>
            <a:ext cx="301990" cy="318516"/>
            <a:chOff x="10684995" y="6275130"/>
            <a:chExt cx="301990" cy="318517"/>
          </a:xfrm>
          <a:solidFill>
            <a:schemeClr val="bg1"/>
          </a:solidFill>
        </p:grpSpPr>
        <p:sp>
          <p:nvSpPr>
            <p:cNvPr id="246" name="Freeform 396"/>
            <p:cNvSpPr/>
            <p:nvPr/>
          </p:nvSpPr>
          <p:spPr bwMode="auto">
            <a:xfrm>
              <a:off x="10728567" y="6339735"/>
              <a:ext cx="258418" cy="253912"/>
            </a:xfrm>
            <a:custGeom>
              <a:avLst/>
              <a:gdLst>
                <a:gd name="T0" fmla="*/ 224 w 234"/>
                <a:gd name="T1" fmla="*/ 11 h 230"/>
                <a:gd name="T2" fmla="*/ 216 w 234"/>
                <a:gd name="T3" fmla="*/ 0 h 230"/>
                <a:gd name="T4" fmla="*/ 216 w 234"/>
                <a:gd name="T5" fmla="*/ 9 h 230"/>
                <a:gd name="T6" fmla="*/ 207 w 234"/>
                <a:gd name="T7" fmla="*/ 55 h 230"/>
                <a:gd name="T8" fmla="*/ 184 w 234"/>
                <a:gd name="T9" fmla="*/ 91 h 230"/>
                <a:gd name="T10" fmla="*/ 154 w 234"/>
                <a:gd name="T11" fmla="*/ 113 h 230"/>
                <a:gd name="T12" fmla="*/ 115 w 234"/>
                <a:gd name="T13" fmla="*/ 123 h 230"/>
                <a:gd name="T14" fmla="*/ 69 w 234"/>
                <a:gd name="T15" fmla="*/ 125 h 230"/>
                <a:gd name="T16" fmla="*/ 64 w 234"/>
                <a:gd name="T17" fmla="*/ 125 h 230"/>
                <a:gd name="T18" fmla="*/ 51 w 234"/>
                <a:gd name="T19" fmla="*/ 187 h 230"/>
                <a:gd name="T20" fmla="*/ 49 w 234"/>
                <a:gd name="T21" fmla="*/ 196 h 230"/>
                <a:gd name="T22" fmla="*/ 46 w 234"/>
                <a:gd name="T23" fmla="*/ 212 h 230"/>
                <a:gd name="T24" fmla="*/ 29 w 234"/>
                <a:gd name="T25" fmla="*/ 212 h 230"/>
                <a:gd name="T26" fmla="*/ 4 w 234"/>
                <a:gd name="T27" fmla="*/ 212 h 230"/>
                <a:gd name="T28" fmla="*/ 0 w 234"/>
                <a:gd name="T29" fmla="*/ 230 h 230"/>
                <a:gd name="T30" fmla="*/ 68 w 234"/>
                <a:gd name="T31" fmla="*/ 230 h 230"/>
                <a:gd name="T32" fmla="*/ 70 w 234"/>
                <a:gd name="T33" fmla="*/ 222 h 230"/>
                <a:gd name="T34" fmla="*/ 86 w 234"/>
                <a:gd name="T35" fmla="*/ 143 h 230"/>
                <a:gd name="T36" fmla="*/ 108 w 234"/>
                <a:gd name="T37" fmla="*/ 143 h 230"/>
                <a:gd name="T38" fmla="*/ 151 w 234"/>
                <a:gd name="T39" fmla="*/ 141 h 230"/>
                <a:gd name="T40" fmla="*/ 184 w 234"/>
                <a:gd name="T41" fmla="*/ 133 h 230"/>
                <a:gd name="T42" fmla="*/ 208 w 234"/>
                <a:gd name="T43" fmla="*/ 116 h 230"/>
                <a:gd name="T44" fmla="*/ 227 w 234"/>
                <a:gd name="T45" fmla="*/ 86 h 230"/>
                <a:gd name="T46" fmla="*/ 234 w 234"/>
                <a:gd name="T47" fmla="*/ 49 h 230"/>
                <a:gd name="T48" fmla="*/ 224 w 234"/>
                <a:gd name="T49" fmla="*/ 11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230">
                  <a:moveTo>
                    <a:pt x="224" y="11"/>
                  </a:moveTo>
                  <a:cubicBezTo>
                    <a:pt x="222" y="7"/>
                    <a:pt x="219" y="3"/>
                    <a:pt x="216" y="0"/>
                  </a:cubicBezTo>
                  <a:cubicBezTo>
                    <a:pt x="216" y="3"/>
                    <a:pt x="216" y="6"/>
                    <a:pt x="216" y="9"/>
                  </a:cubicBezTo>
                  <a:cubicBezTo>
                    <a:pt x="216" y="25"/>
                    <a:pt x="213" y="40"/>
                    <a:pt x="207" y="55"/>
                  </a:cubicBezTo>
                  <a:cubicBezTo>
                    <a:pt x="201" y="70"/>
                    <a:pt x="193" y="82"/>
                    <a:pt x="184" y="91"/>
                  </a:cubicBezTo>
                  <a:cubicBezTo>
                    <a:pt x="175" y="101"/>
                    <a:pt x="165" y="108"/>
                    <a:pt x="154" y="113"/>
                  </a:cubicBezTo>
                  <a:cubicBezTo>
                    <a:pt x="143" y="117"/>
                    <a:pt x="131" y="121"/>
                    <a:pt x="115" y="123"/>
                  </a:cubicBezTo>
                  <a:cubicBezTo>
                    <a:pt x="105" y="124"/>
                    <a:pt x="92" y="125"/>
                    <a:pt x="69" y="125"/>
                  </a:cubicBezTo>
                  <a:cubicBezTo>
                    <a:pt x="64" y="125"/>
                    <a:pt x="64" y="125"/>
                    <a:pt x="64" y="125"/>
                  </a:cubicBezTo>
                  <a:cubicBezTo>
                    <a:pt x="51" y="187"/>
                    <a:pt x="51" y="187"/>
                    <a:pt x="51" y="187"/>
                  </a:cubicBezTo>
                  <a:cubicBezTo>
                    <a:pt x="49" y="196"/>
                    <a:pt x="49" y="196"/>
                    <a:pt x="49" y="196"/>
                  </a:cubicBezTo>
                  <a:cubicBezTo>
                    <a:pt x="46" y="212"/>
                    <a:pt x="46" y="212"/>
                    <a:pt x="46" y="212"/>
                  </a:cubicBezTo>
                  <a:cubicBezTo>
                    <a:pt x="29" y="212"/>
                    <a:pt x="29" y="212"/>
                    <a:pt x="29" y="212"/>
                  </a:cubicBezTo>
                  <a:cubicBezTo>
                    <a:pt x="4" y="212"/>
                    <a:pt x="4" y="212"/>
                    <a:pt x="4" y="212"/>
                  </a:cubicBezTo>
                  <a:cubicBezTo>
                    <a:pt x="0" y="230"/>
                    <a:pt x="0" y="230"/>
                    <a:pt x="0" y="230"/>
                  </a:cubicBezTo>
                  <a:cubicBezTo>
                    <a:pt x="68" y="230"/>
                    <a:pt x="68" y="230"/>
                    <a:pt x="68" y="230"/>
                  </a:cubicBezTo>
                  <a:cubicBezTo>
                    <a:pt x="70" y="222"/>
                    <a:pt x="70" y="222"/>
                    <a:pt x="70" y="222"/>
                  </a:cubicBezTo>
                  <a:cubicBezTo>
                    <a:pt x="86" y="143"/>
                    <a:pt x="86" y="143"/>
                    <a:pt x="86" y="143"/>
                  </a:cubicBezTo>
                  <a:cubicBezTo>
                    <a:pt x="108" y="143"/>
                    <a:pt x="108" y="143"/>
                    <a:pt x="108" y="143"/>
                  </a:cubicBezTo>
                  <a:cubicBezTo>
                    <a:pt x="129" y="143"/>
                    <a:pt x="142" y="143"/>
                    <a:pt x="151" y="141"/>
                  </a:cubicBezTo>
                  <a:cubicBezTo>
                    <a:pt x="164" y="140"/>
                    <a:pt x="175" y="137"/>
                    <a:pt x="184" y="133"/>
                  </a:cubicBezTo>
                  <a:cubicBezTo>
                    <a:pt x="193" y="129"/>
                    <a:pt x="201" y="123"/>
                    <a:pt x="208" y="116"/>
                  </a:cubicBezTo>
                  <a:cubicBezTo>
                    <a:pt x="216" y="108"/>
                    <a:pt x="222" y="98"/>
                    <a:pt x="227" y="86"/>
                  </a:cubicBezTo>
                  <a:cubicBezTo>
                    <a:pt x="232" y="74"/>
                    <a:pt x="234" y="61"/>
                    <a:pt x="234" y="49"/>
                  </a:cubicBezTo>
                  <a:cubicBezTo>
                    <a:pt x="234" y="35"/>
                    <a:pt x="231" y="22"/>
                    <a:pt x="2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7" name="Freeform 397"/>
            <p:cNvSpPr>
              <a:spLocks noEditPoints="1"/>
            </p:cNvSpPr>
            <p:nvPr/>
          </p:nvSpPr>
          <p:spPr bwMode="auto">
            <a:xfrm>
              <a:off x="10684995" y="6275130"/>
              <a:ext cx="258418" cy="274946"/>
            </a:xfrm>
            <a:custGeom>
              <a:avLst/>
              <a:gdLst>
                <a:gd name="T0" fmla="*/ 153 w 234"/>
                <a:gd name="T1" fmla="*/ 0 h 249"/>
                <a:gd name="T2" fmla="*/ 52 w 234"/>
                <a:gd name="T3" fmla="*/ 0 h 249"/>
                <a:gd name="T4" fmla="*/ 0 w 234"/>
                <a:gd name="T5" fmla="*/ 249 h 249"/>
                <a:gd name="T6" fmla="*/ 68 w 234"/>
                <a:gd name="T7" fmla="*/ 249 h 249"/>
                <a:gd name="T8" fmla="*/ 70 w 234"/>
                <a:gd name="T9" fmla="*/ 241 h 249"/>
                <a:gd name="T10" fmla="*/ 86 w 234"/>
                <a:gd name="T11" fmla="*/ 162 h 249"/>
                <a:gd name="T12" fmla="*/ 108 w 234"/>
                <a:gd name="T13" fmla="*/ 162 h 249"/>
                <a:gd name="T14" fmla="*/ 151 w 234"/>
                <a:gd name="T15" fmla="*/ 160 h 249"/>
                <a:gd name="T16" fmla="*/ 184 w 234"/>
                <a:gd name="T17" fmla="*/ 152 h 249"/>
                <a:gd name="T18" fmla="*/ 208 w 234"/>
                <a:gd name="T19" fmla="*/ 135 h 249"/>
                <a:gd name="T20" fmla="*/ 227 w 234"/>
                <a:gd name="T21" fmla="*/ 105 h 249"/>
                <a:gd name="T22" fmla="*/ 234 w 234"/>
                <a:gd name="T23" fmla="*/ 68 h 249"/>
                <a:gd name="T24" fmla="*/ 224 w 234"/>
                <a:gd name="T25" fmla="*/ 30 h 249"/>
                <a:gd name="T26" fmla="*/ 197 w 234"/>
                <a:gd name="T27" fmla="*/ 6 h 249"/>
                <a:gd name="T28" fmla="*/ 153 w 234"/>
                <a:gd name="T29" fmla="*/ 0 h 249"/>
                <a:gd name="T30" fmla="*/ 108 w 234"/>
                <a:gd name="T31" fmla="*/ 58 h 249"/>
                <a:gd name="T32" fmla="*/ 133 w 234"/>
                <a:gd name="T33" fmla="*/ 58 h 249"/>
                <a:gd name="T34" fmla="*/ 135 w 234"/>
                <a:gd name="T35" fmla="*/ 58 h 249"/>
                <a:gd name="T36" fmla="*/ 159 w 234"/>
                <a:gd name="T37" fmla="*/ 60 h 249"/>
                <a:gd name="T38" fmla="*/ 159 w 234"/>
                <a:gd name="T39" fmla="*/ 60 h 249"/>
                <a:gd name="T40" fmla="*/ 165 w 234"/>
                <a:gd name="T41" fmla="*/ 64 h 249"/>
                <a:gd name="T42" fmla="*/ 167 w 234"/>
                <a:gd name="T43" fmla="*/ 71 h 249"/>
                <a:gd name="T44" fmla="*/ 161 w 234"/>
                <a:gd name="T45" fmla="*/ 88 h 249"/>
                <a:gd name="T46" fmla="*/ 146 w 234"/>
                <a:gd name="T47" fmla="*/ 99 h 249"/>
                <a:gd name="T48" fmla="*/ 144 w 234"/>
                <a:gd name="T49" fmla="*/ 100 h 249"/>
                <a:gd name="T50" fmla="*/ 102 w 234"/>
                <a:gd name="T51" fmla="*/ 103 h 249"/>
                <a:gd name="T52" fmla="*/ 100 w 234"/>
                <a:gd name="T53" fmla="*/ 103 h 249"/>
                <a:gd name="T54" fmla="*/ 98 w 234"/>
                <a:gd name="T55" fmla="*/ 103 h 249"/>
                <a:gd name="T56" fmla="*/ 108 w 234"/>
                <a:gd name="T57" fmla="*/ 58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4" h="249">
                  <a:moveTo>
                    <a:pt x="153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0" y="249"/>
                    <a:pt x="0" y="249"/>
                    <a:pt x="0" y="249"/>
                  </a:cubicBezTo>
                  <a:cubicBezTo>
                    <a:pt x="68" y="249"/>
                    <a:pt x="68" y="249"/>
                    <a:pt x="68" y="249"/>
                  </a:cubicBezTo>
                  <a:cubicBezTo>
                    <a:pt x="70" y="241"/>
                    <a:pt x="70" y="241"/>
                    <a:pt x="70" y="241"/>
                  </a:cubicBezTo>
                  <a:cubicBezTo>
                    <a:pt x="86" y="162"/>
                    <a:pt x="86" y="162"/>
                    <a:pt x="86" y="162"/>
                  </a:cubicBezTo>
                  <a:cubicBezTo>
                    <a:pt x="108" y="162"/>
                    <a:pt x="108" y="162"/>
                    <a:pt x="108" y="162"/>
                  </a:cubicBezTo>
                  <a:cubicBezTo>
                    <a:pt x="129" y="162"/>
                    <a:pt x="142" y="162"/>
                    <a:pt x="151" y="160"/>
                  </a:cubicBezTo>
                  <a:cubicBezTo>
                    <a:pt x="164" y="159"/>
                    <a:pt x="175" y="156"/>
                    <a:pt x="184" y="152"/>
                  </a:cubicBezTo>
                  <a:cubicBezTo>
                    <a:pt x="193" y="148"/>
                    <a:pt x="201" y="142"/>
                    <a:pt x="208" y="135"/>
                  </a:cubicBezTo>
                  <a:cubicBezTo>
                    <a:pt x="216" y="127"/>
                    <a:pt x="222" y="117"/>
                    <a:pt x="227" y="105"/>
                  </a:cubicBezTo>
                  <a:cubicBezTo>
                    <a:pt x="232" y="93"/>
                    <a:pt x="234" y="80"/>
                    <a:pt x="234" y="68"/>
                  </a:cubicBezTo>
                  <a:cubicBezTo>
                    <a:pt x="234" y="53"/>
                    <a:pt x="231" y="41"/>
                    <a:pt x="224" y="30"/>
                  </a:cubicBezTo>
                  <a:cubicBezTo>
                    <a:pt x="218" y="19"/>
                    <a:pt x="208" y="11"/>
                    <a:pt x="197" y="6"/>
                  </a:cubicBezTo>
                  <a:cubicBezTo>
                    <a:pt x="185" y="2"/>
                    <a:pt x="171" y="0"/>
                    <a:pt x="153" y="0"/>
                  </a:cubicBezTo>
                  <a:close/>
                  <a:moveTo>
                    <a:pt x="108" y="58"/>
                  </a:moveTo>
                  <a:cubicBezTo>
                    <a:pt x="133" y="58"/>
                    <a:pt x="133" y="58"/>
                    <a:pt x="133" y="58"/>
                  </a:cubicBezTo>
                  <a:cubicBezTo>
                    <a:pt x="134" y="58"/>
                    <a:pt x="135" y="58"/>
                    <a:pt x="135" y="58"/>
                  </a:cubicBezTo>
                  <a:cubicBezTo>
                    <a:pt x="147" y="58"/>
                    <a:pt x="156" y="59"/>
                    <a:pt x="159" y="60"/>
                  </a:cubicBezTo>
                  <a:cubicBezTo>
                    <a:pt x="159" y="60"/>
                    <a:pt x="159" y="60"/>
                    <a:pt x="159" y="60"/>
                  </a:cubicBezTo>
                  <a:cubicBezTo>
                    <a:pt x="162" y="61"/>
                    <a:pt x="163" y="62"/>
                    <a:pt x="165" y="64"/>
                  </a:cubicBezTo>
                  <a:cubicBezTo>
                    <a:pt x="166" y="65"/>
                    <a:pt x="167" y="67"/>
                    <a:pt x="167" y="71"/>
                  </a:cubicBezTo>
                  <a:cubicBezTo>
                    <a:pt x="166" y="78"/>
                    <a:pt x="165" y="83"/>
                    <a:pt x="161" y="88"/>
                  </a:cubicBezTo>
                  <a:cubicBezTo>
                    <a:pt x="158" y="93"/>
                    <a:pt x="153" y="97"/>
                    <a:pt x="146" y="99"/>
                  </a:cubicBezTo>
                  <a:cubicBezTo>
                    <a:pt x="146" y="100"/>
                    <a:pt x="145" y="100"/>
                    <a:pt x="144" y="100"/>
                  </a:cubicBezTo>
                  <a:cubicBezTo>
                    <a:pt x="137" y="102"/>
                    <a:pt x="122" y="103"/>
                    <a:pt x="102" y="103"/>
                  </a:cubicBezTo>
                  <a:cubicBezTo>
                    <a:pt x="101" y="103"/>
                    <a:pt x="101" y="103"/>
                    <a:pt x="100" y="103"/>
                  </a:cubicBezTo>
                  <a:cubicBezTo>
                    <a:pt x="98" y="103"/>
                    <a:pt x="98" y="103"/>
                    <a:pt x="98" y="103"/>
                  </a:cubicBezTo>
                  <a:lnTo>
                    <a:pt x="108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cxnSp>
        <p:nvCxnSpPr>
          <p:cNvPr id="22" name="Прямое соединение 21"/>
          <p:cNvCxnSpPr/>
          <p:nvPr/>
        </p:nvCxnSpPr>
        <p:spPr>
          <a:xfrm flipV="1">
            <a:off x="8555355" y="2655570"/>
            <a:ext cx="1409065" cy="952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Прямое соединение 22"/>
          <p:cNvCxnSpPr/>
          <p:nvPr/>
        </p:nvCxnSpPr>
        <p:spPr>
          <a:xfrm flipV="1">
            <a:off x="10400665" y="2177415"/>
            <a:ext cx="1550670" cy="762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流程图: 联系 15"/>
          <p:cNvSpPr/>
          <p:nvPr/>
        </p:nvSpPr>
        <p:spPr>
          <a:xfrm>
            <a:off x="8554720" y="5441950"/>
            <a:ext cx="1353820" cy="1242695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1 135</a:t>
            </a:r>
            <a:endParaRPr kumimoji="0" lang="ru-RU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5" name="流程图: 联系 15"/>
          <p:cNvSpPr/>
          <p:nvPr/>
        </p:nvSpPr>
        <p:spPr>
          <a:xfrm>
            <a:off x="10248265" y="4041140"/>
            <a:ext cx="1884680" cy="1784350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1 589 </a:t>
            </a:r>
            <a:r>
              <a:rPr kumimoji="0" lang="ru-RU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человек</a:t>
            </a:r>
          </a:p>
        </p:txBody>
      </p:sp>
      <p:cxnSp>
        <p:nvCxnSpPr>
          <p:cNvPr id="27" name="Прямое соединение 26"/>
          <p:cNvCxnSpPr/>
          <p:nvPr/>
        </p:nvCxnSpPr>
        <p:spPr>
          <a:xfrm flipV="1">
            <a:off x="9413875" y="4561840"/>
            <a:ext cx="925830" cy="92456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9182" name="TextBox 13"/>
          <p:cNvSpPr txBox="1"/>
          <p:nvPr/>
        </p:nvSpPr>
        <p:spPr>
          <a:xfrm>
            <a:off x="9955530" y="6081395"/>
            <a:ext cx="201866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dist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altLang="zh-CN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Самозанятые</a:t>
            </a:r>
          </a:p>
          <a:p>
            <a:pPr algn="dist" defTabSz="1216025">
              <a:spcBef>
                <a:spcPct val="20000"/>
              </a:spcBef>
              <a:buFont typeface="Arial" panose="020B0604020202020204" pitchFamily="34" charset="0"/>
            </a:pPr>
            <a:r>
              <a:rPr lang="ru-RU" altLang="zh-CN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(годовой прирост)</a:t>
            </a:r>
            <a:endParaRPr lang="ru-RU" altLang="zh-CN" sz="2400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  <a:p>
            <a:pPr algn="dist" defTabSz="1216025">
              <a:spcBef>
                <a:spcPct val="20000"/>
              </a:spcBef>
              <a:buFont typeface="Arial" panose="020B0604020202020204" pitchFamily="34" charset="0"/>
            </a:pP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" name="流程图: 联系 15"/>
          <p:cNvSpPr/>
          <p:nvPr/>
        </p:nvSpPr>
        <p:spPr>
          <a:xfrm>
            <a:off x="5405120" y="111760"/>
            <a:ext cx="1884680" cy="1685925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cs typeface="Arial" panose="020B0604020202020204" pitchFamily="34" charset="0"/>
              </a:rPr>
              <a:t>19 000 человек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cs typeface="Arial" panose="020B0604020202020204" pitchFamily="34" charset="0"/>
              </a:rPr>
              <a:t>(занято в экономике округа)</a:t>
            </a:r>
          </a:p>
        </p:txBody>
      </p:sp>
      <p:sp>
        <p:nvSpPr>
          <p:cNvPr id="57433" name="Freeform 341"/>
          <p:cNvSpPr/>
          <p:nvPr/>
        </p:nvSpPr>
        <p:spPr>
          <a:xfrm>
            <a:off x="5488940" y="711200"/>
            <a:ext cx="319088" cy="317500"/>
          </a:xfrm>
          <a:custGeom>
            <a:avLst/>
            <a:gdLst/>
            <a:ahLst/>
            <a:cxnLst>
              <a:cxn ang="0">
                <a:pos x="241965032" y="121505153"/>
              </a:cxn>
              <a:cxn ang="0">
                <a:pos x="158294740" y="355517630"/>
              </a:cxn>
              <a:cxn ang="0">
                <a:pos x="88193214" y="247512217"/>
              </a:cxn>
              <a:cxn ang="0">
                <a:pos x="40704792" y="290263892"/>
              </a:cxn>
              <a:cxn ang="0">
                <a:pos x="27136026" y="301514175"/>
              </a:cxn>
              <a:cxn ang="0">
                <a:pos x="0" y="276762653"/>
              </a:cxn>
              <a:cxn ang="0">
                <a:pos x="94976844" y="191259304"/>
              </a:cxn>
              <a:cxn ang="0">
                <a:pos x="149250402" y="276762653"/>
              </a:cxn>
              <a:cxn ang="0">
                <a:pos x="248750168" y="0"/>
              </a:cxn>
              <a:cxn ang="0">
                <a:pos x="339204090" y="346516804"/>
              </a:cxn>
              <a:cxn ang="0">
                <a:pos x="413828538" y="108005413"/>
              </a:cxn>
              <a:cxn ang="0">
                <a:pos x="479408648" y="321765283"/>
              </a:cxn>
              <a:cxn ang="0">
                <a:pos x="445487487" y="330766108"/>
              </a:cxn>
              <a:cxn ang="0">
                <a:pos x="413828538" y="229510566"/>
              </a:cxn>
              <a:cxn ang="0">
                <a:pos x="334681168" y="477022783"/>
              </a:cxn>
              <a:cxn ang="0">
                <a:pos x="241965032" y="121505153"/>
              </a:cxn>
              <a:cxn ang="0">
                <a:pos x="241965032" y="121505153"/>
              </a:cxn>
            </a:cxnLst>
            <a:rect l="0" t="0" r="0" b="0"/>
            <a:pathLst>
              <a:path w="212" h="212">
                <a:moveTo>
                  <a:pt x="107" y="54"/>
                </a:moveTo>
                <a:lnTo>
                  <a:pt x="70" y="158"/>
                </a:lnTo>
                <a:lnTo>
                  <a:pt x="39" y="110"/>
                </a:lnTo>
                <a:lnTo>
                  <a:pt x="18" y="129"/>
                </a:lnTo>
                <a:lnTo>
                  <a:pt x="12" y="134"/>
                </a:lnTo>
                <a:lnTo>
                  <a:pt x="0" y="123"/>
                </a:lnTo>
                <a:lnTo>
                  <a:pt x="42" y="85"/>
                </a:lnTo>
                <a:lnTo>
                  <a:pt x="66" y="123"/>
                </a:lnTo>
                <a:lnTo>
                  <a:pt x="110" y="0"/>
                </a:lnTo>
                <a:lnTo>
                  <a:pt x="150" y="154"/>
                </a:lnTo>
                <a:lnTo>
                  <a:pt x="183" y="48"/>
                </a:lnTo>
                <a:lnTo>
                  <a:pt x="212" y="143"/>
                </a:lnTo>
                <a:lnTo>
                  <a:pt x="197" y="147"/>
                </a:lnTo>
                <a:lnTo>
                  <a:pt x="183" y="102"/>
                </a:lnTo>
                <a:lnTo>
                  <a:pt x="148" y="212"/>
                </a:lnTo>
                <a:lnTo>
                  <a:pt x="107" y="54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1715</Words>
  <Application>Microsoft Office PowerPoint</Application>
  <PresentationFormat>Произвольный</PresentationFormat>
  <Paragraphs>470</Paragraphs>
  <Slides>29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Office Theme</vt:lpstr>
      <vt:lpstr>Отчёт главы Кыштымского </vt:lpstr>
      <vt:lpstr>Презентация PowerPoint</vt:lpstr>
      <vt:lpstr>Отчёт главы Кыштымского </vt:lpstr>
      <vt:lpstr>Отчёт главы Кыштымского </vt:lpstr>
      <vt:lpstr>Отчёт главы Кыштымского </vt:lpstr>
      <vt:lpstr>Отчёт главы Кыштымского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Цифровая платформа  https://нашкыштым.рф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user</cp:lastModifiedBy>
  <cp:revision>84</cp:revision>
  <cp:lastPrinted>2024-03-22T06:04:28Z</cp:lastPrinted>
  <dcterms:created xsi:type="dcterms:W3CDTF">2023-03-23T06:53:00Z</dcterms:created>
  <dcterms:modified xsi:type="dcterms:W3CDTF">2024-03-29T06:06:14Z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1049-11.2.0.11516</vt:lpwstr>
  </property>
  <property fmtid="{D5CDD505-2E9C-101B-9397-08002B2CF9AE}" pid="3" name="ICV">
    <vt:lpwstr>A2AC56D40055405EAE6916770D1B44AB</vt:lpwstr>
  </property>
</Properties>
</file>