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2" r:id="rId6"/>
    <p:sldId id="259" r:id="rId7"/>
    <p:sldId id="260" r:id="rId8"/>
  </p:sldIdLst>
  <p:sldSz cx="12192000" cy="6858000"/>
  <p:notesSz cx="6735763" cy="9866313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677">
          <p15:clr>
            <a:srgbClr val="A4A3A4"/>
          </p15:clr>
        </p15:guide>
        <p15:guide id="2">
          <p15:clr>
            <a:srgbClr val="A4A3A4"/>
          </p15:clr>
        </p15:guide>
        <p15:guide id="3" orient="horz" pos="686">
          <p15:clr>
            <a:srgbClr val="A4A3A4"/>
          </p15:clr>
        </p15:guide>
        <p15:guide id="4" orient="horz" pos="1185">
          <p15:clr>
            <a:srgbClr val="A4A3A4"/>
          </p15:clr>
        </p15:guide>
        <p15:guide id="5" orient="horz" pos="1344">
          <p15:clr>
            <a:srgbClr val="A4A3A4"/>
          </p15:clr>
        </p15:guide>
        <p15:guide id="6" orient="horz" pos="2591">
          <p15:clr>
            <a:srgbClr val="A4A3A4"/>
          </p15:clr>
        </p15:guide>
        <p15:guide id="7" pos="4203">
          <p15:clr>
            <a:srgbClr val="A4A3A4"/>
          </p15:clr>
        </p15:guide>
        <p15:guide id="8" orient="horz" pos="890">
          <p15:clr>
            <a:srgbClr val="A4A3A4"/>
          </p15:clr>
        </p15:guide>
        <p15:guide id="9" pos="6289">
          <p15:clr>
            <a:srgbClr val="A4A3A4"/>
          </p15:clr>
        </p15:guide>
        <p15:guide id="10" pos="2615">
          <p15:clr>
            <a:srgbClr val="A4A3A4"/>
          </p15:clr>
        </p15:guide>
        <p15:guide id="11" pos="1028">
          <p15:clr>
            <a:srgbClr val="A4A3A4"/>
          </p15:clr>
        </p15:guide>
        <p15:guide id="12" orient="horz" pos="19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>
        <p:guide pos="5677"/>
        <p:guide/>
        <p:guide orient="horz" pos="686"/>
        <p:guide orient="horz" pos="1185"/>
        <p:guide orient="horz" pos="1344"/>
        <p:guide orient="horz" pos="2591"/>
        <p:guide pos="4203"/>
        <p:guide orient="horz" pos="890"/>
        <p:guide pos="6289"/>
        <p:guide pos="2615"/>
        <p:guide pos="1028"/>
        <p:guide orient="horz" pos="19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14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12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19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41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19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7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1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7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0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0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FBBC-4150-4078-B9A9-3FD744A6A056}" type="datetimeFigureOut">
              <a:rPr lang="ru-RU" smtClean="0"/>
              <a:t>22.04.2019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32AE1-294E-4478-8015-5D6E6B3AC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98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78904" y="6295636"/>
            <a:ext cx="114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2019 год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7" name="Shape 5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87969" y="402472"/>
            <a:ext cx="723028" cy="93847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ject 2"/>
          <p:cNvSpPr/>
          <p:nvPr/>
        </p:nvSpPr>
        <p:spPr>
          <a:xfrm>
            <a:off x="7783033" y="0"/>
            <a:ext cx="4408967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-108507" y="1593418"/>
            <a:ext cx="9211045" cy="4525493"/>
            <a:chOff x="-42510" y="2456076"/>
            <a:chExt cx="8848007" cy="3204421"/>
          </a:xfrm>
        </p:grpSpPr>
        <p:sp>
          <p:nvSpPr>
            <p:cNvPr id="15" name="object 3"/>
            <p:cNvSpPr txBox="1"/>
            <p:nvPr/>
          </p:nvSpPr>
          <p:spPr>
            <a:xfrm>
              <a:off x="144485" y="2456076"/>
              <a:ext cx="7289283" cy="2976569"/>
            </a:xfrm>
            <a:prstGeom prst="rect">
              <a:avLst/>
            </a:prstGeom>
          </p:spPr>
          <p:txBody>
            <a:bodyPr vert="horz" wrap="square" lIns="0" tIns="63491" rIns="0" bIns="0" rtlCol="0">
              <a:spAutoFit/>
            </a:bodyPr>
            <a:lstStyle/>
            <a:p>
              <a:pPr marR="5078" lvl="0" algn="r" defTabSz="914400" eaLnBrk="1" fontAlgn="auto" latinLnBrk="0" hangingPunct="1"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3500" kern="0" dirty="0" smtClean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  <a:sym typeface="Arial"/>
                </a:rPr>
                <a:t>НАЦИОНАЛЬНЫЙ ПРОЕКТ  «ЭКОЛОГИЯ»</a:t>
              </a:r>
            </a:p>
            <a:p>
              <a:pPr algn="r" fontAlgn="t"/>
              <a:r>
                <a:rPr lang="ru-RU" sz="2300" dirty="0" smtClean="0">
                  <a:solidFill>
                    <a:srgbClr val="000000"/>
                  </a:solidFill>
                  <a:latin typeface="+mj-lt"/>
                </a:rPr>
                <a:t>«</a:t>
              </a:r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ЧИСТЫЙ ВОЗДУХ»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 smtClean="0">
                  <a:solidFill>
                    <a:srgbClr val="000000"/>
                  </a:solidFill>
                  <a:latin typeface="+mj-lt"/>
                </a:rPr>
                <a:t>«</a:t>
              </a:r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ЧИСТАЯ СТРАНА»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«ФОРМИРОВАНИЕ КОМПЛЕКСНОЙ 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СИСТЕМЫ ОБРАЩЕНИЯ С ТВЕРДЫМИ КОММУНАЛЬНЫМИ ОТХОДАМИ (ЧЕЛЯБИНСКОЙ ОБЛАСТИ)» 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«СОХРАНЕНИЕ УНИКАЛЬНЫХ ВОДНЫХ ОБЪЕКТОВ»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«СОХРАНЕНИЕ ЛЕСОВ»</a:t>
              </a:r>
              <a:endParaRPr lang="ru-RU" sz="2300" dirty="0">
                <a:latin typeface="+mj-lt"/>
              </a:endParaRPr>
            </a:p>
            <a:p>
              <a:pPr algn="r" fontAlgn="t"/>
              <a:r>
                <a:rPr lang="ru-RU" sz="2300" dirty="0">
                  <a:solidFill>
                    <a:srgbClr val="000000"/>
                  </a:solidFill>
                  <a:latin typeface="+mj-lt"/>
                </a:rPr>
                <a:t>«ЧИСТАЯ ВОДА»</a:t>
              </a:r>
              <a:endParaRPr lang="ru-RU" sz="2300" dirty="0">
                <a:latin typeface="+mj-lt"/>
              </a:endParaRPr>
            </a:p>
            <a:p>
              <a:pPr marR="5078" lvl="0">
                <a:defRPr/>
              </a:pPr>
              <a:endParaRPr lang="ru-RU" sz="2500" kern="0" dirty="0">
                <a:solidFill>
                  <a:srgbClr val="595959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endParaRPr>
            </a:p>
            <a:p>
              <a:pPr marR="5078" lvl="0" defTabSz="914400" eaLnBrk="1" fontAlgn="auto" latinLnBrk="0" hangingPunct="1"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ru-RU" sz="2500" kern="0" dirty="0" smtClean="0">
                <a:solidFill>
                  <a:srgbClr val="595959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Arial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6227" y="5010206"/>
              <a:ext cx="8379270" cy="9888"/>
            </a:xfrm>
            <a:prstGeom prst="line">
              <a:avLst/>
            </a:prstGeom>
            <a:noFill/>
            <a:ln w="19050" cap="flat" cmpd="sng" algn="ctr">
              <a:solidFill>
                <a:srgbClr val="595959"/>
              </a:solidFill>
              <a:prstDash val="solid"/>
            </a:ln>
            <a:effectLst/>
          </p:spPr>
        </p:cxnSp>
        <p:sp>
          <p:nvSpPr>
            <p:cNvPr id="17" name="object 3"/>
            <p:cNvSpPr txBox="1"/>
            <p:nvPr/>
          </p:nvSpPr>
          <p:spPr>
            <a:xfrm>
              <a:off x="-42510" y="5026687"/>
              <a:ext cx="7476278" cy="633810"/>
            </a:xfrm>
            <a:prstGeom prst="rect">
              <a:avLst/>
            </a:prstGeom>
          </p:spPr>
          <p:txBody>
            <a:bodyPr vert="horz" wrap="square" lIns="0" tIns="63491" rIns="0" bIns="0" rtlCol="0">
              <a:spAutoFit/>
            </a:bodyPr>
            <a:lstStyle/>
            <a:p>
              <a:pPr marR="5078" lvl="0" algn="r">
                <a:defRPr/>
              </a:pPr>
              <a:r>
                <a:rPr lang="ru-RU" kern="0" spc="-20" dirty="0" smtClean="0">
                  <a:solidFill>
                    <a:srgbClr val="595959"/>
                  </a:solidFill>
                  <a:latin typeface="Calibri Light" panose="020F0302020204030204" pitchFamily="34" charset="0"/>
                  <a:cs typeface="Calibri Light" panose="020F0302020204030204" pitchFamily="34" charset="0"/>
                  <a:sym typeface="Arial"/>
                </a:rPr>
                <a:t>ДОКЛАДЧИК: ИСПОЛНЯЮЩИЙ ОБЯЗАННОСТИ  ЗАМЕСТИТЕЛЯ </a:t>
              </a:r>
            </a:p>
            <a:p>
              <a:pPr marR="5078" lvl="0" algn="r">
                <a:defRPr/>
              </a:pPr>
              <a:r>
                <a:rPr lang="ru-RU" kern="0" spc="-20" dirty="0" smtClean="0">
                  <a:solidFill>
                    <a:srgbClr val="595959"/>
                  </a:solidFill>
                  <a:latin typeface="Calibri Light" panose="020F0302020204030204" pitchFamily="34" charset="0"/>
                  <a:cs typeface="Calibri Light" panose="020F0302020204030204" pitchFamily="34" charset="0"/>
                  <a:sym typeface="Arial"/>
                </a:rPr>
                <a:t>ГУБЕРНАТОРА ЧЕЛЯБИНСКОЙ ОБЛАСТИ</a:t>
              </a:r>
            </a:p>
            <a:p>
              <a:pPr marR="5078" lvl="0" algn="r">
                <a:defRPr/>
              </a:pPr>
              <a:r>
                <a:rPr lang="ru-RU" kern="0" spc="-20" dirty="0" smtClean="0">
                  <a:solidFill>
                    <a:srgbClr val="595959"/>
                  </a:solidFill>
                  <a:latin typeface="Calibri Light" panose="020F0302020204030204" pitchFamily="34" charset="0"/>
                  <a:cs typeface="Calibri Light" panose="020F0302020204030204" pitchFamily="34" charset="0"/>
                  <a:sym typeface="Arial"/>
                </a:rPr>
                <a:t>СУШКОВ СЕРГЕЙ ЮРЬЕВИЧ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284304" y="568129"/>
            <a:ext cx="445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ПРАВИТЕЛЬСТВО ЧЕЛЯБИНСКОЙ ОБЛАСТИ</a:t>
            </a:r>
            <a:endParaRPr lang="ru-RU" sz="1800" dirty="0" smtClean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29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71"/>
          <p:cNvSpPr>
            <a:spLocks/>
          </p:cNvSpPr>
          <p:nvPr/>
        </p:nvSpPr>
        <p:spPr bwMode="auto">
          <a:xfrm flipH="1">
            <a:off x="390403" y="4594781"/>
            <a:ext cx="1686940" cy="1675643"/>
          </a:xfrm>
          <a:custGeom>
            <a:avLst/>
            <a:gdLst/>
            <a:ahLst/>
            <a:cxnLst>
              <a:cxn ang="0">
                <a:pos x="172" y="343"/>
              </a:cxn>
              <a:cxn ang="0">
                <a:pos x="0" y="172"/>
              </a:cxn>
              <a:cxn ang="0">
                <a:pos x="172" y="0"/>
              </a:cxn>
              <a:cxn ang="0">
                <a:pos x="172" y="29"/>
              </a:cxn>
              <a:cxn ang="0">
                <a:pos x="30" y="172"/>
              </a:cxn>
              <a:cxn ang="0">
                <a:pos x="172" y="314"/>
              </a:cxn>
              <a:cxn ang="0">
                <a:pos x="314" y="172"/>
              </a:cxn>
              <a:cxn ang="0">
                <a:pos x="343" y="172"/>
              </a:cxn>
              <a:cxn ang="0">
                <a:pos x="172" y="343"/>
              </a:cxn>
            </a:cxnLst>
            <a:rect l="0" t="0" r="r" b="b"/>
            <a:pathLst>
              <a:path w="343" h="343">
                <a:moveTo>
                  <a:pt x="172" y="343"/>
                </a:moveTo>
                <a:cubicBezTo>
                  <a:pt x="77" y="343"/>
                  <a:pt x="0" y="266"/>
                  <a:pt x="0" y="172"/>
                </a:cubicBezTo>
                <a:cubicBezTo>
                  <a:pt x="0" y="77"/>
                  <a:pt x="77" y="0"/>
                  <a:pt x="172" y="0"/>
                </a:cubicBezTo>
                <a:cubicBezTo>
                  <a:pt x="172" y="29"/>
                  <a:pt x="172" y="29"/>
                  <a:pt x="172" y="29"/>
                </a:cubicBezTo>
                <a:cubicBezTo>
                  <a:pt x="93" y="29"/>
                  <a:pt x="30" y="93"/>
                  <a:pt x="30" y="172"/>
                </a:cubicBezTo>
                <a:cubicBezTo>
                  <a:pt x="30" y="250"/>
                  <a:pt x="93" y="314"/>
                  <a:pt x="172" y="314"/>
                </a:cubicBezTo>
                <a:cubicBezTo>
                  <a:pt x="250" y="314"/>
                  <a:pt x="314" y="250"/>
                  <a:pt x="314" y="172"/>
                </a:cubicBezTo>
                <a:cubicBezTo>
                  <a:pt x="343" y="172"/>
                  <a:pt x="343" y="172"/>
                  <a:pt x="343" y="172"/>
                </a:cubicBezTo>
                <a:cubicBezTo>
                  <a:pt x="343" y="266"/>
                  <a:pt x="266" y="343"/>
                  <a:pt x="172" y="343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62" name="Rectangle 1"/>
          <p:cNvSpPr>
            <a:spLocks noChangeArrowheads="1"/>
          </p:cNvSpPr>
          <p:nvPr/>
        </p:nvSpPr>
        <p:spPr bwMode="auto">
          <a:xfrm>
            <a:off x="0" y="1225342"/>
            <a:ext cx="22461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000" b="1" dirty="0" smtClean="0">
                <a:latin typeface="+mj-lt"/>
                <a:ea typeface="MS Mincho" pitchFamily="49" charset="-128"/>
                <a:cs typeface="Times New Roman" pitchFamily="18" charset="0"/>
              </a:rPr>
              <a:t>«6» </a:t>
            </a:r>
          </a:p>
        </p:txBody>
      </p:sp>
      <p:sp>
        <p:nvSpPr>
          <p:cNvPr id="63" name="Freeform 71"/>
          <p:cNvSpPr>
            <a:spLocks/>
          </p:cNvSpPr>
          <p:nvPr/>
        </p:nvSpPr>
        <p:spPr bwMode="auto">
          <a:xfrm flipH="1">
            <a:off x="308967" y="962757"/>
            <a:ext cx="1686940" cy="1675643"/>
          </a:xfrm>
          <a:custGeom>
            <a:avLst/>
            <a:gdLst/>
            <a:ahLst/>
            <a:cxnLst>
              <a:cxn ang="0">
                <a:pos x="172" y="343"/>
              </a:cxn>
              <a:cxn ang="0">
                <a:pos x="0" y="172"/>
              </a:cxn>
              <a:cxn ang="0">
                <a:pos x="172" y="0"/>
              </a:cxn>
              <a:cxn ang="0">
                <a:pos x="172" y="29"/>
              </a:cxn>
              <a:cxn ang="0">
                <a:pos x="30" y="172"/>
              </a:cxn>
              <a:cxn ang="0">
                <a:pos x="172" y="314"/>
              </a:cxn>
              <a:cxn ang="0">
                <a:pos x="314" y="172"/>
              </a:cxn>
              <a:cxn ang="0">
                <a:pos x="343" y="172"/>
              </a:cxn>
              <a:cxn ang="0">
                <a:pos x="172" y="343"/>
              </a:cxn>
            </a:cxnLst>
            <a:rect l="0" t="0" r="r" b="b"/>
            <a:pathLst>
              <a:path w="343" h="343">
                <a:moveTo>
                  <a:pt x="172" y="343"/>
                </a:moveTo>
                <a:cubicBezTo>
                  <a:pt x="77" y="343"/>
                  <a:pt x="0" y="266"/>
                  <a:pt x="0" y="172"/>
                </a:cubicBezTo>
                <a:cubicBezTo>
                  <a:pt x="0" y="77"/>
                  <a:pt x="77" y="0"/>
                  <a:pt x="172" y="0"/>
                </a:cubicBezTo>
                <a:cubicBezTo>
                  <a:pt x="172" y="29"/>
                  <a:pt x="172" y="29"/>
                  <a:pt x="172" y="29"/>
                </a:cubicBezTo>
                <a:cubicBezTo>
                  <a:pt x="93" y="29"/>
                  <a:pt x="30" y="93"/>
                  <a:pt x="30" y="172"/>
                </a:cubicBezTo>
                <a:cubicBezTo>
                  <a:pt x="30" y="250"/>
                  <a:pt x="93" y="314"/>
                  <a:pt x="172" y="314"/>
                </a:cubicBezTo>
                <a:cubicBezTo>
                  <a:pt x="250" y="314"/>
                  <a:pt x="314" y="250"/>
                  <a:pt x="314" y="172"/>
                </a:cubicBezTo>
                <a:cubicBezTo>
                  <a:pt x="343" y="172"/>
                  <a:pt x="343" y="172"/>
                  <a:pt x="343" y="172"/>
                </a:cubicBezTo>
                <a:cubicBezTo>
                  <a:pt x="343" y="266"/>
                  <a:pt x="266" y="343"/>
                  <a:pt x="172" y="343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555149" y="1569745"/>
            <a:ext cx="517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«Безденежные» соглашение	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55148" y="3365520"/>
            <a:ext cx="517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«Денежные» соглашения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32990" y="5100872"/>
            <a:ext cx="3885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на общую сумму, млн. руб.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29346" y="3034706"/>
            <a:ext cx="224618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000" b="1" dirty="0" smtClean="0">
                <a:latin typeface="+mj-lt"/>
                <a:ea typeface="MS Mincho" pitchFamily="49" charset="-128"/>
                <a:cs typeface="Times New Roman" pitchFamily="18" charset="0"/>
              </a:rPr>
              <a:t>«1» </a:t>
            </a:r>
          </a:p>
        </p:txBody>
      </p:sp>
      <p:sp>
        <p:nvSpPr>
          <p:cNvPr id="23" name="Freeform 71"/>
          <p:cNvSpPr>
            <a:spLocks/>
          </p:cNvSpPr>
          <p:nvPr/>
        </p:nvSpPr>
        <p:spPr bwMode="auto">
          <a:xfrm flipH="1">
            <a:off x="308967" y="2785955"/>
            <a:ext cx="1686940" cy="1675643"/>
          </a:xfrm>
          <a:custGeom>
            <a:avLst/>
            <a:gdLst/>
            <a:ahLst/>
            <a:cxnLst>
              <a:cxn ang="0">
                <a:pos x="172" y="343"/>
              </a:cxn>
              <a:cxn ang="0">
                <a:pos x="0" y="172"/>
              </a:cxn>
              <a:cxn ang="0">
                <a:pos x="172" y="0"/>
              </a:cxn>
              <a:cxn ang="0">
                <a:pos x="172" y="29"/>
              </a:cxn>
              <a:cxn ang="0">
                <a:pos x="30" y="172"/>
              </a:cxn>
              <a:cxn ang="0">
                <a:pos x="172" y="314"/>
              </a:cxn>
              <a:cxn ang="0">
                <a:pos x="314" y="172"/>
              </a:cxn>
              <a:cxn ang="0">
                <a:pos x="343" y="172"/>
              </a:cxn>
              <a:cxn ang="0">
                <a:pos x="172" y="343"/>
              </a:cxn>
            </a:cxnLst>
            <a:rect l="0" t="0" r="r" b="b"/>
            <a:pathLst>
              <a:path w="343" h="343">
                <a:moveTo>
                  <a:pt x="172" y="343"/>
                </a:moveTo>
                <a:cubicBezTo>
                  <a:pt x="77" y="343"/>
                  <a:pt x="0" y="266"/>
                  <a:pt x="0" y="172"/>
                </a:cubicBezTo>
                <a:cubicBezTo>
                  <a:pt x="0" y="77"/>
                  <a:pt x="77" y="0"/>
                  <a:pt x="172" y="0"/>
                </a:cubicBezTo>
                <a:cubicBezTo>
                  <a:pt x="172" y="29"/>
                  <a:pt x="172" y="29"/>
                  <a:pt x="172" y="29"/>
                </a:cubicBezTo>
                <a:cubicBezTo>
                  <a:pt x="93" y="29"/>
                  <a:pt x="30" y="93"/>
                  <a:pt x="30" y="172"/>
                </a:cubicBezTo>
                <a:cubicBezTo>
                  <a:pt x="30" y="250"/>
                  <a:pt x="93" y="314"/>
                  <a:pt x="172" y="314"/>
                </a:cubicBezTo>
                <a:cubicBezTo>
                  <a:pt x="250" y="314"/>
                  <a:pt x="314" y="250"/>
                  <a:pt x="314" y="172"/>
                </a:cubicBezTo>
                <a:cubicBezTo>
                  <a:pt x="343" y="172"/>
                  <a:pt x="343" y="172"/>
                  <a:pt x="343" y="172"/>
                </a:cubicBezTo>
                <a:cubicBezTo>
                  <a:pt x="343" y="266"/>
                  <a:pt x="266" y="343"/>
                  <a:pt x="172" y="343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194698" y="4977762"/>
            <a:ext cx="208083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+mj-lt"/>
                <a:ea typeface="MS Mincho" pitchFamily="49" charset="-128"/>
                <a:cs typeface="Times New Roman" pitchFamily="18" charset="0"/>
              </a:rPr>
              <a:t>«802,68»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73770" y="763677"/>
            <a:ext cx="51716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Региональные проекты	</a:t>
            </a:r>
            <a:endParaRPr lang="ru-RU" sz="2400" b="1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841948"/>
              </p:ext>
            </p:extLst>
          </p:nvPr>
        </p:nvGraphicFramePr>
        <p:xfrm>
          <a:off x="7032476" y="1257744"/>
          <a:ext cx="4860322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922">
                  <a:extLst>
                    <a:ext uri="{9D8B030D-6E8A-4147-A177-3AD203B41FA5}">
                      <a16:colId xmlns:a16="http://schemas.microsoft.com/office/drawing/2014/main" xmlns="" val="1869842194"/>
                    </a:ext>
                  </a:extLst>
                </a:gridCol>
                <a:gridCol w="4390400">
                  <a:extLst>
                    <a:ext uri="{9D8B030D-6E8A-4147-A177-3AD203B41FA5}">
                      <a16:colId xmlns:a16="http://schemas.microsoft.com/office/drawing/2014/main" xmlns="" val="508654451"/>
                    </a:ext>
                  </a:extLst>
                </a:gridCol>
              </a:tblGrid>
              <a:tr h="43979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1.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«ЧИСТЫЙ ВОЗДУХ»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9648675"/>
                  </a:ext>
                </a:extLst>
              </a:tr>
              <a:tr h="43979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2.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«ЧИСТАЯ СТРАНА»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2857759"/>
                  </a:ext>
                </a:extLst>
              </a:tr>
              <a:tr h="1137059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3.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«ФОРМИРОВАНИЕ КОМПЛЕКСНОЙ </a:t>
                      </a:r>
                    </a:p>
                    <a:p>
                      <a:r>
                        <a:rPr lang="ru-RU" sz="2400" dirty="0" smtClean="0">
                          <a:latin typeface="+mj-lt"/>
                        </a:rPr>
                        <a:t>СИСТЕМЫ ОБРАЩЕНИЯ С ТВЕРДЫМИ КОММУНАЛЬНЫМИ ОТХОДАМИ (ЧЕЛЯБИНСКОЙ ОБЛАСТИ)»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0180112"/>
                  </a:ext>
                </a:extLst>
              </a:tr>
              <a:tr h="64703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4.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«СОХРАНЕНИЕ УНИКАЛЬНЫХ ВОДНЫХ ОБЪЕКТОВ»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4000132"/>
                  </a:ext>
                </a:extLst>
              </a:tr>
              <a:tr h="43979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5.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«СОХРАНЕНИЕ ЛЕСОВ»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3806431"/>
                  </a:ext>
                </a:extLst>
              </a:tr>
              <a:tr h="43979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6.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+mj-lt"/>
                        </a:rPr>
                        <a:t>«ЧИСТАЯ ВОДА»</a:t>
                      </a:r>
                      <a:endParaRPr lang="ru-RU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2207368"/>
                  </a:ext>
                </a:extLst>
              </a:tr>
            </a:tbl>
          </a:graphicData>
        </a:graphic>
      </p:graphicFrame>
      <p:sp>
        <p:nvSpPr>
          <p:cNvPr id="17" name="Заголовок 1"/>
          <p:cNvSpPr txBox="1">
            <a:spLocks/>
          </p:cNvSpPr>
          <p:nvPr/>
        </p:nvSpPr>
        <p:spPr>
          <a:xfrm>
            <a:off x="438028" y="233346"/>
            <a:ext cx="12336950" cy="6126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РЕГИОНАЛЬНЫЕ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86031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0403" y="297235"/>
            <a:ext cx="11332895" cy="6163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</a:t>
            </a: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ЦЕЛЕВЫЕ ПОКАЗАТЕЛИ</a:t>
            </a: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534469"/>
              </p:ext>
            </p:extLst>
          </p:nvPr>
        </p:nvGraphicFramePr>
        <p:xfrm>
          <a:off x="390402" y="993287"/>
          <a:ext cx="11485074" cy="5611143"/>
        </p:xfrm>
        <a:graphic>
          <a:graphicData uri="http://schemas.openxmlformats.org/drawingml/2006/table">
            <a:tbl>
              <a:tblPr/>
              <a:tblGrid>
                <a:gridCol w="1778367"/>
                <a:gridCol w="6518031"/>
                <a:gridCol w="3188676"/>
              </a:tblGrid>
              <a:tr h="659667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проекта</a:t>
                      </a:r>
                    </a:p>
                  </a:txBody>
                  <a:tcPr marL="3192" marR="319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Значение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показателя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2007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«ЧИСТЫЙ </a:t>
                      </a:r>
                      <a:endParaRPr lang="ru-RU" sz="1800" spc="-10" dirty="0" smtClean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ВОЗДУХ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Снижение совокупного объема выбросов за отчетный год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за 2019 - 2024 годы –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 22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процента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76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Количество городов с высоким и очень высоким уровнем загрязнения атмосферного воздуха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снижение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2 городов в 2018 году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0 в 2024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году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89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Объем потребления природного газа в качестве моторного топлива за отчетный год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в 2018 году </a:t>
                      </a:r>
                      <a:endParaRPr lang="ru-RU" sz="1800" dirty="0" smtClean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16,12 млн. куб. метров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72 млн. куб. метров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2014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году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003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«ЧИСТАЯ </a:t>
                      </a:r>
                      <a:endParaRPr lang="ru-RU" sz="1800" dirty="0" smtClean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СТРАНА</a:t>
                      </a:r>
                      <a:r>
                        <a:rPr lang="ru-RU" sz="18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»</a:t>
                      </a: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Ликвидированы все выявленные на 1 января 2018 г. несанкционированные свалки в границах городов (Челябинск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 2021 году – 1 шт.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9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Общая площадь восстановленных, в том числе рекультивированных земель подверженных негативному воздействию накопленного вреда окружающей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среде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spc="-10" dirty="0" smtClean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 2021 году - 74,1 гектара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20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Численность населения, качество жизни которого улучшится в связи с ликвидацией выявленных на 1 января 2018 г. несанкционированных свалок в границах городов и наиболее опасных объектов накопленного экологического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ущерба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 2021 году –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1 202,4 тыс. человек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192" marR="319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42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0401" y="297235"/>
            <a:ext cx="11567137" cy="6163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</a:t>
            </a: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ЦЕЛЕВЫЕ ПОКАЗАТЕЛИ</a:t>
            </a: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345478"/>
              </p:ext>
            </p:extLst>
          </p:nvPr>
        </p:nvGraphicFramePr>
        <p:xfrm>
          <a:off x="390403" y="1051141"/>
          <a:ext cx="11403013" cy="4970066"/>
        </p:xfrm>
        <a:graphic>
          <a:graphicData uri="http://schemas.openxmlformats.org/drawingml/2006/table">
            <a:tbl>
              <a:tblPr/>
              <a:tblGrid>
                <a:gridCol w="2106613"/>
                <a:gridCol w="6171971"/>
                <a:gridCol w="3124429"/>
              </a:tblGrid>
              <a:tr h="74249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проекта</a:t>
                      </a:r>
                    </a:p>
                  </a:txBody>
                  <a:tcPr marL="3636" marR="363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Значение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показателя</a:t>
                      </a:r>
                    </a:p>
                  </a:txBody>
                  <a:tcPr marL="3636" marR="363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01222">
                <a:tc rowSpan="4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«ФОРМИРОВАНИЕ КОМПЛЕКСНОЙ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СИСТЕМЫ ОБРАЩЕНИЯ </a:t>
                      </a:r>
                      <a:endParaRPr lang="ru-RU" sz="1800" spc="-10" dirty="0" smtClean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ТВЕРДЫМИ КОММУНАЛЬНЫМИ ОТХОДАМИ»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Доля твердых коммунальных отходов, направленных на утилизацию, в общем объеме образованных твердых коммунальных отходов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2,18 процента в 2018 году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10 процентов в 2024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году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0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Доля твердых коммунальных отходов, направленных на обработку в общем объеме образованных твердых коммунальных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отходов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21,75 процента в 2018 году до 100 процентов в 2024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году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5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Доля импорта оборудования для обработки и утилизации твердых коммунальных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отходов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6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10 процентов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3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Количество разработанных электронных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моделей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 шт.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3253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«СОХРАНЕНИЕ УНИКАЛЬНЫХ ВОДНЫХ ОБЪЕКТОВ»</a:t>
                      </a:r>
                      <a:endParaRPr lang="ru-RU" sz="180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Протяженность расчищенных участков русел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рек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к 2021 году – 0,1 километра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21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Количество населения, улучшившего экологические условия проживания вблизи водных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объектов</a:t>
                      </a:r>
                    </a:p>
                    <a:p>
                      <a:pPr algn="l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2021 год –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304 человека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36" marR="363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15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0403" y="297235"/>
            <a:ext cx="11332895" cy="6163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</a:t>
            </a: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ЦЕЛЕВЫЕ ПОКАЗАТЕЛИ</a:t>
            </a: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ru-RU" sz="2000" dirty="0" smtClean="0">
              <a:solidFill>
                <a:srgbClr val="595959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101678"/>
              </p:ext>
            </p:extLst>
          </p:nvPr>
        </p:nvGraphicFramePr>
        <p:xfrm>
          <a:off x="390402" y="1066504"/>
          <a:ext cx="11367844" cy="4107222"/>
        </p:xfrm>
        <a:graphic>
          <a:graphicData uri="http://schemas.openxmlformats.org/drawingml/2006/table">
            <a:tbl>
              <a:tblPr/>
              <a:tblGrid>
                <a:gridCol w="1942490"/>
                <a:gridCol w="6330462"/>
                <a:gridCol w="3094892"/>
              </a:tblGrid>
              <a:tr h="914696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проекта</a:t>
                      </a:r>
                    </a:p>
                  </a:txBody>
                  <a:tcPr marL="36195" marR="3619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Значение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показателя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«СОХРАНЕНИЕ ЛЕСОВ»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Отношение площади </a:t>
                      </a:r>
                      <a:r>
                        <a:rPr lang="ru-RU" sz="1800" spc="-1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лесовосстановления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 и лесоразведения к площади вырубленных и погибших лесных насаждений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48,8 процента в 2018 году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100 процентов в 2024 году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3785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«ЧИСТАЯ ВОДА»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Доля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городского населения Челябинской области, обеспеченного качественной питьевой водой из систем централизованного водоснабжения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97,91 процента в 2018 году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98 процентов в 2024 году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Доля </a:t>
                      </a: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населения Челябинской области, обеспеченного качественной питьевой водой из систем централизованного </a:t>
                      </a:r>
                      <a:r>
                        <a:rPr lang="ru-RU" sz="1800" spc="-1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водоснабжения</a:t>
                      </a: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увеличение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с 90,1 процента в 2018 году 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800" spc="-1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до 94,2 процентов в 2024 году</a:t>
                      </a:r>
                      <a:endParaRPr lang="ru-RU" sz="180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9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63" name="Freeform 71"/>
          <p:cNvSpPr>
            <a:spLocks/>
          </p:cNvSpPr>
          <p:nvPr/>
        </p:nvSpPr>
        <p:spPr bwMode="auto">
          <a:xfrm flipH="1">
            <a:off x="8370149" y="1634037"/>
            <a:ext cx="3191774" cy="3234905"/>
          </a:xfrm>
          <a:custGeom>
            <a:avLst/>
            <a:gdLst/>
            <a:ahLst/>
            <a:cxnLst>
              <a:cxn ang="0">
                <a:pos x="172" y="343"/>
              </a:cxn>
              <a:cxn ang="0">
                <a:pos x="0" y="172"/>
              </a:cxn>
              <a:cxn ang="0">
                <a:pos x="172" y="0"/>
              </a:cxn>
              <a:cxn ang="0">
                <a:pos x="172" y="29"/>
              </a:cxn>
              <a:cxn ang="0">
                <a:pos x="30" y="172"/>
              </a:cxn>
              <a:cxn ang="0">
                <a:pos x="172" y="314"/>
              </a:cxn>
              <a:cxn ang="0">
                <a:pos x="314" y="172"/>
              </a:cxn>
              <a:cxn ang="0">
                <a:pos x="343" y="172"/>
              </a:cxn>
              <a:cxn ang="0">
                <a:pos x="172" y="343"/>
              </a:cxn>
            </a:cxnLst>
            <a:rect l="0" t="0" r="r" b="b"/>
            <a:pathLst>
              <a:path w="343" h="343">
                <a:moveTo>
                  <a:pt x="172" y="343"/>
                </a:moveTo>
                <a:cubicBezTo>
                  <a:pt x="77" y="343"/>
                  <a:pt x="0" y="266"/>
                  <a:pt x="0" y="172"/>
                </a:cubicBezTo>
                <a:cubicBezTo>
                  <a:pt x="0" y="77"/>
                  <a:pt x="77" y="0"/>
                  <a:pt x="172" y="0"/>
                </a:cubicBezTo>
                <a:cubicBezTo>
                  <a:pt x="172" y="29"/>
                  <a:pt x="172" y="29"/>
                  <a:pt x="172" y="29"/>
                </a:cubicBezTo>
                <a:cubicBezTo>
                  <a:pt x="93" y="29"/>
                  <a:pt x="30" y="93"/>
                  <a:pt x="30" y="172"/>
                </a:cubicBezTo>
                <a:cubicBezTo>
                  <a:pt x="30" y="250"/>
                  <a:pt x="93" y="314"/>
                  <a:pt x="172" y="314"/>
                </a:cubicBezTo>
                <a:cubicBezTo>
                  <a:pt x="250" y="314"/>
                  <a:pt x="314" y="250"/>
                  <a:pt x="314" y="172"/>
                </a:cubicBezTo>
                <a:cubicBezTo>
                  <a:pt x="343" y="172"/>
                  <a:pt x="343" y="172"/>
                  <a:pt x="343" y="172"/>
                </a:cubicBezTo>
                <a:cubicBezTo>
                  <a:pt x="343" y="266"/>
                  <a:pt x="266" y="343"/>
                  <a:pt x="172" y="343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90403" y="1918287"/>
            <a:ext cx="6163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Федеральный бюджет – 843,22 млн. рублей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90403" y="2373631"/>
            <a:ext cx="6086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Региональный бюджет – 319,06 млн. рублей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8339213" y="2306308"/>
            <a:ext cx="3163366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  <a:ea typeface="MS Mincho" pitchFamily="49" charset="-128"/>
                <a:cs typeface="Times New Roman" pitchFamily="18" charset="0"/>
              </a:rPr>
              <a:t>ОБЩИЙ БЮДЖЕТ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+mj-lt"/>
                <a:ea typeface="MS Mincho" pitchFamily="49" charset="-128"/>
                <a:cs typeface="Times New Roman" pitchFamily="18" charset="0"/>
              </a:rPr>
              <a:t>«1 162,28»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C00000"/>
                </a:solidFill>
                <a:latin typeface="+mj-lt"/>
                <a:ea typeface="MS Mincho" pitchFamily="49" charset="-128"/>
                <a:cs typeface="Times New Roman" pitchFamily="18" charset="0"/>
              </a:rPr>
              <a:t>млн. руб.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0402" y="3945612"/>
            <a:ext cx="6086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Федеральный бюджет – 0 млн. рублей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402" y="4407277"/>
            <a:ext cx="6431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Региональный бюджет – 0,07 млн. рублей</a:t>
            </a:r>
            <a:endParaRPr lang="ru-RU" sz="2000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402" y="3460469"/>
            <a:ext cx="5171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Расходы 2019 г.</a:t>
            </a:r>
            <a:endParaRPr lang="ru-RU" sz="2000" b="1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403" y="1455455"/>
            <a:ext cx="5171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kern="0" dirty="0" smtClean="0">
                <a:solidFill>
                  <a:srgbClr val="595959"/>
                </a:solidFill>
                <a:latin typeface="+mj-lt"/>
                <a:cs typeface="Calibri Light" panose="020F0302020204030204" pitchFamily="34" charset="0"/>
                <a:sym typeface="Arial"/>
              </a:rPr>
              <a:t>Бюджет на 2019 г.</a:t>
            </a:r>
            <a:endParaRPr lang="ru-RU" sz="2000" b="1" kern="0" dirty="0">
              <a:solidFill>
                <a:srgbClr val="595959"/>
              </a:solidFill>
              <a:latin typeface="+mj-lt"/>
              <a:cs typeface="Calibri Light" panose="020F0302020204030204" pitchFamily="34" charset="0"/>
              <a:sym typeface="Arial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38028" y="233346"/>
            <a:ext cx="12336950" cy="6126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БЮДЖЕТ</a:t>
            </a:r>
          </a:p>
        </p:txBody>
      </p:sp>
    </p:spTree>
    <p:extLst>
      <p:ext uri="{BB962C8B-B14F-4D97-AF65-F5344CB8AC3E}">
        <p14:creationId xmlns:p14="http://schemas.microsoft.com/office/powerpoint/2010/main" val="5967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390403" y="297235"/>
            <a:ext cx="0" cy="43005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11364685" y="6312159"/>
            <a:ext cx="1056227" cy="45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6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029491"/>
              </p:ext>
            </p:extLst>
          </p:nvPr>
        </p:nvGraphicFramePr>
        <p:xfrm>
          <a:off x="390403" y="1190137"/>
          <a:ext cx="11438182" cy="438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85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1023">
                  <a:extLst>
                    <a:ext uri="{9D8B030D-6E8A-4147-A177-3AD203B41FA5}">
                      <a16:colId xmlns:a16="http://schemas.microsoft.com/office/drawing/2014/main" xmlns="" val="171652293"/>
                    </a:ext>
                  </a:extLst>
                </a:gridCol>
                <a:gridCol w="1278655">
                  <a:extLst>
                    <a:ext uri="{9D8B030D-6E8A-4147-A177-3AD203B41FA5}">
                      <a16:colId xmlns:a16="http://schemas.microsoft.com/office/drawing/2014/main" xmlns="" val="206712637"/>
                    </a:ext>
                  </a:extLst>
                </a:gridCol>
                <a:gridCol w="15199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45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План,</a:t>
                      </a: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млн. руб.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Факт</a:t>
                      </a:r>
                    </a:p>
                    <a:p>
                      <a:pPr algn="ctr"/>
                      <a:r>
                        <a:rPr lang="ru-RU" sz="1800" b="0" kern="120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освоено,</a:t>
                      </a:r>
                      <a:endParaRPr lang="ru-RU" sz="1800" b="0" kern="12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млн. руб.</a:t>
                      </a: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Заключено,</a:t>
                      </a: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+mn-ea"/>
                          <a:cs typeface="+mn-cs"/>
                        </a:rPr>
                        <a:t>шт./млн. руб.</a:t>
                      </a: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7392937"/>
                  </a:ext>
                </a:extLst>
              </a:tr>
              <a:tr h="289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Закупки органов власти 2019 г.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307,92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0,00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15 / 2,48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Государственное задание подведомственному учреждению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27,69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0,07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ru-RU" dirty="0" smtClean="0">
                        <a:solidFill>
                          <a:srgbClr val="595959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Субсидии подведомственным организациям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kern="12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21,70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0,00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10 / 21,7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Соглашения с муниципальными образованиями на 2019 г.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708,31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0,00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2 / 86,69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</a:rPr>
                        <a:t>Закупки муниципальных образований 2019 г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804,91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0,00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</a:rPr>
                        <a:t>3 / 155,75</a:t>
                      </a: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90403" y="297235"/>
            <a:ext cx="12336950" cy="6126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2400" dirty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НАЦИОНАЛЬНЫЙ ПРОЕКТ  «ЭКОЛОГИЯ»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595959"/>
                </a:solidFill>
                <a:latin typeface="+mn-lt"/>
                <a:cs typeface="Arial" panose="020B0604020202020204" pitchFamily="34" charset="0"/>
              </a:rPr>
              <a:t>ИСПОЛНЕНИЕ РАСХОДОВ</a:t>
            </a:r>
          </a:p>
        </p:txBody>
      </p:sp>
    </p:spTree>
    <p:extLst>
      <p:ext uri="{BB962C8B-B14F-4D97-AF65-F5344CB8AC3E}">
        <p14:creationId xmlns:p14="http://schemas.microsoft.com/office/powerpoint/2010/main" val="402731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653</Words>
  <Application>Microsoft Office PowerPoint</Application>
  <PresentationFormat>Широкоэкранный</PresentationFormat>
  <Paragraphs>218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Bahnschrift SemiBold SemiConden</vt:lpstr>
      <vt:lpstr>Calibri</vt:lpstr>
      <vt:lpstr>Calibri Light</vt:lpstr>
      <vt:lpstr>MS Mincho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Miheeva</dc:creator>
  <cp:lastModifiedBy>guest</cp:lastModifiedBy>
  <cp:revision>17</cp:revision>
  <dcterms:modified xsi:type="dcterms:W3CDTF">2019-04-22T17:19:36Z</dcterms:modified>
</cp:coreProperties>
</file>