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8" d="100"/>
          <a:sy n="78" d="100"/>
        </p:scale>
        <p:origin x="-11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2C87-C938-42AC-AD7D-50EEDF7C3698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20178-6D42-45F2-A3A0-B04C9A278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3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20178-6D42-45F2-A3A0-B04C9A278B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1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3EB7-E852-4D1D-9EA4-A09734149DE9}" type="datetime1">
              <a:rPr lang="ru-RU" smtClean="0"/>
              <a:t>29.11.2017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6E4C-631D-4BF1-998B-8AEB98E408F6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58D5-9425-46D5-876E-799A2ADC0959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F514-7B16-45F3-9932-F5839C475CD7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B28A-7F71-40D8-811E-404B491F6170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31BE-23DC-4FDF-B014-4833CD85E504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D717-EAA3-4C29-97C8-C13AF93B9EDB}" type="datetime1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B5EA-1016-472F-BFC2-3FB983E17699}" type="datetime1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8A7F-0E24-4332-ABF1-B81727B1E513}" type="datetime1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8B9B-75B0-493F-BAEE-5DBAABE3DCDC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C45B-05CB-49FA-A383-8CA35B5AAABB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96AE5C-E57C-4A90-A36A-90D5DAC33961}" type="datetime1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Докладчик:</a:t>
            </a:r>
          </a:p>
          <a:p>
            <a:pPr algn="r"/>
            <a:r>
              <a:rPr lang="ru-RU" sz="1800" dirty="0" smtClean="0"/>
              <a:t>Начальник Управления </a:t>
            </a:r>
            <a:r>
              <a:rPr lang="ru-RU" sz="1800" dirty="0"/>
              <a:t>по </a:t>
            </a:r>
            <a:r>
              <a:rPr lang="ru-RU" sz="1800" dirty="0" smtClean="0"/>
              <a:t>имущественной</a:t>
            </a:r>
            <a:endParaRPr lang="en-US" sz="1800" dirty="0" smtClean="0"/>
          </a:p>
          <a:p>
            <a:pPr algn="r"/>
            <a:r>
              <a:rPr lang="ru-RU" sz="1800" dirty="0" smtClean="0"/>
              <a:t>и </a:t>
            </a:r>
            <a:r>
              <a:rPr lang="ru-RU" sz="1800" dirty="0"/>
              <a:t>земельной </a:t>
            </a:r>
            <a:r>
              <a:rPr lang="ru-RU" sz="1800" dirty="0" smtClean="0"/>
              <a:t>политике</a:t>
            </a:r>
            <a:endParaRPr lang="en-US" sz="1800" dirty="0"/>
          </a:p>
          <a:p>
            <a:pPr algn="r"/>
            <a:r>
              <a:rPr lang="ru-RU" sz="1800" dirty="0" smtClean="0"/>
              <a:t>Карталинского</a:t>
            </a:r>
            <a:r>
              <a:rPr lang="en-US" sz="1800" dirty="0"/>
              <a:t> </a:t>
            </a:r>
            <a:r>
              <a:rPr lang="ru-RU" sz="1800" dirty="0" smtClean="0"/>
              <a:t>муниципального района</a:t>
            </a:r>
          </a:p>
          <a:p>
            <a:pPr algn="r"/>
            <a:r>
              <a:rPr lang="ru-RU" sz="1800" dirty="0" smtClean="0"/>
              <a:t>Елена Сергеевна </a:t>
            </a:r>
            <a:r>
              <a:rPr lang="ru-RU" sz="1800" dirty="0" err="1" smtClean="0"/>
              <a:t>Селезнёва</a:t>
            </a:r>
            <a:endParaRPr lang="ru-RU" sz="1800" dirty="0"/>
          </a:p>
          <a:p>
            <a:pPr algn="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ПАСПОРТ ПРОЕКТА</a:t>
            </a:r>
            <a:br>
              <a:rPr lang="ru-RU" sz="2600" dirty="0" smtClean="0"/>
            </a:br>
            <a:r>
              <a:rPr lang="ru-RU" sz="2600" dirty="0" smtClean="0"/>
              <a:t>«</a:t>
            </a:r>
            <a:r>
              <a:rPr lang="ru-RU" sz="2600" dirty="0"/>
              <a:t>Приобретение жилого </a:t>
            </a:r>
            <a:r>
              <a:rPr lang="ru-RU" sz="2600" dirty="0" smtClean="0"/>
              <a:t>фонда</a:t>
            </a:r>
            <a:br>
              <a:rPr lang="ru-RU" sz="2600" dirty="0" smtClean="0"/>
            </a:br>
            <a:r>
              <a:rPr lang="ru-RU" sz="2600" dirty="0" smtClean="0"/>
              <a:t>для работников бюджетной сферы»</a:t>
            </a:r>
            <a:br>
              <a:rPr lang="ru-RU" sz="2600" dirty="0" smtClean="0"/>
            </a:br>
            <a:r>
              <a:rPr lang="ru-RU" sz="2600" dirty="0" smtClean="0"/>
              <a:t>Карталинского муниципального района</a:t>
            </a:r>
            <a:endParaRPr lang="ru-RU" sz="2600" dirty="0"/>
          </a:p>
        </p:txBody>
      </p:sp>
      <p:sp>
        <p:nvSpPr>
          <p:cNvPr id="4" name="Shape 92"/>
          <p:cNvSpPr txBox="1"/>
          <p:nvPr/>
        </p:nvSpPr>
        <p:spPr>
          <a:xfrm>
            <a:off x="3535628" y="6165304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Карталы</a:t>
            </a:r>
            <a:endParaRPr lang="ru" sz="1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5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lvl="0" algn="ctr">
              <a:buSzPct val="25000"/>
            </a:pPr>
            <a:r>
              <a:rPr lang="ru" dirty="0" smtClean="0">
                <a:solidFill>
                  <a:schemeClr val="accent5">
                    <a:lumMod val="75000"/>
                  </a:schemeClr>
                </a:solidFill>
              </a:rPr>
              <a:t>Управление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Perpetura"/>
              </a:rPr>
              <a:t>по имущественной и земельной политике</a:t>
            </a:r>
            <a:r>
              <a:rPr lang="ru" dirty="0" smtClean="0">
                <a:solidFill>
                  <a:schemeClr val="accent5">
                    <a:lumMod val="75000"/>
                  </a:schemeClr>
                </a:solidFill>
              </a:rPr>
              <a:t>Карталинского муниципального района</a:t>
            </a:r>
            <a:endParaRPr lang="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81380"/>
            <a:ext cx="82867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8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5" name="Shape 100"/>
          <p:cNvSpPr txBox="1"/>
          <p:nvPr/>
        </p:nvSpPr>
        <p:spPr>
          <a:xfrm>
            <a:off x="107504" y="116632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1. Основные положения</a:t>
            </a:r>
          </a:p>
        </p:txBody>
      </p:sp>
      <p:graphicFrame>
        <p:nvGraphicFramePr>
          <p:cNvPr id="6" name="Shape 101"/>
          <p:cNvGraphicFramePr/>
          <p:nvPr>
            <p:extLst>
              <p:ext uri="{D42A27DB-BD31-4B8C-83A1-F6EECF244321}">
                <p14:modId xmlns:p14="http://schemas.microsoft.com/office/powerpoint/2010/main" val="3686757118"/>
              </p:ext>
            </p:extLst>
          </p:nvPr>
        </p:nvGraphicFramePr>
        <p:xfrm>
          <a:off x="251520" y="671428"/>
          <a:ext cx="8424936" cy="43879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60240"/>
                <a:gridCol w="2088232"/>
                <a:gridCol w="2016224"/>
                <a:gridCol w="2160240"/>
              </a:tblGrid>
              <a:tr h="5519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>
                          <a:latin typeface="+mn-lt"/>
                        </a:rPr>
                        <a:t>Здравоохранение, Образование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8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dirty="0">
                          <a:latin typeface="+mn-lt"/>
                        </a:rPr>
                        <a:t>Н</a:t>
                      </a:r>
                      <a:r>
                        <a:rPr lang="ru" sz="1300" b="1" u="none" strike="noStrike" cap="none" dirty="0">
                          <a:latin typeface="+mn-lt"/>
                        </a:rPr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300" u="none" strike="noStrike" cap="none" dirty="0" smtClean="0">
                          <a:latin typeface="+mn-lt"/>
                        </a:rPr>
                        <a:t>Приобретение жилого фонда для работников бюджетной сферы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Срок </a:t>
                      </a:r>
                      <a:r>
                        <a:rPr lang="ru" sz="1300" b="1" dirty="0">
                          <a:latin typeface="+mn-lt"/>
                        </a:rPr>
                        <a:t>реализации</a:t>
                      </a:r>
                      <a:r>
                        <a:rPr lang="ru" sz="1300" b="1" u="none" strike="noStrike" cap="none" dirty="0">
                          <a:latin typeface="+mn-lt"/>
                        </a:rPr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2017 г.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Елена Сергеевна Селезнёва – </a:t>
                      </a: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Начальник Управления по имущественной и земельной политике Карталинского муниципального района </a:t>
                      </a:r>
                      <a:endParaRPr lang="ru" sz="1300" i="1" u="none" strike="noStrike" cap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Управление </a:t>
                      </a: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 имущественной и земельной политике </a:t>
                      </a:r>
                      <a:r>
                        <a:rPr lang="ru" sz="130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Карталинского муниципального района</a:t>
                      </a:r>
                      <a:endParaRPr lang="ru" sz="1300" u="none" strike="noStrike" cap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Заместитель начальника Управления по имущественной и земельной политике Карталинского муниципального района, Мясоедова Оксана Владимировна</a:t>
                      </a:r>
                      <a:endParaRPr lang="ru" sz="1300" i="1" u="none" strike="noStrike" cap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1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sng" dirty="0">
                          <a:solidFill>
                            <a:schemeClr val="tx1"/>
                          </a:solidFill>
                          <a:latin typeface="+mn-lt"/>
                        </a:rPr>
                        <a:t>И</a:t>
                      </a:r>
                      <a:r>
                        <a:rPr lang="ru" sz="1300" u="sng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сполнитель</a:t>
                      </a:r>
                      <a:r>
                        <a:rPr lang="ru" sz="1300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ru" sz="1300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Управление </a:t>
                      </a:r>
                      <a:r>
                        <a:rPr lang="ru" sz="130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 имущественной и земельной политике Карталинского муниципального </a:t>
                      </a:r>
                      <a:r>
                        <a:rPr lang="ru" sz="130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района</a:t>
                      </a:r>
                      <a:endParaRPr lang="ru" sz="1300" i="0" u="none" strike="noStrike" cap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dirty="0" smtClean="0">
                          <a:latin typeface="+mn-lt"/>
                        </a:rPr>
                        <a:t>Митянова Татьяна Вячеславовна</a:t>
                      </a:r>
                      <a:r>
                        <a:rPr lang="en-US" sz="1300" i="1" baseline="0" dirty="0" smtClean="0">
                          <a:latin typeface="+mn-lt"/>
                        </a:rPr>
                        <a:t> </a:t>
                      </a:r>
                      <a:r>
                        <a:rPr lang="ru" sz="1300" i="1" u="none" strike="noStrike" cap="none" dirty="0" smtClean="0">
                          <a:latin typeface="+mn-lt"/>
                        </a:rPr>
                        <a:t>–</a:t>
                      </a:r>
                      <a:r>
                        <a:rPr lang="en-US" sz="1300" i="1" baseline="0" dirty="0" smtClean="0">
                          <a:latin typeface="+mn-lt"/>
                        </a:rPr>
                        <a:t> </a:t>
                      </a:r>
                      <a:r>
                        <a:rPr lang="ru" sz="1300" i="0" u="none" strike="noStrike" cap="none" dirty="0" smtClean="0">
                          <a:latin typeface="+mn-lt"/>
                        </a:rPr>
                        <a:t>Инженер по информационным системам отдела по экономике и муниципальным закупкам администрации Карталинского муниципального района</a:t>
                      </a:r>
                      <a:endParaRPr lang="ru" sz="1300" i="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2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5" name="Shape 109"/>
          <p:cNvSpPr txBox="1"/>
          <p:nvPr/>
        </p:nvSpPr>
        <p:spPr>
          <a:xfrm>
            <a:off x="368837" y="18864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2. Цель проекта</a:t>
            </a:r>
          </a:p>
        </p:txBody>
      </p:sp>
      <p:sp>
        <p:nvSpPr>
          <p:cNvPr id="6" name="Shape 110"/>
          <p:cNvSpPr txBox="1"/>
          <p:nvPr/>
        </p:nvSpPr>
        <p:spPr>
          <a:xfrm>
            <a:off x="430000" y="764704"/>
            <a:ext cx="8102440" cy="1296144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ru-RU" dirty="0"/>
              <a:t>Поддержка работников бюджетной сферы, признанных нуждающимися в жилом помещении и привлечение квалифицированных кадров в сфере здравоохранения и образования на территорию Карталинского муниципального района</a:t>
            </a:r>
            <a:endParaRPr lang="ru" dirty="0">
              <a:solidFill>
                <a:schemeClr val="dk1"/>
              </a:solidFill>
            </a:endParaRPr>
          </a:p>
        </p:txBody>
      </p:sp>
      <p:graphicFrame>
        <p:nvGraphicFramePr>
          <p:cNvPr id="7" name="Shape 111"/>
          <p:cNvGraphicFramePr/>
          <p:nvPr>
            <p:extLst>
              <p:ext uri="{D42A27DB-BD31-4B8C-83A1-F6EECF244321}">
                <p14:modId xmlns:p14="http://schemas.microsoft.com/office/powerpoint/2010/main" val="2722252387"/>
              </p:ext>
            </p:extLst>
          </p:nvPr>
        </p:nvGraphicFramePr>
        <p:xfrm>
          <a:off x="395536" y="2348881"/>
          <a:ext cx="8136904" cy="217923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69150"/>
                <a:gridCol w="1131915"/>
                <a:gridCol w="823671"/>
                <a:gridCol w="720080"/>
                <a:gridCol w="792088"/>
              </a:tblGrid>
              <a:tr h="299446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7021">
                <a:tc>
                  <a:txBody>
                    <a:bodyPr/>
                    <a:lstStyle/>
                    <a:p>
                      <a:pPr marL="92075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 smtClean="0">
                          <a:latin typeface="Arial" pitchFamily="34" charset="0"/>
                          <a:cs typeface="Arial" pitchFamily="34" charset="0"/>
                        </a:rPr>
                        <a:t>Число объектов приобретения жилищного фонда, предоставляемого по договорам специализированного (служебного) найма работникам бюджетной сферы Карталинского муниципального района</a:t>
                      </a:r>
                      <a:endParaRPr lang="ru" sz="1600" u="none" strike="noStrike" cap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i="0" u="none" strike="noStrike" cap="none" dirty="0" smtClean="0"/>
                        <a:t>0</a:t>
                      </a:r>
                      <a:endParaRPr lang="ru" sz="1600" i="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4,0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-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-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3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Shape 119"/>
          <p:cNvSpPr txBox="1"/>
          <p:nvPr/>
        </p:nvSpPr>
        <p:spPr>
          <a:xfrm>
            <a:off x="403301" y="202805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3. Результаты проекта</a:t>
            </a:r>
          </a:p>
        </p:txBody>
      </p:sp>
      <p:sp>
        <p:nvSpPr>
          <p:cNvPr id="7" name="Shape 121"/>
          <p:cNvSpPr txBox="1"/>
          <p:nvPr/>
        </p:nvSpPr>
        <p:spPr>
          <a:xfrm>
            <a:off x="467544" y="908720"/>
            <a:ext cx="8064896" cy="2952328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/>
            <a:r>
              <a:rPr lang="ru-RU" b="1" dirty="0" smtClean="0">
                <a:solidFill>
                  <a:schemeClr val="dk1"/>
                </a:solidFill>
              </a:rPr>
              <a:t>По итогам реализации проекта к концу 2017 года будут достигнуты следующие результаты:</a:t>
            </a:r>
          </a:p>
          <a:p>
            <a:pPr lvl="0"/>
            <a:endParaRPr lang="ru-RU" dirty="0" smtClean="0">
              <a:solidFill>
                <a:schemeClr val="dk1"/>
              </a:solidFill>
            </a:endParaRPr>
          </a:p>
          <a:p>
            <a:pPr algn="just"/>
            <a:r>
              <a:rPr lang="ru-RU" dirty="0">
                <a:solidFill>
                  <a:schemeClr val="dk1"/>
                </a:solidFill>
              </a:rPr>
              <a:t>	1) осуществление поддержки работников бюджетной сферы, признанных нуждающимися в жилом помещении;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</a:rPr>
              <a:t>                  2</a:t>
            </a:r>
            <a:r>
              <a:rPr lang="ru-RU" dirty="0">
                <a:solidFill>
                  <a:schemeClr val="dk1"/>
                </a:solidFill>
              </a:rPr>
              <a:t>) привлечение квалифицированных кадров на территорию Карталинского муниципального района;</a:t>
            </a:r>
          </a:p>
          <a:p>
            <a:pPr algn="just"/>
            <a:r>
              <a:rPr lang="ru-RU" dirty="0" smtClean="0">
                <a:solidFill>
                  <a:schemeClr val="dk1"/>
                </a:solidFill>
              </a:rPr>
              <a:t>                  3</a:t>
            </a:r>
            <a:r>
              <a:rPr lang="ru-RU" dirty="0">
                <a:solidFill>
                  <a:schemeClr val="dk1"/>
                </a:solidFill>
              </a:rPr>
              <a:t>) формирование муниципального жилищного фонда, предоставляемого по договорам найма специализированного (служебного) помещения</a:t>
            </a:r>
          </a:p>
        </p:txBody>
      </p:sp>
      <p:sp>
        <p:nvSpPr>
          <p:cNvPr id="8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9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8" name="Shape 129"/>
          <p:cNvSpPr txBox="1"/>
          <p:nvPr/>
        </p:nvSpPr>
        <p:spPr>
          <a:xfrm>
            <a:off x="395536" y="18864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4. Бюджет проекта</a:t>
            </a:r>
          </a:p>
        </p:txBody>
      </p:sp>
      <p:graphicFrame>
        <p:nvGraphicFramePr>
          <p:cNvPr id="9" name="Shape 131"/>
          <p:cNvGraphicFramePr/>
          <p:nvPr>
            <p:extLst>
              <p:ext uri="{D42A27DB-BD31-4B8C-83A1-F6EECF244321}">
                <p14:modId xmlns:p14="http://schemas.microsoft.com/office/powerpoint/2010/main" val="3191613781"/>
              </p:ext>
            </p:extLst>
          </p:nvPr>
        </p:nvGraphicFramePr>
        <p:xfrm>
          <a:off x="467544" y="908720"/>
          <a:ext cx="7128792" cy="37404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72208"/>
                <a:gridCol w="1800200"/>
                <a:gridCol w="792088"/>
                <a:gridCol w="864096"/>
                <a:gridCol w="864096"/>
                <a:gridCol w="936104"/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тыс. </a:t>
                      </a: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2 906,2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2 906,2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Внебюджетные источники, млн 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Отсутствуют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2 906,2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0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0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2 906,2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3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5" name="Shape 139"/>
          <p:cNvSpPr txBox="1"/>
          <p:nvPr/>
        </p:nvSpPr>
        <p:spPr>
          <a:xfrm>
            <a:off x="368837" y="116632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5. Ключевые риски проекта</a:t>
            </a:r>
          </a:p>
        </p:txBody>
      </p:sp>
      <p:graphicFrame>
        <p:nvGraphicFramePr>
          <p:cNvPr id="6" name="Shape 140"/>
          <p:cNvGraphicFramePr/>
          <p:nvPr>
            <p:extLst>
              <p:ext uri="{D42A27DB-BD31-4B8C-83A1-F6EECF244321}">
                <p14:modId xmlns:p14="http://schemas.microsoft.com/office/powerpoint/2010/main" val="2386869713"/>
              </p:ext>
            </p:extLst>
          </p:nvPr>
        </p:nvGraphicFramePr>
        <p:xfrm>
          <a:off x="533524" y="764704"/>
          <a:ext cx="8142932" cy="39337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9234"/>
                <a:gridCol w="2424620"/>
                <a:gridCol w="2561530"/>
                <a:gridCol w="2787548"/>
              </a:tblGrid>
              <a:tr h="58439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</a:tr>
              <a:tr h="11547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Риск низкой заинтересованности специалистов из иных муниципальных районов региона, вызванный условием в течение 10 лет, с момента заключения договора, осуществлять профессиональную деятельность по месту предоставляемого жилья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Отсутствие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должного числа специалистов бюджетной сферы, обладающих высокой квалификацией в учреждениях Карталинского муниципального района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Предоставление, на основании договора специализированного (служебного) найма, в качестве жилья квартиры в районах, обладающих наиболее развитой инфраструктурой. 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  <a:tr h="11547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Риск замедления темпа финансирования в связи с ухудшением экономической ситуации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Нежелательное</a:t>
                      </a:r>
                      <a:r>
                        <a:rPr lang="ru" sz="1200" baseline="0" dirty="0" smtClean="0">
                          <a:latin typeface="Arial" pitchFamily="34" charset="0"/>
                          <a:cs typeface="Arial" pitchFamily="34" charset="0"/>
                        </a:rPr>
                        <a:t> приостановление или полная остановка реализации проекта при неблагополучном развитии событий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Оптимизация этапов реализации проекта, определение приоритетности финансирования мероприятий проекта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4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ru-R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4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Shape 148"/>
          <p:cNvSpPr txBox="1"/>
          <p:nvPr/>
        </p:nvSpPr>
        <p:spPr>
          <a:xfrm>
            <a:off x="432038" y="260648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6. Ключевые возможности проекта</a:t>
            </a:r>
          </a:p>
        </p:txBody>
      </p:sp>
      <p:graphicFrame>
        <p:nvGraphicFramePr>
          <p:cNvPr id="16" name="Shape 149"/>
          <p:cNvGraphicFramePr/>
          <p:nvPr>
            <p:extLst>
              <p:ext uri="{D42A27DB-BD31-4B8C-83A1-F6EECF244321}">
                <p14:modId xmlns:p14="http://schemas.microsoft.com/office/powerpoint/2010/main" val="2238415652"/>
              </p:ext>
            </p:extLst>
          </p:nvPr>
        </p:nvGraphicFramePr>
        <p:xfrm>
          <a:off x="539552" y="908720"/>
          <a:ext cx="8136904" cy="44330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6417"/>
                <a:gridCol w="2559634"/>
                <a:gridCol w="2464549"/>
                <a:gridCol w="2736304"/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Стратегия реагирования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>
                          <a:solidFill>
                            <a:schemeClr val="dk1"/>
                          </a:solidFill>
                        </a:rPr>
                        <a:t>Действия</a:t>
                      </a:r>
                    </a:p>
                  </a:txBody>
                  <a:tcPr marL="91425" marR="91425" marT="91425" marB="91425" anchor="ctr"/>
                </a:tc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Возможность привлечения специалистов из иных муниципальных районов региона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Поддержка отсутствия обязательного условия регистрации на территории Карталинского муниципального района на момент подачи заявления на участие в проекте по предоставлению жилья в специализированный (служебный) наём на максимально возможный период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капитального ремонта МОУ «СОШ № 1 г. Карталы» создаст благоприятные условия как для эффективного развития образования Карталинского муниципального района, так и </a:t>
                      </a:r>
                      <a:r>
                        <a:rPr lang="ru-RU" sz="12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для обеспечения доступа населению Карталинского муниципального района к образовательному процессу, организованному в соответствии с региональными и федеральными образовательными стандартами качества</a:t>
                      </a:r>
                    </a:p>
                  </a:txBody>
                  <a:tcPr marL="91425" marR="91425" marT="91425" marB="91425" anchor="ctr"/>
                </a:tc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Возможность полной комплектации учреждений образования и здравоохранительной сферы высококвалифицированными кадрами со всего региона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Популяризация мероприятий проекта среди населения Карталинского района с помощью средств массовой информации, а также на базе информационных разделов (стенды, официальные сайты организаций)</a:t>
                      </a:r>
                      <a:endParaRPr lang="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ru-RU" sz="1200" b="0" i="0" u="none" strike="noStrike" cap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5" name="Shape 157"/>
          <p:cNvSpPr txBox="1"/>
          <p:nvPr/>
        </p:nvSpPr>
        <p:spPr>
          <a:xfrm>
            <a:off x="409670" y="130797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7. Описание проекта</a:t>
            </a:r>
          </a:p>
        </p:txBody>
      </p:sp>
      <p:graphicFrame>
        <p:nvGraphicFramePr>
          <p:cNvPr id="6" name="Shape 158"/>
          <p:cNvGraphicFramePr/>
          <p:nvPr>
            <p:extLst>
              <p:ext uri="{D42A27DB-BD31-4B8C-83A1-F6EECF244321}">
                <p14:modId xmlns:p14="http://schemas.microsoft.com/office/powerpoint/2010/main" val="1917575225"/>
              </p:ext>
            </p:extLst>
          </p:nvPr>
        </p:nvGraphicFramePr>
        <p:xfrm>
          <a:off x="536899" y="836713"/>
          <a:ext cx="7851525" cy="494658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06926"/>
                <a:gridCol w="6144599"/>
              </a:tblGrid>
              <a:tr h="111129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Связь с государственными программами 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Perpetura"/>
                          <a:ea typeface="+mn-ea"/>
                          <a:cs typeface="+mn-cs"/>
                        </a:rPr>
                        <a:t>Государственная программа Российской Федерации «Обеспечение доступным и комфортным жильём и коммунальными услугами граждан Российской Федерации» (распоряжение Правительства Российской Федерации от 30 ноября 2012 года № 2227-р)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Perpetura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Perpetura"/>
                          <a:ea typeface="+mn-ea"/>
                          <a:cs typeface="+mn-cs"/>
                        </a:rPr>
                        <a:t>Государственная программа Челябинской области «Обеспечение доступным и комфортным жильём граждан Российской Федерации» в Челябинской области на 2014-2020 годы» (постановление Правительства Челябинской области от 22.10.2013 года № 349-П)</a:t>
                      </a:r>
                    </a:p>
                  </a:txBody>
                  <a:tcPr marL="91425" marR="91425" marT="91425" marB="91425"/>
                </a:tc>
              </a:tr>
              <a:tr h="11929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Perpetura"/>
                          <a:cs typeface="Arial" pitchFamily="34" charset="0"/>
                        </a:rPr>
                        <a:t>Муниципальная программа «Приобретение жилищного фонда, предоставляемого по договорам специализированного (служебного) найма работникам бюджетной сферы Карталинского муниципального района на 2016-2018 годы» (постановление администрации Карталинского муниципального района от 22 августа 2016 года № 504)</a:t>
                      </a:r>
                      <a:endParaRPr lang="ru" sz="1400" dirty="0">
                        <a:latin typeface="Perpetura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  <a:tr h="15938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Perpetura"/>
                          <a:cs typeface="Arial" pitchFamily="34" charset="0"/>
                        </a:rPr>
                        <a:t>Указ Президента Российской Федерации от 07 мая 2012 года № 600 «О мерах по обеспечению граждан Российской Федерации доступным и комфортным жильём и повышению качества жилищных коммунальных услуг»</a:t>
                      </a:r>
                      <a:endParaRPr lang="ru" sz="1400" dirty="0">
                        <a:latin typeface="Perpetura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7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770781"/>
            <a:ext cx="7772400" cy="13620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БЛАГОДАРЮ</a:t>
            </a:r>
            <a:r>
              <a:rPr lang="en-US" sz="4800" dirty="0" smtClean="0"/>
              <a:t> </a:t>
            </a:r>
            <a:r>
              <a:rPr lang="ru-RU" sz="4800" dirty="0" smtClean="0"/>
              <a:t>ЗА </a:t>
            </a:r>
            <a:r>
              <a:rPr lang="ru-RU" sz="4800" dirty="0"/>
              <a:t>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81380"/>
            <a:ext cx="82867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3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734</Words>
  <Application>Microsoft Office PowerPoint</Application>
  <PresentationFormat>Экран (4:3)</PresentationFormat>
  <Paragraphs>129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ПАСПОРТ ПРОЕКТА «Приобретение жилого фонда для работников бюджетной сферы» Карталинского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«Приобретение оборудования в учреждения культуры» Карталинского муниципального района</dc:title>
  <dc:creator>Татьяна</dc:creator>
  <cp:lastModifiedBy>c400</cp:lastModifiedBy>
  <cp:revision>88</cp:revision>
  <dcterms:created xsi:type="dcterms:W3CDTF">2017-08-08T05:41:54Z</dcterms:created>
  <dcterms:modified xsi:type="dcterms:W3CDTF">2017-11-29T08:21:02Z</dcterms:modified>
</cp:coreProperties>
</file>