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2" r:id="rId4"/>
    <p:sldId id="306" r:id="rId5"/>
    <p:sldId id="307" r:id="rId6"/>
    <p:sldId id="287" r:id="rId7"/>
    <p:sldId id="288" r:id="rId8"/>
    <p:sldId id="313" r:id="rId9"/>
    <p:sldId id="289" r:id="rId10"/>
    <p:sldId id="291" r:id="rId11"/>
    <p:sldId id="304" r:id="rId12"/>
    <p:sldId id="312" r:id="rId13"/>
    <p:sldId id="301" r:id="rId14"/>
    <p:sldId id="308" r:id="rId15"/>
    <p:sldId id="315" r:id="rId16"/>
    <p:sldId id="309" r:id="rId17"/>
    <p:sldId id="31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EAF0E0"/>
    <a:srgbClr val="DDEB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9" autoAdjust="0"/>
    <p:restoredTop sz="94660"/>
  </p:normalViewPr>
  <p:slideViewPr>
    <p:cSldViewPr>
      <p:cViewPr>
        <p:scale>
          <a:sx n="75" d="100"/>
          <a:sy n="75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19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9;&#1083;&#1072;&#1081;&#1076;&#1099;\&#1057;&#1086;&#1094;.-&#1069;&#1082;&#1086;&#1085;&#1086;&#1084;.&#1087;&#1088;&#1086;&#1075;&#1085;&#1086;&#1079;%202016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51;&#1040;&#1049;&#1044;&#1067;\&#1057;&#1086;&#1094;.-&#1069;&#1082;&#1086;&#1085;&#1086;&#1084;.&#1087;&#1088;&#1086;&#1075;&#1085;&#1086;&#1079;%202016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9;&#1083;&#1072;&#1081;&#1076;&#1099;\&#1057;&#1086;&#1094;.-&#1069;&#1082;&#1086;&#1085;&#1086;&#1084;.&#1087;&#1088;&#1086;&#1075;&#1085;&#1086;&#1079;%20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51;&#1040;&#1049;&#1044;&#1067;\&#1057;&#1086;&#1094;.-&#1069;&#1082;&#1086;&#1085;&#1086;&#1084;.&#1087;&#1088;&#1086;&#1075;&#1085;&#1086;&#1079;%20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9;&#1083;&#1072;&#1081;&#1076;&#1099;\&#1057;&#1086;&#1094;.-&#1069;&#1082;&#1086;&#1085;&#1086;&#1084;.&#1087;&#1088;&#1086;&#1075;&#1085;&#1086;&#1079;%20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51;&#1040;&#1049;&#1044;&#1067;\&#1057;&#1086;&#1094;.-&#1069;&#1082;&#1086;&#1085;&#1086;&#1084;.&#1087;&#1088;&#1086;&#1075;&#1085;&#1086;&#1079;%2020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9;&#1083;&#1072;&#1081;&#1076;&#1099;\&#1057;&#1086;&#1094;.-&#1069;&#1082;&#1086;&#1085;&#1086;&#1084;.&#1087;&#1088;&#1086;&#1075;&#1085;&#1086;&#1079;%20201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9;&#1083;&#1072;&#1081;&#1076;&#1099;\&#1057;&#1086;&#1094;.-&#1069;&#1082;&#1086;&#1085;&#1086;&#1084;.&#1087;&#1088;&#1086;&#1075;&#1085;&#1086;&#1079;%20201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9;&#1083;&#1072;&#1081;&#1076;&#1099;\&#1057;&#1086;&#1094;.-&#1069;&#1082;&#1086;&#1085;&#1086;&#1084;.&#1087;&#1088;&#1086;&#1075;&#1085;&#1086;&#1079;%20201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9;&#1083;&#1072;&#1081;&#1076;&#1099;\&#1057;&#1086;&#1094;.-&#1069;&#1082;&#1086;&#1085;&#1086;&#1084;.&#1087;&#1088;&#1086;&#1075;&#1085;&#1086;&#1079;%202016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9;&#1083;&#1072;&#1081;&#1076;&#1099;\&#1057;&#1086;&#1094;.-&#1069;&#1082;&#1086;&#1085;&#1086;&#1084;.&#1087;&#1088;&#1086;&#1075;&#1085;&#1086;&#1079;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666666666666667E-2"/>
                  <c:y val="-3.7037037037037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111111111111117E-2"/>
                  <c:y val="-2.777777777777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33333333333334E-2"/>
                  <c:y val="-2.777777777777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Демография!$A$2:$A$4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2016–2018</c:v>
                </c:pt>
              </c:strCache>
            </c:strRef>
          </c:cat>
          <c:val>
            <c:numRef>
              <c:f>Демография!$B$2:$B$4</c:f>
              <c:numCache>
                <c:formatCode>General</c:formatCode>
                <c:ptCount val="3"/>
                <c:pt idx="0">
                  <c:v>47.8</c:v>
                </c:pt>
                <c:pt idx="1">
                  <c:v>47.4</c:v>
                </c:pt>
                <c:pt idx="2">
                  <c:v>46.2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7867520"/>
        <c:axId val="37869056"/>
      </c:barChart>
      <c:catAx>
        <c:axId val="37867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Год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7869056"/>
        <c:crosses val="autoZero"/>
        <c:auto val="1"/>
        <c:lblAlgn val="ctr"/>
        <c:lblOffset val="100"/>
        <c:noMultiLvlLbl val="0"/>
      </c:catAx>
      <c:valAx>
        <c:axId val="378690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Тысяч человек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7867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cat>
            <c:strRef>
              <c:f>Труд!$A$4:$F$4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январь-сентябрь 2015</c:v>
                </c:pt>
                <c:pt idx="3">
                  <c:v>январь-ноябрь</c:v>
                </c:pt>
                <c:pt idx="4">
                  <c:v>Прогноз 2015</c:v>
                </c:pt>
                <c:pt idx="5">
                  <c:v>Прогноз 2016</c:v>
                </c:pt>
              </c:strCache>
            </c:strRef>
          </c:cat>
          <c:val>
            <c:numRef>
              <c:f>Труд!$A$5:$F$5</c:f>
              <c:numCache>
                <c:formatCode>#,##0.00</c:formatCode>
                <c:ptCount val="6"/>
                <c:pt idx="0">
                  <c:v>3.56</c:v>
                </c:pt>
                <c:pt idx="1">
                  <c:v>3.9</c:v>
                </c:pt>
                <c:pt idx="2">
                  <c:v>4.4000000000000004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9598336"/>
        <c:axId val="39645184"/>
      </c:lineChart>
      <c:catAx>
        <c:axId val="39598336"/>
        <c:scaling>
          <c:orientation val="minMax"/>
        </c:scaling>
        <c:delete val="1"/>
        <c:axPos val="b"/>
        <c:majorTickMark val="none"/>
        <c:minorTickMark val="none"/>
        <c:tickLblPos val="nextTo"/>
        <c:crossAx val="39645184"/>
        <c:crosses val="autoZero"/>
        <c:auto val="1"/>
        <c:lblAlgn val="ctr"/>
        <c:lblOffset val="100"/>
        <c:noMultiLvlLbl val="0"/>
      </c:catAx>
      <c:valAx>
        <c:axId val="3964518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39598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'Фонд оплаты'!$A$1:$E$1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'Фонд оплаты'!$A$2:$E$2</c:f>
              <c:numCache>
                <c:formatCode>#,##0.00</c:formatCode>
                <c:ptCount val="5"/>
                <c:pt idx="0">
                  <c:v>2760.7</c:v>
                </c:pt>
                <c:pt idx="1">
                  <c:v>2904.1</c:v>
                </c:pt>
                <c:pt idx="2">
                  <c:v>3107.4</c:v>
                </c:pt>
                <c:pt idx="3">
                  <c:v>3356</c:v>
                </c:pt>
                <c:pt idx="4">
                  <c:v>3611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9670144"/>
        <c:axId val="39688448"/>
      </c:barChart>
      <c:catAx>
        <c:axId val="3967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39688448"/>
        <c:crosses val="autoZero"/>
        <c:auto val="1"/>
        <c:lblAlgn val="ctr"/>
        <c:lblOffset val="100"/>
        <c:noMultiLvlLbl val="0"/>
      </c:catAx>
      <c:valAx>
        <c:axId val="3968844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9670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accent1">
                  <a:lumMod val="1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4.62962962962962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555555555555558E-3"/>
                  <c:y val="-4.16666666666666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85185185185185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'Объём производства'!$C$1:$G$1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'Объём производства'!$C$2:$G$2</c:f>
              <c:numCache>
                <c:formatCode>#,##0.00</c:formatCode>
                <c:ptCount val="5"/>
                <c:pt idx="0">
                  <c:v>1801.8</c:v>
                </c:pt>
                <c:pt idx="1">
                  <c:v>2072.8000000000002</c:v>
                </c:pt>
                <c:pt idx="2">
                  <c:v>2276.1</c:v>
                </c:pt>
                <c:pt idx="3">
                  <c:v>2488.1</c:v>
                </c:pt>
                <c:pt idx="4">
                  <c:v>2656.9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326848"/>
        <c:axId val="39449344"/>
      </c:barChart>
      <c:lineChart>
        <c:grouping val="standard"/>
        <c:varyColors val="0"/>
        <c:ser>
          <c:idx val="1"/>
          <c:order val="1"/>
          <c:val>
            <c:numRef>
              <c:f>'Объём производства'!$C$3:$G$3</c:f>
              <c:numCache>
                <c:formatCode>#,##0.00</c:formatCode>
                <c:ptCount val="5"/>
                <c:pt idx="0">
                  <c:v>1113</c:v>
                </c:pt>
                <c:pt idx="1">
                  <c:v>980</c:v>
                </c:pt>
                <c:pt idx="2">
                  <c:v>1000</c:v>
                </c:pt>
                <c:pt idx="3">
                  <c:v>1010</c:v>
                </c:pt>
                <c:pt idx="4">
                  <c:v>1050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326848"/>
        <c:axId val="39449344"/>
      </c:lineChart>
      <c:catAx>
        <c:axId val="39326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449344"/>
        <c:crosses val="autoZero"/>
        <c:auto val="1"/>
        <c:lblAlgn val="ctr"/>
        <c:lblOffset val="100"/>
        <c:noMultiLvlLbl val="0"/>
      </c:catAx>
      <c:valAx>
        <c:axId val="394493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рублей</a:t>
                </a:r>
              </a:p>
            </c:rich>
          </c:tx>
          <c:layout/>
          <c:overlay val="0"/>
        </c:title>
        <c:numFmt formatCode="#,##0.00" sourceLinked="1"/>
        <c:majorTickMark val="out"/>
        <c:minorTickMark val="none"/>
        <c:tickLblPos val="nextTo"/>
        <c:crossAx val="39326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'Сельское хозяйство'!$B$1:$F$1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'Сельское хозяйство'!$B$2:$F$2</c:f>
              <c:numCache>
                <c:formatCode>#,##0.00</c:formatCode>
                <c:ptCount val="5"/>
                <c:pt idx="0">
                  <c:v>1897.4</c:v>
                </c:pt>
                <c:pt idx="1">
                  <c:v>2333</c:v>
                </c:pt>
                <c:pt idx="2">
                  <c:v>2465.9</c:v>
                </c:pt>
                <c:pt idx="3">
                  <c:v>2610.1</c:v>
                </c:pt>
                <c:pt idx="4">
                  <c:v>2759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101952"/>
        <c:axId val="39103488"/>
      </c:barChart>
      <c:lineChart>
        <c:grouping val="standard"/>
        <c:varyColors val="0"/>
        <c:ser>
          <c:idx val="1"/>
          <c:order val="1"/>
          <c:val>
            <c:numRef>
              <c:f>'Сельское хозяйство'!$B$3:$F$3</c:f>
              <c:numCache>
                <c:formatCode>#,##0.00</c:formatCode>
                <c:ptCount val="5"/>
                <c:pt idx="0">
                  <c:v>1200</c:v>
                </c:pt>
                <c:pt idx="1">
                  <c:v>1000</c:v>
                </c:pt>
                <c:pt idx="2">
                  <c:v>1100</c:v>
                </c:pt>
                <c:pt idx="3">
                  <c:v>1100</c:v>
                </c:pt>
                <c:pt idx="4">
                  <c:v>1150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101952"/>
        <c:axId val="39103488"/>
      </c:lineChart>
      <c:catAx>
        <c:axId val="3910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9103488"/>
        <c:crosses val="autoZero"/>
        <c:auto val="1"/>
        <c:lblAlgn val="ctr"/>
        <c:lblOffset val="100"/>
        <c:noMultiLvlLbl val="0"/>
      </c:catAx>
      <c:valAx>
        <c:axId val="3910348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9101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'Поддержка сх производителей'!$B$2:$D$2</c:f>
              <c:numCache>
                <c:formatCode>#,##0.00</c:formatCode>
                <c:ptCount val="3"/>
                <c:pt idx="0">
                  <c:v>2465.9</c:v>
                </c:pt>
                <c:pt idx="1">
                  <c:v>2610.1</c:v>
                </c:pt>
                <c:pt idx="2">
                  <c:v>2759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233408"/>
        <c:axId val="39234944"/>
      </c:barChart>
      <c:lineChart>
        <c:grouping val="standard"/>
        <c:varyColors val="0"/>
        <c:ser>
          <c:idx val="1"/>
          <c:order val="1"/>
          <c:val>
            <c:numRef>
              <c:f>'Поддержка сх производителей'!$B$3:$D$3</c:f>
              <c:numCache>
                <c:formatCode>#,##0.00</c:formatCode>
                <c:ptCount val="3"/>
                <c:pt idx="0">
                  <c:v>1100</c:v>
                </c:pt>
                <c:pt idx="1">
                  <c:v>1100</c:v>
                </c:pt>
                <c:pt idx="2">
                  <c:v>1300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233408"/>
        <c:axId val="39234944"/>
      </c:lineChart>
      <c:catAx>
        <c:axId val="39233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234944"/>
        <c:crosses val="autoZero"/>
        <c:auto val="1"/>
        <c:lblAlgn val="ctr"/>
        <c:lblOffset val="100"/>
        <c:noMultiLvlLbl val="0"/>
      </c:catAx>
      <c:valAx>
        <c:axId val="3923494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39233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'Розничная торговля'!$A$1:$E$1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'Розничная торговля'!$A$2:$E$2</c:f>
              <c:numCache>
                <c:formatCode>#,##0.00</c:formatCode>
                <c:ptCount val="5"/>
                <c:pt idx="0">
                  <c:v>671.1</c:v>
                </c:pt>
                <c:pt idx="1">
                  <c:v>801.5</c:v>
                </c:pt>
                <c:pt idx="2">
                  <c:v>888.6</c:v>
                </c:pt>
                <c:pt idx="3">
                  <c:v>986.2</c:v>
                </c:pt>
                <c:pt idx="4">
                  <c:v>1087.3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593856"/>
        <c:axId val="37595392"/>
      </c:barChart>
      <c:lineChart>
        <c:grouping val="standard"/>
        <c:varyColors val="0"/>
        <c:ser>
          <c:idx val="1"/>
          <c:order val="1"/>
          <c:val>
            <c:numRef>
              <c:f>'Розничная торговля'!$A$3:$E$3</c:f>
              <c:numCache>
                <c:formatCode>#,##0.00</c:formatCode>
                <c:ptCount val="5"/>
                <c:pt idx="0">
                  <c:v>136.69999999999999</c:v>
                </c:pt>
                <c:pt idx="1">
                  <c:v>102.6</c:v>
                </c:pt>
                <c:pt idx="2">
                  <c:v>104</c:v>
                </c:pt>
                <c:pt idx="3">
                  <c:v>104.5</c:v>
                </c:pt>
                <c:pt idx="4">
                  <c:v>105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593856"/>
        <c:axId val="37595392"/>
      </c:lineChart>
      <c:catAx>
        <c:axId val="3759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7595392"/>
        <c:crosses val="autoZero"/>
        <c:auto val="1"/>
        <c:lblAlgn val="ctr"/>
        <c:lblOffset val="100"/>
        <c:noMultiLvlLbl val="0"/>
      </c:catAx>
      <c:valAx>
        <c:axId val="375953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рублей</a:t>
                </a:r>
              </a:p>
            </c:rich>
          </c:tx>
          <c:layout/>
          <c:overlay val="0"/>
        </c:title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7593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'Общественное питание'!$A$1:$E$1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'Общественное питание'!$A$2:$E$2</c:f>
              <c:numCache>
                <c:formatCode>0.00</c:formatCode>
                <c:ptCount val="5"/>
                <c:pt idx="0">
                  <c:v>21.9</c:v>
                </c:pt>
                <c:pt idx="1">
                  <c:v>28.2</c:v>
                </c:pt>
                <c:pt idx="2">
                  <c:v>30.5</c:v>
                </c:pt>
                <c:pt idx="3">
                  <c:v>32.9</c:v>
                </c:pt>
                <c:pt idx="4">
                  <c:v>35.200000000000003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548032"/>
        <c:axId val="39549568"/>
      </c:barChart>
      <c:lineChart>
        <c:grouping val="standard"/>
        <c:varyColors val="0"/>
        <c:ser>
          <c:idx val="1"/>
          <c:order val="1"/>
          <c:val>
            <c:numRef>
              <c:f>'Общественное питание'!$A$3:$E$3</c:f>
              <c:numCache>
                <c:formatCode>0.00</c:formatCode>
                <c:ptCount val="5"/>
                <c:pt idx="0">
                  <c:v>20</c:v>
                </c:pt>
                <c:pt idx="1">
                  <c:v>15</c:v>
                </c:pt>
                <c:pt idx="2">
                  <c:v>11</c:v>
                </c:pt>
                <c:pt idx="3">
                  <c:v>11</c:v>
                </c:pt>
                <c:pt idx="4">
                  <c:v>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48032"/>
        <c:axId val="39549568"/>
      </c:lineChart>
      <c:catAx>
        <c:axId val="39548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9549568"/>
        <c:crosses val="autoZero"/>
        <c:auto val="1"/>
        <c:lblAlgn val="ctr"/>
        <c:lblOffset val="100"/>
        <c:noMultiLvlLbl val="0"/>
      </c:catAx>
      <c:valAx>
        <c:axId val="395495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рублей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9548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2280701754385967E-2"/>
                  <c:y val="-1.43678160919540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087719298246261E-3"/>
                  <c:y val="-5.747126436781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'Платные услуги'!$A$1:$E$1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'Платные услуги'!$A$2:$E$2</c:f>
              <c:numCache>
                <c:formatCode>General</c:formatCode>
                <c:ptCount val="5"/>
                <c:pt idx="0">
                  <c:v>189.4</c:v>
                </c:pt>
                <c:pt idx="1">
                  <c:v>211</c:v>
                </c:pt>
                <c:pt idx="2">
                  <c:v>228.3</c:v>
                </c:pt>
                <c:pt idx="3">
                  <c:v>245.6</c:v>
                </c:pt>
                <c:pt idx="4">
                  <c:v>262.3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698176"/>
        <c:axId val="37704064"/>
      </c:barChart>
      <c:lineChart>
        <c:grouping val="standard"/>
        <c:varyColors val="0"/>
        <c:ser>
          <c:idx val="1"/>
          <c:order val="1"/>
          <c:val>
            <c:numRef>
              <c:f>'Платные услуги'!$A$3:$E$3</c:f>
              <c:numCache>
                <c:formatCode>General</c:formatCode>
                <c:ptCount val="5"/>
                <c:pt idx="0">
                  <c:v>140</c:v>
                </c:pt>
                <c:pt idx="1">
                  <c:v>140</c:v>
                </c:pt>
                <c:pt idx="2">
                  <c:v>145</c:v>
                </c:pt>
                <c:pt idx="3">
                  <c:v>146</c:v>
                </c:pt>
                <c:pt idx="4">
                  <c:v>147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698176"/>
        <c:axId val="37704064"/>
      </c:lineChart>
      <c:catAx>
        <c:axId val="3769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7704064"/>
        <c:crosses val="autoZero"/>
        <c:auto val="1"/>
        <c:lblAlgn val="ctr"/>
        <c:lblOffset val="100"/>
        <c:noMultiLvlLbl val="0"/>
      </c:catAx>
      <c:valAx>
        <c:axId val="377040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рублей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7698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Инвестиции!$A$1:$D$1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2017-2018</c:v>
                </c:pt>
              </c:strCache>
            </c:strRef>
          </c:cat>
          <c:val>
            <c:numRef>
              <c:f>Инвестиции!$A$2:$D$2</c:f>
              <c:numCache>
                <c:formatCode>#,##0.00</c:formatCode>
                <c:ptCount val="4"/>
                <c:pt idx="0">
                  <c:v>200.9</c:v>
                </c:pt>
                <c:pt idx="1">
                  <c:v>393</c:v>
                </c:pt>
                <c:pt idx="2">
                  <c:v>400</c:v>
                </c:pt>
                <c:pt idx="3">
                  <c:v>430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7726464"/>
        <c:axId val="37749888"/>
      </c:barChart>
      <c:catAx>
        <c:axId val="37726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37749888"/>
        <c:crosses val="autoZero"/>
        <c:auto val="1"/>
        <c:lblAlgn val="ctr"/>
        <c:lblOffset val="100"/>
        <c:noMultiLvlLbl val="0"/>
      </c:catAx>
      <c:valAx>
        <c:axId val="377498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рублей</a:t>
                </a:r>
              </a:p>
            </c:rich>
          </c:tx>
          <c:layout/>
          <c:overlay val="0"/>
        </c:title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37726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Труд!$A$1:$C$1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2016–2018</c:v>
                </c:pt>
              </c:strCache>
            </c:strRef>
          </c:cat>
          <c:val>
            <c:numRef>
              <c:f>Труд!$A$2:$C$2</c:f>
              <c:numCache>
                <c:formatCode>General</c:formatCode>
                <c:ptCount val="3"/>
                <c:pt idx="0">
                  <c:v>1100</c:v>
                </c:pt>
                <c:pt idx="1">
                  <c:v>1100</c:v>
                </c:pt>
                <c:pt idx="2">
                  <c:v>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800960"/>
        <c:axId val="37806848"/>
      </c:barChart>
      <c:catAx>
        <c:axId val="37800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7806848"/>
        <c:crosses val="autoZero"/>
        <c:auto val="1"/>
        <c:lblAlgn val="ctr"/>
        <c:lblOffset val="100"/>
        <c:noMultiLvlLbl val="0"/>
      </c:catAx>
      <c:valAx>
        <c:axId val="37806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7800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80ED7C-D60D-438D-A927-026A0F43D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021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62DF2-B8BC-4687-9A50-C45468013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68976-0422-42AB-A530-F5DC9F51E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B7B77-FFB4-4DAF-BA2D-BAADD8ECB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89AAB-DBF6-4CD7-A038-A2331FC97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609C3-C93A-4E05-8A2D-046870F4A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E7903-24A6-4E45-9865-1CB63EEFC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D5D53-BA73-4CB9-852B-644D74F2C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62AA6-F683-4B53-9B89-0B79B389B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3013C-4D82-461A-AF86-E79A1175D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93CD4-1175-4D5B-B354-692AFF630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410A5-3D83-46FB-A50C-881DDE9C4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E103-7136-45A1-9DC1-F135DC652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5EA92D9-AA6B-4171-BDB2-6C286FB68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6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9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3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5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42B734-47EA-4D1D-A499-A2DA619BDAD8}" type="slidenum">
              <a:rPr lang="ru-RU" smtClean="0"/>
              <a:pPr/>
              <a:t>1</a:t>
            </a:fld>
            <a:endParaRPr lang="ru-RU" smtClean="0"/>
          </a:p>
        </p:txBody>
      </p:sp>
      <p:pic>
        <p:nvPicPr>
          <p:cNvPr id="12291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2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8913"/>
            <a:ext cx="9858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9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8610600" cy="50292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ПРОГНОЗ</a:t>
            </a:r>
            <a:b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социально-экономического развития Карталинского муниципального района </a:t>
            </a:r>
            <a:b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2016 год и на плановый период 2017-2018 годов</a:t>
            </a:r>
            <a:r>
              <a:rPr lang="ru-RU" sz="2000" b="1" dirty="0" smtClean="0">
                <a:solidFill>
                  <a:srgbClr val="800000"/>
                </a:solidFill>
              </a:rPr>
              <a:t/>
            </a:r>
            <a:br>
              <a:rPr lang="ru-RU" sz="2000" b="1" dirty="0" smtClean="0">
                <a:solidFill>
                  <a:srgbClr val="800000"/>
                </a:solidFill>
              </a:rPr>
            </a:br>
            <a:r>
              <a:rPr lang="ru-RU" sz="3600" b="1" dirty="0" smtClean="0">
                <a:solidFill>
                  <a:srgbClr val="CC0000"/>
                </a:solidFill>
              </a:rPr>
              <a:t/>
            </a:r>
            <a:br>
              <a:rPr lang="ru-RU" sz="3600" b="1" dirty="0" smtClean="0">
                <a:solidFill>
                  <a:srgbClr val="CC0000"/>
                </a:solidFill>
              </a:rPr>
            </a:br>
            <a:r>
              <a:rPr lang="ru-RU" sz="3600" b="1" dirty="0" smtClean="0">
                <a:solidFill>
                  <a:srgbClr val="CC0000"/>
                </a:solidFill>
              </a:rPr>
              <a:t/>
            </a:r>
            <a:br>
              <a:rPr lang="ru-RU" sz="3600" b="1" dirty="0" smtClean="0">
                <a:solidFill>
                  <a:srgbClr val="CC0000"/>
                </a:solidFill>
              </a:rPr>
            </a:br>
            <a:endParaRPr lang="ru-RU" sz="3600" b="1" dirty="0" smtClean="0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 t="34118" b="7059"/>
          <a:stretch>
            <a:fillRect/>
          </a:stretch>
        </p:blipFill>
        <p:spPr bwMode="auto">
          <a:xfrm>
            <a:off x="199204" y="3303586"/>
            <a:ext cx="8751152" cy="343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1494C9-FE8F-4304-B16B-0C4CADC3D8AC}" type="slidenum">
              <a:rPr lang="ru-RU" smtClean="0"/>
              <a:pPr/>
              <a:t>10</a:t>
            </a:fld>
            <a:endParaRPr lang="ru-RU" smtClean="0"/>
          </a:p>
        </p:txBody>
      </p:sp>
      <p:pic>
        <p:nvPicPr>
          <p:cNvPr id="5125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58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620000" cy="731838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800000"/>
                </a:solidFill>
              </a:rPr>
              <a:t>Рынок товаров и услуг</a:t>
            </a:r>
            <a:br>
              <a:rPr lang="ru-RU" sz="2400" b="1" dirty="0" smtClean="0">
                <a:solidFill>
                  <a:srgbClr val="800000"/>
                </a:solidFill>
              </a:rPr>
            </a:br>
            <a:r>
              <a:rPr lang="ru-RU" sz="2400" b="1" dirty="0" smtClean="0">
                <a:solidFill>
                  <a:srgbClr val="800000"/>
                </a:solidFill>
              </a:rPr>
              <a:t>Оборот общественного питания (млн.руб.)</a:t>
            </a:r>
            <a:endParaRPr lang="ru-RU" sz="2000" dirty="0" smtClean="0">
              <a:solidFill>
                <a:srgbClr val="800000"/>
              </a:solidFill>
            </a:endParaRPr>
          </a:p>
        </p:txBody>
      </p:sp>
      <p:pic>
        <p:nvPicPr>
          <p:cNvPr id="12" name="Рисунок 11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5857875"/>
            <a:ext cx="419100" cy="2381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838200" y="5791200"/>
            <a:ext cx="80772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Объем оборота общественного питания </a:t>
            </a:r>
            <a:endParaRPr lang="ru-RU" sz="1400" b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>
            <a:off x="304800" y="6323012"/>
            <a:ext cx="4572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457200" y="6248400"/>
            <a:ext cx="76200" cy="76200"/>
          </a:xfrm>
          <a:prstGeom prst="ellipse">
            <a:avLst/>
          </a:prstGeom>
          <a:solidFill>
            <a:srgbClr val="800000"/>
          </a:solidFill>
          <a:ln w="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6096000"/>
            <a:ext cx="80772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В процентах к предыдущему году </a:t>
            </a:r>
            <a:endParaRPr lang="ru-RU" sz="1400" b="1" dirty="0"/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776346"/>
              </p:ext>
            </p:extLst>
          </p:nvPr>
        </p:nvGraphicFramePr>
        <p:xfrm>
          <a:off x="863600" y="1350962"/>
          <a:ext cx="7747000" cy="4211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96FDB3-8B25-451C-ABF6-981BBA5C309C}" type="slidenum">
              <a:rPr lang="ru-RU" smtClean="0"/>
              <a:pPr/>
              <a:t>11</a:t>
            </a:fld>
            <a:endParaRPr lang="ru-RU" smtClean="0"/>
          </a:p>
        </p:txBody>
      </p:sp>
      <p:pic>
        <p:nvPicPr>
          <p:cNvPr id="6149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47638"/>
            <a:ext cx="9858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381000"/>
            <a:ext cx="6553200" cy="5334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800000"/>
                </a:solidFill>
              </a:rPr>
              <a:t>Объем платных услуг населению (млн.руб.)</a:t>
            </a:r>
          </a:p>
        </p:txBody>
      </p:sp>
      <p:pic>
        <p:nvPicPr>
          <p:cNvPr id="9" name="Рисунок 8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5553075"/>
            <a:ext cx="419100" cy="2381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914400" y="5486400"/>
            <a:ext cx="80772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Объем платных услуг населению </a:t>
            </a:r>
            <a:endParaRPr lang="ru-RU" sz="14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auto">
          <a:xfrm>
            <a:off x="381000" y="6018212"/>
            <a:ext cx="4572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Овал 11"/>
          <p:cNvSpPr/>
          <p:nvPr/>
        </p:nvSpPr>
        <p:spPr bwMode="auto">
          <a:xfrm>
            <a:off x="609600" y="6019800"/>
            <a:ext cx="76200" cy="76200"/>
          </a:xfrm>
          <a:prstGeom prst="ellipse">
            <a:avLst/>
          </a:prstGeom>
          <a:solidFill>
            <a:srgbClr val="800000"/>
          </a:solidFill>
          <a:ln w="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5791200"/>
            <a:ext cx="80772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В процентах к предыдущему году </a:t>
            </a:r>
            <a:endParaRPr lang="ru-RU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514600" y="400559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,0</a:t>
            </a:r>
            <a:endParaRPr lang="ru-RU" sz="1100" b="1" dirty="0"/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4576763"/>
              </p:ext>
            </p:extLst>
          </p:nvPr>
        </p:nvGraphicFramePr>
        <p:xfrm>
          <a:off x="1333500" y="1041400"/>
          <a:ext cx="7239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93CD4-1175-4D5B-B354-692AFF630E8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3" name="Номер слайда 4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42B734-47EA-4D1D-A499-A2DA619BDAD8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4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8913"/>
            <a:ext cx="985838" cy="1223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3"/>
          <p:cNvSpPr txBox="1">
            <a:spLocks/>
          </p:cNvSpPr>
          <p:nvPr/>
        </p:nvSpPr>
        <p:spPr bwMode="auto">
          <a:xfrm>
            <a:off x="1187450" y="260350"/>
            <a:ext cx="7488238" cy="720725"/>
          </a:xfrm>
          <a:prstGeom prst="rect">
            <a:avLst/>
          </a:prstGeo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Georgia" pitchFamily="18" charset="0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Поддержка малого и среднего предпринимательства в Карталинском муниципальном районе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8" name="Скругленный прямоугольник 14"/>
          <p:cNvSpPr/>
          <p:nvPr/>
        </p:nvSpPr>
        <p:spPr>
          <a:xfrm>
            <a:off x="250825" y="1381110"/>
            <a:ext cx="8588375" cy="1895490"/>
          </a:xfrm>
          <a:prstGeom prst="roundRect">
            <a:avLst>
              <a:gd name="adj" fmla="val 2057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66"/>
                </a:solidFill>
                <a:latin typeface="Arial" charset="0"/>
              </a:rPr>
              <a:t>На 1 января 2015 года количество субъектов малого и среднего предпринимательства </a:t>
            </a:r>
            <a:r>
              <a:rPr lang="ru-RU" sz="1600" b="1" dirty="0" smtClean="0">
                <a:solidFill>
                  <a:srgbClr val="000066"/>
                </a:solidFill>
                <a:latin typeface="Arial" charset="0"/>
              </a:rPr>
              <a:t>1 </a:t>
            </a:r>
            <a:r>
              <a:rPr lang="ru-RU" sz="1600" b="1" dirty="0">
                <a:solidFill>
                  <a:srgbClr val="000066"/>
                </a:solidFill>
                <a:latin typeface="Arial" charset="0"/>
              </a:rPr>
              <a:t>029 единиц, из них 139 – малых, 6 – средних </a:t>
            </a:r>
            <a:r>
              <a:rPr lang="ru-RU" sz="1600" b="1" dirty="0" smtClean="0">
                <a:solidFill>
                  <a:srgbClr val="000066"/>
                </a:solidFill>
                <a:latin typeface="Arial" charset="0"/>
              </a:rPr>
              <a:t>предприятий, индивидуальные </a:t>
            </a:r>
            <a:r>
              <a:rPr lang="ru-RU" sz="1600" b="1" dirty="0">
                <a:solidFill>
                  <a:srgbClr val="000066"/>
                </a:solidFill>
                <a:latin typeface="Arial" charset="0"/>
              </a:rPr>
              <a:t>предприниматели – </a:t>
            </a:r>
            <a:r>
              <a:rPr lang="ru-RU" sz="1600" b="1" dirty="0" smtClean="0">
                <a:solidFill>
                  <a:srgbClr val="000066"/>
                </a:solidFill>
                <a:latin typeface="Arial" charset="0"/>
              </a:rPr>
              <a:t>884.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0066"/>
                </a:solidFill>
                <a:latin typeface="Arial" charset="0"/>
              </a:rPr>
              <a:t>В  </a:t>
            </a:r>
            <a:r>
              <a:rPr lang="ru-RU" sz="1600" b="1" dirty="0">
                <a:solidFill>
                  <a:srgbClr val="000066"/>
                </a:solidFill>
                <a:latin typeface="Arial" charset="0"/>
              </a:rPr>
              <a:t>2016 году будет проводиться сплошное наблюдение субъектов малого и среднего предпринимательства, по итогам которого выявится количество действующих субъектов.</a:t>
            </a:r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>
            <a:off x="1187450" y="4005263"/>
            <a:ext cx="485775" cy="576262"/>
          </a:xfrm>
          <a:prstGeom prst="downArrow">
            <a:avLst>
              <a:gd name="adj1" fmla="val 50000"/>
              <a:gd name="adj2" fmla="val 29657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>
            <a:off x="684213" y="4365625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" name="AutoShape 20"/>
          <p:cNvSpPr>
            <a:spLocks noChangeArrowheads="1"/>
          </p:cNvSpPr>
          <p:nvPr/>
        </p:nvSpPr>
        <p:spPr bwMode="auto">
          <a:xfrm>
            <a:off x="684213" y="4365625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" name="Скругленный прямоугольник 14"/>
          <p:cNvSpPr/>
          <p:nvPr/>
        </p:nvSpPr>
        <p:spPr>
          <a:xfrm>
            <a:off x="238125" y="3633780"/>
            <a:ext cx="8588375" cy="1895490"/>
          </a:xfrm>
          <a:prstGeom prst="roundRect">
            <a:avLst>
              <a:gd name="adj" fmla="val 2057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66"/>
                </a:solidFill>
                <a:latin typeface="Arial" charset="0"/>
              </a:rPr>
              <a:t>в 2015 году администрация Карталинского муниципального </a:t>
            </a:r>
            <a:r>
              <a:rPr lang="ru-RU" sz="1600" b="1" dirty="0" smtClean="0">
                <a:solidFill>
                  <a:srgbClr val="000066"/>
                </a:solidFill>
                <a:latin typeface="Arial" charset="0"/>
              </a:rPr>
              <a:t>района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0066"/>
                </a:solidFill>
                <a:latin typeface="Arial" charset="0"/>
              </a:rPr>
              <a:t>заняла </a:t>
            </a:r>
            <a:r>
              <a:rPr lang="ru-RU" sz="1600" b="1" dirty="0">
                <a:solidFill>
                  <a:srgbClr val="000066"/>
                </a:solidFill>
                <a:latin typeface="Arial" charset="0"/>
              </a:rPr>
              <a:t>III место в областном конкурсе </a:t>
            </a:r>
            <a:r>
              <a:rPr lang="ru-RU" sz="1600" b="1" u="sng" dirty="0">
                <a:solidFill>
                  <a:srgbClr val="000066"/>
                </a:solidFill>
                <a:latin typeface="Arial" charset="0"/>
              </a:rPr>
              <a:t>«Лучший городской округ (муниципальный район) Челябинской области по развитию малого и среднего предпринимательства».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15515F-DD16-4806-8805-980F4AF419AD}" type="slidenum">
              <a:rPr lang="ru-RU" smtClean="0"/>
              <a:pPr/>
              <a:t>13</a:t>
            </a:fld>
            <a:endParaRPr lang="ru-RU" smtClean="0"/>
          </a:p>
        </p:txBody>
      </p:sp>
      <p:pic>
        <p:nvPicPr>
          <p:cNvPr id="8196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7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47638"/>
            <a:ext cx="9858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800000"/>
                </a:solidFill>
              </a:rPr>
              <a:t>Инвестиции в основной капитал (млн.руб.)</a:t>
            </a: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1599603"/>
              </p:ext>
            </p:extLst>
          </p:nvPr>
        </p:nvGraphicFramePr>
        <p:xfrm>
          <a:off x="914400" y="1371600"/>
          <a:ext cx="7239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Скругленный прямоугольник 14"/>
          <p:cNvSpPr/>
          <p:nvPr/>
        </p:nvSpPr>
        <p:spPr>
          <a:xfrm>
            <a:off x="403225" y="5334000"/>
            <a:ext cx="8588375" cy="1362090"/>
          </a:xfrm>
          <a:prstGeom prst="roundRect">
            <a:avLst>
              <a:gd name="adj" fmla="val 2057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66"/>
                </a:solidFill>
                <a:latin typeface="Arial" charset="0"/>
              </a:rPr>
              <a:t>Основные источники финансирования инвестиций в 2015 году: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0066"/>
                </a:solidFill>
                <a:latin typeface="Arial" charset="0"/>
              </a:rPr>
              <a:t>1) собственные средства предприятий и организаций – 97,1%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0066"/>
                </a:solidFill>
                <a:latin typeface="Arial" charset="0"/>
              </a:rPr>
              <a:t>2) привлеченные средства –  2,9%.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89AAB-DBF6-4CD7-A038-A2331FC9723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5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47638"/>
            <a:ext cx="9858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371600" y="381000"/>
            <a:ext cx="73152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Труд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занятость населения</a:t>
            </a:r>
          </a:p>
        </p:txBody>
      </p:sp>
      <p:pic>
        <p:nvPicPr>
          <p:cNvPr id="10" name="Рисунок 9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0550" y="6019800"/>
            <a:ext cx="419100" cy="2381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1058069" y="5986462"/>
            <a:ext cx="4383881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Численность безработных граждан (чел.)</a:t>
            </a:r>
            <a:endParaRPr lang="ru-RU" sz="1400" b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261512"/>
              </p:ext>
            </p:extLst>
          </p:nvPr>
        </p:nvGraphicFramePr>
        <p:xfrm>
          <a:off x="1371600" y="1562100"/>
          <a:ext cx="6705600" cy="3763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89AAB-DBF6-4CD7-A038-A2331FC97230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pic>
        <p:nvPicPr>
          <p:cNvPr id="5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47638"/>
            <a:ext cx="9858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371600" y="381000"/>
            <a:ext cx="73152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Труд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занятость населения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3080367"/>
              </p:ext>
            </p:extLst>
          </p:nvPr>
        </p:nvGraphicFramePr>
        <p:xfrm>
          <a:off x="762000" y="1358900"/>
          <a:ext cx="79248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71600" y="4572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2013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4572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2014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43828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Янв.-сен.</a:t>
            </a:r>
          </a:p>
          <a:p>
            <a:pPr algn="ctr"/>
            <a:r>
              <a:rPr lang="ru-RU" b="1" dirty="0" smtClean="0"/>
              <a:t>2015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76800" y="43828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Янв.-</a:t>
            </a:r>
            <a:r>
              <a:rPr lang="ru-RU" b="1" dirty="0" err="1" smtClean="0"/>
              <a:t>нояб</a:t>
            </a:r>
            <a:r>
              <a:rPr lang="ru-RU" b="1" dirty="0" smtClean="0"/>
              <a:t>.</a:t>
            </a:r>
          </a:p>
          <a:p>
            <a:pPr algn="ctr"/>
            <a:r>
              <a:rPr lang="ru-RU" b="1" dirty="0" smtClean="0"/>
              <a:t>2015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9800" y="43828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Прогноз</a:t>
            </a:r>
          </a:p>
          <a:p>
            <a:pPr algn="ctr"/>
            <a:r>
              <a:rPr lang="ru-RU" b="1" dirty="0" smtClean="0"/>
              <a:t>2015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62800" y="43828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Прогноз</a:t>
            </a:r>
          </a:p>
          <a:p>
            <a:pPr algn="ctr"/>
            <a:r>
              <a:rPr lang="ru-RU" b="1" dirty="0" smtClean="0"/>
              <a:t>2016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8200" y="6400800"/>
            <a:ext cx="80772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Уровень безработицы, 2013 – 2016 г., %</a:t>
            </a:r>
            <a:endParaRPr lang="ru-RU" sz="1400" b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auto">
          <a:xfrm>
            <a:off x="152400" y="6549231"/>
            <a:ext cx="685800" cy="39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Прямоугольник 16"/>
          <p:cNvSpPr/>
          <p:nvPr/>
        </p:nvSpPr>
        <p:spPr bwMode="auto">
          <a:xfrm>
            <a:off x="417909" y="6492081"/>
            <a:ext cx="192881" cy="114300"/>
          </a:xfrm>
          <a:prstGeom prst="rect">
            <a:avLst/>
          </a:prstGeom>
          <a:solidFill>
            <a:schemeClr val="accent2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798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93CD4-1175-4D5B-B354-692AFF630E83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3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47638"/>
            <a:ext cx="9858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371600" y="381000"/>
            <a:ext cx="73152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Фонд оплаты труда наемных работников (млн.руб.)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129686"/>
              </p:ext>
            </p:extLst>
          </p:nvPr>
        </p:nvGraphicFramePr>
        <p:xfrm>
          <a:off x="990600" y="1600200"/>
          <a:ext cx="6934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93CD4-1175-4D5B-B354-692AFF630E83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42B734-47EA-4D1D-A499-A2DA619BDAD8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8913"/>
            <a:ext cx="985838" cy="1223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928662" y="1785926"/>
            <a:ext cx="7572428" cy="1938992"/>
          </a:xfrm>
          <a:prstGeom prst="rect">
            <a:avLst/>
          </a:prstGeom>
          <a:noFill/>
          <a:effectLst>
            <a:outerShdw blurRad="114300" dist="88900" dir="2700000" algn="tl" rotWithShape="0">
              <a:schemeClr val="accent2">
                <a:lumMod val="60000"/>
                <a:lumOff val="40000"/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 окончен.</a:t>
            </a:r>
          </a:p>
          <a:p>
            <a:pPr algn="ctr"/>
            <a:endParaRPr lang="ru-RU" sz="4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103596-7B2A-4DC3-B25E-C637FF0232D7}" type="slidenum">
              <a:rPr lang="ru-RU" smtClean="0"/>
              <a:pPr/>
              <a:t>2</a:t>
            </a:fld>
            <a:endParaRPr lang="ru-RU" smtClean="0"/>
          </a:p>
        </p:txBody>
      </p:sp>
      <p:pic>
        <p:nvPicPr>
          <p:cNvPr id="13315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6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8913"/>
            <a:ext cx="9858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7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315200" cy="792162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800000"/>
                </a:solidFill>
              </a:rPr>
              <a:t>Основа разработки прогноза</a:t>
            </a:r>
            <a:r>
              <a:rPr lang="ru-RU" sz="1800" dirty="0" smtClean="0">
                <a:solidFill>
                  <a:srgbClr val="800000"/>
                </a:solidFill>
              </a:rPr>
              <a:t/>
            </a:r>
            <a:br>
              <a:rPr lang="ru-RU" sz="1800" dirty="0" smtClean="0">
                <a:solidFill>
                  <a:srgbClr val="800000"/>
                </a:solidFill>
              </a:rPr>
            </a:br>
            <a:endParaRPr lang="ru-RU" sz="180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8318" name="Group 126"/>
          <p:cNvGraphicFramePr>
            <a:graphicFrameLocks noGrp="1"/>
          </p:cNvGraphicFramePr>
          <p:nvPr/>
        </p:nvGraphicFramePr>
        <p:xfrm>
          <a:off x="1981200" y="1524000"/>
          <a:ext cx="4800600" cy="457200"/>
        </p:xfrm>
        <a:graphic>
          <a:graphicData uri="http://schemas.openxmlformats.org/drawingml/2006/table">
            <a:tbl>
              <a:tblPr/>
              <a:tblGrid>
                <a:gridCol w="4800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Варианты разработки прогноза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E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73" name="Group 81"/>
          <p:cNvGraphicFramePr>
            <a:graphicFrameLocks noGrp="1"/>
          </p:cNvGraphicFramePr>
          <p:nvPr/>
        </p:nvGraphicFramePr>
        <p:xfrm>
          <a:off x="685800" y="2819400"/>
          <a:ext cx="2895600" cy="1752600"/>
        </p:xfrm>
        <a:graphic>
          <a:graphicData uri="http://schemas.openxmlformats.org/drawingml/2006/table">
            <a:tbl>
              <a:tblPr/>
              <a:tblGrid>
                <a:gridCol w="2895600"/>
              </a:tblGrid>
              <a:tr h="175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вариант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базовый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E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81" name="Group 89"/>
          <p:cNvGraphicFramePr>
            <a:graphicFrameLocks noGrp="1"/>
          </p:cNvGraphicFramePr>
          <p:nvPr/>
        </p:nvGraphicFramePr>
        <p:xfrm>
          <a:off x="4800600" y="2819400"/>
          <a:ext cx="3733800" cy="1676400"/>
        </p:xfrm>
        <a:graphic>
          <a:graphicData uri="http://schemas.openxmlformats.org/drawingml/2006/table">
            <a:tbl>
              <a:tblPr/>
              <a:tblGrid>
                <a:gridCol w="3733800"/>
              </a:tblGrid>
              <a:tr h="167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вариант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умеренно-оптимистический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E0"/>
                    </a:solidFill>
                  </a:tcPr>
                </a:tc>
              </a:tr>
            </a:tbl>
          </a:graphicData>
        </a:graphic>
      </p:graphicFrame>
      <p:sp>
        <p:nvSpPr>
          <p:cNvPr id="13348" name="Line 127"/>
          <p:cNvSpPr>
            <a:spLocks noChangeShapeType="1"/>
          </p:cNvSpPr>
          <p:nvPr/>
        </p:nvSpPr>
        <p:spPr bwMode="auto">
          <a:xfrm>
            <a:off x="4343400" y="1981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9" name="Line 128"/>
          <p:cNvSpPr>
            <a:spLocks noChangeShapeType="1"/>
          </p:cNvSpPr>
          <p:nvPr/>
        </p:nvSpPr>
        <p:spPr bwMode="auto">
          <a:xfrm>
            <a:off x="4343400" y="23622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50" name="Line 129"/>
          <p:cNvSpPr>
            <a:spLocks noChangeShapeType="1"/>
          </p:cNvSpPr>
          <p:nvPr/>
        </p:nvSpPr>
        <p:spPr bwMode="auto">
          <a:xfrm flipH="1">
            <a:off x="2743200" y="2362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51" name="Line 132"/>
          <p:cNvSpPr>
            <a:spLocks noChangeShapeType="1"/>
          </p:cNvSpPr>
          <p:nvPr/>
        </p:nvSpPr>
        <p:spPr bwMode="auto">
          <a:xfrm>
            <a:off x="2743200" y="2362200"/>
            <a:ext cx="0" cy="4572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52" name="Line 134"/>
          <p:cNvSpPr>
            <a:spLocks noChangeShapeType="1"/>
          </p:cNvSpPr>
          <p:nvPr/>
        </p:nvSpPr>
        <p:spPr bwMode="auto">
          <a:xfrm>
            <a:off x="5867400" y="2362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00DFB7-7643-4526-8B5E-B1787C0F90F8}" type="slidenum">
              <a:rPr lang="ru-RU" smtClean="0"/>
              <a:pPr/>
              <a:t>3</a:t>
            </a:fld>
            <a:endParaRPr lang="ru-RU" smtClean="0"/>
          </a:p>
        </p:txBody>
      </p:sp>
      <p:pic>
        <p:nvPicPr>
          <p:cNvPr id="14339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0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8913"/>
            <a:ext cx="9858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354" name="Group 90"/>
          <p:cNvGraphicFramePr>
            <a:graphicFrameLocks noGrp="1"/>
          </p:cNvGraphicFramePr>
          <p:nvPr/>
        </p:nvGraphicFramePr>
        <p:xfrm>
          <a:off x="152400" y="4343400"/>
          <a:ext cx="3962400" cy="533400"/>
        </p:xfrm>
        <a:graphic>
          <a:graphicData uri="http://schemas.openxmlformats.org/drawingml/2006/table">
            <a:tbl>
              <a:tblPr/>
              <a:tblGrid>
                <a:gridCol w="3962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8" name="Line 88"/>
          <p:cNvSpPr>
            <a:spLocks noChangeShapeType="1"/>
          </p:cNvSpPr>
          <p:nvPr/>
        </p:nvSpPr>
        <p:spPr bwMode="auto">
          <a:xfrm>
            <a:off x="6324600" y="2209800"/>
            <a:ext cx="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524000" y="4572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Основа разработки прогноза</a:t>
            </a:r>
            <a:endParaRPr lang="ru-RU" sz="2800" b="1" dirty="0">
              <a:solidFill>
                <a:srgbClr val="8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00" y="1447800"/>
            <a:ext cx="8839200" cy="646331"/>
          </a:xfrm>
          <a:prstGeom prst="rect">
            <a:avLst/>
          </a:prstGeom>
          <a:solidFill>
            <a:srgbClr val="EAF0E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Федеральный Закон от 20 июля 1995 года № 115–ФЗ «О государственном прогнозировании и программах социально–экономического развития РФ»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52400" y="2286000"/>
            <a:ext cx="8839200" cy="923330"/>
          </a:xfrm>
          <a:prstGeom prst="rect">
            <a:avLst/>
          </a:prstGeom>
          <a:solidFill>
            <a:srgbClr val="EAF0E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Закон области от 30.11.2004 г. № 328–ЗО «О государственном прогнозировании,</a:t>
            </a:r>
          </a:p>
          <a:p>
            <a:r>
              <a:rPr lang="ru-RU" dirty="0" smtClean="0"/>
              <a:t>Программах социально–экономического развития Челябинской области и государственных программах 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52400" y="3352800"/>
            <a:ext cx="8839200" cy="923330"/>
          </a:xfrm>
          <a:prstGeom prst="rect">
            <a:avLst/>
          </a:prstGeom>
          <a:solidFill>
            <a:srgbClr val="EAF0E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Сценарные условия, основные параметры прогноза социально–экономического развития РФ и предельные уровни цен (тарифов) на услуги компаний инфраструктурного сектора на 2015 год и на плановый период 2016–2017 годов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52400" y="4419600"/>
            <a:ext cx="8839200" cy="923330"/>
          </a:xfrm>
          <a:prstGeom prst="rect">
            <a:avLst/>
          </a:prstGeom>
          <a:solidFill>
            <a:srgbClr val="EAF0E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Стратегия социально–экономического развития Карталинского муниципального района до 2020 года (решение Собрания депутатов КМР от 25.09.2014 г. № 730-н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" y="5410200"/>
            <a:ext cx="8839200" cy="646331"/>
          </a:xfrm>
          <a:prstGeom prst="rect">
            <a:avLst/>
          </a:prstGeom>
          <a:solidFill>
            <a:srgbClr val="EAF0E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Прогнозные материалы органов местного самоуправления и крупных организаций Карталинского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93CD4-1175-4D5B-B354-692AFF630E8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3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58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371600" y="0"/>
            <a:ext cx="73152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Демографические показатели численности населения (тыс.чел.)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8134224"/>
              </p:ext>
            </p:extLst>
          </p:nvPr>
        </p:nvGraphicFramePr>
        <p:xfrm>
          <a:off x="914400" y="1828800"/>
          <a:ext cx="7772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93CD4-1175-4D5B-B354-692AFF630E8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3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143000" y="381000"/>
            <a:ext cx="73152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Демографические показатели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228240"/>
              </p:ext>
            </p:extLst>
          </p:nvPr>
        </p:nvGraphicFramePr>
        <p:xfrm>
          <a:off x="1295400" y="1371600"/>
          <a:ext cx="3048000" cy="419100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67556"/>
                <a:gridCol w="1580444"/>
              </a:tblGrid>
              <a:tr h="66322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Естественное </a:t>
                      </a:r>
                      <a:r>
                        <a:rPr lang="ru-RU" sz="1800" u="none" strike="noStrike" dirty="0">
                          <a:effectLst/>
                        </a:rPr>
                        <a:t>движение населения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8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Убыль / прирост (человек)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2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2010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-84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2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2011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-83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2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2012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-24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2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2013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-1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2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2014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055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Январь–июнь 2015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-67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48866"/>
              </p:ext>
            </p:extLst>
          </p:nvPr>
        </p:nvGraphicFramePr>
        <p:xfrm>
          <a:off x="5257800" y="1371600"/>
          <a:ext cx="2819400" cy="419100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38707"/>
                <a:gridCol w="1280693"/>
              </a:tblGrid>
              <a:tr h="66322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Миграционный отток населения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8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Убыль / прирост (человек)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2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2010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-176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2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2011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-408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2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2012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-374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2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2013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-353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2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2014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-485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055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Январь–июнь 2015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-70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42C4C4-E2C4-4A1F-9BAD-E27B116B0D6E}" type="slidenum">
              <a:rPr lang="ru-RU" smtClean="0"/>
              <a:pPr/>
              <a:t>6</a:t>
            </a:fld>
            <a:endParaRPr lang="ru-RU" smtClean="0"/>
          </a:p>
        </p:txBody>
      </p:sp>
      <p:pic>
        <p:nvPicPr>
          <p:cNvPr id="2052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58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800000"/>
                </a:solidFill>
              </a:rPr>
              <a:t>Объём отгруженных товаров собственного производства, выполнено работ и услуг собственными силами по «чистым» видам экономической деятельности</a:t>
            </a:r>
          </a:p>
        </p:txBody>
      </p:sp>
      <p:pic>
        <p:nvPicPr>
          <p:cNvPr id="11" name="Рисунок 10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6162675"/>
            <a:ext cx="419100" cy="2381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TextBox 18"/>
          <p:cNvSpPr txBox="1"/>
          <p:nvPr/>
        </p:nvSpPr>
        <p:spPr>
          <a:xfrm>
            <a:off x="838200" y="6096000"/>
            <a:ext cx="80772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Объем отгруженных товаров собственного производства, выполненных работ, услуг</a:t>
            </a:r>
            <a:endParaRPr lang="ru-RU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838200" y="6400800"/>
            <a:ext cx="80772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индекс промышленного производства</a:t>
            </a:r>
            <a:endParaRPr lang="ru-RU" sz="1400" b="1" dirty="0"/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417909" y="6492081"/>
            <a:ext cx="192881" cy="114300"/>
          </a:xfrm>
          <a:prstGeom prst="rect">
            <a:avLst/>
          </a:prstGeom>
          <a:solidFill>
            <a:schemeClr val="accent2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 bwMode="auto">
          <a:xfrm>
            <a:off x="152400" y="6549231"/>
            <a:ext cx="685800" cy="39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3276575"/>
              </p:ext>
            </p:extLst>
          </p:nvPr>
        </p:nvGraphicFramePr>
        <p:xfrm>
          <a:off x="990600" y="1350962"/>
          <a:ext cx="7239000" cy="4211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25400" y="-1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6EAB67-13F7-47E8-BDD1-855B09278D39}" type="slidenum">
              <a:rPr lang="ru-RU" smtClean="0"/>
              <a:pPr/>
              <a:t>7</a:t>
            </a:fld>
            <a:endParaRPr lang="ru-RU" smtClean="0"/>
          </a:p>
        </p:txBody>
      </p:sp>
      <p:pic>
        <p:nvPicPr>
          <p:cNvPr id="3077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47638"/>
            <a:ext cx="9858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4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315200" cy="715962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800000"/>
                </a:solidFill>
              </a:rPr>
              <a:t>Объём продукции сельского хозяйства во всех категориях хозяйств (млн.руб.)</a:t>
            </a:r>
            <a:endParaRPr lang="ru-RU" sz="2000" b="1" dirty="0" smtClean="0">
              <a:solidFill>
                <a:srgbClr val="800000"/>
              </a:solidFill>
            </a:endParaRPr>
          </a:p>
        </p:txBody>
      </p:sp>
      <p:pic>
        <p:nvPicPr>
          <p:cNvPr id="10" name="Рисунок 9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6162675"/>
            <a:ext cx="419100" cy="2381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838200" y="6096000"/>
            <a:ext cx="80772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Объем продукции сельского хозяйства </a:t>
            </a:r>
            <a:endParaRPr lang="ru-RU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" y="6400800"/>
            <a:ext cx="80772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В процентах к предыдущему году </a:t>
            </a:r>
            <a:endParaRPr lang="ru-RU" sz="1400" b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2810750"/>
              </p:ext>
            </p:extLst>
          </p:nvPr>
        </p:nvGraphicFramePr>
        <p:xfrm>
          <a:off x="1219200" y="1066800"/>
          <a:ext cx="7315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62DF2-B8BC-4687-9A50-C45468013C2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42B734-47EA-4D1D-A499-A2DA619BDAD8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-32" y="0"/>
            <a:ext cx="9144000" cy="68881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112500"/>
          </a:effectLst>
        </p:spPr>
      </p:pic>
      <p:pic>
        <p:nvPicPr>
          <p:cNvPr id="7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8913"/>
            <a:ext cx="985838" cy="1223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285984" y="142852"/>
            <a:ext cx="5357834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Сельское хозяйство.</a:t>
            </a:r>
          </a:p>
          <a:p>
            <a:pPr algn="ctr">
              <a:defRPr/>
            </a:pPr>
            <a:r>
              <a:rPr lang="ru-RU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Поддержка с/</a:t>
            </a:r>
            <a:r>
              <a:rPr lang="ru-RU" sz="20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  <a:r>
              <a:rPr lang="ru-RU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товаропроизводителей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971600" y="5733256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7624" y="5661248"/>
            <a:ext cx="5110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Прогноз выпуска продукции на 2016 – 2018 г., млн. руб.</a:t>
            </a:r>
            <a:endParaRPr lang="ru-RU" sz="1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71600" y="6093296"/>
            <a:ext cx="214314" cy="2143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5">
                  <a:lumMod val="9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6021288"/>
            <a:ext cx="867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ИФО, %</a:t>
            </a:r>
            <a:endParaRPr lang="ru-RU" sz="1400" b="1" dirty="0"/>
          </a:p>
        </p:txBody>
      </p:sp>
      <p:pic>
        <p:nvPicPr>
          <p:cNvPr id="19" name="Picture 2" descr="E:\IMG000369В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1928802"/>
            <a:ext cx="3131257" cy="2061101"/>
          </a:xfrm>
          <a:prstGeom prst="rect">
            <a:avLst/>
          </a:prstGeom>
          <a:noFill/>
        </p:spPr>
      </p:pic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124825"/>
              </p:ext>
            </p:extLst>
          </p:nvPr>
        </p:nvGraphicFramePr>
        <p:xfrm>
          <a:off x="276224" y="1412874"/>
          <a:ext cx="5438783" cy="3235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B1CA4-D9D3-4D8A-B43C-4E83617A2EBD}" type="slidenum">
              <a:rPr lang="ru-RU" smtClean="0"/>
              <a:pPr/>
              <a:t>9</a:t>
            </a:fld>
            <a:endParaRPr lang="ru-RU" smtClean="0"/>
          </a:p>
        </p:txBody>
      </p:sp>
      <p:pic>
        <p:nvPicPr>
          <p:cNvPr id="4100" name="Picture 6" descr="Фон_1_нет деревень"/>
          <p:cNvPicPr>
            <a:picLocks noChangeAspect="1" noChangeArrowheads="1"/>
          </p:cNvPicPr>
          <p:nvPr/>
        </p:nvPicPr>
        <p:blipFill>
          <a:blip r:embed="rId2" cstate="print">
            <a:lum bright="16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58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620000" cy="731838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800000"/>
                </a:solidFill>
              </a:rPr>
              <a:t>Рынок товаров и услуг</a:t>
            </a:r>
            <a:br>
              <a:rPr lang="ru-RU" sz="2400" b="1" dirty="0" smtClean="0">
                <a:solidFill>
                  <a:srgbClr val="800000"/>
                </a:solidFill>
              </a:rPr>
            </a:br>
            <a:r>
              <a:rPr lang="ru-RU" sz="2400" b="1" dirty="0" smtClean="0">
                <a:solidFill>
                  <a:srgbClr val="800000"/>
                </a:solidFill>
              </a:rPr>
              <a:t>Оборот розничной торговли (млн.руб.)</a:t>
            </a:r>
            <a:endParaRPr lang="ru-RU" sz="2000" dirty="0" smtClean="0">
              <a:solidFill>
                <a:srgbClr val="800000"/>
              </a:solidFill>
            </a:endParaRPr>
          </a:p>
        </p:txBody>
      </p:sp>
      <p:pic>
        <p:nvPicPr>
          <p:cNvPr id="9" name="Рисунок 8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6162675"/>
            <a:ext cx="419100" cy="2381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838200" y="6096000"/>
            <a:ext cx="80772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Объем оборота розничной торговли </a:t>
            </a:r>
            <a:endParaRPr lang="ru-RU" sz="1400" b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172690"/>
              </p:ext>
            </p:extLst>
          </p:nvPr>
        </p:nvGraphicFramePr>
        <p:xfrm>
          <a:off x="838200" y="1524000"/>
          <a:ext cx="7315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4495</TotalTime>
  <Words>524</Words>
  <Application>Microsoft Office PowerPoint</Application>
  <PresentationFormat>Экран 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ПРОГНОЗ социально-экономического развития Карталинского муниципального района  на 2016 год и на плановый период 2017-2018 годов   </vt:lpstr>
      <vt:lpstr>Основа разработки прогноза </vt:lpstr>
      <vt:lpstr>Презентация PowerPoint</vt:lpstr>
      <vt:lpstr>Презентация PowerPoint</vt:lpstr>
      <vt:lpstr>Презентация PowerPoint</vt:lpstr>
      <vt:lpstr>Объём отгруженных товаров собственного производства, выполнено работ и услуг собственными силами по «чистым» видам экономической деятельности</vt:lpstr>
      <vt:lpstr>Объём продукции сельского хозяйства во всех категориях хозяйств (млн.руб.)</vt:lpstr>
      <vt:lpstr>Презентация PowerPoint</vt:lpstr>
      <vt:lpstr>Рынок товаров и услуг Оборот розничной торговли (млн.руб.)</vt:lpstr>
      <vt:lpstr>Рынок товаров и услуг Оборот общественного питания (млн.руб.)</vt:lpstr>
      <vt:lpstr>Объем платных услуг населению (млн.руб.)</vt:lpstr>
      <vt:lpstr>Презентация PowerPoint</vt:lpstr>
      <vt:lpstr>Инвестиции в основной капитал (млн.руб.)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Татьяна</cp:lastModifiedBy>
  <cp:revision>278</cp:revision>
  <cp:lastPrinted>1601-01-01T00:00:00Z</cp:lastPrinted>
  <dcterms:created xsi:type="dcterms:W3CDTF">1601-01-01T00:00:00Z</dcterms:created>
  <dcterms:modified xsi:type="dcterms:W3CDTF">2015-12-11T03:14:55Z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