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DEBFF"/>
    <a:srgbClr val="EAF0E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9" autoAdjust="0"/>
    <p:restoredTop sz="94660"/>
  </p:normalViewPr>
  <p:slideViewPr>
    <p:cSldViewPr>
      <p:cViewPr>
        <p:scale>
          <a:sx n="75" d="100"/>
          <a:sy n="75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9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&#1056;&#1072;&#1073;&#1086;&#1095;&#1080;&#1081;%20&#1089;&#1090;&#1086;&#1083;\&#1072;&#1082;&#1090;&#1091;&#1072;&#1083;&#1080;&#1079;&#1072;&#1094;&#1080;&#1103;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1"/>
                      <a:t>Добыча полезных ископаемых 15,8 %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741470231807348"/>
                  <c:y val="-0.1770512820512858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Обрабатывающие производства -74,7 %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="1" dirty="0"/>
                      <a:t>Производство и распределение электроэнергии, газа и воды</a:t>
                    </a:r>
                    <a:r>
                      <a:rPr lang="ru-RU" sz="1200" b="1" baseline="0" dirty="0"/>
                      <a:t> </a:t>
                    </a:r>
                    <a:r>
                      <a:rPr lang="ru-RU" sz="1200" b="1" dirty="0"/>
                      <a:t>9,5 %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отгрузка!$A$2:$A$4</c:f>
              <c:strCache>
                <c:ptCount val="3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отгрузка!$C$2:$C$4</c:f>
              <c:numCache>
                <c:formatCode>General</c:formatCode>
                <c:ptCount val="3"/>
                <c:pt idx="0">
                  <c:v>15.8</c:v>
                </c:pt>
                <c:pt idx="1">
                  <c:v>74.7</c:v>
                </c:pt>
                <c:pt idx="2">
                  <c:v>9.5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80ED7C-D60D-438D-A927-026A0F43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2DF2-B8BC-4687-9A50-C45468013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8976-0422-42AB-A530-F5DC9F51E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B7B77-FFB4-4DAF-BA2D-BAADD8EC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9AAB-DBF6-4CD7-A038-A2331FC97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09C3-C93A-4E05-8A2D-046870F4A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7903-24A6-4E45-9865-1CB63EEFC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5D53-BA73-4CB9-852B-644D74F2C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2AA6-F683-4B53-9B89-0B79B389B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013C-4D82-461A-AF86-E79A1175D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3CD4-1175-4D5B-B354-692AFF630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10A5-3D83-46FB-A50C-881DDE9C4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3E103-7136-45A1-9DC1-F135DC652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EA92D9-AA6B-4171-BDB2-6C286FB68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2B734-47EA-4D1D-A499-A2DA619BDAD8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12291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610600" cy="50292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</a:rPr>
              <a:t/>
            </a:r>
            <a:br>
              <a:rPr lang="ru-RU" sz="3600" b="1" dirty="0" smtClean="0">
                <a:solidFill>
                  <a:srgbClr val="CC0000"/>
                </a:solidFill>
              </a:rPr>
            </a:br>
            <a:r>
              <a:rPr lang="ru-RU" sz="3600" b="1" dirty="0" smtClean="0">
                <a:solidFill>
                  <a:srgbClr val="CC0000"/>
                </a:solidFill>
              </a:rPr>
              <a:t/>
            </a:r>
            <a:br>
              <a:rPr lang="ru-RU" sz="3600" b="1" dirty="0" smtClean="0">
                <a:solidFill>
                  <a:srgbClr val="CC0000"/>
                </a:solidFill>
              </a:rPr>
            </a:b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188912"/>
            <a:ext cx="1253384" cy="1613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1" y="457200"/>
            <a:ext cx="65532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Карталинский</a:t>
            </a:r>
            <a:r>
              <a:rPr lang="ru-RU" sz="2650" b="1" dirty="0" smtClean="0"/>
              <a:t> </a:t>
            </a:r>
            <a:r>
              <a:rPr lang="ru-RU" sz="2600" b="1" dirty="0" smtClean="0"/>
              <a:t>муниципальный</a:t>
            </a:r>
            <a:r>
              <a:rPr lang="ru-RU" sz="2650" b="1" dirty="0" smtClean="0"/>
              <a:t> район</a:t>
            </a:r>
            <a:endParaRPr lang="ru-RU" sz="2650" b="1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2603501"/>
            <a:ext cx="9067800" cy="4102099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" y="2895600"/>
            <a:ext cx="2856072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08300"/>
            <a:ext cx="2590800" cy="1892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95600"/>
            <a:ext cx="2438400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" y="4922520"/>
            <a:ext cx="2856072" cy="1630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922520"/>
            <a:ext cx="2590800" cy="1630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22521"/>
            <a:ext cx="2438400" cy="163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5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228600" y="990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endParaRPr lang="ru-RU" sz="3600" b="1" kern="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188912"/>
            <a:ext cx="1253384" cy="1613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" y="1309004"/>
            <a:ext cx="4002685" cy="4939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1905000"/>
            <a:ext cx="5638800" cy="403187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г. Карталы расположен на юге Челябинской области в 215 км от областного центра., занимает площадь -  8613 га. Удалённость центральных усадьб от районного центра – от 8 до 67 км. Муниципальный район состоит из  47 населенных пунктов.</a:t>
            </a:r>
          </a:p>
          <a:p>
            <a:endParaRPr lang="ru-RU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Карталинский 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 расположен в юго-восточной части Челябинской области, протяженность с юга на север - 85 км (от 52°42 до 53°27' с. ш.), с запада на восток - 89 км (от 52°42' до 61°05 в. д.).  Имеет общие границы с шестью районами области: </a:t>
            </a:r>
            <a:r>
              <a:rPr lang="ru-RU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Брединский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Кизильский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Агаповский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Нагайбакский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Чесменский, </a:t>
            </a:r>
            <a:r>
              <a:rPr lang="ru-RU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Варненский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участок государственной границы с Республикой Казахстан. Общая протяженность границ района 362 км</a:t>
            </a: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Picture 7" descr="ger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95401" y="457200"/>
            <a:ext cx="65532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Карталинский</a:t>
            </a:r>
            <a:r>
              <a:rPr lang="ru-RU" sz="2650" b="1" dirty="0" smtClean="0"/>
              <a:t> </a:t>
            </a:r>
            <a:r>
              <a:rPr lang="ru-RU" sz="2600" b="1" dirty="0" smtClean="0"/>
              <a:t>муниципальный</a:t>
            </a:r>
            <a:r>
              <a:rPr lang="ru-RU" sz="2650" b="1" dirty="0" smtClean="0"/>
              <a:t> район</a:t>
            </a:r>
            <a:endParaRPr lang="ru-RU" sz="2650" b="1" dirty="0"/>
          </a:p>
        </p:txBody>
      </p:sp>
    </p:spTree>
    <p:extLst>
      <p:ext uri="{BB962C8B-B14F-4D97-AF65-F5344CB8AC3E}">
        <p14:creationId xmlns:p14="http://schemas.microsoft.com/office/powerpoint/2010/main" val="158801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6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28600" y="990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endParaRPr lang="ru-RU" sz="3600" b="1" kern="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95401" y="457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Конкурентные преимущества Карталинского муниципального района</a:t>
            </a:r>
            <a:endParaRPr lang="ru-RU" sz="2650" b="1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28600" y="1724085"/>
            <a:ext cx="8534400" cy="86671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7240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Большая часть территории в орографическом отношении благо­приятна для промышленного и гражданского строительства, механи­зированного ведения сельского </a:t>
            </a:r>
            <a:r>
              <a:rPr lang="ru-RU" dirty="0" smtClean="0"/>
              <a:t>хозяйства</a:t>
            </a:r>
          </a:p>
          <a:p>
            <a:endParaRPr lang="ru-RU" dirty="0"/>
          </a:p>
          <a:p>
            <a:r>
              <a:rPr lang="ru-RU" dirty="0" smtClean="0"/>
              <a:t>Карталинский район богат полезными ископаемыми. Разведаны </a:t>
            </a:r>
            <a:r>
              <a:rPr lang="ru-RU" dirty="0"/>
              <a:t>месторождения антрацита, меди, известняка, пьезокварца, горного хрусталя, жильного кварца, мрамора и гранита, декоративного камня </a:t>
            </a:r>
            <a:r>
              <a:rPr lang="ru-RU" dirty="0" err="1"/>
              <a:t>габбро</a:t>
            </a:r>
            <a:r>
              <a:rPr lang="ru-RU" dirty="0"/>
              <a:t>, сырья для производства высококачественного цемента.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Выгодное </a:t>
            </a:r>
            <a:r>
              <a:rPr lang="ru-RU" dirty="0"/>
              <a:t>географическое расположение в непосредственной близости к границе с </a:t>
            </a:r>
            <a:r>
              <a:rPr lang="ru-RU" dirty="0" smtClean="0"/>
              <a:t>Казахстаном</a:t>
            </a:r>
          </a:p>
          <a:p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крупных транспортных </a:t>
            </a:r>
            <a:r>
              <a:rPr lang="ru-RU" dirty="0" smtClean="0"/>
              <a:t>магистралей</a:t>
            </a:r>
          </a:p>
          <a:p>
            <a:endParaRPr lang="ru-RU" dirty="0"/>
          </a:p>
          <a:p>
            <a:r>
              <a:rPr lang="ru-RU" dirty="0" smtClean="0"/>
              <a:t>Сотрудничество </a:t>
            </a:r>
            <a:r>
              <a:rPr lang="ru-RU" dirty="0"/>
              <a:t>органов местного самоуправления и бизнес-сообщества в целях развития </a:t>
            </a:r>
            <a:r>
              <a:rPr lang="ru-RU" dirty="0" smtClean="0"/>
              <a:t>экономики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28600" y="2714685"/>
            <a:ext cx="8534400" cy="132391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188912"/>
            <a:ext cx="1253384" cy="16130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228600" y="4162485"/>
            <a:ext cx="8534400" cy="63811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28600" y="4924485"/>
            <a:ext cx="8534400" cy="48571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28600" y="5562600"/>
            <a:ext cx="8534400" cy="68262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1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6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28600" y="990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endParaRPr lang="ru-RU" sz="3600" b="1" kern="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188912"/>
            <a:ext cx="1253384" cy="1613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95401" y="457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Природно</a:t>
            </a:r>
            <a:r>
              <a:rPr lang="ru-RU" sz="2400" b="1" dirty="0" smtClean="0"/>
              <a:t>–ресурсный потенциал Карталинского муниципального района</a:t>
            </a:r>
            <a:endParaRPr lang="ru-RU" sz="26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963" y="1676400"/>
            <a:ext cx="47958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Карталинский муниципальный район богат полезными ископаемыми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2447092"/>
            <a:ext cx="8867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Каолин, мраморный щебень, молотый мрамор (п. </a:t>
            </a:r>
            <a:r>
              <a:rPr lang="ru-RU" dirty="0" err="1" smtClean="0"/>
              <a:t>Новокаолиновый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Хромовая руда (с. Варшавка, с. Татищево)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Каменный карьер (п. Южно–Степной)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Гранит (с. Запасное, с. Анненское, с. Ольховка)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Медь (с. Новониколаевка)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Каолин, белая глина (п. центральный)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Флюсовый известняк (п. </a:t>
            </a:r>
            <a:r>
              <a:rPr lang="ru-RU" dirty="0" err="1" smtClean="0"/>
              <a:t>Сухореченский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Рудное золото (с. Варшавка)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741773"/>
            <a:ext cx="3978275" cy="6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0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6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28600" y="990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endParaRPr lang="ru-RU" sz="3600" b="1" kern="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188912"/>
            <a:ext cx="1253384" cy="1613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90600" y="641494"/>
            <a:ext cx="71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промышленного производства, %</a:t>
            </a:r>
          </a:p>
          <a:p>
            <a:pPr algn="ctr"/>
            <a:r>
              <a:rPr lang="ru-RU" sz="2000" b="1" dirty="0" smtClean="0"/>
              <a:t>в Карталинском муниципальном районе</a:t>
            </a:r>
            <a:endParaRPr lang="ru-RU" sz="2400" b="1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29261343"/>
              </p:ext>
            </p:extLst>
          </p:nvPr>
        </p:nvGraphicFramePr>
        <p:xfrm>
          <a:off x="304800" y="2124074"/>
          <a:ext cx="85344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024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6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28600" y="990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endParaRPr lang="ru-RU" sz="3600" b="1" kern="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188912"/>
            <a:ext cx="1253384" cy="1613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90600" y="641494"/>
            <a:ext cx="71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/>
              <a:t>Стратегическое направление развития экономики </a:t>
            </a:r>
            <a:r>
              <a:rPr lang="ru-RU" sz="2000" dirty="0" smtClean="0"/>
              <a:t>в Карталинском муниципальном районе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09600" y="1905000"/>
            <a:ext cx="7924800" cy="990600"/>
          </a:xfrm>
          <a:prstGeom prst="round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905000"/>
            <a:ext cx="755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 благосостояния и качества жизни населения за счёт устойчивого и динамичного развития и повышения конкурентоспособности экономики по трем основным </a:t>
            </a:r>
            <a:r>
              <a:rPr lang="ru-RU" dirty="0" smtClean="0"/>
              <a:t>направлениям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52400" y="3047999"/>
            <a:ext cx="2514600" cy="2438401"/>
          </a:xfrm>
          <a:prstGeom prst="round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200400" y="3048001"/>
            <a:ext cx="2667000" cy="2438400"/>
          </a:xfrm>
          <a:prstGeom prst="round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324600" y="3048000"/>
            <a:ext cx="2667000" cy="2438401"/>
          </a:xfrm>
          <a:prstGeom prst="round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519" y="34290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человеческого капитала в Карталинском муниципальном районе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427274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Обеспечение </a:t>
            </a:r>
            <a:r>
              <a:rPr lang="ru-RU" dirty="0"/>
              <a:t>устойчивых темпов экономического роста Карталинского муниципального района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</a:t>
            </a:r>
            <a:r>
              <a:rPr lang="ru-RU" dirty="0"/>
              <a:t>эффективности системы управления Карталинского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2628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6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28600" y="25908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endParaRPr lang="ru-RU" sz="3600" b="1" kern="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253384" cy="1613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Прямоугольник 12"/>
          <p:cNvSpPr/>
          <p:nvPr/>
        </p:nvSpPr>
        <p:spPr>
          <a:xfrm>
            <a:off x="-304800" y="22098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675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Стратегия социально–экономического развития Карталинского муниципального района до 2020 </a:t>
            </a:r>
            <a:r>
              <a:rPr lang="ru-RU" altLang="ru-RU" b="1" dirty="0" smtClean="0"/>
              <a:t>года</a:t>
            </a:r>
          </a:p>
          <a:p>
            <a:pPr marL="542925">
              <a:lnSpc>
                <a:spcPct val="80000"/>
              </a:lnSpc>
            </a:pPr>
            <a:endParaRPr lang="ru-RU" altLang="ru-RU" b="1" dirty="0" smtClean="0"/>
          </a:p>
          <a:p>
            <a:pPr marL="828675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b="1" dirty="0"/>
          </a:p>
          <a:p>
            <a:pPr marL="828675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Инвестиционный </a:t>
            </a:r>
            <a:r>
              <a:rPr lang="ru-RU" altLang="ru-RU" b="1" dirty="0" smtClean="0"/>
              <a:t>паспорт Карталинского муниципального </a:t>
            </a:r>
            <a:r>
              <a:rPr lang="ru-RU" altLang="ru-RU" b="1" dirty="0" smtClean="0"/>
              <a:t>района</a:t>
            </a:r>
          </a:p>
          <a:p>
            <a:pPr marL="542925">
              <a:lnSpc>
                <a:spcPct val="80000"/>
              </a:lnSpc>
            </a:pPr>
            <a:endParaRPr lang="ru-RU" altLang="ru-RU" b="1" dirty="0" smtClean="0"/>
          </a:p>
          <a:p>
            <a:pPr marL="828675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b="1" dirty="0"/>
          </a:p>
          <a:p>
            <a:pPr marL="828675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Система </a:t>
            </a:r>
            <a:r>
              <a:rPr lang="ru-RU" altLang="ru-RU" b="1" dirty="0"/>
              <a:t>комплексных и </a:t>
            </a:r>
            <a:r>
              <a:rPr lang="ru-RU" altLang="ru-RU" b="1" dirty="0" smtClean="0"/>
              <a:t>муниципальных </a:t>
            </a:r>
            <a:r>
              <a:rPr lang="ru-RU" altLang="ru-RU" b="1" dirty="0" smtClean="0"/>
              <a:t>программ </a:t>
            </a:r>
            <a:r>
              <a:rPr lang="ru-RU" altLang="ru-RU" b="1" dirty="0"/>
              <a:t>и </a:t>
            </a:r>
            <a:r>
              <a:rPr lang="ru-RU" altLang="ru-RU" b="1" dirty="0" smtClean="0"/>
              <a:t>планов</a:t>
            </a:r>
          </a:p>
          <a:p>
            <a:pPr marL="542925" indent="-276225">
              <a:lnSpc>
                <a:spcPct val="80000"/>
              </a:lnSpc>
            </a:pP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81000"/>
            <a:ext cx="701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276225" algn="ctr">
              <a:lnSpc>
                <a:spcPct val="80000"/>
              </a:lnSpc>
            </a:pPr>
            <a:r>
              <a:rPr lang="ru-RU" altLang="ru-RU" sz="2400" dirty="0"/>
              <a:t>Нормативная база в области стратегического и градостроительного планирования Карталинского муниципального </a:t>
            </a:r>
            <a:r>
              <a:rPr lang="ru-RU" altLang="ru-RU" sz="2400" dirty="0" smtClean="0"/>
              <a:t>района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02263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6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28600" y="9906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r>
              <a:rPr lang="ru-RU" sz="3600" b="1" kern="0" smtClean="0">
                <a:solidFill>
                  <a:srgbClr val="CC0000"/>
                </a:solidFill>
              </a:rPr>
              <a:t/>
            </a:r>
            <a:br>
              <a:rPr lang="ru-RU" sz="3600" b="1" kern="0" smtClean="0">
                <a:solidFill>
                  <a:srgbClr val="CC0000"/>
                </a:solidFill>
              </a:rPr>
            </a:br>
            <a:endParaRPr lang="ru-RU" sz="3600" b="1" kern="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188912"/>
            <a:ext cx="1253384" cy="1613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95401" y="457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Мероприятия, направленные на создание комфортных условий работы </a:t>
            </a:r>
            <a:r>
              <a:rPr lang="ru-RU" sz="2400" dirty="0" smtClean="0"/>
              <a:t>инвесторов</a:t>
            </a:r>
            <a:endParaRPr lang="ru-RU" sz="2650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2" y="1801963"/>
            <a:ext cx="8867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Сопровождение инвестиционных проектов по принципу «одного окна</a:t>
            </a:r>
            <a:r>
              <a:rPr lang="ru-RU" dirty="0" smtClean="0"/>
              <a:t>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специализированной вкладки об </a:t>
            </a:r>
            <a:r>
              <a:rPr lang="ru-RU" dirty="0"/>
              <a:t>инвестиционной деятельности Карталинского муниципального </a:t>
            </a:r>
            <a:r>
              <a:rPr lang="ru-RU" dirty="0" smtClean="0"/>
              <a:t>района на официальном сайте администрации муниципального образования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Информационная </a:t>
            </a:r>
            <a:r>
              <a:rPr lang="ru-RU" dirty="0"/>
              <a:t>поддержка и популяризация предпринимательской </a:t>
            </a:r>
            <a:r>
              <a:rPr lang="ru-RU" dirty="0" smtClean="0"/>
              <a:t>деятельности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 Инвестиционный Совет </a:t>
            </a:r>
            <a:r>
              <a:rPr lang="ru-RU" dirty="0"/>
              <a:t>по улучшению инвестиционного климата и развития предпринимательской деятельности Карталинского муниципального </a:t>
            </a:r>
            <a:r>
              <a:rPr lang="ru-RU" dirty="0" smtClean="0"/>
              <a:t>района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Поддержка </a:t>
            </a:r>
            <a:r>
              <a:rPr lang="ru-RU" dirty="0"/>
              <a:t>инвестиционной </a:t>
            </a:r>
            <a:r>
              <a:rPr lang="ru-RU" dirty="0" smtClean="0"/>
              <a:t>деятельности на территории Карталинского муниципального района со стороны местной администрации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Сокращение </a:t>
            </a:r>
            <a:r>
              <a:rPr lang="ru-RU" dirty="0"/>
              <a:t>сроков прохождения разрешительных процедур в сфере земельных отношений и строительства при реализации инвестиционных проектов на территории Карталинского муниципального </a:t>
            </a:r>
            <a:r>
              <a:rPr lang="ru-RU" dirty="0" smtClean="0"/>
              <a:t>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55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B3013C-4D82-461A-AF86-E79A1175DE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42B734-47EA-4D1D-A499-A2DA619BDAD8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6" name="Picture 6" descr="Фон_1_нет деревень"/>
          <p:cNvPicPr>
            <a:picLocks noChangeAspect="1" noChangeArrowheads="1"/>
          </p:cNvPicPr>
          <p:nvPr/>
        </p:nvPicPr>
        <p:blipFill>
          <a:blip r:embed="rId2" cstate="print">
            <a:lum bright="16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g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7513"/>
            <a:ext cx="1198094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1" y="368149"/>
            <a:ext cx="1253384" cy="1613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381690"/>
            <a:ext cx="875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Карталинский муниципальный район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533400" y="6381690"/>
            <a:ext cx="8524875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23"/>
          <p:cNvSpPr txBox="1">
            <a:spLocks/>
          </p:cNvSpPr>
          <p:nvPr/>
        </p:nvSpPr>
        <p:spPr bwMode="auto">
          <a:xfrm>
            <a:off x="1371601" y="444500"/>
            <a:ext cx="6400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000" b="1" kern="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Потенциальные компании–участники инвестиционного процесса Карталинского муниципального района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3733800"/>
            <a:ext cx="6686550" cy="13906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9336" y="2433935"/>
            <a:ext cx="7349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ООО «ГАММА–Урал»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12532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4073</TotalTime>
  <Words>547</Words>
  <Application>Microsoft Office PowerPoint</Application>
  <PresentationFormat>Экран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Татьяна</cp:lastModifiedBy>
  <cp:revision>293</cp:revision>
  <cp:lastPrinted>1601-01-01T00:00:00Z</cp:lastPrinted>
  <dcterms:created xsi:type="dcterms:W3CDTF">1601-01-01T00:00:00Z</dcterms:created>
  <dcterms:modified xsi:type="dcterms:W3CDTF">2016-04-05T10:50:59Z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