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>
      <p:cViewPr>
        <p:scale>
          <a:sx n="78" d="100"/>
          <a:sy n="78" d="100"/>
        </p:scale>
        <p:origin x="-1146" y="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1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12C87-C938-42AC-AD7D-50EEDF7C3698}" type="datetimeFigureOut">
              <a:rPr lang="ru-RU" smtClean="0"/>
              <a:t>13.12.2017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20178-6D42-45F2-A3A0-B04C9A278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035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820178-6D42-45F2-A3A0-B04C9A278B6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3310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53EB7-E852-4D1D-9EA4-A09734149DE9}" type="datetime1">
              <a:rPr lang="ru-RU" smtClean="0"/>
              <a:t>13.12.2017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76E4C-631D-4BF1-998B-8AEB98E408F6}" type="datetime1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258D5-9425-46D5-876E-799A2ADC0959}" type="datetime1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6CF514-7B16-45F3-9932-F5839C475CD7}" type="datetime1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6B28A-7F71-40D8-811E-404B491F6170}" type="datetime1">
              <a:rPr lang="ru-RU" smtClean="0"/>
              <a:t>13.12.2017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31BE-23DC-4FDF-B014-4833CD85E504}" type="datetime1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2D717-EAA3-4C29-97C8-C13AF93B9EDB}" type="datetime1">
              <a:rPr lang="ru-RU" smtClean="0"/>
              <a:t>13.12.2017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B5EA-1016-472F-BFC2-3FB983E17699}" type="datetime1">
              <a:rPr lang="ru-RU" smtClean="0"/>
              <a:t>13.12.2017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D8A7F-0E24-4332-ABF1-B81727B1E513}" type="datetime1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18B9B-75B0-493F-BAEE-5DBAABE3DCDC}" type="datetime1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7C45B-05CB-49FA-A383-8CA35B5AAABB}" type="datetime1">
              <a:rPr lang="ru-RU" smtClean="0"/>
              <a:t>13.12.2017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796AE5C-E57C-4A90-A36A-90D5DAC33961}" type="datetime1">
              <a:rPr lang="ru-RU" smtClean="0"/>
              <a:t>13.12.2017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4581128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ru-RU" dirty="0" smtClean="0"/>
              <a:t>Докладчик:</a:t>
            </a:r>
          </a:p>
          <a:p>
            <a:pPr algn="r"/>
            <a:r>
              <a:rPr lang="ru-RU" sz="1800" dirty="0" smtClean="0"/>
              <a:t>Глава администрации Снежненского</a:t>
            </a:r>
          </a:p>
          <a:p>
            <a:pPr algn="r"/>
            <a:r>
              <a:rPr lang="ru-RU" sz="1800" dirty="0" smtClean="0"/>
              <a:t>Сельского поселения</a:t>
            </a:r>
          </a:p>
          <a:p>
            <a:pPr algn="r"/>
            <a:r>
              <a:rPr lang="ru-RU" sz="1800" dirty="0" smtClean="0"/>
              <a:t>Сергей Степанович Сергеев</a:t>
            </a:r>
            <a:endParaRPr lang="ru-RU" sz="1800" dirty="0"/>
          </a:p>
          <a:p>
            <a:pPr algn="r"/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600" dirty="0" smtClean="0"/>
              <a:t>ПАСПОРТ ПРОЕКТА</a:t>
            </a:r>
            <a:br>
              <a:rPr lang="ru-RU" sz="2600" dirty="0" smtClean="0"/>
            </a:br>
            <a:r>
              <a:rPr lang="ru-RU" sz="2600" dirty="0" smtClean="0"/>
              <a:t>«Строительство разводящих газовых сетей п. Снежный»</a:t>
            </a:r>
            <a:br>
              <a:rPr lang="ru-RU" sz="2600" dirty="0" smtClean="0"/>
            </a:br>
            <a:r>
              <a:rPr lang="ru-RU" sz="2600" dirty="0" smtClean="0"/>
              <a:t>Карталинского муниципального района</a:t>
            </a:r>
            <a:endParaRPr lang="ru-RU" sz="2600" dirty="0"/>
          </a:p>
        </p:txBody>
      </p:sp>
      <p:sp>
        <p:nvSpPr>
          <p:cNvPr id="4" name="Shape 92"/>
          <p:cNvSpPr txBox="1"/>
          <p:nvPr/>
        </p:nvSpPr>
        <p:spPr>
          <a:xfrm>
            <a:off x="3535628" y="6165304"/>
            <a:ext cx="21057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r>
              <a:rPr lang="ru" sz="1600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Карталы</a:t>
            </a:r>
            <a:endParaRPr lang="ru" sz="16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ru" sz="1600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2017</a:t>
            </a:r>
          </a:p>
        </p:txBody>
      </p:sp>
      <p:sp>
        <p:nvSpPr>
          <p:cNvPr id="5" name="Shape 91"/>
          <p:cNvSpPr txBox="1"/>
          <p:nvPr/>
        </p:nvSpPr>
        <p:spPr>
          <a:xfrm>
            <a:off x="1245575" y="356321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lvl="0" algn="ctr">
              <a:buSzPct val="25000"/>
            </a:pPr>
            <a:r>
              <a:rPr lang="ru" dirty="0" smtClean="0">
                <a:solidFill>
                  <a:schemeClr val="accent5">
                    <a:lumMod val="75000"/>
                  </a:schemeClr>
                </a:solidFill>
              </a:rPr>
              <a:t>Управление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Perpetura"/>
              </a:rPr>
              <a:t>строительства, инфраструктуры и жилищного коммунального хозяйства </a:t>
            </a:r>
            <a:r>
              <a:rPr lang="ru" dirty="0" smtClean="0">
                <a:solidFill>
                  <a:schemeClr val="accent5">
                    <a:lumMod val="75000"/>
                  </a:schemeClr>
                </a:solidFill>
              </a:rPr>
              <a:t>Карталинского муниципального района</a:t>
            </a:r>
            <a:endParaRPr lang="ru" sz="1800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81380"/>
            <a:ext cx="82867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583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/>
          </a:p>
        </p:txBody>
      </p:sp>
      <p:sp>
        <p:nvSpPr>
          <p:cNvPr id="5" name="Shape 100"/>
          <p:cNvSpPr txBox="1"/>
          <p:nvPr/>
        </p:nvSpPr>
        <p:spPr>
          <a:xfrm>
            <a:off x="107504" y="116632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1. Основные положения</a:t>
            </a:r>
          </a:p>
        </p:txBody>
      </p:sp>
      <p:graphicFrame>
        <p:nvGraphicFramePr>
          <p:cNvPr id="6" name="Shape 101"/>
          <p:cNvGraphicFramePr/>
          <p:nvPr>
            <p:extLst>
              <p:ext uri="{D42A27DB-BD31-4B8C-83A1-F6EECF244321}">
                <p14:modId xmlns:p14="http://schemas.microsoft.com/office/powerpoint/2010/main" val="2909437745"/>
              </p:ext>
            </p:extLst>
          </p:nvPr>
        </p:nvGraphicFramePr>
        <p:xfrm>
          <a:off x="251520" y="671428"/>
          <a:ext cx="8424936" cy="465648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2160240"/>
                <a:gridCol w="2088232"/>
                <a:gridCol w="2016224"/>
                <a:gridCol w="2160240"/>
              </a:tblGrid>
              <a:tr h="55190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latin typeface="+mn-lt"/>
                        </a:rPr>
                        <a:t>Наименование направления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none" strike="noStrike" cap="none" dirty="0" smtClean="0">
                          <a:latin typeface="+mn-lt"/>
                        </a:rPr>
                        <a:t>Инфраструктура</a:t>
                      </a:r>
                      <a:endParaRPr lang="ru" sz="130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78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dirty="0">
                          <a:latin typeface="+mn-lt"/>
                        </a:rPr>
                        <a:t>Н</a:t>
                      </a:r>
                      <a:r>
                        <a:rPr lang="ru" sz="1300" b="1" u="none" strike="noStrike" cap="none" dirty="0">
                          <a:latin typeface="+mn-lt"/>
                        </a:rPr>
                        <a:t>аименование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300" u="none" strike="noStrike" cap="none" dirty="0" smtClean="0">
                          <a:latin typeface="+mn-lt"/>
                        </a:rPr>
                        <a:t>Строительство газовых сетей</a:t>
                      </a:r>
                      <a:endParaRPr lang="ru" sz="130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latin typeface="+mn-lt"/>
                        </a:rPr>
                        <a:t>Срок </a:t>
                      </a:r>
                      <a:r>
                        <a:rPr lang="ru" sz="1300" b="1" dirty="0">
                          <a:latin typeface="+mn-lt"/>
                        </a:rPr>
                        <a:t>реализации</a:t>
                      </a:r>
                      <a:r>
                        <a:rPr lang="ru" sz="1300" b="1" u="none" strike="noStrike" cap="none" dirty="0">
                          <a:latin typeface="+mn-lt"/>
                        </a:rPr>
                        <a:t>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0" i="0" u="none" strike="noStrike" cap="non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2017 г.</a:t>
                      </a:r>
                      <a:endParaRPr lang="ru" sz="130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3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Куратор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Сергей Викторович Ломовцев – </a:t>
                      </a:r>
                      <a:r>
                        <a:rPr lang="ru-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Начальник Управления строительства, инфраструктуры и жилищного коммунального хозяйства Карталинского муниципального района </a:t>
                      </a:r>
                      <a:endParaRPr lang="ru" sz="1300" i="1" u="none" strike="noStrike" cap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38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Заказчик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Управление </a:t>
                      </a:r>
                      <a:r>
                        <a:rPr lang="ru-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строительства, инфраструктуры и жилищного коммунального хозяйства </a:t>
                      </a:r>
                      <a:r>
                        <a:rPr lang="ru" sz="130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Карталинского муниципального района</a:t>
                      </a:r>
                      <a:endParaRPr lang="ru" sz="1300" u="none" strike="noStrike" cap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65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Руководитель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-RU" sz="1300" i="1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Глава администрации Снежненского сельского поселения, Сергей Степанович Сергеев</a:t>
                      </a:r>
                      <a:endParaRPr lang="ru" sz="1300" i="1" u="none" strike="noStrike" cap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5117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Исполнители и соисполнители мероприятий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u="sng" dirty="0">
                          <a:solidFill>
                            <a:schemeClr val="tx1"/>
                          </a:solidFill>
                          <a:latin typeface="+mn-lt"/>
                        </a:rPr>
                        <a:t>И</a:t>
                      </a:r>
                      <a:r>
                        <a:rPr lang="ru" sz="1300" u="sng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сполнитель</a:t>
                      </a:r>
                      <a:r>
                        <a:rPr lang="ru" sz="1300" u="none" strike="noStrike" cap="none" dirty="0">
                          <a:solidFill>
                            <a:schemeClr val="tx1"/>
                          </a:solidFill>
                          <a:latin typeface="+mn-lt"/>
                        </a:rPr>
                        <a:t>: </a:t>
                      </a:r>
                      <a:r>
                        <a:rPr lang="ru" sz="1300" u="none" strike="noStrike" cap="none" dirty="0" smtClean="0">
                          <a:solidFill>
                            <a:schemeClr val="tx1"/>
                          </a:solidFill>
                          <a:latin typeface="+mn-lt"/>
                        </a:rPr>
                        <a:t>Управление </a:t>
                      </a:r>
                      <a:r>
                        <a:rPr lang="ru" sz="130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строительства, инфраструктуры и жилищного коммунального хозяйства Карталинского муниципального района; администрация Снежненского сельского поселения; </a:t>
                      </a:r>
                      <a:r>
                        <a:rPr lang="ru-RU" sz="1300" i="0" u="none" strike="noStrike" cap="none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общество с ограниченной ответственностью «Яшма», как участник по итогам аукциона на проведение строительных и монтажных работ по проекту</a:t>
                      </a:r>
                      <a:endParaRPr lang="ru" sz="1300" i="0" u="none" strike="noStrike" cap="none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3791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b="1" u="none" strike="noStrike" cap="none" dirty="0">
                          <a:latin typeface="+mn-lt"/>
                        </a:rPr>
                        <a:t>Разработчик паспорта проекта</a:t>
                      </a: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300" i="1" dirty="0" smtClean="0">
                          <a:latin typeface="+mn-lt"/>
                        </a:rPr>
                        <a:t>Митянова Татьяна Вячеславовна</a:t>
                      </a:r>
                      <a:r>
                        <a:rPr lang="en-US" sz="1300" i="1" baseline="0" dirty="0" smtClean="0">
                          <a:latin typeface="+mn-lt"/>
                        </a:rPr>
                        <a:t> </a:t>
                      </a:r>
                      <a:r>
                        <a:rPr lang="ru" sz="1300" i="1" u="none" strike="noStrike" cap="none" dirty="0" smtClean="0">
                          <a:latin typeface="+mn-lt"/>
                        </a:rPr>
                        <a:t>–</a:t>
                      </a:r>
                      <a:r>
                        <a:rPr lang="en-US" sz="1300" i="1" baseline="0" dirty="0" smtClean="0">
                          <a:latin typeface="+mn-lt"/>
                        </a:rPr>
                        <a:t> </a:t>
                      </a:r>
                      <a:r>
                        <a:rPr lang="ru" sz="1300" i="0" u="none" strike="noStrike" cap="none" dirty="0" smtClean="0">
                          <a:latin typeface="+mn-lt"/>
                        </a:rPr>
                        <a:t>Инженер по информационным системам отдела по экономике и муниципальным закупкам администрации Карталинского муниципального района</a:t>
                      </a:r>
                      <a:endParaRPr lang="ru" sz="1300" i="0" u="none" strike="noStrike" cap="none" dirty="0">
                        <a:latin typeface="+mn-lt"/>
                      </a:endParaRPr>
                    </a:p>
                  </a:txBody>
                  <a:tcPr marL="66250" marR="6625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724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/>
          </a:p>
        </p:txBody>
      </p:sp>
      <p:sp>
        <p:nvSpPr>
          <p:cNvPr id="5" name="Shape 109"/>
          <p:cNvSpPr txBox="1"/>
          <p:nvPr/>
        </p:nvSpPr>
        <p:spPr>
          <a:xfrm>
            <a:off x="368837" y="18864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2. Цель проекта</a:t>
            </a:r>
          </a:p>
        </p:txBody>
      </p:sp>
      <p:sp>
        <p:nvSpPr>
          <p:cNvPr id="6" name="Shape 110"/>
          <p:cNvSpPr txBox="1"/>
          <p:nvPr/>
        </p:nvSpPr>
        <p:spPr>
          <a:xfrm>
            <a:off x="430000" y="764704"/>
            <a:ext cx="8102440" cy="1296144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</a:pPr>
            <a:r>
              <a:rPr lang="ru-RU" dirty="0"/>
              <a:t>Повышение уровня и качества жизни населения, проживающего в сельской местности, на основе повышения уровня социальной инфраструктуры и инженерного обустройства сельских населённых пунктов, в частности, путём строительства разводящих газовых сетей п. Снежный</a:t>
            </a:r>
            <a:endParaRPr lang="ru" dirty="0">
              <a:solidFill>
                <a:schemeClr val="dk1"/>
              </a:solidFill>
            </a:endParaRPr>
          </a:p>
        </p:txBody>
      </p:sp>
      <p:graphicFrame>
        <p:nvGraphicFramePr>
          <p:cNvPr id="7" name="Shape 111"/>
          <p:cNvGraphicFramePr/>
          <p:nvPr>
            <p:extLst>
              <p:ext uri="{D42A27DB-BD31-4B8C-83A1-F6EECF244321}">
                <p14:modId xmlns:p14="http://schemas.microsoft.com/office/powerpoint/2010/main" val="895113561"/>
              </p:ext>
            </p:extLst>
          </p:nvPr>
        </p:nvGraphicFramePr>
        <p:xfrm>
          <a:off x="395536" y="2348881"/>
          <a:ext cx="8136904" cy="15841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4669150"/>
                <a:gridCol w="1131915"/>
                <a:gridCol w="823671"/>
                <a:gridCol w="720080"/>
                <a:gridCol w="792088"/>
              </a:tblGrid>
              <a:tr h="299446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Базовое</a:t>
                      </a:r>
                    </a:p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значение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Период, год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7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6153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7021">
                <a:tc>
                  <a:txBody>
                    <a:bodyPr/>
                    <a:lstStyle/>
                    <a:p>
                      <a:pPr marL="92075" marR="0" lvl="0" indent="0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u="none" strike="noStrike" cap="none" dirty="0" smtClean="0">
                          <a:latin typeface="Arial" pitchFamily="34" charset="0"/>
                          <a:cs typeface="Arial" pitchFamily="34" charset="0"/>
                        </a:rPr>
                        <a:t>Протяжённость распределительных газопроводов</a:t>
                      </a:r>
                      <a:endParaRPr lang="ru" sz="1600" u="none" strike="noStrike" cap="non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i="0" u="none" strike="noStrike" cap="none" dirty="0" smtClean="0"/>
                        <a:t>2,3</a:t>
                      </a:r>
                      <a:endParaRPr lang="ru" sz="1600" i="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6,3</a:t>
                      </a: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-</a:t>
                      </a: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u="none" strike="noStrike" cap="none" dirty="0" smtClean="0"/>
                        <a:t>-</a:t>
                      </a:r>
                      <a:endParaRPr lang="ru" sz="16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9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134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/>
          </a:p>
        </p:txBody>
      </p:sp>
      <p:sp>
        <p:nvSpPr>
          <p:cNvPr id="5" name="Shape 119"/>
          <p:cNvSpPr txBox="1"/>
          <p:nvPr/>
        </p:nvSpPr>
        <p:spPr>
          <a:xfrm>
            <a:off x="403301" y="202805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3. Результаты проекта</a:t>
            </a:r>
          </a:p>
        </p:txBody>
      </p:sp>
      <p:sp>
        <p:nvSpPr>
          <p:cNvPr id="7" name="Shape 121"/>
          <p:cNvSpPr txBox="1"/>
          <p:nvPr/>
        </p:nvSpPr>
        <p:spPr>
          <a:xfrm>
            <a:off x="467544" y="908720"/>
            <a:ext cx="8064896" cy="2952328"/>
          </a:xfrm>
          <a:prstGeom prst="rect">
            <a:avLst/>
          </a:prstGeom>
          <a:gradFill>
            <a:gsLst>
              <a:gs pos="0">
                <a:srgbClr val="FFF6DB"/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just"/>
            <a:r>
              <a:rPr lang="ru-RU" b="1" dirty="0" smtClean="0">
                <a:solidFill>
                  <a:schemeClr val="dk1"/>
                </a:solidFill>
              </a:rPr>
              <a:t>По итогам реализации проекта к концу 2017 года будут достигнуты следующие результаты:</a:t>
            </a:r>
          </a:p>
          <a:p>
            <a:pPr lvl="0"/>
            <a:endParaRPr lang="ru-RU" dirty="0" smtClean="0">
              <a:solidFill>
                <a:schemeClr val="dk1"/>
              </a:solidFill>
            </a:endParaRPr>
          </a:p>
          <a:p>
            <a:pPr algn="just"/>
            <a:r>
              <a:rPr lang="ru-RU" dirty="0">
                <a:solidFill>
                  <a:schemeClr val="dk1"/>
                </a:solidFill>
              </a:rPr>
              <a:t>	1) повышение уровня комплексного обустройства объектами социальной и инженерной инфраструктуры сельских поселений Карталинского муниципального района, в частности, населения посёлка </a:t>
            </a:r>
            <a:r>
              <a:rPr lang="ru-RU" dirty="0" smtClean="0">
                <a:solidFill>
                  <a:schemeClr val="dk1"/>
                </a:solidFill>
              </a:rPr>
              <a:t>Снежный</a:t>
            </a:r>
            <a:endParaRPr lang="ru-RU" dirty="0">
              <a:solidFill>
                <a:schemeClr val="dk1"/>
              </a:solidFill>
            </a:endParaRPr>
          </a:p>
        </p:txBody>
      </p:sp>
      <p:sp>
        <p:nvSpPr>
          <p:cNvPr id="8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894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/>
          </a:p>
        </p:txBody>
      </p:sp>
      <p:sp>
        <p:nvSpPr>
          <p:cNvPr id="8" name="Shape 129"/>
          <p:cNvSpPr txBox="1"/>
          <p:nvPr/>
        </p:nvSpPr>
        <p:spPr>
          <a:xfrm>
            <a:off x="395536" y="188640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4. Бюджет проекта</a:t>
            </a:r>
          </a:p>
        </p:txBody>
      </p:sp>
      <p:graphicFrame>
        <p:nvGraphicFramePr>
          <p:cNvPr id="9" name="Shape 131"/>
          <p:cNvGraphicFramePr/>
          <p:nvPr>
            <p:extLst>
              <p:ext uri="{D42A27DB-BD31-4B8C-83A1-F6EECF244321}">
                <p14:modId xmlns:p14="http://schemas.microsoft.com/office/powerpoint/2010/main" val="2275743879"/>
              </p:ext>
            </p:extLst>
          </p:nvPr>
        </p:nvGraphicFramePr>
        <p:xfrm>
          <a:off x="467544" y="908720"/>
          <a:ext cx="7128792" cy="374047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872208"/>
                <a:gridCol w="1800200"/>
                <a:gridCol w="792088"/>
                <a:gridCol w="864096"/>
                <a:gridCol w="864096"/>
                <a:gridCol w="936104"/>
              </a:tblGrid>
              <a:tr h="430025"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Источники финансирования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Год реализации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 dirty="0">
                          <a:solidFill>
                            <a:srgbClr val="000000"/>
                          </a:solidFill>
                        </a:rPr>
                        <a:t>Всего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60050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2017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2018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2019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8400">
                <a:tc rowSpan="3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Бюджетные источники, </a:t>
                      </a: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тыс. </a:t>
                      </a: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Федеральный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Областной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10 994,07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10 994,07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>
                          <a:solidFill>
                            <a:srgbClr val="000000"/>
                          </a:solidFill>
                        </a:rPr>
                        <a:t>Местный бюджет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0,0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Внебюджетные источники, </a:t>
                      </a: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тыс. </a:t>
                      </a:r>
                      <a:r>
                        <a:rPr lang="ru" sz="1400" u="none" strike="noStrike" cap="none" dirty="0">
                          <a:solidFill>
                            <a:srgbClr val="000000"/>
                          </a:solidFill>
                        </a:rPr>
                        <a:t>руб.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Отсутствуют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5500">
                <a:tc gridSpan="2">
                  <a:txBody>
                    <a:bodyPr/>
                    <a:lstStyle/>
                    <a:p>
                      <a:pPr marL="76200" marR="0" lvl="0" indent="0" algn="ctr" rtl="0">
                        <a:lnSpc>
                          <a:spcPct val="116428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600" b="1" u="none" strike="noStrike" cap="none">
                          <a:solidFill>
                            <a:srgbClr val="000000"/>
                          </a:solidFill>
                        </a:rPr>
                        <a:t>Итого</a:t>
                      </a:r>
                      <a:r>
                        <a:rPr lang="ru" sz="1600" b="1"/>
                        <a:t>:</a:t>
                      </a: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10 994,07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0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/>
                        <a:t>0</a:t>
                      </a:r>
                      <a:endParaRPr lang="ru" sz="1400" u="none" strike="noStrike" cap="none" dirty="0"/>
                    </a:p>
                  </a:txBody>
                  <a:tcPr marL="0" marR="0" marT="0" marB="0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lang="ru" sz="1400" u="none" strike="noStrike" cap="none" dirty="0" smtClean="0">
                          <a:solidFill>
                            <a:srgbClr val="000000"/>
                          </a:solidFill>
                        </a:rPr>
                        <a:t>10 994,07</a:t>
                      </a:r>
                      <a:endParaRPr lang="ru" sz="1400" u="none" strike="noStrike" cap="none" dirty="0">
                        <a:solidFill>
                          <a:srgbClr val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536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/>
          </a:p>
        </p:txBody>
      </p:sp>
      <p:sp>
        <p:nvSpPr>
          <p:cNvPr id="5" name="Shape 139"/>
          <p:cNvSpPr txBox="1"/>
          <p:nvPr/>
        </p:nvSpPr>
        <p:spPr>
          <a:xfrm>
            <a:off x="368837" y="116632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5. Ключевые риски проекта</a:t>
            </a:r>
          </a:p>
        </p:txBody>
      </p:sp>
      <p:graphicFrame>
        <p:nvGraphicFramePr>
          <p:cNvPr id="6" name="Shape 140"/>
          <p:cNvGraphicFramePr/>
          <p:nvPr>
            <p:extLst>
              <p:ext uri="{D42A27DB-BD31-4B8C-83A1-F6EECF244321}">
                <p14:modId xmlns:p14="http://schemas.microsoft.com/office/powerpoint/2010/main" val="2213395404"/>
              </p:ext>
            </p:extLst>
          </p:nvPr>
        </p:nvGraphicFramePr>
        <p:xfrm>
          <a:off x="533524" y="764704"/>
          <a:ext cx="8142932" cy="1739173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69234"/>
                <a:gridCol w="2424620"/>
                <a:gridCol w="2561530"/>
                <a:gridCol w="2787548"/>
              </a:tblGrid>
              <a:tr h="58439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/>
                        <a:t>Наименование риска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Ожидаемые последствия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Clr>
                          <a:schemeClr val="dk1"/>
                        </a:buClr>
                        <a:buSzPct val="68750"/>
                        <a:buFont typeface="Arial"/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Мероприятия по предупреждению</a:t>
                      </a:r>
                    </a:p>
                  </a:txBody>
                  <a:tcPr marL="91425" marR="91425" marT="91425" marB="91425" anchor="ctr"/>
                </a:tc>
              </a:tr>
              <a:tr h="115477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Риск замедления темпа финансирования в связи с ухудшением экономической ситуации</a:t>
                      </a:r>
                      <a:endParaRPr lang="ru" sz="105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Срыв сроков строительства распределяющих газовых сетей и введение в эксплуатацию с последующим не завершением проекта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Оптимизация этапов реализации проекта, определение приоритетности финансирования мероприятий проекта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8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145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/>
          </a:p>
        </p:txBody>
      </p:sp>
      <p:sp>
        <p:nvSpPr>
          <p:cNvPr id="11" name="Номер слайда 2"/>
          <p:cNvSpPr txBox="1">
            <a:spLocks/>
          </p:cNvSpPr>
          <p:nvPr/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defPPr>
              <a:defRPr lang="ru-RU"/>
            </a:defPPr>
            <a:lvl1pPr marL="0" algn="ctr" defTabSz="914400" rtl="0" eaLnBrk="1" latinLnBrk="0" hangingPunct="1">
              <a:defRPr kumimoji="0" sz="1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19B0651-EE4F-4900-A07F-96A6BFA9D0F0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4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5" name="Shape 148"/>
          <p:cNvSpPr txBox="1"/>
          <p:nvPr/>
        </p:nvSpPr>
        <p:spPr>
          <a:xfrm>
            <a:off x="432038" y="260648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>
                <a:solidFill>
                  <a:schemeClr val="dk1"/>
                </a:solidFill>
              </a:rPr>
              <a:t>6. Ключевые возможности проекта</a:t>
            </a:r>
          </a:p>
        </p:txBody>
      </p:sp>
      <p:graphicFrame>
        <p:nvGraphicFramePr>
          <p:cNvPr id="16" name="Shape 149"/>
          <p:cNvGraphicFramePr/>
          <p:nvPr>
            <p:extLst>
              <p:ext uri="{D42A27DB-BD31-4B8C-83A1-F6EECF244321}">
                <p14:modId xmlns:p14="http://schemas.microsoft.com/office/powerpoint/2010/main" val="3740020148"/>
              </p:ext>
            </p:extLst>
          </p:nvPr>
        </p:nvGraphicFramePr>
        <p:xfrm>
          <a:off x="539552" y="908720"/>
          <a:ext cx="8136904" cy="2421445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76417"/>
                <a:gridCol w="2559634"/>
                <a:gridCol w="2464549"/>
                <a:gridCol w="2736304"/>
              </a:tblGrid>
              <a:tr h="5926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№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/>
                        <a:t>Наименование возможности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Стратегия реагирования</a:t>
                      </a: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ru" sz="1200" b="1" dirty="0">
                          <a:solidFill>
                            <a:schemeClr val="dk1"/>
                          </a:solidFill>
                        </a:rPr>
                        <a:t>Действия</a:t>
                      </a:r>
                    </a:p>
                  </a:txBody>
                  <a:tcPr marL="91425" marR="91425" marT="91425" marB="91425" anchor="ctr"/>
                </a:tc>
              </a:tr>
              <a:tr h="95955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200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Возможность сокращения срока строительства и введения в эксплуатацию при условии привлечения инвестиций за счёт внебюджетных средств, либо получения софинансирования при включении в федеральные (областные) программы развития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Досрочное завершение проекта, экономия средств</a:t>
                      </a:r>
                      <a:r>
                        <a:rPr lang="ru-RU" sz="1200" baseline="0" dirty="0" smtClean="0">
                          <a:latin typeface="Arial" pitchFamily="34" charset="0"/>
                          <a:cs typeface="Arial" pitchFamily="34" charset="0"/>
                        </a:rPr>
                        <a:t> местного бюджета, которые можно будет перенаправить на дальнейшее поддержание введённых в эксплуатацию распределяющих газовых сетей</a:t>
                      </a:r>
                      <a:endParaRPr lang="ru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Arial" pitchFamily="34" charset="0"/>
                          <a:cs typeface="Arial" pitchFamily="34" charset="0"/>
                        </a:rPr>
                        <a:t>Привлечение инвесторов, подача заявок на софинансирование в федеральные (областные) программы развития Челябинской области</a:t>
                      </a:r>
                      <a:endParaRPr lang="ru-RU" sz="1200" b="0" i="0" u="none" strike="noStrike" cap="none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  <a:sym typeface="Arial"/>
                      </a:endParaRPr>
                    </a:p>
                  </a:txBody>
                  <a:tcPr marL="91425" marR="91425" marT="91425" marB="9142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711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/>
          </a:p>
        </p:txBody>
      </p:sp>
      <p:sp>
        <p:nvSpPr>
          <p:cNvPr id="5" name="Shape 157"/>
          <p:cNvSpPr txBox="1"/>
          <p:nvPr/>
        </p:nvSpPr>
        <p:spPr>
          <a:xfrm>
            <a:off x="409670" y="130797"/>
            <a:ext cx="7033200" cy="471600"/>
          </a:xfrm>
          <a:prstGeom prst="rect">
            <a:avLst/>
          </a:prstGeom>
          <a:noFill/>
          <a:ln>
            <a:noFill/>
          </a:ln>
        </p:spPr>
        <p:txBody>
          <a:bodyPr lIns="80150" tIns="80150" rIns="80150" bIns="80150" anchor="t" anchorCtr="0">
            <a:noAutofit/>
          </a:bodyPr>
          <a:lstStyle/>
          <a:p>
            <a:pPr marR="0" lvl="0" rtl="0">
              <a:spcBef>
                <a:spcPts val="0"/>
              </a:spcBef>
              <a:buNone/>
            </a:pPr>
            <a:r>
              <a:rPr lang="ru" sz="2400" dirty="0">
                <a:solidFill>
                  <a:schemeClr val="dk1"/>
                </a:solidFill>
              </a:rPr>
              <a:t>7. Описание проекта</a:t>
            </a:r>
          </a:p>
        </p:txBody>
      </p:sp>
      <p:graphicFrame>
        <p:nvGraphicFramePr>
          <p:cNvPr id="6" name="Shape 158"/>
          <p:cNvGraphicFramePr/>
          <p:nvPr>
            <p:extLst>
              <p:ext uri="{D42A27DB-BD31-4B8C-83A1-F6EECF244321}">
                <p14:modId xmlns:p14="http://schemas.microsoft.com/office/powerpoint/2010/main" val="615267842"/>
              </p:ext>
            </p:extLst>
          </p:nvPr>
        </p:nvGraphicFramePr>
        <p:xfrm>
          <a:off x="536899" y="836713"/>
          <a:ext cx="7851525" cy="4889894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06926"/>
                <a:gridCol w="6144599"/>
              </a:tblGrid>
              <a:tr h="1111292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Perpetura"/>
                        </a:rPr>
                        <a:t>Связь с государственными программами РФ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Perpetura"/>
                          <a:ea typeface="+mn-ea"/>
                          <a:cs typeface="+mn-cs"/>
                        </a:rPr>
                        <a:t>Постановление Правительства Российской Федерации от 15.07.2013 года № 598 «Об утверждении федеральной целевой программы «Устойчивое развитие сельских территорий на 2014 – 2017 годы и на период до 2020 года»,</a:t>
                      </a:r>
                    </a:p>
                    <a:p>
                      <a:endParaRPr kumimoji="0" lang="ru-RU" sz="1400" kern="1200" dirty="0" smtClean="0">
                        <a:solidFill>
                          <a:schemeClr val="tx1"/>
                        </a:solidFill>
                        <a:effectLst/>
                        <a:latin typeface="Perpetura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tx1"/>
                          </a:solidFill>
                          <a:effectLst/>
                          <a:latin typeface="Perpetura"/>
                          <a:ea typeface="+mn-ea"/>
                          <a:cs typeface="+mn-cs"/>
                        </a:rPr>
                        <a:t>Постановление Правительства Челябинской области от 22.10.2013 года № 353-П «Об утверждении государственной программы «Устойчивое развитие сельских территорий в Челябинской области на 2014-2020 годы»</a:t>
                      </a:r>
                    </a:p>
                  </a:txBody>
                  <a:tcPr marL="91425" marR="91425" marT="91425" marB="91425"/>
                </a:tc>
              </a:tr>
              <a:tr h="1192963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Perpetura"/>
                        </a:rPr>
                        <a:t>Взаимосвязь с другими проектами и программами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ru-RU" sz="1400" dirty="0" smtClean="0">
                          <a:latin typeface="Perpetura"/>
                          <a:cs typeface="Arial" pitchFamily="34" charset="0"/>
                        </a:rPr>
                        <a:t>Постановление администрации Карталинского муниципального района от 04.12.2014 года № 1566 «Об утверждении муниципальной программы «Устойчивое развитие сельских территорий Карталинского муниципального района Челябинской области на 2014-2020 годы»</a:t>
                      </a:r>
                      <a:endParaRPr lang="ru" sz="1400" dirty="0">
                        <a:latin typeface="Perpetura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  <a:tr h="1593841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400" b="1" dirty="0">
                          <a:solidFill>
                            <a:schemeClr val="bg1"/>
                          </a:solidFill>
                          <a:latin typeface="Perpetura"/>
                        </a:rPr>
                        <a:t>Формальные основания для инициации проекта</a:t>
                      </a:r>
                    </a:p>
                  </a:txBody>
                  <a:tcPr marL="91425" marR="91425" marT="91425" marB="91425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Perpetura"/>
                          <a:cs typeface="Arial" pitchFamily="34" charset="0"/>
                        </a:rPr>
                        <a:t>Распоряжение Правительства РФ от 08.11.2012 года  № 2071-р «Об утверждении Концепции федеральной целевой программы «Устойчивое развитие сельских территорий на 2014 - 2017 годы и на период до 2020 года»</a:t>
                      </a:r>
                      <a:endParaRPr lang="ru" sz="1400" dirty="0">
                        <a:latin typeface="Perpetura"/>
                        <a:cs typeface="Arial" pitchFamily="34" charset="0"/>
                      </a:endParaRP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sp>
        <p:nvSpPr>
          <p:cNvPr id="7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177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251520" y="770781"/>
            <a:ext cx="7772400" cy="1362075"/>
          </a:xfrm>
        </p:spPr>
        <p:txBody>
          <a:bodyPr>
            <a:normAutofit/>
          </a:bodyPr>
          <a:lstStyle/>
          <a:p>
            <a:r>
              <a:rPr lang="ru-RU" sz="4800" dirty="0" smtClean="0"/>
              <a:t>БЛАГОДАРЮ</a:t>
            </a:r>
            <a:r>
              <a:rPr lang="en-US" sz="4800" dirty="0" smtClean="0"/>
              <a:t> </a:t>
            </a:r>
            <a:r>
              <a:rPr lang="ru-RU" sz="4800" dirty="0" smtClean="0"/>
              <a:t>ЗА </a:t>
            </a:r>
            <a:r>
              <a:rPr lang="ru-RU" sz="4800" dirty="0"/>
              <a:t>ВНИМАНИЕ!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/>
          </a:p>
        </p:txBody>
      </p:sp>
      <p:sp>
        <p:nvSpPr>
          <p:cNvPr id="7" name="Shape 102"/>
          <p:cNvSpPr txBox="1"/>
          <p:nvPr/>
        </p:nvSpPr>
        <p:spPr>
          <a:xfrm>
            <a:off x="755576" y="6237312"/>
            <a:ext cx="7776864" cy="366600"/>
          </a:xfrm>
          <a:prstGeom prst="rect">
            <a:avLst/>
          </a:prstGeom>
          <a:gradFill>
            <a:gsLst>
              <a:gs pos="0">
                <a:schemeClr val="accent2">
                  <a:lumMod val="23000"/>
                  <a:lumOff val="77000"/>
                </a:schemeClr>
              </a:gs>
              <a:gs pos="100000">
                <a:srgbClr val="FAD25C"/>
              </a:gs>
            </a:gsLst>
            <a:lin ang="5400012" scaled="0"/>
          </a:gradFill>
          <a:ln>
            <a:noFill/>
          </a:ln>
        </p:spPr>
        <p:txBody>
          <a:bodyPr lIns="80150" tIns="80150" rIns="80150" bIns="8015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Муниципальный проектный </a:t>
            </a:r>
            <a:r>
              <a:rPr lang="ru" sz="1400" dirty="0">
                <a:solidFill>
                  <a:schemeClr val="accent3">
                    <a:lumMod val="50000"/>
                  </a:schemeClr>
                </a:solidFill>
              </a:rPr>
              <a:t>офис </a:t>
            </a:r>
            <a:r>
              <a:rPr lang="ru" sz="1400" dirty="0" smtClean="0">
                <a:solidFill>
                  <a:schemeClr val="accent3">
                    <a:lumMod val="50000"/>
                  </a:schemeClr>
                </a:solidFill>
              </a:rPr>
              <a:t>Карталинского муниципального района</a:t>
            </a:r>
            <a:endParaRPr lang="ru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0392" y="281380"/>
            <a:ext cx="828675" cy="103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6359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282</TotalTime>
  <Words>610</Words>
  <Application>Microsoft Office PowerPoint</Application>
  <PresentationFormat>Экран (4:3)</PresentationFormat>
  <Paragraphs>119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Справедливость</vt:lpstr>
      <vt:lpstr>ПАСПОРТ ПРОЕКТА «Строительство разводящих газовых сетей п. Снежный» Карталинского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ПАСПОРТ ПРОЕКТА «Приобретение оборудования в учреждения культуры» Карталинского муниципального района</dc:title>
  <dc:creator>Татьяна</dc:creator>
  <cp:lastModifiedBy>c400</cp:lastModifiedBy>
  <cp:revision>105</cp:revision>
  <dcterms:created xsi:type="dcterms:W3CDTF">2017-08-08T05:41:54Z</dcterms:created>
  <dcterms:modified xsi:type="dcterms:W3CDTF">2017-12-13T04:59:52Z</dcterms:modified>
</cp:coreProperties>
</file>