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Default Extension="xlsm" ContentType="application/vnd.ms-excel.sheet.macroEnabled.12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98" r:id="rId9"/>
    <p:sldId id="299" r:id="rId10"/>
    <p:sldId id="300" r:id="rId11"/>
    <p:sldId id="301" r:id="rId12"/>
    <p:sldId id="303" r:id="rId13"/>
    <p:sldId id="306" r:id="rId14"/>
    <p:sldId id="305" r:id="rId15"/>
    <p:sldId id="304" r:id="rId16"/>
    <p:sldId id="302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312" r:id="rId28"/>
    <p:sldId id="313" r:id="rId29"/>
    <p:sldId id="314" r:id="rId30"/>
    <p:sldId id="31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7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D861-4FC9-426B-B486-704DB3A1F9A0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CD90-59F5-4EB8-ADEC-8D0383339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ADA6-371E-4C42-BBF1-12E31D697F82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BD1F-5B84-46AF-BED9-51E159791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FA6B-C65E-4095-8216-36AD499DA042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4DFBA-EAA4-43A5-944A-5B33A6745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A63F-4F41-40D4-9B80-B48296677919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35EC-991C-4A8F-9822-8D2F79A3E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ECDD-FF75-4578-86BF-C43C8E1F286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6619-89BE-4F0B-B6F1-95B68FE0C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9805-D9B0-4298-A6D5-ADC88FE09C11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6F27-1686-442C-97C2-088D9F25D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3AEF-7AEC-4576-8378-44045D15A46B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D02A-47EA-440B-B077-8B3043E74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73EC-2F7F-4412-936E-EF4F0A45A50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EBFD-C553-473C-878A-163A29399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79C8-428A-4A2A-8A1A-B0C8FE18A77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937B-283B-43FA-B90C-BA6036D84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AA1D-B183-4901-8B17-92D4A0740CE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85CA-D2CB-4327-B358-49E29963D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0531-EE07-4D4F-AC37-B7827A815D19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A221-F3BA-45E8-BBEA-FD7DB72CB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17015E-CCF5-44E1-A164-E2B61B5720BF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F04201-B616-4B52-B15B-2D43BD3AC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_____Microsoft_Office_Excel______________________4.xlsm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_____Microsoft_Office_Excel______________________5.xlsm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_____Microsoft_Office_Excel______________________6.xlsm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_____Microsoft_Office_Excel______________________7.xlsm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_____Microsoft_Office_Excel______________________8.xlsm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_____Microsoft_Office_Excel______________________9.xlsm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_____Microsoft_Office_Excel______________________10.xlsm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_____Microsoft_Office_Excel_97-20035.xls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_____Microsoft_Office_Excel_97-20036.xls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_____Microsoft_Office_Excel_97-20037.xls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_____Microsoft_Office_Excel_97-20039.xls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Microsoft_Office_Excel______________________1.xlsm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Microsoft_Office_Excel______________________2.xlsm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_____Microsoft_Office_Excel______________________3.xlsm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214313"/>
            <a:ext cx="80010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Бюджет  Усть-Катавского городского округа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 2016 год для граждан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179513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Материал подготовлен на основании проекта бюджета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городского округа на 2016 год.</a:t>
            </a: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Наша задача – в доступной форме довести информацию </a:t>
            </a: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об основных характеристиках бюджета, о подходах при формировании </a:t>
            </a: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бюджета и направлениях расходов бюджета.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700338" y="3433763"/>
            <a:ext cx="38163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Руководители проекта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С.Д.Семков, глава Усть-Катавского городского округа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А.П.Логинова, заместитель главы по финансовым вопросам - начальник финансового управления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5640388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Материал подготовлен 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финансовым управлением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администрации Усть-Катавского городского округа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и отделом экономического развития администрации УКГО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Декабрь 2015 года</a:t>
            </a:r>
          </a:p>
        </p:txBody>
      </p:sp>
      <p:pic>
        <p:nvPicPr>
          <p:cNvPr id="13319" name="Picture 6" descr="C:\Users\fin38u5\Desktop\chql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9972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fin38u5\Desktop\tbxoxmtk_b.d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5750" y="3068638"/>
            <a:ext cx="14859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Прямоугольник 15"/>
          <p:cNvSpPr>
            <a:spLocks noChangeArrowheads="1"/>
          </p:cNvSpPr>
          <p:nvPr/>
        </p:nvSpPr>
        <p:spPr bwMode="auto">
          <a:xfrm>
            <a:off x="1071563" y="528637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Семков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С.Д.</a:t>
            </a:r>
            <a:endParaRPr lang="ru-RU">
              <a:latin typeface="Calibri" pitchFamily="34" charset="0"/>
            </a:endParaRPr>
          </a:p>
        </p:txBody>
      </p:sp>
      <p:sp>
        <p:nvSpPr>
          <p:cNvPr id="13322" name="Прямоугольник 16"/>
          <p:cNvSpPr>
            <a:spLocks noChangeArrowheads="1"/>
          </p:cNvSpPr>
          <p:nvPr/>
        </p:nvSpPr>
        <p:spPr bwMode="auto">
          <a:xfrm>
            <a:off x="6500813" y="5286375"/>
            <a:ext cx="170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Логинова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А.П.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73730" name="Object 3"/>
          <p:cNvGraphicFramePr>
            <a:graphicFrameLocks noChangeAspect="1"/>
          </p:cNvGraphicFramePr>
          <p:nvPr/>
        </p:nvGraphicFramePr>
        <p:xfrm>
          <a:off x="512763" y="2019300"/>
          <a:ext cx="8345487" cy="4505325"/>
        </p:xfrm>
        <a:graphic>
          <a:graphicData uri="http://schemas.openxmlformats.org/presentationml/2006/ole">
            <p:oleObj spid="_x0000_s73730" name="Лист с поддержкой макросов" r:id="rId5" imgW="5364481" imgH="2491811" progId="Excel.SheetMacroEnabled.12">
              <p:embed/>
            </p:oleObj>
          </a:graphicData>
        </a:graphic>
      </p:graphicFrame>
      <p:sp>
        <p:nvSpPr>
          <p:cNvPr id="73734" name="Прямоугольник 3"/>
          <p:cNvSpPr>
            <a:spLocks noChangeArrowheads="1"/>
          </p:cNvSpPr>
          <p:nvPr/>
        </p:nvSpPr>
        <p:spPr bwMode="auto">
          <a:xfrm>
            <a:off x="1160463" y="1538288"/>
            <a:ext cx="6840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Ввод в эксплуатацию жилья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357188" y="2179638"/>
          <a:ext cx="8632825" cy="4316412"/>
        </p:xfrm>
        <a:graphic>
          <a:graphicData uri="http://schemas.openxmlformats.org/presentationml/2006/ole">
            <p:oleObj spid="_x0000_s74754" name="Лист с поддержкой макросов" r:id="rId5" imgW="5364481" imgH="2682276" progId="Excel.SheetMacroEnabled.12">
              <p:embed/>
            </p:oleObj>
          </a:graphicData>
        </a:graphic>
      </p:graphicFrame>
      <p:sp>
        <p:nvSpPr>
          <p:cNvPr id="74758" name="Прямоугольник 3"/>
          <p:cNvSpPr>
            <a:spLocks noChangeArrowheads="1"/>
          </p:cNvSpPr>
          <p:nvPr/>
        </p:nvSpPr>
        <p:spPr bwMode="auto">
          <a:xfrm>
            <a:off x="1357313" y="1643063"/>
            <a:ext cx="6840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Объем розничной торговли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75778" name="Object 3"/>
          <p:cNvGraphicFramePr>
            <a:graphicFrameLocks noChangeAspect="1"/>
          </p:cNvGraphicFramePr>
          <p:nvPr/>
        </p:nvGraphicFramePr>
        <p:xfrm>
          <a:off x="357188" y="2255838"/>
          <a:ext cx="8632825" cy="4316412"/>
        </p:xfrm>
        <a:graphic>
          <a:graphicData uri="http://schemas.openxmlformats.org/presentationml/2006/ole">
            <p:oleObj spid="_x0000_s75778" name="Лист с поддержкой макросов" r:id="rId5" imgW="5364481" imgH="2682276" progId="Excel.SheetMacroEnabled.12">
              <p:embed/>
            </p:oleObj>
          </a:graphicData>
        </a:graphic>
      </p:graphicFrame>
      <p:sp>
        <p:nvSpPr>
          <p:cNvPr id="75782" name="Прямоугольник 3"/>
          <p:cNvSpPr>
            <a:spLocks noChangeArrowheads="1"/>
          </p:cNvSpPr>
          <p:nvPr/>
        </p:nvSpPr>
        <p:spPr bwMode="auto">
          <a:xfrm>
            <a:off x="1428750" y="1752600"/>
            <a:ext cx="684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Объем платных услуг населению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76802" name="Object 3"/>
          <p:cNvGraphicFramePr>
            <a:graphicFrameLocks noChangeAspect="1"/>
          </p:cNvGraphicFramePr>
          <p:nvPr/>
        </p:nvGraphicFramePr>
        <p:xfrm>
          <a:off x="428625" y="2357438"/>
          <a:ext cx="8267700" cy="3857625"/>
        </p:xfrm>
        <a:graphic>
          <a:graphicData uri="http://schemas.openxmlformats.org/presentationml/2006/ole">
            <p:oleObj spid="_x0000_s76802" name="Лист с поддержкой макросов" r:id="rId5" imgW="5166452" imgH="2072658" progId="Excel.SheetMacroEnabled.12">
              <p:embed/>
            </p:oleObj>
          </a:graphicData>
        </a:graphic>
      </p:graphicFrame>
      <p:sp>
        <p:nvSpPr>
          <p:cNvPr id="76806" name="Прямоугольник 4"/>
          <p:cNvSpPr>
            <a:spLocks noChangeArrowheads="1"/>
          </p:cNvSpPr>
          <p:nvPr/>
        </p:nvSpPr>
        <p:spPr bwMode="auto">
          <a:xfrm>
            <a:off x="1285875" y="1762125"/>
            <a:ext cx="676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Фонд заработной платы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00063" y="2143116"/>
          <a:ext cx="8343900" cy="4292600"/>
        </p:xfrm>
        <a:graphic>
          <a:graphicData uri="http://schemas.openxmlformats.org/presentationml/2006/ole">
            <p:oleObj spid="_x0000_s77827" name="Лист с поддержкой макросов" r:id="rId5" imgW="5379814" imgH="2766063" progId="Excel.SheetMacroEnabled.12">
              <p:embed/>
            </p:oleObj>
          </a:graphicData>
        </a:graphic>
      </p:graphicFrame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000100" y="1571612"/>
            <a:ext cx="727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Среднедушевые доходы населения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78850" name="Object 3"/>
          <p:cNvGraphicFramePr>
            <a:graphicFrameLocks noChangeAspect="1"/>
          </p:cNvGraphicFramePr>
          <p:nvPr/>
        </p:nvGraphicFramePr>
        <p:xfrm>
          <a:off x="642938" y="2000250"/>
          <a:ext cx="8216900" cy="4572000"/>
        </p:xfrm>
        <a:graphic>
          <a:graphicData uri="http://schemas.openxmlformats.org/presentationml/2006/ole">
            <p:oleObj spid="_x0000_s78850" name="Лист с поддержкой макросов" r:id="rId5" imgW="5242468" imgH="2613605" progId="Excel.SheetMacroEnabled.12">
              <p:embed/>
            </p:oleObj>
          </a:graphicData>
        </a:graphic>
      </p:graphicFrame>
      <p:sp>
        <p:nvSpPr>
          <p:cNvPr id="78854" name="Прямоугольник 3"/>
          <p:cNvSpPr>
            <a:spLocks noChangeArrowheads="1"/>
          </p:cNvSpPr>
          <p:nvPr/>
        </p:nvSpPr>
        <p:spPr bwMode="auto">
          <a:xfrm>
            <a:off x="1085850" y="1476375"/>
            <a:ext cx="7272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Рынок труда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79874" name="Object 3"/>
          <p:cNvGraphicFramePr>
            <a:graphicFrameLocks noChangeAspect="1"/>
          </p:cNvGraphicFramePr>
          <p:nvPr/>
        </p:nvGraphicFramePr>
        <p:xfrm>
          <a:off x="285750" y="2214563"/>
          <a:ext cx="8504238" cy="4286250"/>
        </p:xfrm>
        <a:graphic>
          <a:graphicData uri="http://schemas.openxmlformats.org/presentationml/2006/ole">
            <p:oleObj spid="_x0000_s79874" name="Лист с поддержкой макросов" r:id="rId5" imgW="4785296" imgH="1691728" progId="Excel.SheetMacroEnabled.12">
              <p:embed/>
            </p:oleObj>
          </a:graphicData>
        </a:graphic>
      </p:graphicFrame>
      <p:sp>
        <p:nvSpPr>
          <p:cNvPr id="79878" name="Прямоугольник 3"/>
          <p:cNvSpPr>
            <a:spLocks noChangeArrowheads="1"/>
          </p:cNvSpPr>
          <p:nvPr/>
        </p:nvSpPr>
        <p:spPr bwMode="auto">
          <a:xfrm>
            <a:off x="928688" y="1643063"/>
            <a:ext cx="727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Естественное движение населения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 на год</a:t>
            </a:r>
          </a:p>
        </p:txBody>
      </p:sp>
      <p:sp>
        <p:nvSpPr>
          <p:cNvPr id="80900" name="Rectangle 1"/>
          <p:cNvSpPr>
            <a:spLocks noChangeArrowheads="1"/>
          </p:cNvSpPr>
          <p:nvPr/>
        </p:nvSpPr>
        <p:spPr bwMode="auto">
          <a:xfrm>
            <a:off x="142875" y="1163638"/>
            <a:ext cx="885825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tabLst>
                <a:tab pos="685800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 2014-2015 году бюджетная и налоговая политика городского округа реализовывалась в сложных экономических условиях и в первую очередь была направлена на сохранение сбалансированности и устойчивости  бюджетной системы городского округа.</a:t>
            </a:r>
          </a:p>
          <a:p>
            <a:pPr indent="449263" algn="just" eaLnBrk="0" hangingPunct="0">
              <a:tabLst>
                <a:tab pos="685800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Учитывая снижение основных экономических показателей городского округа в 2015 году, за 10 месяцев 2015 года по некоторым доходным источникам наблюдается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отрицательная динамика исполнения бюджета. В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сопоставимых условиях к 2014 году доходы 2015 года по отдельным показателям следующие: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tabLst>
                <a:tab pos="685800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 получен 67317,0 тыс.руб., снижение  на 4,0%, связано с сокращением численности работающих градообразующего предприятия ФГУП «УКВЗ» - филиал ФГУП им.Хруничева по сравнению с соответствующим периодом прошлого года на 337 человек, сокращением численности ФГБУЗ МСЧ №162 ФМБА России на 70 человек, перевод с 01.05.2015 года 3222 человека ФГУП «УКВЗ» - филиал ФГУП им.Хруничева на 4-х дневную неделю.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tabLst>
                <a:tab pos="685800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снизился  показатель по штрафам и санкциям на 1491,0  тыс.руб.;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tabLst>
                <a:tab pos="685800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снижение по доходам от сдачи в аренду имущества на 161,0 тыс.руб;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tabLst>
                <a:tab pos="685800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снижение по арендной плате за земельные участки на 864,0 тыс.руб, в связи с повышением кадастровой стоимости земельных участков.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Прямоугольник 4"/>
          <p:cNvSpPr>
            <a:spLocks noChangeArrowheads="1"/>
          </p:cNvSpPr>
          <p:nvPr/>
        </p:nvSpPr>
        <p:spPr bwMode="auto">
          <a:xfrm>
            <a:off x="142875" y="1289050"/>
            <a:ext cx="87868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>
              <a:tabLst>
                <a:tab pos="685800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 2016 году ситуация в экономике может быть непредсказуемой, в связи с международными экономическими санкциями, внешнеполитической обстановкой, падением рубля, снижением объема производства в промышленности и падением в металлургической отрасли.</a:t>
            </a:r>
          </a:p>
          <a:p>
            <a:pPr indent="449263" algn="just" eaLnBrk="0" hangingPunct="0">
              <a:tabLst>
                <a:tab pos="685800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Главной задачей налоговой политики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Усть-Катавского городского округа является содействие исполнения доходов бюджета в целях выполнения расходных обязательств округа. </a:t>
            </a:r>
          </a:p>
          <a:p>
            <a:pPr indent="449263" algn="just" eaLnBrk="0" hangingPunct="0">
              <a:tabLst>
                <a:tab pos="685800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Главным новшеством 2016 года является принятие в  ноябре 2015 года решения Собрания депутатов «О введении налога на имущество  физических лиц» с налогообложением имущества от кадастровой стоимости объектов, который устанавливается с 01.01.2016 года.</a:t>
            </a:r>
          </a:p>
        </p:txBody>
      </p:sp>
      <p:sp>
        <p:nvSpPr>
          <p:cNvPr id="81924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 на год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Прямоугольник 2"/>
          <p:cNvSpPr>
            <a:spLocks noChangeArrowheads="1"/>
          </p:cNvSpPr>
          <p:nvPr/>
        </p:nvSpPr>
        <p:spPr bwMode="auto">
          <a:xfrm>
            <a:off x="1000125" y="142875"/>
            <a:ext cx="7929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характеристики бюджета Усть-Катавского городского округа на 2016 год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38" y="1785938"/>
          <a:ext cx="8001000" cy="3227388"/>
        </p:xfrm>
        <a:graphic>
          <a:graphicData uri="http://schemas.openxmlformats.org/drawingml/2006/table">
            <a:tbl>
              <a:tblPr/>
              <a:tblGrid>
                <a:gridCol w="6537325"/>
                <a:gridCol w="1463675"/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  в тыс.руб.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-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663 562,2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- всего,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668 311,4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(+), дефицит (-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-4 749,2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внутреннего долга (по состоянию на 1 января года, следующего за очередным финансовым годом)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42875" y="1377950"/>
            <a:ext cx="90011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981200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	Вашему вниманию представлен материал «Бюджет для граждан», который поможет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разобраться в главном финансовом документе Усть-Катавского городского округа, понять, как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формируется и расходуется бюджет нашего округа.</a:t>
            </a:r>
          </a:p>
          <a:p>
            <a:pPr eaLnBrk="0" hangingPunct="0">
              <a:tabLst>
                <a:tab pos="-1981200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	В 2016 году бюджетная политика городского округа должна учитывать прогнозируемые риски развития экономики городского округа, влияние внешнеэкономических факторов и предусматривать реальные меры по минимизации их неблагоприятного влияния на качество жизни населения округа. В целях выполнения поставленных задач, планирование доходной части основывается на основе «консервативного», то есть, наиболее реалистичного варианта экономического прогноза развития округа. Этот подход позволит предотвратить риски, связанные с принятием расходных обязательств, не обеспеченных доходами.</a:t>
            </a:r>
          </a:p>
          <a:p>
            <a:pPr eaLnBrk="0" hangingPunct="0">
              <a:tabLst>
                <a:tab pos="-1981200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 2016 году большая часть расходов бюджета будет осуществляться в рамках программ. При программном планировании бюджета более четко прослеживается цель мероприятий и результат, что позволяет оценить насколько эффективно используются бюджетные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средства.</a:t>
            </a:r>
          </a:p>
          <a:p>
            <a:pPr eaLnBrk="0" hangingPunct="0">
              <a:tabLst>
                <a:tab pos="-1981200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	Надеемся, что знакомство с муниципальными финансами округа будет для вас интересным, полезным и даст возможность с пониманием участвовать в принятии общих решений на благо жителей нашего округа.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43000" y="214313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Обращение главы </a:t>
            </a:r>
            <a:r>
              <a:rPr lang="ru-RU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Усть-Катавского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 городского округа </a:t>
            </a:r>
            <a:r>
              <a:rPr lang="ru-RU" sz="2800" b="1" dirty="0" err="1">
                <a:latin typeface="Times New Roman" pitchFamily="18" charset="0"/>
                <a:ea typeface="+mj-ea"/>
                <a:cs typeface="Times New Roman" pitchFamily="18" charset="0"/>
              </a:rPr>
              <a:t>Семкова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 С.Д.</a:t>
            </a:r>
            <a:endParaRPr lang="ru-RU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9" name="Объект 6"/>
          <p:cNvGraphicFramePr>
            <a:graphicFrameLocks/>
          </p:cNvGraphicFramePr>
          <p:nvPr/>
        </p:nvGraphicFramePr>
        <p:xfrm>
          <a:off x="684213" y="1557338"/>
          <a:ext cx="7858125" cy="4429125"/>
        </p:xfrm>
        <a:graphic>
          <a:graphicData uri="http://schemas.openxmlformats.org/presentationml/2006/ole">
            <p:oleObj spid="_x0000_s24579" name="Worksheet" r:id="rId5" imgW="6145301" imgH="3310415" progId="Excel.Sheet.8">
              <p:embed/>
            </p:oleObj>
          </a:graphicData>
        </a:graphic>
      </p:graphicFrame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1000125" y="142875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Доходы бюджета Усть-Катавского городского округа на 2016 год (тыс. руб.)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69" name="Диаграмма 2"/>
          <p:cNvGraphicFramePr>
            <a:graphicFrameLocks/>
          </p:cNvGraphicFramePr>
          <p:nvPr/>
        </p:nvGraphicFramePr>
        <p:xfrm>
          <a:off x="571500" y="1500188"/>
          <a:ext cx="8143875" cy="4786312"/>
        </p:xfrm>
        <a:graphic>
          <a:graphicData uri="http://schemas.openxmlformats.org/presentationml/2006/ole">
            <p:oleObj spid="_x0000_s32769" name="Worksheet" r:id="rId5" imgW="6096528" imgH="3542083" progId="Excel.Sheet.8">
              <p:embed/>
            </p:oleObj>
          </a:graphicData>
        </a:graphic>
      </p:graphicFrame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000125" y="214313"/>
            <a:ext cx="7929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Собственные доходы бюджета на 2016 год (тыс. руб.)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5" name="Диаграмма 3"/>
          <p:cNvGraphicFramePr>
            <a:graphicFrameLocks/>
          </p:cNvGraphicFramePr>
          <p:nvPr/>
        </p:nvGraphicFramePr>
        <p:xfrm>
          <a:off x="1285875" y="1071563"/>
          <a:ext cx="6643688" cy="3714750"/>
        </p:xfrm>
        <a:graphic>
          <a:graphicData uri="http://schemas.openxmlformats.org/presentationml/2006/ole">
            <p:oleObj spid="_x0000_s31745" name="Worksheet" r:id="rId5" imgW="5505165" imgH="3206774" progId="Excel.Sheet.8">
              <p:embed/>
            </p:oleObj>
          </a:graphicData>
        </a:graphic>
      </p:graphicFrame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944563" y="142875"/>
            <a:ext cx="8199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Структура межбюджетных трансфертов на 2016г.</a:t>
            </a:r>
          </a:p>
          <a:p>
            <a:pPr algn="ctr" eaLnBrk="0" hangingPunct="0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42875" y="4857750"/>
            <a:ext cx="8786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1925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Виды финансовой помощи муниципальному образованию Усть-Катавский городской округ из федерального бюджета и бюджета Челябинской области</a:t>
            </a:r>
          </a:p>
          <a:p>
            <a:pPr eaLnBrk="0" hangingPunct="0">
              <a:tabLst>
                <a:tab pos="161925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*	Дотация на выравнивание бюджетной обеспеченности</a:t>
            </a:r>
          </a:p>
          <a:p>
            <a:pPr eaLnBrk="0" hangingPunct="0">
              <a:tabLst>
                <a:tab pos="161925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*	Субсидии местным бюджетам</a:t>
            </a:r>
          </a:p>
          <a:p>
            <a:pPr eaLnBrk="0" hangingPunct="0">
              <a:tabLst>
                <a:tab pos="161925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*	Субвенции местным бюджетам	</a:t>
            </a:r>
          </a:p>
          <a:p>
            <a:pPr eaLnBrk="0" hangingPunct="0">
              <a:tabLst>
                <a:tab pos="161925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* Иные межбюджетные трансферты местным бюджетам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1"/>
          <p:cNvSpPr>
            <a:spLocks noChangeArrowheads="1"/>
          </p:cNvSpPr>
          <p:nvPr/>
        </p:nvSpPr>
        <p:spPr bwMode="auto">
          <a:xfrm>
            <a:off x="1000125" y="142875"/>
            <a:ext cx="792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Основные направления бюджетной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политики на 2016 год</a:t>
            </a:r>
          </a:p>
        </p:txBody>
      </p: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142875" y="1789113"/>
            <a:ext cx="88582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В среднесрочной перспективе бюджетная политика округа сохранит свои приоритеты и будет сконцентрирована на решении следующих основных задач:</a:t>
            </a:r>
          </a:p>
          <a:p>
            <a:pPr indent="450850"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1. Обеспечение сбалансированности бюджета городского округа.</a:t>
            </a:r>
          </a:p>
          <a:p>
            <a:pPr indent="450850" algn="just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 Оптимизация бюджетных расходов за счет повышения их эффективности.</a:t>
            </a:r>
          </a:p>
          <a:p>
            <a:pPr indent="450850" algn="just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 Совершенствование и дальнейшее развитие программно-целевых инструментов бюджетного планирования.</a:t>
            </a:r>
          </a:p>
          <a:p>
            <a:pPr indent="450850" algn="just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4. Повышение качества предоставления муниципальных услуг.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  <p:sp>
        <p:nvSpPr>
          <p:cNvPr id="88068" name="Rectangle 2"/>
          <p:cNvSpPr>
            <a:spLocks noChangeArrowheads="1"/>
          </p:cNvSpPr>
          <p:nvPr/>
        </p:nvSpPr>
        <p:spPr bwMode="auto">
          <a:xfrm>
            <a:off x="142875" y="1177925"/>
            <a:ext cx="88582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Особенности формирования расходной части бюджета городского округа на 2016 год обусловлены: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1) необходимостью соблюдения установленных ограничений на размер дефицита бюджета округа и объема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муниципального долга УКГО;</a:t>
            </a:r>
          </a:p>
          <a:p>
            <a:pPr indent="450850" algn="just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2) дальнейшей реализацией приоритетов бюджетной политики, сформулированных в социальных Указах и поручениях Президента Российской Федерации;</a:t>
            </a: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3) сохранением режима экономии бюджетных средств и продолжением работы по оптимизации не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первоочередных расходов;</a:t>
            </a:r>
          </a:p>
          <a:p>
            <a:pPr indent="450850" algn="just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4) уточнением объема бюджетных ассигнований на 2016 год с учетом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повышения с 1 июля 2015 года окладов работников бюджетной сферы на 5%, индексации отдельных расходов, обеспечивающих бесперебойное функционирование учреждений бюджетной сферы, по прогнозируемому росту тарифов на коммунальные услуги, а также уровню инфляции.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1"/>
          <p:cNvSpPr>
            <a:spLocks noChangeArrowheads="1"/>
          </p:cNvSpPr>
          <p:nvPr/>
        </p:nvSpPr>
        <p:spPr bwMode="auto">
          <a:xfrm>
            <a:off x="142875" y="1598613"/>
            <a:ext cx="8858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При определении структуры и объемов бюджетных ассигнований приоритетами бюджетных расходов являются: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1. Безусловное выполнение законодательно установленных мер социальной поддержки населения городского округа.</a:t>
            </a:r>
          </a:p>
          <a:p>
            <a:pPr indent="450850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 Обеспечение равных возможностей для получения качественных образовательных услуг, включая развитие инфраструктуры общеобразовательных и дошкольных учреждений.</a:t>
            </a:r>
          </a:p>
          <a:p>
            <a:pPr indent="450850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 Создание благоприятной среды для развития малого предпринимательства.</a:t>
            </a:r>
          </a:p>
          <a:p>
            <a:pPr indent="450850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4. Создание условий, обеспечивающих возможность жителей УКГО  заниматься физической культурой и спортом.</a:t>
            </a:r>
          </a:p>
          <a:p>
            <a:pPr indent="450850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 Развитие муниципальной дорожно-транспортной инфраструктуры</a:t>
            </a:r>
          </a:p>
        </p:txBody>
      </p:sp>
      <p:sp>
        <p:nvSpPr>
          <p:cNvPr id="89092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2"/>
          <p:cNvSpPr>
            <a:spLocks noChangeArrowheads="1"/>
          </p:cNvSpPr>
          <p:nvPr/>
        </p:nvSpPr>
        <p:spPr bwMode="auto">
          <a:xfrm>
            <a:off x="1071563" y="214313"/>
            <a:ext cx="7786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Расходы бюджета Усть-Катавского городского округа на 2016 год (млн. руб.)</a:t>
            </a: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6865" name="Диаграмма 4"/>
          <p:cNvGraphicFramePr>
            <a:graphicFrameLocks/>
          </p:cNvGraphicFramePr>
          <p:nvPr/>
        </p:nvGraphicFramePr>
        <p:xfrm>
          <a:off x="642938" y="1357313"/>
          <a:ext cx="8001000" cy="5286375"/>
        </p:xfrm>
        <a:graphic>
          <a:graphicData uri="http://schemas.openxmlformats.org/presentationml/2006/ole">
            <p:oleObj spid="_x0000_s36865" name="Worksheet" r:id="rId5" imgW="5867576" imgH="601963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1429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бюджета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357298"/>
            <a:ext cx="407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Инвестиции в человеческий капитал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71876"/>
            <a:ext cx="1047750" cy="781050"/>
          </a:xfrm>
          <a:prstGeom prst="rect">
            <a:avLst/>
          </a:prstGeom>
          <a:noFill/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643314"/>
            <a:ext cx="1047750" cy="695325"/>
          </a:xfrm>
          <a:prstGeom prst="rect">
            <a:avLst/>
          </a:prstGeom>
          <a:noFill/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643314"/>
            <a:ext cx="1047750" cy="723900"/>
          </a:xfrm>
          <a:prstGeom prst="rect">
            <a:avLst/>
          </a:prstGeom>
          <a:noFill/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357430"/>
            <a:ext cx="1143000" cy="952500"/>
          </a:xfrm>
          <a:prstGeom prst="rect">
            <a:avLst/>
          </a:prstGeom>
          <a:noFill/>
        </p:spPr>
      </p:pic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5143504" y="1785926"/>
            <a:ext cx="8001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+3%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792" tIns="228528" rIns="358662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1357290" y="1428736"/>
            <a:ext cx="6929486" cy="216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792" tIns="228528" rIns="35866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8888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888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383,1  млн.руб.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88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588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				336,2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588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Культура				41,7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588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Здравоохранение			0,1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588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Физическая культура и спорт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16,5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88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285720" y="4226510"/>
            <a:ext cx="8715404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3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2016 году на это будет направлен каждый второй рубль муниципальной казны или 394,5 млн.руб. В сравнении с планами на текущий год объем этих расходов увеличится на 3%.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3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направление включает в себя финансирование образования, культуры, здравоохранения, физкультуры и спорта.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3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В-первую очередь средства пойдут на дальнейшее повышение заработной платы в отраслях образование и культура, которое в целом осуществляется запланированными темпами. В части обеспечения  государственных гарантий реализации прав на получение общедоступного и бесплатного образования расходы на оплату труда учителей и педагогических работников запланированы с ростом на 8,6% от текущего года.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3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бюджета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428736"/>
            <a:ext cx="344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Социальная защита населения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928802"/>
            <a:ext cx="1143000" cy="9525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00232" y="3143248"/>
            <a:ext cx="1496908" cy="11226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75078" y="3143248"/>
            <a:ext cx="1011236" cy="10112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32104" y="3214686"/>
            <a:ext cx="1440160" cy="10801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sp>
        <p:nvSpPr>
          <p:cNvPr id="109573" name="AutoShape 5"/>
          <p:cNvSpPr>
            <a:spLocks noChangeArrowheads="1"/>
          </p:cNvSpPr>
          <p:nvPr/>
        </p:nvSpPr>
        <p:spPr bwMode="auto">
          <a:xfrm rot="10800000">
            <a:off x="3643306" y="2214554"/>
            <a:ext cx="1143008" cy="6429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+7,4%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3000364" y="1857364"/>
            <a:ext cx="2857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187,7 млн.руб.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3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3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3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22860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228600" y="401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285720" y="4786322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эти цели выделяется практически каждый четвертый рубль бюджета или 187,7 млн.руб.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3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два основных направления формируют социальную составляющую бюджета, удельный вес которой в 2016 году остается на уровне 87%.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бюджета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428736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Инфраструктурное и экономическое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643182"/>
            <a:ext cx="1143000" cy="9525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31576" y="4000504"/>
            <a:ext cx="1440160" cy="10801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35601" y="3979252"/>
            <a:ext cx="1493523" cy="10928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03476" y="3991953"/>
            <a:ext cx="1440160" cy="10801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000504"/>
            <a:ext cx="1295400" cy="971550"/>
          </a:xfrm>
          <a:prstGeom prst="rect">
            <a:avLst/>
          </a:prstGeom>
          <a:noFill/>
        </p:spPr>
      </p:pic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5286380" y="2071678"/>
            <a:ext cx="1214446" cy="50006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-10,4%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792" tIns="228528" rIns="358662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1785918" y="1714488"/>
            <a:ext cx="5572164" cy="24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792" tIns="228528" rIns="35866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25,5  млн.руб.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Жилищно-коммунальное хозяйство	12,8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Дорожное хозяйство			9,1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Национальная экономика		0,9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Охрана окружающей среды		0,2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3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228600" y="515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285720" y="5143512"/>
            <a:ext cx="8501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сумма средств, выделенных на развитие округа в 2016 году составит  25,5 млн.руб. со снижением на 10,4% от текущего года. Их доля в расходах бюджета составляет 3,8%.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дорожное хозяйство, жилищно-коммунальная сфера, транспорт, охрана окружающей среды.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на содержание дорог, пешеходных дорожек, лестниц, мостов, автобусных остановок в рамках Дорожного фонда составят в 2016 году 9,1 млн.руб. на уровне расходов текущего года.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85750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бюджета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071546"/>
            <a:ext cx="3173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управление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1143000" cy="952500"/>
          </a:xfrm>
          <a:prstGeom prst="rect">
            <a:avLst/>
          </a:prstGeom>
          <a:noFill/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500576"/>
            <a:ext cx="1143000" cy="857250"/>
          </a:xfrm>
          <a:prstGeom prst="rect">
            <a:avLst/>
          </a:prstGeom>
          <a:noFill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486289"/>
            <a:ext cx="1047750" cy="942975"/>
          </a:xfrm>
          <a:prstGeom prst="rect">
            <a:avLst/>
          </a:prstGeom>
          <a:noFill/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500570"/>
            <a:ext cx="1257300" cy="838200"/>
          </a:xfrm>
          <a:prstGeom prst="rect">
            <a:avLst/>
          </a:prstGeom>
          <a:noFill/>
        </p:spPr>
      </p:pic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500570"/>
            <a:ext cx="1047750" cy="781050"/>
          </a:xfrm>
          <a:prstGeom prst="rect">
            <a:avLst/>
          </a:prstGeom>
          <a:noFill/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714348" y="1214422"/>
            <a:ext cx="7429552" cy="397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792" tIns="228528" rIns="35866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60,6 млн.руб.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ОМС   	       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48,7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переданных полномочий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т.ч. ЗАГС, ВУС, КДН,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админ.комиссия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т.д.)	 2,9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собственности	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Резервный фонд			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2,0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муниципальных выборов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Обслуживание муниципального долга	   	 0,2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Предупреждение и ликвидация ЧС и ГО	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Пожарная безопасность	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субсидии МАУ «МФЦ»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3,0 	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22860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228600" y="404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142844" y="5402721"/>
            <a:ext cx="864399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Доля расходов на это направление составит 9,1%. В это направление объединены средства на обеспечение деятельности органов местного самоуправления, проведение муниципальных выборов, гражданскую оборону и предупреждение и ликвидацию ЧС, выполнение государственных полномочий, в том числе по регистрации актов гражданского состояния, осуществление первичного воинского учета.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3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Сумма расходов на «Муниципальное управление» составит 60,6 млн.руб.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1" name="AutoShape 11"/>
          <p:cNvSpPr>
            <a:spLocks noChangeArrowheads="1"/>
          </p:cNvSpPr>
          <p:nvPr/>
        </p:nvSpPr>
        <p:spPr bwMode="auto">
          <a:xfrm>
            <a:off x="5343536" y="1428736"/>
            <a:ext cx="800100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+3%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2"/>
          <p:cNvSpPr>
            <a:spLocks noChangeArrowheads="1"/>
          </p:cNvSpPr>
          <p:nvPr/>
        </p:nvSpPr>
        <p:spPr bwMode="auto">
          <a:xfrm>
            <a:off x="1071563" y="214313"/>
            <a:ext cx="7929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Структура расходов бюджета округа по подразделам раздела «Образование» на 2016год.</a:t>
            </a: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5841" name="Диаграмма 5"/>
          <p:cNvGraphicFramePr>
            <a:graphicFrameLocks/>
          </p:cNvGraphicFramePr>
          <p:nvPr/>
        </p:nvGraphicFramePr>
        <p:xfrm>
          <a:off x="428625" y="1571625"/>
          <a:ext cx="8215313" cy="4505325"/>
        </p:xfrm>
        <a:graphic>
          <a:graphicData uri="http://schemas.openxmlformats.org/presentationml/2006/ole">
            <p:oleObj spid="_x0000_s35841" name="Worksheet" r:id="rId5" imgW="6492803" imgH="34689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2"/>
          <p:cNvSpPr>
            <a:spLocks noChangeArrowheads="1"/>
          </p:cNvSpPr>
          <p:nvPr/>
        </p:nvSpPr>
        <p:spPr bwMode="auto">
          <a:xfrm>
            <a:off x="1071563" y="214313"/>
            <a:ext cx="7858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latin typeface="Times New Roman" pitchFamily="18" charset="0"/>
                <a:cs typeface="Times New Roman" pitchFamily="18" charset="0"/>
              </a:rPr>
              <a:t>Структура расходов бюджета округа по подразделам раздела «Жилищно-коммунальное хозяйство» на 2016год.</a:t>
            </a: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4817" name="Диаграмма 7"/>
          <p:cNvGraphicFramePr>
            <a:graphicFrameLocks/>
          </p:cNvGraphicFramePr>
          <p:nvPr/>
        </p:nvGraphicFramePr>
        <p:xfrm>
          <a:off x="357188" y="1500188"/>
          <a:ext cx="8429625" cy="4433887"/>
        </p:xfrm>
        <a:graphic>
          <a:graphicData uri="http://schemas.openxmlformats.org/presentationml/2006/ole">
            <p:oleObj spid="_x0000_s34817" name="Worksheet" r:id="rId5" imgW="5505165" imgH="271905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2"/>
          <p:cNvSpPr>
            <a:spLocks noChangeArrowheads="1"/>
          </p:cNvSpPr>
          <p:nvPr/>
        </p:nvSpPr>
        <p:spPr bwMode="auto">
          <a:xfrm>
            <a:off x="1071563" y="142875"/>
            <a:ext cx="778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Структура расходов бюджета округа по подразделам раздела «Социальная политика» на 2016год.</a:t>
            </a: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3793" name="Диаграмма 8"/>
          <p:cNvGraphicFramePr>
            <a:graphicFrameLocks/>
          </p:cNvGraphicFramePr>
          <p:nvPr/>
        </p:nvGraphicFramePr>
        <p:xfrm>
          <a:off x="285750" y="1357313"/>
          <a:ext cx="8572500" cy="4462462"/>
        </p:xfrm>
        <a:graphic>
          <a:graphicData uri="http://schemas.openxmlformats.org/presentationml/2006/ole">
            <p:oleObj spid="_x0000_s33793" name="Worksheet" r:id="rId5" imgW="5505165" imgH="320677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142875" y="1192213"/>
            <a:ext cx="88582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Подходы, применяемые при планировании бюджета:</a:t>
            </a:r>
          </a:p>
          <a:p>
            <a:pPr indent="450850"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1. Фонд оплаты труда работников бюджетной сферы рассчитан с учетом принятых в 2015 году решений о повышении заработной платы с 1 июля 2015 года на 5%  по собственным полномочиям. Кроме того, при определении объемов субсидий МФЦ учтено увеличение ФОТ за счет открытия двух новых окон для предоставления услуг населению. ФОТ по Ребячьей Республике рассчитан на 9 месяцев.</a:t>
            </a: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 Бюджетные ассигнования на обеспечение деятельности муниципальных казенных учреждений и органов местного самоуправления, а также на предоставление субсидий муниципальным бюджетным и автономным учреждениям на выполнение муниципального задания за счет средств местного бюджета определены уровне бюджетных ассигнований 2015 года.  </a:t>
            </a: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 Расходы на оплату топливно-энергетических ресурсов, услуг водоснабжения, водоотведения, потребляемых муниципальными учреждениями, и электрической энергии, расходуемой на уличное освещение, определены на уровне бюджетных ассигнований 2015 года, за исключением оплаты ТЭР по Ребячьей Республики</a:t>
            </a:r>
          </a:p>
        </p:txBody>
      </p:sp>
      <p:sp>
        <p:nvSpPr>
          <p:cNvPr id="94212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Прямоугольник 3"/>
          <p:cNvSpPr>
            <a:spLocks noChangeArrowheads="1"/>
          </p:cNvSpPr>
          <p:nvPr/>
        </p:nvSpPr>
        <p:spPr bwMode="auto">
          <a:xfrm>
            <a:off x="142875" y="1285875"/>
            <a:ext cx="885825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4. Затраты на уплату налога на имущество, транспортного и земельного налогов, уплачиваемых муниципальными казенными учреждениями и органами местного самоуправления, определены в соответствии с налоговым законодательством, исходя из фактических платежей указанных налогов во 2 квартале 2015 года с учетом налоговой базы, сложившейся на 1 июля 2015 года (в том числе изменений кадастровой стоимости земельных участков), а также установленных сроков уплаты налогов.</a:t>
            </a: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 Расходы на приобретение продуктов питания и организацию питания в образовательных организациях запланированы с небольшим ростом 103%от бюджета 2015 года.</a:t>
            </a: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6. Расходы на реализацию мероприятий муниципальных программ. В 2016 году предусмотрены ассигнования на реализацию 28 муниципальных программ с объемом финансирования 627,5 млн.руб.</a:t>
            </a: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Доля расходов, охваченных программно-целевыми методами планирования, составит в 2016 году 93,9% всех расходов бюджета.</a:t>
            </a:r>
          </a:p>
        </p:txBody>
      </p:sp>
      <p:sp>
        <p:nvSpPr>
          <p:cNvPr id="95236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09" name="Диаграмма 9"/>
          <p:cNvGraphicFramePr>
            <a:graphicFrameLocks/>
          </p:cNvGraphicFramePr>
          <p:nvPr/>
        </p:nvGraphicFramePr>
        <p:xfrm>
          <a:off x="714375" y="1571625"/>
          <a:ext cx="7858125" cy="4429125"/>
        </p:xfrm>
        <a:graphic>
          <a:graphicData uri="http://schemas.openxmlformats.org/presentationml/2006/ole">
            <p:oleObj spid="_x0000_s43009" name="Worksheet" r:id="rId5" imgW="5505165" imgH="3206774" progId="Excel.Sheet.8">
              <p:embed/>
            </p:oleObj>
          </a:graphicData>
        </a:graphic>
      </p:graphicFrame>
      <p:sp>
        <p:nvSpPr>
          <p:cNvPr id="43012" name="Прямоугольник 2"/>
          <p:cNvSpPr>
            <a:spLocks noChangeArrowheads="1"/>
          </p:cNvSpPr>
          <p:nvPr/>
        </p:nvSpPr>
        <p:spPr bwMode="auto">
          <a:xfrm>
            <a:off x="1071563" y="142875"/>
            <a:ext cx="778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Структура расходов бюджета округа по программным мероприятиям.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428750"/>
          <a:ext cx="8215312" cy="4937760"/>
        </p:xfrm>
        <a:graphic>
          <a:graphicData uri="http://schemas.openxmlformats.org/drawingml/2006/table">
            <a:tbl>
              <a:tblPr/>
              <a:tblGrid>
                <a:gridCol w="506412"/>
                <a:gridCol w="5900738"/>
                <a:gridCol w="996950"/>
                <a:gridCol w="811212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проекте бюджета, в тыс.руб.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мероп-риятия (МБ)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"Доступное и комфортное жилье - гражданам России" в Усть-Катавском городском округе на 2016-2020 годы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1 021,9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1 021,9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"Модернизация объектов коммунальной инфраструктуры"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"Подготовка земельных участков для освоения в целях жилищного строительства"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221,9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221,9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 "Оказание молодым семьям государственной поддержки для улучшения жилищных условий"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"Чистая вода" на территории Усть-Катавского городского округа на 2009-2020гг.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25" name="Прямоугольник 5"/>
          <p:cNvSpPr>
            <a:spLocks noChangeArrowheads="1"/>
          </p:cNvSpPr>
          <p:nvPr/>
        </p:nvSpPr>
        <p:spPr bwMode="auto">
          <a:xfrm>
            <a:off x="1000125" y="142875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государственных и муниципальных программ, предусмотренных в проекте бюджета  к финансированию в 2016  году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500" y="1285875"/>
          <a:ext cx="8215313" cy="4663440"/>
        </p:xfrm>
        <a:graphic>
          <a:graphicData uri="http://schemas.openxmlformats.org/drawingml/2006/table">
            <a:tbl>
              <a:tblPr/>
              <a:tblGrid>
                <a:gridCol w="506413"/>
                <a:gridCol w="5900737"/>
                <a:gridCol w="996950"/>
                <a:gridCol w="811213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"Оздоровление экологической обстановки в Усть-Катавском городском округе на 2016-2018 гг."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"Техническое обслуживание и модернизация системы уличного освещения с обеспечением приборного учета электроэнергии на территории Усть-Катавского городского округа на 2014-2016 годы" 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5 897,4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"Ремонт, содержание и повышение безопасности дорожно-транспортной инфраструктуры местного значения в  Усть-Катавском городском округе на 2014-2016 годы"</a:t>
                      </a:r>
                    </a:p>
                  </a:txBody>
                  <a:tcPr marL="13452" marR="134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9 054,1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9 054,1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безопасности жизнедеятельности населения Усть-Катавского городского округа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921,9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921,9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и развитие молодых граждан Усть-Катавского городского округа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269,6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269,6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в Усть-Катавском городском округе на 2014-2016 годы"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190 054,1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44" name="Прямоугольник 5"/>
          <p:cNvSpPr>
            <a:spLocks noChangeArrowheads="1"/>
          </p:cNvSpPr>
          <p:nvPr/>
        </p:nvSpPr>
        <p:spPr bwMode="auto">
          <a:xfrm>
            <a:off x="1000125" y="142875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государственных и муниципальных программ, предусмотренных в проекте бюджета  к финансированию в 2016  году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500" y="1285875"/>
          <a:ext cx="8215313" cy="5440680"/>
        </p:xfrm>
        <a:graphic>
          <a:graphicData uri="http://schemas.openxmlformats.org/drawingml/2006/table">
            <a:tbl>
              <a:tblPr/>
              <a:tblGrid>
                <a:gridCol w="506413"/>
                <a:gridCol w="5900737"/>
                <a:gridCol w="996950"/>
                <a:gridCol w="811213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"Поддержка и развитие дошкольного образования Усть-Катавского городского округа на 2015-2017 годы"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128905,3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358,8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«Безопасность образовательных учреждений  в  Усть-Катавском городском округе на 2014-2016 гг.» 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и обслуживание граждан в Усть-Катавском городском округе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180 984,6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1 945,0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социально-ориентированных некоммерческих организаций в Усть-Катавском городском округе на 2014-2016 гг."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в Усть-Катавском городском округе на 2014-2016 годы", в т.ч. Резервный фонд - 2000,0 т.р.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11 161,5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1 381,4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 имуществом Усть-Катавского городского округа 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8 353,7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 и развитие малого предпринимательства в Усть-Катавском городском округе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73" name="Прямоугольник 5"/>
          <p:cNvSpPr>
            <a:spLocks noChangeArrowheads="1"/>
          </p:cNvSpPr>
          <p:nvPr/>
        </p:nvSpPr>
        <p:spPr bwMode="auto">
          <a:xfrm>
            <a:off x="1000125" y="142875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государственных и муниципальных программ, предусмотренных в проекте бюджета  к финансированию в 2016  году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Этапы бюджетного планирования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42875" y="1184275"/>
            <a:ext cx="878681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7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b="1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en-US" sz="1700" b="1">
              <a:latin typeface="Times New Roman" pitchFamily="18" charset="0"/>
              <a:cs typeface="Times New Roman" pitchFamily="18" charset="0"/>
            </a:endParaRPr>
          </a:p>
          <a:p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	Бюджет 2016 года формируется на однолетний период.   </a:t>
            </a: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До начала составления проекта бюджета Усть-Катавского городского округа администрацией УКГО принято постановление № 697-1 от 09.06.2015г. «О графике подготовки и рассмотрения материалов, необходимых для составления проекта бюджета Усть-Катавского городского округа на 2016год и на плановый период 2017 и 2018годов», решение Собрания депутатов от 23.10.2015г. № 148 «Об особенностях составления и утверждения проекта бюджета Усть-Катавского городского округа на 2016год и о приостановлении действия положений решения Собрания депутатов Усть-Катавского городского округа от 01.12.2008 №209 «О бюджетном процессе в Усть-Катавском городском округе»», которыми определены ответственные исполнители, порядок и сроки работы над документами и материалами, необходимыми для составления проекта бюджета. </a:t>
            </a: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	Непосредственное составление бюджета городского округа осуществляет финансовое управление администрации Усть-Катавского городского округа.</a:t>
            </a: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Составленный проект бюджета представляется на рассмотрение в администрацию Усть-Катавского городского округа с последующим представлением для утверждения в Собрание депутатов Усть-Катавского городского округа.</a:t>
            </a:r>
          </a:p>
          <a:p>
            <a:r>
              <a:rPr lang="ru-RU" sz="17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500" y="1285875"/>
          <a:ext cx="8215313" cy="4663440"/>
        </p:xfrm>
        <a:graphic>
          <a:graphicData uri="http://schemas.openxmlformats.org/drawingml/2006/table">
            <a:tbl>
              <a:tblPr/>
              <a:tblGrid>
                <a:gridCol w="506413"/>
                <a:gridCol w="5900737"/>
                <a:gridCol w="996950"/>
                <a:gridCol w="811213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и развитие культуры в Усть-Катавском городском округе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55 032,8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942,7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Усть-Катавском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16 206,2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1 206,2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муниципальной службы в Усть-Катавском городском округе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"Сохранение, использование, популяризация и охрана объектов культурного наследия, находящихся в муниципальной собственности Усть-Катавского городского округа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371,2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371,2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наркотическими средствами и их незаконному обороту в Усть-Катавском городском округе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"Управление инфраструктурой и строительством в Усть-Катавском городском округе на 2014-2016 годы"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4 693,1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"Капитальный ремонт многоквартирных домов в  Усть-Катавском городском округе"  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397" name="Прямоугольник 5"/>
          <p:cNvSpPr>
            <a:spLocks noChangeArrowheads="1"/>
          </p:cNvSpPr>
          <p:nvPr/>
        </p:nvSpPr>
        <p:spPr bwMode="auto">
          <a:xfrm>
            <a:off x="1000125" y="142875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государственных и муниципальных программ, предусмотренных в проекте бюджета  к финансированию в 2016  году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500" y="1285875"/>
          <a:ext cx="8358188" cy="3657600"/>
        </p:xfrm>
        <a:graphic>
          <a:graphicData uri="http://schemas.openxmlformats.org/drawingml/2006/table">
            <a:tbl>
              <a:tblPr/>
              <a:tblGrid>
                <a:gridCol w="514350"/>
                <a:gridCol w="5843588"/>
                <a:gridCol w="1000125"/>
                <a:gridCol w="1000125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"Организация отдыха и оздоровления детей и подростков в Усть-Катавском городском округе" на 2016-2018 годы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6 142,5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"Оптимизация функций муниципального управления и повышение эффективности их обеспечения в  Усть-Катавском городском округе" на 2014-2016 годы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2 975,6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"Доступная среда в Усть-Катавском городском округе" на 2016-2018 годы (проект)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и преступлений на территории Усть-Катавского городского округе в 2016 году"</a:t>
                      </a:r>
                    </a:p>
                  </a:txBody>
                  <a:tcPr marL="13452" marR="134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МП: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627 498,5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26 905,8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52" marR="1345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15" name="Прямоугольник 5"/>
          <p:cNvSpPr>
            <a:spLocks noChangeArrowheads="1"/>
          </p:cNvSpPr>
          <p:nvPr/>
        </p:nvSpPr>
        <p:spPr bwMode="auto">
          <a:xfrm>
            <a:off x="1000125" y="142875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государственных и муниципальных программ, предусмотренных в проекте бюджета  к финансированию в 2016  году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755650" y="1284288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>
                <a:latin typeface="Times New Roman" pitchFamily="18" charset="0"/>
                <a:cs typeface="Times New Roman" pitchFamily="18" charset="0"/>
              </a:rPr>
              <a:t>В соответствии с бюджетным законодательством в текстовой части проекта бюджета Усть-Катавского городского округа утверждается объем расходов на реализацию публичных нормативных обязательств (обязательные выплаты населению в денежной форме), установленных нормативными  правовыми   актами   Челябинской   области  и Усть-Катавского городского округа в  сумме 64,5 млн. рублей</a:t>
            </a:r>
          </a:p>
        </p:txBody>
      </p:sp>
      <p:sp>
        <p:nvSpPr>
          <p:cNvPr id="102404" name="Rectangle 1"/>
          <p:cNvSpPr>
            <a:spLocks noChangeArrowheads="1"/>
          </p:cNvSpPr>
          <p:nvPr/>
        </p:nvSpPr>
        <p:spPr bwMode="auto">
          <a:xfrm>
            <a:off x="1071563" y="142875"/>
            <a:ext cx="7929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Публичные нормативные обязательства бюджета Усть-Катавского городского округа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1071563" y="142875"/>
            <a:ext cx="7929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Публичные нормативные обязательства бюджета Усть-Катавского городского округа </a:t>
            </a:r>
          </a:p>
        </p:txBody>
      </p:sp>
      <p:graphicFrame>
        <p:nvGraphicFramePr>
          <p:cNvPr id="55331" name="Group 35"/>
          <p:cNvGraphicFramePr>
            <a:graphicFrameLocks noGrp="1"/>
          </p:cNvGraphicFramePr>
          <p:nvPr/>
        </p:nvGraphicFramePr>
        <p:xfrm>
          <a:off x="285750" y="1435100"/>
          <a:ext cx="8572500" cy="4663440"/>
        </p:xfrm>
        <a:graphic>
          <a:graphicData uri="http://schemas.openxmlformats.org/drawingml/2006/table">
            <a:tbl>
              <a:tblPr/>
              <a:tblGrid>
                <a:gridCol w="857250"/>
                <a:gridCol w="2500313"/>
                <a:gridCol w="4071937"/>
                <a:gridCol w="1143000"/>
              </a:tblGrid>
              <a:tr h="603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Публичные обязательства перед физическим лицом, подлежащие исполнению в денежной форме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4" marR="965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проекту бюджета Усть-Катавского городского округа на 2016 год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4" marR="965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654" marR="965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публичного обязательства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 на 2016 год (тыс. руб.)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 нормы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Ежемесячные выплаты пенсии за выслугу лет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"О муниципальной службе в Российской Федерации"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1 093,00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«Об утверждении Положения о назначении и выплате пенсии за выслугу лет муниципальным служащим Усть-Катавского городского округа»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по оплате жилого помещения и коммунальных услуг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статусе и дополнительных мерах социальной поддержки многодетной семьи в Челябинской области»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851,80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357313"/>
          <a:ext cx="8572500" cy="4922520"/>
        </p:xfrm>
        <a:graphic>
          <a:graphicData uri="http://schemas.openxmlformats.org/drawingml/2006/table">
            <a:tbl>
              <a:tblPr/>
              <a:tblGrid>
                <a:gridCol w="857250"/>
                <a:gridCol w="2500313"/>
                <a:gridCol w="4071937"/>
                <a:gridCol w="1143000"/>
              </a:tblGrid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Ежемесячная денежная выплата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наделении органов местного самоуправления государственными полномочиями по социальной поддержке отдельных категорий граждан» 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28 795,00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мерах социальной поддержки Ветеранов Челябинской области» 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Ежемесячная денежная выплата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«О наделении органов местного самоуправления государственными полномочиями по социальной поддержке отдельных категорий граждан» 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607,00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мерах социальной поддержки жертв политических репрессий в Челябинской области»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Ежемесячная денежная выплата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 наделении органов местного самоуправления государственными полномочиями по социальной поддержке отдельных категорий граждан» 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7,60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 дополнительных мерах социальной защиты ветеранов в Челябинской области»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87" name="Rectangle 1"/>
          <p:cNvSpPr>
            <a:spLocks noChangeArrowheads="1"/>
          </p:cNvSpPr>
          <p:nvPr/>
        </p:nvSpPr>
        <p:spPr bwMode="auto">
          <a:xfrm>
            <a:off x="1071563" y="142875"/>
            <a:ext cx="7929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Публичные нормативные обязательства бюджета Усть-Катавского городского округа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390650"/>
          <a:ext cx="8572500" cy="5181600"/>
        </p:xfrm>
        <a:graphic>
          <a:graphicData uri="http://schemas.openxmlformats.org/drawingml/2006/table">
            <a:tbl>
              <a:tblPr/>
              <a:tblGrid>
                <a:gridCol w="857250"/>
                <a:gridCol w="2500313"/>
                <a:gridCol w="4071937"/>
                <a:gridCol w="114300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Единовременное пособие (по мере обращения)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Челябинской области "О возмещении стоимости услуг по погребению и выплате социального пособия на погребение"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320,00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ребенка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Челябинской области «О ежемесячном пособии по уходу за ребенком в возрасте от полутора до трех лет»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240,70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Ежемесячная денежная выплата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Челябинской области "Об областном единовременном пособии при рождении ребенка"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865,30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Ежемесячная денежная выплата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Челябинской области "О звании "Ветеран труда Челябинской области"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15 300,00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ребенка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Челябинской области "О ежемесячном пособии на ребенка"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9 070,00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Ежемесячная денежная выплата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Челябинской области "О мерах социальной поддержки детей-сирот и детей, оставшихся без попечения родителей, вознаграждении, причитающемся приемному родителю, и социальных гарантиях приемной семье"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6 571,20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12" name="Rectangle 1"/>
          <p:cNvSpPr>
            <a:spLocks noChangeArrowheads="1"/>
          </p:cNvSpPr>
          <p:nvPr/>
        </p:nvSpPr>
        <p:spPr bwMode="auto">
          <a:xfrm>
            <a:off x="1071563" y="142875"/>
            <a:ext cx="7929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Публичные нормативные обязательства бюджета Усть-Катавского городского округа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374775"/>
          <a:ext cx="8572500" cy="3840480"/>
        </p:xfrm>
        <a:graphic>
          <a:graphicData uri="http://schemas.openxmlformats.org/drawingml/2006/table">
            <a:tbl>
              <a:tblPr/>
              <a:tblGrid>
                <a:gridCol w="857250"/>
                <a:gridCol w="2500313"/>
                <a:gridCol w="4071937"/>
                <a:gridCol w="1143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надбавка к пенсии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утверждении Положения о присвоении звания «Почетный гражданин Усть-Катавского городского округа»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530,30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Единовременная денежная выплата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Положение о Почетной грамоте Собрания депутатов Усть-Катавского городского округа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105,00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Единовременная денежная выплата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Положение о присвоении звания "Почетный гражданин Усть-Катавского городского округа"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11,00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Единовременная денежная выплата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Положение о Почетной грамоте и Благодарности Главы Усть-Катавского городского округа</a:t>
                      </a:r>
                    </a:p>
                  </a:txBody>
                  <a:tcPr marL="9654" marR="96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105,00</a:t>
                      </a:r>
                    </a:p>
                  </a:txBody>
                  <a:tcPr marL="9654" marR="96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64 472,90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4" marR="965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31" name="Rectangle 1"/>
          <p:cNvSpPr>
            <a:spLocks noChangeArrowheads="1"/>
          </p:cNvSpPr>
          <p:nvPr/>
        </p:nvSpPr>
        <p:spPr bwMode="auto">
          <a:xfrm>
            <a:off x="1071563" y="142875"/>
            <a:ext cx="7929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Публичные нормативные обязательства бюджета Усть-Катавского городского округа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1071563" y="142875"/>
            <a:ext cx="8072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962150" algn="l"/>
              </a:tabLst>
            </a:pPr>
            <a:r>
              <a:rPr lang="ru-RU" sz="2200" b="1">
                <a:latin typeface="Times New Roman" pitchFamily="18" charset="0"/>
                <a:cs typeface="Times New Roman" pitchFamily="18" charset="0"/>
              </a:rPr>
              <a:t>Непрограммные расходы органов местного самоуправления Усть-Катавского городского округа в 2016году</a:t>
            </a:r>
          </a:p>
          <a:p>
            <a:pPr algn="ctr" eaLnBrk="0" hangingPunct="0">
              <a:tabLst>
                <a:tab pos="1962150" algn="l"/>
              </a:tabLst>
            </a:pP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7" name="Диаграмма 1"/>
          <p:cNvGraphicFramePr>
            <a:graphicFrameLocks/>
          </p:cNvGraphicFramePr>
          <p:nvPr/>
        </p:nvGraphicFramePr>
        <p:xfrm>
          <a:off x="714375" y="1258888"/>
          <a:ext cx="7858125" cy="5384800"/>
        </p:xfrm>
        <a:graphic>
          <a:graphicData uri="http://schemas.openxmlformats.org/presentationml/2006/ole">
            <p:oleObj spid="_x0000_s50177" name="Worksheet" r:id="rId5" imgW="5505165" imgH="432243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1"/>
          <p:cNvSpPr>
            <a:spLocks noChangeArrowheads="1"/>
          </p:cNvSpPr>
          <p:nvPr/>
        </p:nvSpPr>
        <p:spPr bwMode="auto">
          <a:xfrm>
            <a:off x="1071563" y="217488"/>
            <a:ext cx="7929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задачи органов местного самоуправления на 2016 год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8" name="Rectangle 2"/>
          <p:cNvSpPr>
            <a:spLocks noChangeArrowheads="1"/>
          </p:cNvSpPr>
          <p:nvPr/>
        </p:nvSpPr>
        <p:spPr bwMode="auto">
          <a:xfrm>
            <a:off x="142875" y="1316038"/>
            <a:ext cx="885825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Основной акцент в работе ОМС городского округа  в 2016 году должен заключаться в поддержании сбалансированности местного бюджета, а также  в максимально эффективном использовании имеющихся в их распоряжении финансовых ресурсов и повышении качества управления муниципальными финансами. В этой связи органам местного самоуправления необходимо принять меры, направленные на:</a:t>
            </a: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- увеличение собственной доходной базы;</a:t>
            </a: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- финансирование в первоочередном порядке расходов на выплату заработной платы и оплату топливно-энергетических ресурсов;</a:t>
            </a:r>
          </a:p>
          <a:p>
            <a:pPr indent="450850" algn="just" eaLnBrk="0" hangingPunct="0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- сокращение неэффективных расходов;</a:t>
            </a:r>
          </a:p>
          <a:p>
            <a:pPr indent="450850" algn="just" eaLnBrk="0" hangingPunct="0">
              <a:buFontTx/>
              <a:buChar char="-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-сдерживание наращивания дефицита местного бюджета и объема муниципального долга. </a:t>
            </a:r>
          </a:p>
          <a:p>
            <a:pPr indent="450850" algn="just"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Сведения о количестве муниципальных учреждений.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На территории Усть-Катавского городского округа на 01.12.2015г. функционируют 38 муниципальных казенных учреждений, 2 бюджетных учреждения, 4 автономных учреждения.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604" name="Group 36"/>
          <p:cNvGraphicFramePr>
            <a:graphicFrameLocks noGrp="1"/>
          </p:cNvGraphicFramePr>
          <p:nvPr/>
        </p:nvGraphicFramePr>
        <p:xfrm>
          <a:off x="571500" y="1357313"/>
          <a:ext cx="8072438" cy="5047488"/>
        </p:xfrm>
        <a:graphic>
          <a:graphicData uri="http://schemas.openxmlformats.org/drawingml/2006/table">
            <a:tbl>
              <a:tblPr/>
              <a:tblGrid>
                <a:gridCol w="619125"/>
                <a:gridCol w="7453313"/>
              </a:tblGrid>
              <a:tr h="58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Контрольно-счетная комиссия Усть-Катавского городского округа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учреждение «Управление по культуре и молодёжной политике Усть-Катавского городского округа»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образовательное учреждение дополнительного образования детей «Детская музыкальная школа № 2»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учреждение культуры «Историко-краеведческий музей»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учреждение культуры «Централизованная библиотечная система»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учреждение культуры «Централизованная клубная система»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учреждение «Управление образования Усть-Катавского городского округа»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дошкольное образовательное учреждение «Детский сад №3» комбинированного вида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03" name="Rectangle 1"/>
          <p:cNvSpPr>
            <a:spLocks noChangeArrowheads="1"/>
          </p:cNvSpPr>
          <p:nvPr/>
        </p:nvSpPr>
        <p:spPr bwMode="auto">
          <a:xfrm>
            <a:off x="1071563" y="285750"/>
            <a:ext cx="7929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главных распорядителей и получателей средств бюджета на 2016 год</a:t>
            </a:r>
          </a:p>
          <a:p>
            <a:pPr algn="ctr" eaLnBrk="0" hangingPunct="0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buFontTx/>
              <a:buChar char="•"/>
              <a:tabLst>
                <a:tab pos="180975" algn="l"/>
                <a:tab pos="4572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42875" y="1285875"/>
            <a:ext cx="871537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b="1">
                <a:latin typeface="Times New Roman" pitchFamily="18" charset="0"/>
                <a:cs typeface="Times New Roman" pitchFamily="18" charset="0"/>
              </a:rPr>
              <a:t>Рассмотрение проекта бюджета</a:t>
            </a:r>
            <a:endParaRPr lang="en-US" sz="1700" b="1">
              <a:latin typeface="Times New Roman" pitchFamily="18" charset="0"/>
              <a:cs typeface="Times New Roman" pitchFamily="18" charset="0"/>
            </a:endParaRPr>
          </a:p>
          <a:p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>
                <a:latin typeface="Times New Roman" pitchFamily="18" charset="0"/>
                <a:cs typeface="Times New Roman" pitchFamily="18" charset="0"/>
              </a:rPr>
              <a:t>	В срок до 1 декабря 2015 года проект бюджета Усть-Катавского городского округа выносится администрацией  Усть-Катавского городского округа на рассмотрение в Собрание депутатов и Контрольно-счетную комиссию. Одновременно, проект бюджета опубликовывается в официальных средствах массовой информации.</a:t>
            </a: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Проект бюджета опубликован в газете «Усть-Катавская неделя» от 04.12.2015г. № 97(2276)</a:t>
            </a:r>
            <a:endParaRPr lang="en-US" sz="1700" b="1">
              <a:latin typeface="Times New Roman" pitchFamily="18" charset="0"/>
              <a:cs typeface="Times New Roman" pitchFamily="18" charset="0"/>
            </a:endParaRPr>
          </a:p>
          <a:p>
            <a:endParaRPr lang="ru-RU" sz="17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700" b="1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en-US" sz="1700" b="1">
              <a:latin typeface="Times New Roman" pitchFamily="18" charset="0"/>
              <a:cs typeface="Times New Roman" pitchFamily="18" charset="0"/>
            </a:endParaRPr>
          </a:p>
          <a:p>
            <a:endParaRPr lang="ru-RU" sz="17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	Собранием депутатов назначается дата и порядок проведения публичных слушаний по проекту бюджета. Публичные слушания назначены на 15 декабря 2015 года решением Собрания депутатов от 02.12.2015г. № 186 «О назначении публичных слушаний по проекту решения Собрания депутатов «Об утверждении бюджета Усть-Катавского городского округа на 2016 год». </a:t>
            </a: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	В соответствии с Федеральным законом « 131-ФЗ «Об общих принципах организации местного самоуправления в Российской Федерации» публичные слушания – это форма участия населения в осуществлении местного самоуправления, т.е. привлечение граждан к обсуждению вопросов, находящихся в компетенции муниципальной власти.</a:t>
            </a: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Этапы бюджетного планирования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1357313"/>
          <a:ext cx="8072438" cy="5047488"/>
        </p:xfrm>
        <a:graphic>
          <a:graphicData uri="http://schemas.openxmlformats.org/drawingml/2006/table">
            <a:tbl>
              <a:tblPr/>
              <a:tblGrid>
                <a:gridCol w="619125"/>
                <a:gridCol w="7453313"/>
              </a:tblGrid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дошкольное образовательное учреждение «Детский сад №5»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дошкольное образовательное учреждение «Детский сад №9»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дошкольное образовательное учреждение Центр развития ребёнка - детский сад № 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дошкольное образовательное учреждение детский сад №13 комбинированного вида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дошкольное образовательное учреждение «Детский сад №14» комбинированного вида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дошкольное образовательное учреждение «Детский сад №15» комбинированного вида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дошкольное образовательное учреждение «Детский сад №7 п.ж/д ст.Минка»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дошкольное образовательное учреждение «Детский сад №1 п.Вязовая»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0624" name="Rectangle 1"/>
          <p:cNvSpPr>
            <a:spLocks noChangeArrowheads="1"/>
          </p:cNvSpPr>
          <p:nvPr/>
        </p:nvSpPr>
        <p:spPr bwMode="auto">
          <a:xfrm>
            <a:off x="1071563" y="285750"/>
            <a:ext cx="7929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главных распорядителей и получателей средств бюджета на 2016 год</a:t>
            </a:r>
          </a:p>
          <a:p>
            <a:pPr algn="ctr" eaLnBrk="0" hangingPunct="0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buFontTx/>
              <a:buChar char="•"/>
              <a:tabLst>
                <a:tab pos="180975" algn="l"/>
                <a:tab pos="4572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1357313"/>
          <a:ext cx="8072438" cy="4416552"/>
        </p:xfrm>
        <a:graphic>
          <a:graphicData uri="http://schemas.openxmlformats.org/drawingml/2006/table">
            <a:tbl>
              <a:tblPr/>
              <a:tblGrid>
                <a:gridCol w="619125"/>
                <a:gridCol w="7453313"/>
              </a:tblGrid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общеобразовательное учреждение «Начальная общеобразовательная школа №6»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общеобразовательное учреждение «Начальная общеобразовательная школа №9»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общеобразовательное учреждение «Средняя общеобразовательная школа №1»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общеобразовательное учреждение «Основная общеобразовательная школа №4»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общеобразовательное учреждение «Основная общеобразовательная школа села Тюбеляс»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общеобразовательное учреждение «Основная общеобразовательная школа с.Минка»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общеобразовательное учреждение «Средняя общеобразовательная школа №23 п.Вязовая»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45" name="Rectangle 1"/>
          <p:cNvSpPr>
            <a:spLocks noChangeArrowheads="1"/>
          </p:cNvSpPr>
          <p:nvPr/>
        </p:nvSpPr>
        <p:spPr bwMode="auto">
          <a:xfrm>
            <a:off x="1071563" y="285750"/>
            <a:ext cx="7929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главных распорядителей и получателей средств бюджета на 2016 год</a:t>
            </a:r>
          </a:p>
          <a:p>
            <a:pPr algn="ctr" eaLnBrk="0" hangingPunct="0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buFontTx/>
              <a:buChar char="•"/>
              <a:tabLst>
                <a:tab pos="180975" algn="l"/>
                <a:tab pos="4572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1357313"/>
          <a:ext cx="8072438" cy="5362956"/>
        </p:xfrm>
        <a:graphic>
          <a:graphicData uri="http://schemas.openxmlformats.org/drawingml/2006/table">
            <a:tbl>
              <a:tblPr/>
              <a:tblGrid>
                <a:gridCol w="619125"/>
                <a:gridCol w="7453313"/>
              </a:tblGrid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специальное (коррекционное)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 – интернат»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образовательное учреждение дополнительного образования детей «Центр детского и юношеского туризма и экскурсий»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учреждение дополнительного образования «Детско-юношеская спортивная школа»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учреждение «Детский оздоровительный центр «Ребячья Республика»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образовательное учреждение дополнительного образования детей «Центр детского творчества» Усть-Катавского городского округа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имущественных и земельных отношений администрации Усть-Катавского городского округа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социальной защиты населения администрации Усть-Катавского городского округа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69" name="Rectangle 1"/>
          <p:cNvSpPr>
            <a:spLocks noChangeArrowheads="1"/>
          </p:cNvSpPr>
          <p:nvPr/>
        </p:nvSpPr>
        <p:spPr bwMode="auto">
          <a:xfrm>
            <a:off x="1071563" y="285750"/>
            <a:ext cx="7929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главных распорядителей и получателей средств бюджета на 2016 год</a:t>
            </a:r>
          </a:p>
          <a:p>
            <a:pPr algn="ctr" eaLnBrk="0" hangingPunct="0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buFontTx/>
              <a:buChar char="•"/>
              <a:tabLst>
                <a:tab pos="180975" algn="l"/>
                <a:tab pos="4572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1"/>
          <p:cNvSpPr>
            <a:spLocks noChangeArrowheads="1"/>
          </p:cNvSpPr>
          <p:nvPr/>
        </p:nvSpPr>
        <p:spPr bwMode="auto">
          <a:xfrm>
            <a:off x="1071563" y="285750"/>
            <a:ext cx="7929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ПЕРЕЧЕНЬ главных распорядителей и получателей средств бюджета на 2016 год</a:t>
            </a:r>
          </a:p>
          <a:p>
            <a:pPr algn="ctr" eaLnBrk="0" hangingPunct="0">
              <a:tabLst>
                <a:tab pos="180975" algn="l"/>
                <a:tab pos="45720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buFontTx/>
              <a:buChar char="•"/>
              <a:tabLst>
                <a:tab pos="180975" algn="l"/>
                <a:tab pos="457200" algn="l"/>
              </a:tabLst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1357313"/>
          <a:ext cx="8072438" cy="4416552"/>
        </p:xfrm>
        <a:graphic>
          <a:graphicData uri="http://schemas.openxmlformats.org/drawingml/2006/table">
            <a:tbl>
              <a:tblPr/>
              <a:tblGrid>
                <a:gridCol w="619125"/>
                <a:gridCol w="7453313"/>
              </a:tblGrid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казённое образовательное учреждение для детей-сирот и детей, оставшихся без попечения родителей «Детский дом» Усть-Катавского городского округа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 орган администрации Усть-Катавского городского округа «Управление инфраструктуры и строительства»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Собрание депутатов Усть-Катавского городского округа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Усть-Катавского городского округа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села Тюбеляс администрации Усть-Катавского городского округа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посёлка Вязовая администрации Усть-Катавского городского округа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села Минка администрации Усть-Катавского городского округа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0975" algn="l"/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976" marR="497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Усть-Катавского городского округа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976" marR="49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1"/>
          <p:cNvSpPr>
            <a:spLocks noChangeArrowheads="1"/>
          </p:cNvSpPr>
          <p:nvPr/>
        </p:nvSpPr>
        <p:spPr bwMode="auto">
          <a:xfrm>
            <a:off x="1000125" y="214313"/>
            <a:ext cx="7929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>
                <a:latin typeface="Times New Roman" pitchFamily="18" charset="0"/>
                <a:cs typeface="Times New Roman" pitchFamily="18" charset="0"/>
              </a:rPr>
              <a:t>Сводные сведения о муниципальных бюджетных учреждениях и муниципальных автономных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учреждениях</a:t>
            </a:r>
          </a:p>
          <a:p>
            <a:pPr algn="ctr" eaLnBrk="0" hangingPunct="0"/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4730" name="Group 42"/>
          <p:cNvGraphicFramePr>
            <a:graphicFrameLocks noGrp="1"/>
          </p:cNvGraphicFramePr>
          <p:nvPr/>
        </p:nvGraphicFramePr>
        <p:xfrm>
          <a:off x="571500" y="1285875"/>
          <a:ext cx="8072466" cy="4907474"/>
        </p:xfrm>
        <a:graphic>
          <a:graphicData uri="http://schemas.openxmlformats.org/drawingml/2006/table">
            <a:tbl>
              <a:tblPr/>
              <a:tblGrid>
                <a:gridCol w="677669"/>
                <a:gridCol w="739479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полное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автономное дошкольное образовательное учреждение «Детский сад №12»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автономное общеобразовательное учреждение «Средняя общеобразовательная школа №5»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автономное общеобразовательное учреждение «Средняя общеобразовательная школа №7 имени Героя России Артура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Ришатовича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Курбангалеева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учреждение «Комплексный центр социального обслуживания населения» Усть-Катавского городского округа Челябинской области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учреждение «Спортивно-оздоровительный комплекс»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автономное учреждение «Многофункциональный центр предоставления государственных и муниципальных услуг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Усть-Катавского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42875" y="1285875"/>
            <a:ext cx="90011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700" b="1">
                <a:latin typeface="Times New Roman" pitchFamily="18" charset="0"/>
                <a:cs typeface="Times New Roman" pitchFamily="18" charset="0"/>
              </a:rPr>
              <a:t>Утверждение бюджета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>
                <a:latin typeface="Times New Roman" pitchFamily="18" charset="0"/>
                <a:cs typeface="Times New Roman" pitchFamily="18" charset="0"/>
              </a:rPr>
              <a:t>	В соответствии с положением «О бюджетном процессе в Усть-Катавском городском округе» в декабре проект бюджета будет рассмотрен депутатами на депутатских комиссиях и заседаниях Собрания депутатов.</a:t>
            </a:r>
          </a:p>
          <a:p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>
                <a:latin typeface="Times New Roman" pitchFamily="18" charset="0"/>
                <a:cs typeface="Times New Roman" pitchFamily="18" charset="0"/>
              </a:rPr>
              <a:t>Проект бюджета рассматривается депутатами </a:t>
            </a:r>
            <a:r>
              <a:rPr lang="ru-RU" sz="1700" b="1">
                <a:latin typeface="Times New Roman" pitchFamily="18" charset="0"/>
                <a:cs typeface="Times New Roman" pitchFamily="18" charset="0"/>
              </a:rPr>
              <a:t>в двух чтениях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- В первом чтении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 утверждаются основные характеристики бюджета - общий объем доходов, расходов и дефицит.</a:t>
            </a: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- Во втором чтении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 утверждается доходы, расходы, источники финансирования дефицита бюджета. Распределение бюджетных ассигнований утверждается по получателям и  направлениям, классифицируемым в едином для всех бюджетов формате.</a:t>
            </a:r>
          </a:p>
          <a:p>
            <a:r>
              <a:rPr lang="ru-RU" sz="17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700" b="1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700" b="1">
                <a:latin typeface="Times New Roman" pitchFamily="18" charset="0"/>
                <a:cs typeface="Times New Roman" pitchFamily="18" charset="0"/>
              </a:rPr>
              <a:t>Официальное опубликование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>
                <a:latin typeface="Times New Roman" pitchFamily="18" charset="0"/>
                <a:cs typeface="Times New Roman" pitchFamily="18" charset="0"/>
              </a:rPr>
              <a:t>Принятый бюджет до 1 января 2016 года должен быть опубликован в официальных средствах массовой информации. 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Этапы бюджетного планирования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28673" name="Object 3"/>
          <p:cNvGraphicFramePr>
            <a:graphicFrameLocks noChangeAspect="1"/>
          </p:cNvGraphicFramePr>
          <p:nvPr/>
        </p:nvGraphicFramePr>
        <p:xfrm>
          <a:off x="714375" y="2000250"/>
          <a:ext cx="7715250" cy="4217988"/>
        </p:xfrm>
        <a:graphic>
          <a:graphicData uri="http://schemas.openxmlformats.org/presentationml/2006/ole">
            <p:oleObj spid="_x0000_s28673" name="Лист с поддержкой макросов" r:id="rId5" imgW="5227351" imgH="2583156" progId="Excel.SheetMacroEnabled.12">
              <p:embed/>
            </p:oleObj>
          </a:graphicData>
        </a:graphic>
      </p:graphicFrame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420688" y="6215063"/>
            <a:ext cx="8137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>
                <a:latin typeface="Tahoma" pitchFamily="34" charset="0"/>
              </a:rPr>
              <a:t>*</a:t>
            </a:r>
            <a:r>
              <a:rPr lang="ru-RU" altLang="ru-RU" sz="1200" b="1">
                <a:latin typeface="Tahoma" pitchFamily="34" charset="0"/>
              </a:rPr>
              <a:t>Добыча полезных ископаемых, обрабатывающие производства, производство и распределение электроэнергии, газа и воды</a:t>
            </a:r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857250" y="1143000"/>
            <a:ext cx="7429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Объем отгруженных товаров собственного производства, выполненных  работ, услуг собственными силами по "чистым" видам деятельности* крупными и средними организациями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42875" y="1928813"/>
          <a:ext cx="8767763" cy="4498975"/>
        </p:xfrm>
        <a:graphic>
          <a:graphicData uri="http://schemas.openxmlformats.org/presentationml/2006/ole">
            <p:oleObj spid="_x0000_s71683" name="Лист с поддержкой макросов" r:id="rId5" imgW="5387372" imgH="2766063" progId="Excel.SheetMacroEnabled.12">
              <p:embed/>
            </p:oleObj>
          </a:graphicData>
        </a:graphic>
      </p:graphicFrame>
      <p:sp>
        <p:nvSpPr>
          <p:cNvPr id="71687" name="Прямоугольник 4"/>
          <p:cNvSpPr>
            <a:spLocks noChangeArrowheads="1"/>
          </p:cNvSpPr>
          <p:nvPr/>
        </p:nvSpPr>
        <p:spPr bwMode="auto">
          <a:xfrm>
            <a:off x="0" y="13239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Оборот малых предприятий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17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Усть-Катавского городского округа</a:t>
            </a:r>
          </a:p>
        </p:txBody>
      </p:sp>
      <p:graphicFrame>
        <p:nvGraphicFramePr>
          <p:cNvPr id="72706" name="Object 3"/>
          <p:cNvGraphicFramePr>
            <a:graphicFrameLocks noChangeAspect="1"/>
          </p:cNvGraphicFramePr>
          <p:nvPr/>
        </p:nvGraphicFramePr>
        <p:xfrm>
          <a:off x="428625" y="2357438"/>
          <a:ext cx="8407400" cy="4143375"/>
        </p:xfrm>
        <a:graphic>
          <a:graphicData uri="http://schemas.openxmlformats.org/presentationml/2006/ole">
            <p:oleObj spid="_x0000_s72706" name="Лист с поддержкой макросов" r:id="rId5" imgW="4671057" imgH="2255565" progId="Excel.SheetMacroEnabled.12">
              <p:embed/>
            </p:oleObj>
          </a:graphicData>
        </a:graphic>
      </p:graphicFrame>
      <p:sp>
        <p:nvSpPr>
          <p:cNvPr id="72710" name="Прямоугольник 4"/>
          <p:cNvSpPr>
            <a:spLocks noChangeArrowheads="1"/>
          </p:cNvSpPr>
          <p:nvPr/>
        </p:nvSpPr>
        <p:spPr bwMode="auto">
          <a:xfrm>
            <a:off x="1143000" y="1500188"/>
            <a:ext cx="728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Инвестиции в основной капитал  за счет всех источников финансирования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3398</Words>
  <Application>Microsoft Office PowerPoint</Application>
  <PresentationFormat>Экран (4:3)</PresentationFormat>
  <Paragraphs>566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Тема Office</vt:lpstr>
      <vt:lpstr>Лист с поддержкой макросов</vt:lpstr>
      <vt:lpstr>Worksheet</vt:lpstr>
      <vt:lpstr>Лист Microsoft Office Excel с поддержкой макросов</vt:lpstr>
      <vt:lpstr>Бюджет  Усть-Катавского городского округа  на 2016 год для граждан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Усть-Катавского городского округа  на 2016 год для граждан</dc:title>
  <dc:creator>fin38u5</dc:creator>
  <cp:lastModifiedBy>fin38u5</cp:lastModifiedBy>
  <cp:revision>30</cp:revision>
  <dcterms:created xsi:type="dcterms:W3CDTF">2015-12-14T09:39:32Z</dcterms:created>
  <dcterms:modified xsi:type="dcterms:W3CDTF">2015-12-15T08:38:01Z</dcterms:modified>
</cp:coreProperties>
</file>