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0" r:id="rId3"/>
    <p:sldId id="389" r:id="rId4"/>
    <p:sldId id="261" r:id="rId5"/>
    <p:sldId id="262" r:id="rId6"/>
    <p:sldId id="263" r:id="rId7"/>
    <p:sldId id="266" r:id="rId8"/>
    <p:sldId id="393" r:id="rId9"/>
    <p:sldId id="409" r:id="rId10"/>
    <p:sldId id="446" r:id="rId11"/>
    <p:sldId id="447" r:id="rId12"/>
    <p:sldId id="448" r:id="rId13"/>
    <p:sldId id="449" r:id="rId14"/>
    <p:sldId id="450" r:id="rId15"/>
    <p:sldId id="268" r:id="rId16"/>
    <p:sldId id="435" r:id="rId17"/>
    <p:sldId id="436" r:id="rId18"/>
    <p:sldId id="437" r:id="rId19"/>
    <p:sldId id="438" r:id="rId20"/>
    <p:sldId id="439" r:id="rId21"/>
    <p:sldId id="412" r:id="rId22"/>
    <p:sldId id="413" r:id="rId23"/>
    <p:sldId id="414" r:id="rId24"/>
    <p:sldId id="415" r:id="rId25"/>
    <p:sldId id="417" r:id="rId26"/>
    <p:sldId id="418" r:id="rId27"/>
    <p:sldId id="419" r:id="rId28"/>
    <p:sldId id="420" r:id="rId29"/>
    <p:sldId id="421" r:id="rId30"/>
    <p:sldId id="422" r:id="rId31"/>
    <p:sldId id="424" r:id="rId32"/>
    <p:sldId id="423" r:id="rId33"/>
    <p:sldId id="430" r:id="rId34"/>
    <p:sldId id="431" r:id="rId35"/>
    <p:sldId id="429" r:id="rId36"/>
    <p:sldId id="425" r:id="rId37"/>
    <p:sldId id="426" r:id="rId38"/>
    <p:sldId id="427" r:id="rId39"/>
    <p:sldId id="428" r:id="rId40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FF"/>
    <a:srgbClr val="66FFFF"/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9395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0;&#1072;\&#1055;&#1056;&#1054;&#1043;&#1053;&#1054;&#1047;%20&#1057;&#1054;&#1062;-&#1069;&#1050;&#1054;&#1053;&#1054;&#1052;%20&#1056;&#1040;&#1047;&#1042;&#1048;&#1058;&#1048;&#1071;\&#1055;&#1088;&#1086;&#1075;&#1085;&#1086;&#1079;%20&#1085;&#1072;%202023-2025%20&#1075;&#1086;&#1076;&#1099;\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0;&#1072;\&#1055;&#1056;&#1054;&#1043;&#1053;&#1054;&#1047;%20&#1057;&#1054;&#1062;-&#1069;&#1050;&#1054;&#1053;&#1054;&#1052;%20&#1056;&#1040;&#1047;&#1042;&#1048;&#1058;&#1048;&#1071;\&#1055;&#1088;&#1086;&#1075;&#1085;&#1086;&#1079;%20&#1085;&#1072;%202023-2025%20&#1075;&#1086;&#1076;&#1099;\&#1044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0;&#1072;\&#1055;&#1056;&#1054;&#1043;&#1053;&#1054;&#1047;%20&#1057;&#1054;&#1062;-&#1069;&#1050;&#1054;&#1053;&#1054;&#1052;%20&#1056;&#1040;&#1047;&#1042;&#1048;&#1058;&#1048;&#1071;\&#1055;&#1088;&#1086;&#1075;&#1085;&#1086;&#1079;%20&#1085;&#1072;%202023-2025%20&#1075;&#1086;&#1076;&#1099;\&#1044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0;&#1072;\&#1055;&#1056;&#1054;&#1043;&#1053;&#1054;&#1047;%20&#1057;&#1054;&#1062;-&#1069;&#1050;&#1054;&#1053;&#1054;&#1052;%20&#1056;&#1040;&#1047;&#1042;&#1048;&#1058;&#1048;&#1071;\&#1055;&#1088;&#1086;&#1075;&#1085;&#1086;&#1079;%20&#1085;&#1072;%202023-2025%20&#1075;&#1086;&#1076;&#1099;\&#1044;&#1080;&#1072;&#1075;&#1088;&#1072;&#1084;&#1084;&#1099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2"/>
          <c:order val="0"/>
          <c:tx>
            <c:strRef>
              <c:f>Лист4!$C$117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prst="angle"/>
            </a:sp3d>
          </c:spPr>
          <c:dLbls>
            <c:dLbl>
              <c:idx val="2"/>
              <c:layout>
                <c:manualLayout>
                  <c:x val="-7.8316201664219397E-3"/>
                  <c:y val="5.655685689192143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3C-4212-94CD-2326C774111F}"/>
                </c:ext>
              </c:extLst>
            </c:dLbl>
            <c:dLbl>
              <c:idx val="3"/>
              <c:layout>
                <c:manualLayout>
                  <c:x val="-5.4237052967498773E-3"/>
                  <c:y val="2.89892334886707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3C-4212-94CD-2326C774111F}"/>
                </c:ext>
              </c:extLst>
            </c:dLbl>
            <c:dLbl>
              <c:idx val="4"/>
              <c:layout>
                <c:manualLayout>
                  <c:x val="-1.8079094758372191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3C-4212-94CD-2326C7741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Лист4!$A$120:$A$124</c:f>
              <c:strCache>
                <c:ptCount val="5"/>
                <c:pt idx="0">
                  <c:v>2021г. (отчёт)</c:v>
                </c:pt>
                <c:pt idx="1">
                  <c:v>2022г. (оценка)</c:v>
                </c:pt>
                <c:pt idx="2">
                  <c:v>2023г. (прогноз)</c:v>
                </c:pt>
                <c:pt idx="3">
                  <c:v>2024г. (прогноз)</c:v>
                </c:pt>
                <c:pt idx="4">
                  <c:v>2025г. (прогноз)</c:v>
                </c:pt>
              </c:strCache>
            </c:strRef>
          </c:cat>
          <c:val>
            <c:numRef>
              <c:f>Лист4!$C$120:$C$124</c:f>
              <c:numCache>
                <c:formatCode>General</c:formatCode>
                <c:ptCount val="5"/>
                <c:pt idx="2" formatCode="#\ ##0.0">
                  <c:v>2719</c:v>
                </c:pt>
                <c:pt idx="3" formatCode="#\ ##0.0">
                  <c:v>2860.4</c:v>
                </c:pt>
                <c:pt idx="4" formatCode="#\ ##0.0">
                  <c:v>3032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B3C-4212-94CD-2326C774111F}"/>
            </c:ext>
          </c:extLst>
        </c:ser>
        <c:ser>
          <c:idx val="3"/>
          <c:order val="1"/>
          <c:tx>
            <c:strRef>
              <c:f>Лист4!$D$117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B3C-4212-94CD-2326C774111F}"/>
              </c:ext>
            </c:extLst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B3C-4212-94CD-2326C774111F}"/>
              </c:ext>
            </c:extLst>
          </c:dPt>
          <c:dLbls>
            <c:dLbl>
              <c:idx val="2"/>
              <c:layout>
                <c:manualLayout>
                  <c:x val="1.7779165269539498E-2"/>
                  <c:y val="3.138843621336501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3C-4212-94CD-2326C774111F}"/>
                </c:ext>
              </c:extLst>
            </c:dLbl>
            <c:dLbl>
              <c:idx val="3"/>
              <c:layout>
                <c:manualLayout>
                  <c:x val="1.0397400765432965E-2"/>
                  <c:y val="-3.654030673631962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B3C-4212-94CD-2326C774111F}"/>
                </c:ext>
              </c:extLst>
            </c:dLbl>
            <c:dLbl>
              <c:idx val="4"/>
              <c:layout>
                <c:manualLayout>
                  <c:x val="1.1455440316656464E-2"/>
                  <c:y val="6.503906547464932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B3C-4212-94CD-2326C7741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Лист4!$A$120:$A$124</c:f>
              <c:strCache>
                <c:ptCount val="5"/>
                <c:pt idx="0">
                  <c:v>2021г. (отчёт)</c:v>
                </c:pt>
                <c:pt idx="1">
                  <c:v>2022г. (оценка)</c:v>
                </c:pt>
                <c:pt idx="2">
                  <c:v>2023г. (прогноз)</c:v>
                </c:pt>
                <c:pt idx="3">
                  <c:v>2024г. (прогноз)</c:v>
                </c:pt>
                <c:pt idx="4">
                  <c:v>2025г. (прогноз)</c:v>
                </c:pt>
              </c:strCache>
            </c:strRef>
          </c:cat>
          <c:val>
            <c:numRef>
              <c:f>Лист4!$D$120:$D$124</c:f>
              <c:numCache>
                <c:formatCode>#\ ##0.0</c:formatCode>
                <c:ptCount val="5"/>
                <c:pt idx="0">
                  <c:v>2512.1</c:v>
                </c:pt>
                <c:pt idx="1">
                  <c:v>2589.5</c:v>
                </c:pt>
                <c:pt idx="2">
                  <c:v>2744.9</c:v>
                </c:pt>
                <c:pt idx="3">
                  <c:v>2942.5</c:v>
                </c:pt>
                <c:pt idx="4">
                  <c:v>3177.9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B3C-4212-94CD-2326C774111F}"/>
            </c:ext>
          </c:extLst>
        </c:ser>
        <c:gapWidth val="219"/>
        <c:overlap val="-27"/>
        <c:axId val="115678592"/>
        <c:axId val="115704960"/>
      </c:barChart>
      <c:catAx>
        <c:axId val="115678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704960"/>
        <c:crosses val="autoZero"/>
        <c:auto val="1"/>
        <c:lblAlgn val="ctr"/>
        <c:lblOffset val="100"/>
      </c:catAx>
      <c:valAx>
        <c:axId val="115704960"/>
        <c:scaling>
          <c:orientation val="minMax"/>
          <c:max val="3300"/>
          <c:min val="0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67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1"/>
          <c:order val="0"/>
          <c:tx>
            <c:strRef>
              <c:f>Лист4!$C$117</c:f>
              <c:strCache>
                <c:ptCount val="1"/>
                <c:pt idx="0">
                  <c:v>консервативный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769833233844384E-2"/>
                  <c:y val="6.29921155695346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D8-4739-A76F-85C5A0CCFCFF}"/>
                </c:ext>
              </c:extLst>
            </c:dLbl>
            <c:dLbl>
              <c:idx val="3"/>
              <c:layout>
                <c:manualLayout>
                  <c:x val="-3.0103477741796801E-2"/>
                  <c:y val="5.4593166826930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D8-4739-A76F-85C5A0CCFCFF}"/>
                </c:ext>
              </c:extLst>
            </c:dLbl>
            <c:dLbl>
              <c:idx val="4"/>
              <c:layout>
                <c:manualLayout>
                  <c:x val="-4.7663839757844974E-2"/>
                  <c:y val="4.19947437130230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D8-4739-A76F-85C5A0CCF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Лист4!$A$128:$A$132</c:f>
              <c:strCache>
                <c:ptCount val="5"/>
                <c:pt idx="0">
                  <c:v>2021г. (отчёт)</c:v>
                </c:pt>
                <c:pt idx="1">
                  <c:v>2022г. (оценка)</c:v>
                </c:pt>
                <c:pt idx="2">
                  <c:v>2023г. (прогноз)</c:v>
                </c:pt>
                <c:pt idx="3">
                  <c:v>2024г. (прогноз)</c:v>
                </c:pt>
                <c:pt idx="4">
                  <c:v>2025г. (прогноз)</c:v>
                </c:pt>
              </c:strCache>
            </c:strRef>
          </c:cat>
          <c:val>
            <c:numRef>
              <c:f>Лист4!$C$128:$C$132</c:f>
              <c:numCache>
                <c:formatCode>General</c:formatCode>
                <c:ptCount val="5"/>
                <c:pt idx="2" formatCode="#\ ##0.0">
                  <c:v>105</c:v>
                </c:pt>
                <c:pt idx="3" formatCode="#\ ##0.0">
                  <c:v>105.2</c:v>
                </c:pt>
                <c:pt idx="4" formatCode="#\ ##0.0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D8-4739-A76F-85C5A0CCFCFF}"/>
            </c:ext>
          </c:extLst>
        </c:ser>
        <c:ser>
          <c:idx val="2"/>
          <c:order val="1"/>
          <c:tx>
            <c:strRef>
              <c:f>Лист4!$D$117</c:f>
              <c:strCache>
                <c:ptCount val="1"/>
                <c:pt idx="0">
                  <c:v>базовый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Pt>
            <c:idx val="0"/>
            <c:spPr>
              <a:ln w="28575" cap="rnd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D8-4739-A76F-85C5A0CCFCFF}"/>
              </c:ext>
            </c:extLst>
          </c:dPt>
          <c:dPt>
            <c:idx val="1"/>
            <c:spPr>
              <a:ln w="28575" cap="rnd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D8-4739-A76F-85C5A0CCFCFF}"/>
              </c:ext>
            </c:extLst>
          </c:dPt>
          <c:dPt>
            <c:idx val="2"/>
            <c:spPr>
              <a:ln w="28575" cap="rnd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CD8-4739-A76F-85C5A0CCFCFF}"/>
              </c:ext>
            </c:extLst>
          </c:dPt>
          <c:dLbls>
            <c:dLbl>
              <c:idx val="0"/>
              <c:layout>
                <c:manualLayout>
                  <c:x val="-4.2646593467545374E-2"/>
                  <c:y val="-4.19947437130231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D8-4739-A76F-85C5A0CCFCFF}"/>
                </c:ext>
              </c:extLst>
            </c:dLbl>
            <c:dLbl>
              <c:idx val="1"/>
              <c:layout>
                <c:manualLayout>
                  <c:x val="-8.0275940644791224E-2"/>
                  <c:y val="-5.45931668269301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D8-4739-A76F-85C5A0CCFCFF}"/>
                </c:ext>
              </c:extLst>
            </c:dLbl>
            <c:dLbl>
              <c:idx val="2"/>
              <c:layout>
                <c:manualLayout>
                  <c:x val="-4.5155216612695052E-2"/>
                  <c:y val="-4.61942180843254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D8-4739-A76F-85C5A0CCFCFF}"/>
                </c:ext>
              </c:extLst>
            </c:dLbl>
            <c:dLbl>
              <c:idx val="3"/>
              <c:layout>
                <c:manualLayout>
                  <c:x val="-4.2646593467545423E-2"/>
                  <c:y val="-4.61942180843254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D8-4739-A76F-85C5A0CCFCFF}"/>
                </c:ext>
              </c:extLst>
            </c:dLbl>
            <c:dLbl>
              <c:idx val="4"/>
              <c:layout>
                <c:manualLayout>
                  <c:x val="-3.2612100886946452E-2"/>
                  <c:y val="-3.77952693417208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D8-4739-A76F-85C5A0CCF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30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Лист4!$A$128:$A$132</c:f>
              <c:strCache>
                <c:ptCount val="5"/>
                <c:pt idx="0">
                  <c:v>2021г. (отчёт)</c:v>
                </c:pt>
                <c:pt idx="1">
                  <c:v>2022г. (оценка)</c:v>
                </c:pt>
                <c:pt idx="2">
                  <c:v>2023г. (прогноз)</c:v>
                </c:pt>
                <c:pt idx="3">
                  <c:v>2024г. (прогноз)</c:v>
                </c:pt>
                <c:pt idx="4">
                  <c:v>2025г. (прогноз)</c:v>
                </c:pt>
              </c:strCache>
            </c:strRef>
          </c:cat>
          <c:val>
            <c:numRef>
              <c:f>Лист4!$D$128:$D$132</c:f>
              <c:numCache>
                <c:formatCode>#\ ##0.0</c:formatCode>
                <c:ptCount val="5"/>
                <c:pt idx="0">
                  <c:v>102.3</c:v>
                </c:pt>
                <c:pt idx="1">
                  <c:v>103.1</c:v>
                </c:pt>
                <c:pt idx="2">
                  <c:v>106</c:v>
                </c:pt>
                <c:pt idx="3">
                  <c:v>107.2</c:v>
                </c:pt>
                <c:pt idx="4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CD8-4739-A76F-85C5A0CCFCFF}"/>
            </c:ext>
          </c:extLst>
        </c:ser>
        <c:marker val="1"/>
        <c:axId val="115254016"/>
        <c:axId val="115255552"/>
      </c:lineChart>
      <c:catAx>
        <c:axId val="115254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255552"/>
        <c:crosses val="autoZero"/>
        <c:auto val="1"/>
        <c:lblAlgn val="ctr"/>
        <c:lblOffset val="100"/>
      </c:catAx>
      <c:valAx>
        <c:axId val="115255552"/>
        <c:scaling>
          <c:orientation val="minMax"/>
          <c:max val="110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25401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5.259052074625948E-2"/>
          <c:y val="3.7986748471727706E-2"/>
          <c:w val="0.9202908371161832"/>
          <c:h val="0.7831970149030516"/>
        </c:manualLayout>
      </c:layout>
      <c:barChart>
        <c:barDir val="col"/>
        <c:grouping val="clustered"/>
        <c:ser>
          <c:idx val="3"/>
          <c:order val="0"/>
          <c:tx>
            <c:strRef>
              <c:f>Лист4!$C$226</c:f>
              <c:strCache>
                <c:ptCount val="1"/>
                <c:pt idx="0">
                  <c:v>консервативный</c:v>
                </c:pt>
              </c:strCache>
            </c:strRef>
          </c:tx>
          <c:dLbls>
            <c:dLbl>
              <c:idx val="2"/>
              <c:layout>
                <c:manualLayout>
                  <c:x val="-3.6158189516744405E-3"/>
                  <c:y val="-4.496603529654370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66-48CF-8FF9-A1A9D480D6E1}"/>
                </c:ext>
              </c:extLst>
            </c:dLbl>
            <c:dLbl>
              <c:idx val="3"/>
              <c:layout>
                <c:manualLayout>
                  <c:x val="-3.6158189516744405E-3"/>
                  <c:y val="2.8010755274735282E-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66-48CF-8FF9-A1A9D480D6E1}"/>
                </c:ext>
              </c:extLst>
            </c:dLbl>
            <c:dLbl>
              <c:idx val="4"/>
              <c:layout>
                <c:manualLayout>
                  <c:x val="0"/>
                  <c:y val="-3.33959765603317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66-48CF-8FF9-A1A9D480D6E1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Лист4!$A$229:$A$233</c:f>
              <c:strCache>
                <c:ptCount val="5"/>
                <c:pt idx="0">
                  <c:v>2021г. (отчёт)</c:v>
                </c:pt>
                <c:pt idx="1">
                  <c:v>2022г. (оценка)</c:v>
                </c:pt>
                <c:pt idx="2">
                  <c:v>2023г. (прогноз)</c:v>
                </c:pt>
                <c:pt idx="3">
                  <c:v>2024г. (прогноз)</c:v>
                </c:pt>
                <c:pt idx="4">
                  <c:v>2025г. (прогноз)</c:v>
                </c:pt>
              </c:strCache>
            </c:strRef>
          </c:cat>
          <c:val>
            <c:numRef>
              <c:f>Лист4!$C$229:$C$233</c:f>
              <c:numCache>
                <c:formatCode>General</c:formatCode>
                <c:ptCount val="5"/>
                <c:pt idx="2" formatCode="#\ ##0.0">
                  <c:v>6.8</c:v>
                </c:pt>
                <c:pt idx="3" formatCode="#\ ##0.0">
                  <c:v>6.8</c:v>
                </c:pt>
                <c:pt idx="4" formatCode="#\ ##0.0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D66-48CF-8FF9-A1A9D480D6E1}"/>
            </c:ext>
          </c:extLst>
        </c:ser>
        <c:ser>
          <c:idx val="0"/>
          <c:order val="1"/>
          <c:tx>
            <c:strRef>
              <c:f>Лист4!$D$226</c:f>
              <c:strCache>
                <c:ptCount val="1"/>
                <c:pt idx="0">
                  <c:v>базовый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Лист4!$A$229:$A$233</c:f>
              <c:strCache>
                <c:ptCount val="5"/>
                <c:pt idx="0">
                  <c:v>2021г. (отчёт)</c:v>
                </c:pt>
                <c:pt idx="1">
                  <c:v>2022г. (оценка)</c:v>
                </c:pt>
                <c:pt idx="2">
                  <c:v>2023г. (прогноз)</c:v>
                </c:pt>
                <c:pt idx="3">
                  <c:v>2024г. (прогноз)</c:v>
                </c:pt>
                <c:pt idx="4">
                  <c:v>2025г. (прогноз)</c:v>
                </c:pt>
              </c:strCache>
            </c:strRef>
          </c:cat>
          <c:val>
            <c:numRef>
              <c:f>Лист4!$D$229:$D$233</c:f>
              <c:numCache>
                <c:formatCode>General</c:formatCode>
                <c:ptCount val="5"/>
                <c:pt idx="0">
                  <c:v>7.1</c:v>
                </c:pt>
                <c:pt idx="1">
                  <c:v>6.8</c:v>
                </c:pt>
                <c:pt idx="2" formatCode="0.0">
                  <c:v>6.9</c:v>
                </c:pt>
                <c:pt idx="3" formatCode="0.0">
                  <c:v>6.9</c:v>
                </c:pt>
                <c:pt idx="4" formatCode="0.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D66-48CF-8FF9-A1A9D480D6E1}"/>
            </c:ext>
          </c:extLst>
        </c:ser>
        <c:gapWidth val="219"/>
        <c:overlap val="-27"/>
        <c:axId val="117594368"/>
        <c:axId val="117600256"/>
      </c:barChart>
      <c:catAx>
        <c:axId val="1175943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7600256"/>
        <c:crosses val="autoZero"/>
        <c:auto val="1"/>
        <c:lblAlgn val="ctr"/>
        <c:lblOffset val="100"/>
      </c:catAx>
      <c:valAx>
        <c:axId val="117600256"/>
        <c:scaling>
          <c:orientation val="minMax"/>
          <c:max val="8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Тыс.чел.</a:t>
                </a:r>
              </a:p>
            </c:rich>
          </c:tx>
          <c:layout>
            <c:manualLayout>
              <c:xMode val="edge"/>
              <c:yMode val="edge"/>
              <c:x val="1.8934891072709101E-2"/>
              <c:y val="0.3402036678464298"/>
            </c:manualLayout>
          </c:layout>
        </c:title>
        <c:numFmt formatCode="General" sourceLinked="0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7594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333187726616237"/>
          <c:y val="0.92754951830748988"/>
          <c:w val="0.44692281665673511"/>
          <c:h val="6.993092037392673E-2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5.6206339697933906E-2"/>
          <c:y val="3.7986704653371353E-2"/>
          <c:w val="0.9202908371161832"/>
          <c:h val="0.7831970149030516"/>
        </c:manualLayout>
      </c:layout>
      <c:barChart>
        <c:barDir val="col"/>
        <c:grouping val="clustered"/>
        <c:ser>
          <c:idx val="2"/>
          <c:order val="0"/>
          <c:tx>
            <c:strRef>
              <c:f>Лист4!$C$205</c:f>
              <c:strCache>
                <c:ptCount val="1"/>
                <c:pt idx="0">
                  <c:v>консервативный</c:v>
                </c:pt>
              </c:strCache>
            </c:strRef>
          </c:tx>
          <c:dLbls>
            <c:dLbl>
              <c:idx val="2"/>
              <c:layout>
                <c:manualLayout>
                  <c:x val="-3.1134039279640281E-5"/>
                  <c:y val="-3.276355161487168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5C-4AFC-AB1D-89D7D78BF17B}"/>
                </c:ext>
              </c:extLst>
            </c:dLbl>
            <c:dLbl>
              <c:idx val="3"/>
              <c:layout>
                <c:manualLayout>
                  <c:x val="5.4237284275116667E-3"/>
                  <c:y val="-2.45567594648959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5C-4AFC-AB1D-89D7D78BF17B}"/>
                </c:ext>
              </c:extLst>
            </c:dLbl>
            <c:dLbl>
              <c:idx val="4"/>
              <c:layout>
                <c:manualLayout>
                  <c:x val="-1.8079094758372187E-3"/>
                  <c:y val="8.285887341005460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5C-4AFC-AB1D-89D7D78BF17B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Лист4!$A$208:$A$212</c:f>
              <c:strCache>
                <c:ptCount val="5"/>
                <c:pt idx="0">
                  <c:v>2021г. (отчёт)</c:v>
                </c:pt>
                <c:pt idx="1">
                  <c:v>2022г. (оценка)</c:v>
                </c:pt>
                <c:pt idx="2">
                  <c:v>2023г. (прогноз)</c:v>
                </c:pt>
                <c:pt idx="3">
                  <c:v>2024г. (прогноз)</c:v>
                </c:pt>
                <c:pt idx="4">
                  <c:v>2025г. (прогноз)</c:v>
                </c:pt>
              </c:strCache>
            </c:strRef>
          </c:cat>
          <c:val>
            <c:numRef>
              <c:f>Лист4!$C$208:$C$212</c:f>
              <c:numCache>
                <c:formatCode>General</c:formatCode>
                <c:ptCount val="5"/>
                <c:pt idx="2" formatCode="#\ ##0.0">
                  <c:v>23.4</c:v>
                </c:pt>
                <c:pt idx="3" formatCode="#\ ##0.0">
                  <c:v>23.2</c:v>
                </c:pt>
                <c:pt idx="4" formatCode="#\ ##0.0">
                  <c:v>22.9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65C-4AFC-AB1D-89D7D78BF17B}"/>
            </c:ext>
          </c:extLst>
        </c:ser>
        <c:ser>
          <c:idx val="3"/>
          <c:order val="1"/>
          <c:tx>
            <c:strRef>
              <c:f>Лист4!$D$205</c:f>
              <c:strCache>
                <c:ptCount val="1"/>
                <c:pt idx="0">
                  <c:v>базовый</c:v>
                </c:pt>
              </c:strCache>
            </c:strRef>
          </c:tx>
          <c:dLbls>
            <c:dLbl>
              <c:idx val="2"/>
              <c:layout>
                <c:manualLayout>
                  <c:x val="5.4236944519866119E-3"/>
                  <c:y val="5.8787361907217594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65C-4AFC-AB1D-89D7D78BF17B}"/>
                </c:ext>
              </c:extLst>
            </c:dLbl>
            <c:dLbl>
              <c:idx val="3"/>
              <c:layout>
                <c:manualLayout>
                  <c:x val="3.335252059009862E-3"/>
                  <c:y val="8.1027654918450068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65C-4AFC-AB1D-89D7D78BF17B}"/>
                </c:ext>
              </c:extLst>
            </c:dLbl>
            <c:dLbl>
              <c:idx val="4"/>
              <c:layout>
                <c:manualLayout>
                  <c:x val="-2.1195764322563169E-3"/>
                  <c:y val="3.67057392385146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65C-4AFC-AB1D-89D7D78BF17B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Лист4!$A$208:$A$212</c:f>
              <c:strCache>
                <c:ptCount val="5"/>
                <c:pt idx="0">
                  <c:v>2021г. (отчёт)</c:v>
                </c:pt>
                <c:pt idx="1">
                  <c:v>2022г. (оценка)</c:v>
                </c:pt>
                <c:pt idx="2">
                  <c:v>2023г. (прогноз)</c:v>
                </c:pt>
                <c:pt idx="3">
                  <c:v>2024г. (прогноз)</c:v>
                </c:pt>
                <c:pt idx="4">
                  <c:v>2025г. (прогноз)</c:v>
                </c:pt>
              </c:strCache>
            </c:strRef>
          </c:cat>
          <c:val>
            <c:numRef>
              <c:f>Лист4!$D$208:$D$212</c:f>
              <c:numCache>
                <c:formatCode>General</c:formatCode>
                <c:ptCount val="5"/>
                <c:pt idx="0">
                  <c:v>24.1</c:v>
                </c:pt>
                <c:pt idx="1">
                  <c:v>23.7</c:v>
                </c:pt>
                <c:pt idx="2" formatCode="0.0">
                  <c:v>23.5</c:v>
                </c:pt>
                <c:pt idx="3" formatCode="0.0">
                  <c:v>23.3</c:v>
                </c:pt>
                <c:pt idx="4" formatCode="0.0">
                  <c:v>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65C-4AFC-AB1D-89D7D78BF17B}"/>
            </c:ext>
          </c:extLst>
        </c:ser>
        <c:gapWidth val="219"/>
        <c:overlap val="-27"/>
        <c:axId val="117511680"/>
        <c:axId val="117513216"/>
      </c:barChart>
      <c:catAx>
        <c:axId val="1175116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7513216"/>
        <c:crosses val="autoZero"/>
        <c:auto val="1"/>
        <c:lblAlgn val="ctr"/>
        <c:lblOffset val="100"/>
      </c:catAx>
      <c:valAx>
        <c:axId val="117513216"/>
        <c:scaling>
          <c:orientation val="minMax"/>
          <c:max val="26"/>
          <c:min val="0"/>
        </c:scaling>
        <c:axPos val="l"/>
        <c:majorGridlines/>
        <c:numFmt formatCode="General" sourceLinked="0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751168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28149064591951667"/>
          <c:y val="0.91956030760661278"/>
          <c:w val="0.48197558659059681"/>
          <c:h val="7.802359566885729E-2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369680056601509"/>
          <c:y val="0.14956774959436775"/>
          <c:w val="0.81201734603310083"/>
          <c:h val="0.81457019548419662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dLbls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1"/>
            <c:showVal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743.7</c:v>
                </c:pt>
                <c:pt idx="1">
                  <c:v>885.3</c:v>
                </c:pt>
                <c:pt idx="2" formatCode="General">
                  <c:v>945.1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</c:v>
                </c:pt>
              </c:strCache>
            </c:strRef>
          </c:tx>
          <c:dLbls>
            <c:dLbl>
              <c:idx val="0"/>
              <c:layout>
                <c:manualLayout>
                  <c:x val="-5.3505558625484645E-2"/>
                  <c:y val="-2.6533810969787889E-3"/>
                </c:manualLayout>
              </c:layout>
              <c:showVal val="1"/>
            </c:dLbl>
            <c:dLbl>
              <c:idx val="1"/>
              <c:layout>
                <c:manualLayout>
                  <c:x val="-4.4875629814922928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4.6601615577035085E-2"/>
                  <c:y val="0"/>
                </c:manualLayout>
              </c:layout>
              <c:showVal val="1"/>
            </c:dLbl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  <c:showVal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366.6</c:v>
                </c:pt>
                <c:pt idx="1">
                  <c:v>343.5</c:v>
                </c:pt>
                <c:pt idx="2" formatCode="0.0">
                  <c:v>313</c:v>
                </c:pt>
              </c:numCache>
            </c:numRef>
          </c:val>
        </c:ser>
        <c:gapWidth val="100"/>
        <c:overlap val="100"/>
        <c:axId val="75640832"/>
        <c:axId val="75340032"/>
      </c:barChart>
      <c:valAx>
        <c:axId val="75340032"/>
        <c:scaling>
          <c:orientation val="minMax"/>
        </c:scaling>
        <c:delete val="1"/>
        <c:axPos val="b"/>
        <c:numFmt formatCode="0%" sourceLinked="1"/>
        <c:tickLblPos val="none"/>
        <c:crossAx val="75640832"/>
        <c:crosses val="autoZero"/>
        <c:crossBetween val="between"/>
      </c:valAx>
      <c:catAx>
        <c:axId val="75640832"/>
        <c:scaling>
          <c:orientation val="minMax"/>
        </c:scaling>
        <c:axPos val="l"/>
        <c:numFmt formatCode="General" sourceLinked="1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b="1">
                <a:solidFill>
                  <a:schemeClr val="accent2"/>
                </a:solidFill>
              </a:defRPr>
            </a:pPr>
            <a:endParaRPr lang="ru-RU"/>
          </a:p>
        </c:txPr>
        <c:crossAx val="75340032"/>
        <c:crosses val="autoZero"/>
        <c:auto val="1"/>
        <c:lblAlgn val="ctr"/>
        <c:lblOffset val="100"/>
      </c:cat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431084551384671"/>
          <c:y val="0.12166567147464936"/>
          <c:w val="0.81201734603310083"/>
          <c:h val="0.84512553717909566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-5.4053839326452333E-3"/>
                  <c:y val="-2.7777583358996608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1.8017946442150758E-3"/>
                  <c:y val="-2.7777583358996608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1.8017946442150758E-3"/>
                  <c:y val="-2.4999825023096951E-2"/>
                </c:manualLayout>
              </c:layout>
              <c:dLblPos val="ctr"/>
              <c:showVal val="1"/>
            </c:dLbl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318.89999999999969</c:v>
                </c:pt>
                <c:pt idx="1">
                  <c:v>296.04599999999999</c:v>
                </c:pt>
                <c:pt idx="2" formatCode="General">
                  <c:v>265.3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1.2612562509505531E-2"/>
                  <c:y val="-2.7777583358996608E-2"/>
                </c:manualLayout>
              </c:layout>
              <c:showVal val="1"/>
            </c:dLbl>
            <c:dLbl>
              <c:idx val="1"/>
              <c:layout>
                <c:manualLayout>
                  <c:x val="-3.6035892884301703E-3"/>
                  <c:y val="-2.7777583358996608E-2"/>
                </c:manualLayout>
              </c:layout>
              <c:showVal val="1"/>
            </c:dLbl>
            <c:dLbl>
              <c:idx val="2"/>
              <c:layout>
                <c:manualLayout>
                  <c:x val="-3.6035892884301703E-3"/>
                  <c:y val="-2.4999825023096951E-2"/>
                </c:manualLayout>
              </c:layout>
              <c:showVal val="1"/>
            </c:dLbl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  <c:showVal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47.7</c:v>
                </c:pt>
                <c:pt idx="1">
                  <c:v>47.4</c:v>
                </c:pt>
                <c:pt idx="2">
                  <c:v>47.6</c:v>
                </c:pt>
              </c:numCache>
            </c:numRef>
          </c:val>
        </c:ser>
        <c:gapWidth val="100"/>
        <c:overlap val="100"/>
        <c:axId val="133318528"/>
        <c:axId val="75683712"/>
      </c:barChart>
      <c:valAx>
        <c:axId val="75683712"/>
        <c:scaling>
          <c:orientation val="minMax"/>
        </c:scaling>
        <c:delete val="1"/>
        <c:axPos val="b"/>
        <c:numFmt formatCode="General" sourceLinked="1"/>
        <c:tickLblPos val="none"/>
        <c:crossAx val="133318528"/>
        <c:crosses val="autoZero"/>
        <c:crossBetween val="between"/>
      </c:valAx>
      <c:catAx>
        <c:axId val="133318528"/>
        <c:scaling>
          <c:orientation val="minMax"/>
        </c:scaling>
        <c:axPos val="l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solidFill>
                  <a:schemeClr val="accent2"/>
                </a:solidFill>
              </a:defRPr>
            </a:pPr>
            <a:endParaRPr lang="ru-RU"/>
          </a:p>
        </c:txPr>
        <c:crossAx val="75683712"/>
        <c:crosses val="autoZero"/>
        <c:auto val="1"/>
        <c:lblAlgn val="ctr"/>
        <c:lblOffset val="100"/>
      </c:catAx>
      <c:spPr>
        <a:noFill/>
      </c:spPr>
    </c:plotArea>
    <c:legend>
      <c:legendPos val="t"/>
      <c:layout>
        <c:manualLayout>
          <c:xMode val="edge"/>
          <c:yMode val="edge"/>
          <c:x val="6.4001969921788665E-2"/>
          <c:y val="1.6666576131353684E-2"/>
          <c:w val="0.93076738859517893"/>
          <c:h val="7.7097229415717367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5565128167310059E-2"/>
          <c:y val="4.1886611812311528E-2"/>
          <c:w val="0.87668629366940076"/>
          <c:h val="0.67517780610706013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dLbls>
            <c:dLbl>
              <c:idx val="0"/>
              <c:layout>
                <c:manualLayout>
                  <c:x val="-1.4571847007998219E-2"/>
                  <c:y val="7.5116845139821999E-3"/>
                </c:manualLayout>
              </c:layout>
              <c:showVal val="1"/>
              <c:showSerName val="1"/>
            </c:dLbl>
            <c:dLbl>
              <c:idx val="1"/>
              <c:layout>
                <c:manualLayout>
                  <c:x val="-1.7486216409597868E-2"/>
                  <c:y val="5.0077896759881391E-3"/>
                </c:manualLayout>
              </c:layout>
              <c:showVal val="1"/>
              <c:showSerName val="1"/>
            </c:dLbl>
            <c:dLbl>
              <c:idx val="2"/>
              <c:layout>
                <c:manualLayout>
                  <c:x val="-2.4772139913596981E-2"/>
                  <c:y val="5.007789675988139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НДФЛ; </a:t>
                    </a:r>
                    <a:r>
                      <a:rPr lang="ru-RU" dirty="0" smtClean="0"/>
                      <a:t>66,2%</a:t>
                    </a:r>
                    <a:endParaRPr lang="ru-RU" dirty="0"/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SerName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0.69528168591488604</c:v>
                </c:pt>
                <c:pt idx="1">
                  <c:v>0.68306687125674359</c:v>
                </c:pt>
                <c:pt idx="2">
                  <c:v>0.66043402689024078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dLbls>
            <c:dLbl>
              <c:idx val="0"/>
              <c:layout>
                <c:manualLayout>
                  <c:x val="-7.2859235039991338E-3"/>
                  <c:y val="5.0077896759881391E-3"/>
                </c:manualLayout>
              </c:layout>
              <c:showVal val="1"/>
            </c:dLbl>
            <c:dLbl>
              <c:idx val="1"/>
              <c:layout>
                <c:manualLayout>
                  <c:x val="-7.2859235039991338E-3"/>
                  <c:y val="2.5038948379940708E-3"/>
                </c:manualLayout>
              </c:layout>
              <c:showVal val="1"/>
            </c:dLbl>
            <c:dLbl>
              <c:idx val="2"/>
              <c:layout>
                <c:manualLayout>
                  <c:x val="2.9143694015996446E-3"/>
                  <c:y val="1.502336902796438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8.701249815882664E-2</c:v>
                </c:pt>
                <c:pt idx="1">
                  <c:v>9.2880789399361133E-2</c:v>
                </c:pt>
                <c:pt idx="2">
                  <c:v>0.10192474822350621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dLbls>
            <c:dLbl>
              <c:idx val="0"/>
              <c:layout>
                <c:manualLayout>
                  <c:x val="-7.2859007733734734E-3"/>
                  <c:y val="-1.0015579351976243E-2"/>
                </c:manualLayout>
              </c:layout>
              <c:showVal val="1"/>
            </c:dLbl>
            <c:dLbl>
              <c:idx val="1"/>
              <c:layout>
                <c:manualLayout>
                  <c:x val="-3.1631593396755787E-4"/>
                  <c:y val="2.5038948379940708E-3"/>
                </c:manualLayout>
              </c:layout>
              <c:showVal val="1"/>
            </c:dLbl>
            <c:dLbl>
              <c:idx val="2"/>
              <c:layout>
                <c:manualLayout>
                  <c:x val="1.4572235599487541E-3"/>
                  <c:y val="1.502336902796436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8.6739731706917914E-2</c:v>
                </c:pt>
                <c:pt idx="1">
                  <c:v>8.6184055367432622E-2</c:v>
                </c:pt>
                <c:pt idx="2">
                  <c:v>9.2339348704054067E-2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0.0%</c:formatCode>
                <c:ptCount val="3"/>
                <c:pt idx="0">
                  <c:v>5.0734560054989733E-2</c:v>
                </c:pt>
                <c:pt idx="1">
                  <c:v>5.4156196953859523E-2</c:v>
                </c:pt>
                <c:pt idx="2">
                  <c:v>5.5595317212821529E-2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dLbls>
            <c:dLbl>
              <c:idx val="0"/>
              <c:layout>
                <c:manualLayout>
                  <c:x val="-9.4275434430533961E-3"/>
                  <c:y val="-3.7558422569910911E-2"/>
                </c:manualLayout>
              </c:layout>
              <c:dLblPos val="inBase"/>
              <c:showVal val="1"/>
            </c:dLbl>
            <c:dLbl>
              <c:idx val="1"/>
              <c:layout>
                <c:manualLayout>
                  <c:x val="-5.3871676817448203E-3"/>
                  <c:y val="-2.2535053541946556E-2"/>
                </c:manualLayout>
              </c:layout>
              <c:dLblPos val="inBase"/>
              <c:showVal val="1"/>
            </c:dLbl>
            <c:dLbl>
              <c:idx val="2"/>
              <c:layout>
                <c:manualLayout>
                  <c:x val="-9.4275434430534967E-3"/>
                  <c:y val="-2.5038948379940612E-2"/>
                </c:manualLayout>
              </c:layout>
              <c:dLblPos val="inBase"/>
              <c:showVal val="1"/>
            </c:dLbl>
            <c:txPr>
              <a:bodyPr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0.0%</c:formatCode>
                <c:ptCount val="3"/>
                <c:pt idx="0">
                  <c:v>3.8187303267196576E-2</c:v>
                </c:pt>
                <c:pt idx="1">
                  <c:v>3.9889241842358876E-2</c:v>
                </c:pt>
                <c:pt idx="2">
                  <c:v>4.3453811154849024E-2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Акцизы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0.0%</c:formatCode>
                <c:ptCount val="3"/>
                <c:pt idx="0">
                  <c:v>2.9458776806123119E-2</c:v>
                </c:pt>
                <c:pt idx="1">
                  <c:v>3.0572046667501383E-2</c:v>
                </c:pt>
                <c:pt idx="2">
                  <c:v>3.0992791779561372E-2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inBase"/>
            <c:showVal val="1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</c:strCache>
            </c:strRef>
          </c:cat>
          <c:val>
            <c:numRef>
              <c:f>Лист1!$H$2:$H$4</c:f>
              <c:numCache>
                <c:formatCode>0.0%</c:formatCode>
                <c:ptCount val="3"/>
                <c:pt idx="0">
                  <c:v>1.2547256787793155E-2</c:v>
                </c:pt>
                <c:pt idx="1">
                  <c:v>1.3393468063857746E-2</c:v>
                </c:pt>
                <c:pt idx="2">
                  <c:v>1.40585859618629E-2</c:v>
                </c:pt>
              </c:numCache>
            </c:numRef>
          </c:val>
        </c:ser>
        <c:overlap val="100"/>
        <c:axId val="148663680"/>
        <c:axId val="148698240"/>
      </c:barChart>
      <c:catAx>
        <c:axId val="148663680"/>
        <c:scaling>
          <c:orientation val="minMax"/>
        </c:scaling>
        <c:axPos val="l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accent2"/>
                </a:solidFill>
              </a:defRPr>
            </a:pPr>
            <a:endParaRPr lang="ru-RU"/>
          </a:p>
        </c:txPr>
        <c:crossAx val="148698240"/>
        <c:crosses val="autoZero"/>
        <c:auto val="1"/>
        <c:lblAlgn val="ctr"/>
        <c:lblOffset val="100"/>
      </c:catAx>
      <c:valAx>
        <c:axId val="148698240"/>
        <c:scaling>
          <c:orientation val="minMax"/>
          <c:max val="1"/>
          <c:min val="0"/>
        </c:scaling>
        <c:delete val="1"/>
        <c:axPos val="b"/>
        <c:numFmt formatCode="0%" sourceLinked="0"/>
        <c:tickLblPos val="none"/>
        <c:crossAx val="148663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2130610562684407E-2"/>
          <c:y val="0.77584936253203518"/>
          <c:w val="0.93071121169382953"/>
          <c:h val="0.2091272684400025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autoTitleDeleted val="1"/>
    <c:view3D>
      <c:rotX val="75"/>
      <c:rotY val="82"/>
      <c:perspective val="30"/>
    </c:view3D>
    <c:plotArea>
      <c:layout>
        <c:manualLayout>
          <c:layoutTarget val="inner"/>
          <c:xMode val="edge"/>
          <c:yMode val="edge"/>
          <c:x val="0"/>
          <c:y val="3.8247892454667637E-4"/>
          <c:w val="1"/>
          <c:h val="0.984056516304553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млн.руб.</c:v>
                </c:pt>
              </c:strCache>
            </c:strRef>
          </c:tx>
          <c:dPt>
            <c:idx val="1"/>
            <c:explosion val="20"/>
          </c:dPt>
          <c:dLbls>
            <c:dLbl>
              <c:idx val="0"/>
              <c:layout>
                <c:manualLayout>
                  <c:x val="-6.9922572178477693E-2"/>
                  <c:y val="-4.3765634700925544E-2"/>
                </c:manualLayout>
              </c:layout>
              <c:tx>
                <c:rich>
                  <a:bodyPr/>
                  <a:lstStyle/>
                  <a:p>
                    <a:r>
                      <a:rPr lang="ru-RU" sz="1900" b="1" baseline="0" dirty="0" smtClean="0"/>
                      <a:t>Расходы в рамках муниципальных программ</a:t>
                    </a:r>
                    <a:r>
                      <a:rPr lang="ru-RU" sz="1900" b="1" baseline="0" dirty="0"/>
                      <a:t>
95%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2.9431758530183802E-2"/>
                  <c:y val="-0.18406170385509177"/>
                </c:manualLayout>
              </c:layout>
              <c:tx>
                <c:rich>
                  <a:bodyPr/>
                  <a:lstStyle/>
                  <a:p>
                    <a:r>
                      <a:rPr lang="ru-RU" sz="1850" dirty="0" err="1" smtClean="0"/>
                      <a:t>Непрограммные</a:t>
                    </a:r>
                    <a:r>
                      <a:rPr lang="ru-RU" sz="1850" dirty="0" smtClean="0"/>
                      <a:t> </a:t>
                    </a:r>
                    <a:r>
                      <a:rPr lang="ru-RU" sz="1850" dirty="0"/>
                      <a:t>расходы</a:t>
                    </a:r>
                    <a:r>
                      <a:rPr lang="ru-RU" dirty="0"/>
                      <a:t>
5%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900" b="1" baseline="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1339.2</c:v>
                </c:pt>
                <c:pt idx="1">
                  <c:v>70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5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289387017542819E-2"/>
          <c:y val="6.7151071232375029E-2"/>
          <c:w val="0.84320259770233519"/>
          <c:h val="0.823837392418972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</c:v>
                </c:pt>
              </c:strCache>
            </c:strRef>
          </c:tx>
          <c:explosion val="25"/>
          <c:dPt>
            <c:idx val="0"/>
            <c:explosion val="28"/>
          </c:dPt>
          <c:dPt>
            <c:idx val="1"/>
            <c:explosion val="0"/>
          </c:dPt>
          <c:dLbls>
            <c:dLbl>
              <c:idx val="0"/>
              <c:layout>
                <c:manualLayout>
                  <c:x val="0.1069155448567303"/>
                  <c:y val="-4.5394799487273423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0634127710501692"/>
                  <c:y val="-5.284013916865042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Строительство 2-х спортивных </a:t>
                    </a:r>
                    <a:r>
                      <a:rPr lang="ru-RU" dirty="0"/>
                      <a:t>объектов
20%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Другие расходы</c:v>
                </c:pt>
                <c:pt idx="1">
                  <c:v>Строительство спортивных объектов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1130.9000000000001</c:v>
                </c:pt>
                <c:pt idx="1">
                  <c:v>278.89999999999969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886C0-A4E8-4920-83A5-BC96DC337EE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5B285A-09DB-488B-A469-CB3F6B457C49}">
      <dgm:prSet phldrT="[Текст]"/>
      <dgm:spPr/>
      <dgm:t>
        <a:bodyPr/>
        <a:lstStyle/>
        <a:p>
          <a:r>
            <a:rPr lang="ru-RU" dirty="0" smtClean="0"/>
            <a:t>2023г.</a:t>
          </a:r>
          <a:endParaRPr lang="ru-RU" dirty="0"/>
        </a:p>
      </dgm:t>
    </dgm:pt>
    <dgm:pt modelId="{78DD1F19-5954-4755-8A1B-9263A0181190}" type="parTrans" cxnId="{F43C5AAA-D8C9-4C6A-B3B1-5C1B03724B49}">
      <dgm:prSet/>
      <dgm:spPr/>
      <dgm:t>
        <a:bodyPr/>
        <a:lstStyle/>
        <a:p>
          <a:endParaRPr lang="ru-RU"/>
        </a:p>
      </dgm:t>
    </dgm:pt>
    <dgm:pt modelId="{013AE698-EF81-4F63-80DE-EA8B14F7670C}" type="sibTrans" cxnId="{F43C5AAA-D8C9-4C6A-B3B1-5C1B03724B49}">
      <dgm:prSet/>
      <dgm:spPr/>
      <dgm:t>
        <a:bodyPr/>
        <a:lstStyle/>
        <a:p>
          <a:endParaRPr lang="ru-RU"/>
        </a:p>
      </dgm:t>
    </dgm:pt>
    <dgm:pt modelId="{02237605-E75B-48D2-8EB2-CE8B45C6E8FE}">
      <dgm:prSet phldrT="[Текст]"/>
      <dgm:spPr/>
      <dgm:t>
        <a:bodyPr/>
        <a:lstStyle/>
        <a:p>
          <a:r>
            <a:rPr lang="ru-RU" b="1" dirty="0" smtClean="0"/>
            <a:t>60,50%</a:t>
          </a:r>
          <a:endParaRPr lang="ru-RU" b="1" dirty="0"/>
        </a:p>
      </dgm:t>
    </dgm:pt>
    <dgm:pt modelId="{C2E7F17B-77CE-4788-9CC2-47251CBEF42D}" type="parTrans" cxnId="{C2C8BEF1-72AB-45FD-91B2-B112AFE47A00}">
      <dgm:prSet/>
      <dgm:spPr/>
      <dgm:t>
        <a:bodyPr/>
        <a:lstStyle/>
        <a:p>
          <a:endParaRPr lang="ru-RU"/>
        </a:p>
      </dgm:t>
    </dgm:pt>
    <dgm:pt modelId="{1B856DBC-159A-4B9F-A744-EF78E2FD16DB}" type="sibTrans" cxnId="{C2C8BEF1-72AB-45FD-91B2-B112AFE47A00}">
      <dgm:prSet/>
      <dgm:spPr/>
      <dgm:t>
        <a:bodyPr/>
        <a:lstStyle/>
        <a:p>
          <a:endParaRPr lang="ru-RU"/>
        </a:p>
      </dgm:t>
    </dgm:pt>
    <dgm:pt modelId="{BC1443A7-18C1-4119-9E44-F2280FD1F643}">
      <dgm:prSet phldrT="[Текст]"/>
      <dgm:spPr/>
      <dgm:t>
        <a:bodyPr/>
        <a:lstStyle/>
        <a:p>
          <a:r>
            <a:rPr lang="ru-RU" b="1" dirty="0" smtClean="0"/>
            <a:t>206,7 млн.руб.</a:t>
          </a:r>
          <a:endParaRPr lang="ru-RU" b="1" dirty="0"/>
        </a:p>
      </dgm:t>
    </dgm:pt>
    <dgm:pt modelId="{B94BE8B2-9DAE-4FF0-AAD8-E42AB5214C73}" type="parTrans" cxnId="{0C57EA9B-DF41-4A76-AB03-404C333372D6}">
      <dgm:prSet/>
      <dgm:spPr/>
      <dgm:t>
        <a:bodyPr/>
        <a:lstStyle/>
        <a:p>
          <a:endParaRPr lang="ru-RU"/>
        </a:p>
      </dgm:t>
    </dgm:pt>
    <dgm:pt modelId="{AF059848-DBE9-403C-A1F8-C54AEB65BE15}" type="sibTrans" cxnId="{0C57EA9B-DF41-4A76-AB03-404C333372D6}">
      <dgm:prSet/>
      <dgm:spPr/>
      <dgm:t>
        <a:bodyPr/>
        <a:lstStyle/>
        <a:p>
          <a:endParaRPr lang="ru-RU"/>
        </a:p>
      </dgm:t>
    </dgm:pt>
    <dgm:pt modelId="{10D0A744-C286-45DC-ABEF-2BF6BE8564CC}">
      <dgm:prSet phldrT="[Текст]"/>
      <dgm:spPr/>
      <dgm:t>
        <a:bodyPr/>
        <a:lstStyle/>
        <a:p>
          <a:r>
            <a:rPr lang="ru-RU" dirty="0" smtClean="0"/>
            <a:t>2024г.</a:t>
          </a:r>
          <a:endParaRPr lang="ru-RU" dirty="0"/>
        </a:p>
      </dgm:t>
    </dgm:pt>
    <dgm:pt modelId="{572CB05F-BA02-4021-ADE1-5C1057340943}" type="parTrans" cxnId="{6F39FAB9-16AA-47AF-AFDE-88A6105CEDB0}">
      <dgm:prSet/>
      <dgm:spPr/>
      <dgm:t>
        <a:bodyPr/>
        <a:lstStyle/>
        <a:p>
          <a:endParaRPr lang="ru-RU"/>
        </a:p>
      </dgm:t>
    </dgm:pt>
    <dgm:pt modelId="{1808CD5A-A87A-48DA-B543-45C8E11E3EA0}" type="sibTrans" cxnId="{6F39FAB9-16AA-47AF-AFDE-88A6105CEDB0}">
      <dgm:prSet/>
      <dgm:spPr/>
      <dgm:t>
        <a:bodyPr/>
        <a:lstStyle/>
        <a:p>
          <a:endParaRPr lang="ru-RU"/>
        </a:p>
      </dgm:t>
    </dgm:pt>
    <dgm:pt modelId="{5E56BC40-FF95-47F6-8BAB-B89C57540BED}">
      <dgm:prSet phldrT="[Текст]"/>
      <dgm:spPr/>
      <dgm:t>
        <a:bodyPr/>
        <a:lstStyle/>
        <a:p>
          <a:r>
            <a:rPr lang="ru-RU" b="1" dirty="0" smtClean="0"/>
            <a:t>64,12%</a:t>
          </a:r>
          <a:endParaRPr lang="ru-RU" b="1" dirty="0"/>
        </a:p>
      </dgm:t>
    </dgm:pt>
    <dgm:pt modelId="{421A6D47-0095-4D7C-A1BB-819012788E7F}" type="parTrans" cxnId="{55F1A32E-8CBF-4535-8C3F-7C553FE4806B}">
      <dgm:prSet/>
      <dgm:spPr/>
      <dgm:t>
        <a:bodyPr/>
        <a:lstStyle/>
        <a:p>
          <a:endParaRPr lang="ru-RU"/>
        </a:p>
      </dgm:t>
    </dgm:pt>
    <dgm:pt modelId="{EF09DA7D-17C4-49D2-8741-0F9837C684B6}" type="sibTrans" cxnId="{55F1A32E-8CBF-4535-8C3F-7C553FE4806B}">
      <dgm:prSet/>
      <dgm:spPr/>
      <dgm:t>
        <a:bodyPr/>
        <a:lstStyle/>
        <a:p>
          <a:endParaRPr lang="ru-RU"/>
        </a:p>
      </dgm:t>
    </dgm:pt>
    <dgm:pt modelId="{2ED92EC0-3FC8-4A14-A010-2E4C85FF60F8}">
      <dgm:prSet phldrT="[Текст]"/>
      <dgm:spPr/>
      <dgm:t>
        <a:bodyPr/>
        <a:lstStyle/>
        <a:p>
          <a:r>
            <a:rPr lang="ru-RU" b="1" dirty="0" smtClean="0"/>
            <a:t>234,6 млн.руб.</a:t>
          </a:r>
          <a:endParaRPr lang="ru-RU" b="1" dirty="0"/>
        </a:p>
      </dgm:t>
    </dgm:pt>
    <dgm:pt modelId="{C51F6BFF-5CE2-4ADB-B9C8-3D90048E0CA0}" type="parTrans" cxnId="{B0122CE1-7954-4D5D-9141-8DA8C1632777}">
      <dgm:prSet/>
      <dgm:spPr/>
      <dgm:t>
        <a:bodyPr/>
        <a:lstStyle/>
        <a:p>
          <a:endParaRPr lang="ru-RU"/>
        </a:p>
      </dgm:t>
    </dgm:pt>
    <dgm:pt modelId="{2212A4AF-C811-4CCF-A437-F84904413FF4}" type="sibTrans" cxnId="{B0122CE1-7954-4D5D-9141-8DA8C1632777}">
      <dgm:prSet/>
      <dgm:spPr/>
      <dgm:t>
        <a:bodyPr/>
        <a:lstStyle/>
        <a:p>
          <a:endParaRPr lang="ru-RU"/>
        </a:p>
      </dgm:t>
    </dgm:pt>
    <dgm:pt modelId="{3EC76EB8-E13B-4304-AC20-E87526B7895E}">
      <dgm:prSet phldrT="[Текст]"/>
      <dgm:spPr/>
      <dgm:t>
        <a:bodyPr/>
        <a:lstStyle/>
        <a:p>
          <a:r>
            <a:rPr lang="ru-RU" dirty="0" smtClean="0"/>
            <a:t>2025г.</a:t>
          </a:r>
          <a:endParaRPr lang="ru-RU" dirty="0"/>
        </a:p>
      </dgm:t>
    </dgm:pt>
    <dgm:pt modelId="{0B9FDDF4-B689-4706-B4C0-994F34F44559}" type="parTrans" cxnId="{B49C7FC1-7EBD-4BF1-9926-B178A2AB09A2}">
      <dgm:prSet/>
      <dgm:spPr/>
      <dgm:t>
        <a:bodyPr/>
        <a:lstStyle/>
        <a:p>
          <a:endParaRPr lang="ru-RU"/>
        </a:p>
      </dgm:t>
    </dgm:pt>
    <dgm:pt modelId="{ADC73155-C6EA-4A7E-A2D2-6957C317291B}" type="sibTrans" cxnId="{B49C7FC1-7EBD-4BF1-9926-B178A2AB09A2}">
      <dgm:prSet/>
      <dgm:spPr/>
      <dgm:t>
        <a:bodyPr/>
        <a:lstStyle/>
        <a:p>
          <a:endParaRPr lang="ru-RU"/>
        </a:p>
      </dgm:t>
    </dgm:pt>
    <dgm:pt modelId="{02219FC6-912F-45FF-82C3-E57B50153E95}">
      <dgm:prSet phldrT="[Текст]"/>
      <dgm:spPr/>
      <dgm:t>
        <a:bodyPr/>
        <a:lstStyle/>
        <a:p>
          <a:r>
            <a:rPr lang="ru-RU" b="1" dirty="0" smtClean="0"/>
            <a:t>64,56%</a:t>
          </a:r>
          <a:endParaRPr lang="ru-RU" b="1" dirty="0"/>
        </a:p>
      </dgm:t>
    </dgm:pt>
    <dgm:pt modelId="{1CE36922-2815-47A8-9B44-99EF1BACCFCA}" type="parTrans" cxnId="{132FAC7E-2D16-4BF7-8753-9692F82A495E}">
      <dgm:prSet/>
      <dgm:spPr/>
      <dgm:t>
        <a:bodyPr/>
        <a:lstStyle/>
        <a:p>
          <a:endParaRPr lang="ru-RU"/>
        </a:p>
      </dgm:t>
    </dgm:pt>
    <dgm:pt modelId="{B0854DCE-FF5C-45D1-B420-C0C0561E84C6}" type="sibTrans" cxnId="{132FAC7E-2D16-4BF7-8753-9692F82A495E}">
      <dgm:prSet/>
      <dgm:spPr/>
      <dgm:t>
        <a:bodyPr/>
        <a:lstStyle/>
        <a:p>
          <a:endParaRPr lang="ru-RU"/>
        </a:p>
      </dgm:t>
    </dgm:pt>
    <dgm:pt modelId="{532AAFDC-13B9-4F5E-BD9B-B7BE712F1C5C}">
      <dgm:prSet phldrT="[Текст]"/>
      <dgm:spPr/>
      <dgm:t>
        <a:bodyPr/>
        <a:lstStyle/>
        <a:p>
          <a:r>
            <a:rPr lang="ru-RU" b="1" dirty="0" smtClean="0"/>
            <a:t>254,9млн.руб</a:t>
          </a:r>
          <a:endParaRPr lang="ru-RU" b="1" dirty="0"/>
        </a:p>
      </dgm:t>
    </dgm:pt>
    <dgm:pt modelId="{AF364F95-DB2D-4C1B-B308-D639139FE618}" type="parTrans" cxnId="{15BE85D9-B0E1-41DB-A65D-3DB7986E1440}">
      <dgm:prSet/>
      <dgm:spPr/>
      <dgm:t>
        <a:bodyPr/>
        <a:lstStyle/>
        <a:p>
          <a:endParaRPr lang="ru-RU"/>
        </a:p>
      </dgm:t>
    </dgm:pt>
    <dgm:pt modelId="{63254F15-AB16-4B0B-B813-9483B3C1CAFC}" type="sibTrans" cxnId="{15BE85D9-B0E1-41DB-A65D-3DB7986E1440}">
      <dgm:prSet/>
      <dgm:spPr/>
      <dgm:t>
        <a:bodyPr/>
        <a:lstStyle/>
        <a:p>
          <a:endParaRPr lang="ru-RU"/>
        </a:p>
      </dgm:t>
    </dgm:pt>
    <dgm:pt modelId="{756DBBD2-E0C7-4BFE-95FC-94380F06898D}">
      <dgm:prSet/>
      <dgm:spPr/>
      <dgm:t>
        <a:bodyPr/>
        <a:lstStyle/>
        <a:p>
          <a:r>
            <a:rPr lang="ru-RU" dirty="0" smtClean="0"/>
            <a:t>2022г.</a:t>
          </a:r>
          <a:endParaRPr lang="ru-RU" dirty="0"/>
        </a:p>
      </dgm:t>
    </dgm:pt>
    <dgm:pt modelId="{CD6E99CB-71B5-40B9-A600-1830E16845B2}" type="parTrans" cxnId="{03A876A2-EAC9-48FB-97A7-46548C669EAB}">
      <dgm:prSet/>
      <dgm:spPr/>
      <dgm:t>
        <a:bodyPr/>
        <a:lstStyle/>
        <a:p>
          <a:endParaRPr lang="ru-RU"/>
        </a:p>
      </dgm:t>
    </dgm:pt>
    <dgm:pt modelId="{31971A33-4B64-4C31-9FE5-72C42AEAE6E5}" type="sibTrans" cxnId="{03A876A2-EAC9-48FB-97A7-46548C669EAB}">
      <dgm:prSet/>
      <dgm:spPr/>
      <dgm:t>
        <a:bodyPr/>
        <a:lstStyle/>
        <a:p>
          <a:endParaRPr lang="ru-RU"/>
        </a:p>
      </dgm:t>
    </dgm:pt>
    <dgm:pt modelId="{00DB9FB9-DBB8-41BE-8E26-280DBEF3E5D9}">
      <dgm:prSet/>
      <dgm:spPr/>
      <dgm:t>
        <a:bodyPr/>
        <a:lstStyle/>
        <a:p>
          <a:r>
            <a:rPr lang="ru-RU" b="1" dirty="0" smtClean="0"/>
            <a:t>49,40%</a:t>
          </a:r>
          <a:endParaRPr lang="ru-RU" b="1" dirty="0"/>
        </a:p>
      </dgm:t>
    </dgm:pt>
    <dgm:pt modelId="{B79BD3F6-525F-4B26-92C0-8282256ACE6D}" type="parTrans" cxnId="{BFD1BAE1-3F35-4831-8E4C-59A9AE5672DC}">
      <dgm:prSet/>
      <dgm:spPr/>
      <dgm:t>
        <a:bodyPr/>
        <a:lstStyle/>
        <a:p>
          <a:endParaRPr lang="ru-RU"/>
        </a:p>
      </dgm:t>
    </dgm:pt>
    <dgm:pt modelId="{8DFC8BD4-0429-4612-9AAF-9B7DBD5F5E23}" type="sibTrans" cxnId="{BFD1BAE1-3F35-4831-8E4C-59A9AE5672DC}">
      <dgm:prSet/>
      <dgm:spPr/>
      <dgm:t>
        <a:bodyPr/>
        <a:lstStyle/>
        <a:p>
          <a:endParaRPr lang="ru-RU"/>
        </a:p>
      </dgm:t>
    </dgm:pt>
    <dgm:pt modelId="{32B3C90E-9AC0-4AFA-B7C8-348BBE4F870D}">
      <dgm:prSet/>
      <dgm:spPr/>
      <dgm:t>
        <a:bodyPr/>
        <a:lstStyle/>
        <a:p>
          <a:r>
            <a:rPr lang="ru-RU" b="1" dirty="0" smtClean="0"/>
            <a:t>164, 5млн.руб.</a:t>
          </a:r>
          <a:endParaRPr lang="ru-RU" b="1" dirty="0"/>
        </a:p>
      </dgm:t>
    </dgm:pt>
    <dgm:pt modelId="{24325128-7B60-42A4-A6B1-07A05D9FCA4D}" type="parTrans" cxnId="{C49CA5A0-248B-4DF4-A99A-DFEFF2A60D89}">
      <dgm:prSet/>
      <dgm:spPr/>
      <dgm:t>
        <a:bodyPr/>
        <a:lstStyle/>
        <a:p>
          <a:endParaRPr lang="ru-RU"/>
        </a:p>
      </dgm:t>
    </dgm:pt>
    <dgm:pt modelId="{C260D818-4FF5-4AB5-9F86-488299CA2354}" type="sibTrans" cxnId="{C49CA5A0-248B-4DF4-A99A-DFEFF2A60D89}">
      <dgm:prSet/>
      <dgm:spPr/>
      <dgm:t>
        <a:bodyPr/>
        <a:lstStyle/>
        <a:p>
          <a:endParaRPr lang="ru-RU"/>
        </a:p>
      </dgm:t>
    </dgm:pt>
    <dgm:pt modelId="{A8D52F50-AF88-4999-BD7A-DA5CDD07DD1D}" type="pres">
      <dgm:prSet presAssocID="{6F9886C0-A4E8-4920-83A5-BC96DC337E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FA28F7-2D76-4522-A732-4ECC3FA3AF2B}" type="pres">
      <dgm:prSet presAssocID="{756DBBD2-E0C7-4BFE-95FC-94380F06898D}" presName="composite" presStyleCnt="0"/>
      <dgm:spPr/>
    </dgm:pt>
    <dgm:pt modelId="{67232641-AE3E-4703-9C34-E70C0CC4DACE}" type="pres">
      <dgm:prSet presAssocID="{756DBBD2-E0C7-4BFE-95FC-94380F06898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70007-7F21-4725-A90A-81DC5C767E66}" type="pres">
      <dgm:prSet presAssocID="{756DBBD2-E0C7-4BFE-95FC-94380F06898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D245E-7D55-4325-886E-6B43DC694425}" type="pres">
      <dgm:prSet presAssocID="{31971A33-4B64-4C31-9FE5-72C42AEAE6E5}" presName="space" presStyleCnt="0"/>
      <dgm:spPr/>
    </dgm:pt>
    <dgm:pt modelId="{8F6433E2-BF08-4058-8A64-E02F7B2FE83A}" type="pres">
      <dgm:prSet presAssocID="{ED5B285A-09DB-488B-A469-CB3F6B457C49}" presName="composite" presStyleCnt="0"/>
      <dgm:spPr/>
    </dgm:pt>
    <dgm:pt modelId="{F60B229F-5B21-4F21-8215-A1E5C3A242DF}" type="pres">
      <dgm:prSet presAssocID="{ED5B285A-09DB-488B-A469-CB3F6B457C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F8FE1-15E4-4E63-B9AB-E2F416BCDD02}" type="pres">
      <dgm:prSet presAssocID="{ED5B285A-09DB-488B-A469-CB3F6B457C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97119-ED0C-4E68-B866-DAAF21F718FA}" type="pres">
      <dgm:prSet presAssocID="{013AE698-EF81-4F63-80DE-EA8B14F7670C}" presName="space" presStyleCnt="0"/>
      <dgm:spPr/>
    </dgm:pt>
    <dgm:pt modelId="{27B1C0C5-99DA-4844-84C2-B3728A162E9C}" type="pres">
      <dgm:prSet presAssocID="{10D0A744-C286-45DC-ABEF-2BF6BE8564CC}" presName="composite" presStyleCnt="0"/>
      <dgm:spPr/>
    </dgm:pt>
    <dgm:pt modelId="{FA312BC2-3768-4438-9284-7345A28D1E0D}" type="pres">
      <dgm:prSet presAssocID="{10D0A744-C286-45DC-ABEF-2BF6BE8564C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4DF77-800E-46F4-A4C4-A69D38394B3F}" type="pres">
      <dgm:prSet presAssocID="{10D0A744-C286-45DC-ABEF-2BF6BE8564C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FE92B-1106-40AF-9321-7139548F6193}" type="pres">
      <dgm:prSet presAssocID="{1808CD5A-A87A-48DA-B543-45C8E11E3EA0}" presName="space" presStyleCnt="0"/>
      <dgm:spPr/>
    </dgm:pt>
    <dgm:pt modelId="{92B4BE89-E520-48BD-9BC8-85479A5FA190}" type="pres">
      <dgm:prSet presAssocID="{3EC76EB8-E13B-4304-AC20-E87526B7895E}" presName="composite" presStyleCnt="0"/>
      <dgm:spPr/>
    </dgm:pt>
    <dgm:pt modelId="{223B8052-4E9F-4783-B940-D6BC70E461A2}" type="pres">
      <dgm:prSet presAssocID="{3EC76EB8-E13B-4304-AC20-E87526B7895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5838D-61E1-4B15-AA95-A11AB76042F9}" type="pres">
      <dgm:prSet presAssocID="{3EC76EB8-E13B-4304-AC20-E87526B7895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D9B7D3-A4E5-4626-BB4D-D66D041A96F3}" type="presOf" srcId="{02219FC6-912F-45FF-82C3-E57B50153E95}" destId="{1025838D-61E1-4B15-AA95-A11AB76042F9}" srcOrd="0" destOrd="0" presId="urn:microsoft.com/office/officeart/2005/8/layout/hList1"/>
    <dgm:cxn modelId="{132FAC7E-2D16-4BF7-8753-9692F82A495E}" srcId="{3EC76EB8-E13B-4304-AC20-E87526B7895E}" destId="{02219FC6-912F-45FF-82C3-E57B50153E95}" srcOrd="0" destOrd="0" parTransId="{1CE36922-2815-47A8-9B44-99EF1BACCFCA}" sibTransId="{B0854DCE-FF5C-45D1-B420-C0C0561E84C6}"/>
    <dgm:cxn modelId="{C49CA5A0-248B-4DF4-A99A-DFEFF2A60D89}" srcId="{756DBBD2-E0C7-4BFE-95FC-94380F06898D}" destId="{32B3C90E-9AC0-4AFA-B7C8-348BBE4F870D}" srcOrd="1" destOrd="0" parTransId="{24325128-7B60-42A4-A6B1-07A05D9FCA4D}" sibTransId="{C260D818-4FF5-4AB5-9F86-488299CA2354}"/>
    <dgm:cxn modelId="{58B21F2C-A989-4371-BC98-075D3C0C6DA5}" type="presOf" srcId="{6F9886C0-A4E8-4920-83A5-BC96DC337EEC}" destId="{A8D52F50-AF88-4999-BD7A-DA5CDD07DD1D}" srcOrd="0" destOrd="0" presId="urn:microsoft.com/office/officeart/2005/8/layout/hList1"/>
    <dgm:cxn modelId="{BFD1BAE1-3F35-4831-8E4C-59A9AE5672DC}" srcId="{756DBBD2-E0C7-4BFE-95FC-94380F06898D}" destId="{00DB9FB9-DBB8-41BE-8E26-280DBEF3E5D9}" srcOrd="0" destOrd="0" parTransId="{B79BD3F6-525F-4B26-92C0-8282256ACE6D}" sibTransId="{8DFC8BD4-0429-4612-9AAF-9B7DBD5F5E23}"/>
    <dgm:cxn modelId="{77BCD414-3FFF-4CE2-8ECF-E9B52CE99ED5}" type="presOf" srcId="{BC1443A7-18C1-4119-9E44-F2280FD1F643}" destId="{0E6F8FE1-15E4-4E63-B9AB-E2F416BCDD02}" srcOrd="0" destOrd="1" presId="urn:microsoft.com/office/officeart/2005/8/layout/hList1"/>
    <dgm:cxn modelId="{1C4301E6-0A4B-4242-A0EF-1AABA7E15832}" type="presOf" srcId="{00DB9FB9-DBB8-41BE-8E26-280DBEF3E5D9}" destId="{CB270007-7F21-4725-A90A-81DC5C767E66}" srcOrd="0" destOrd="0" presId="urn:microsoft.com/office/officeart/2005/8/layout/hList1"/>
    <dgm:cxn modelId="{3573A9C9-ABAF-4A54-8D22-F88C39887121}" type="presOf" srcId="{32B3C90E-9AC0-4AFA-B7C8-348BBE4F870D}" destId="{CB270007-7F21-4725-A90A-81DC5C767E66}" srcOrd="0" destOrd="1" presId="urn:microsoft.com/office/officeart/2005/8/layout/hList1"/>
    <dgm:cxn modelId="{15BE85D9-B0E1-41DB-A65D-3DB7986E1440}" srcId="{3EC76EB8-E13B-4304-AC20-E87526B7895E}" destId="{532AAFDC-13B9-4F5E-BD9B-B7BE712F1C5C}" srcOrd="1" destOrd="0" parTransId="{AF364F95-DB2D-4C1B-B308-D639139FE618}" sibTransId="{63254F15-AB16-4B0B-B813-9483B3C1CAFC}"/>
    <dgm:cxn modelId="{59A28E76-718A-42EF-AF86-C7C295EB745C}" type="presOf" srcId="{10D0A744-C286-45DC-ABEF-2BF6BE8564CC}" destId="{FA312BC2-3768-4438-9284-7345A28D1E0D}" srcOrd="0" destOrd="0" presId="urn:microsoft.com/office/officeart/2005/8/layout/hList1"/>
    <dgm:cxn modelId="{000F77C3-6B57-4F67-8370-F9784BE47A7F}" type="presOf" srcId="{756DBBD2-E0C7-4BFE-95FC-94380F06898D}" destId="{67232641-AE3E-4703-9C34-E70C0CC4DACE}" srcOrd="0" destOrd="0" presId="urn:microsoft.com/office/officeart/2005/8/layout/hList1"/>
    <dgm:cxn modelId="{FC3195D5-A9FC-407F-9FF7-F0E0C25E3F26}" type="presOf" srcId="{532AAFDC-13B9-4F5E-BD9B-B7BE712F1C5C}" destId="{1025838D-61E1-4B15-AA95-A11AB76042F9}" srcOrd="0" destOrd="1" presId="urn:microsoft.com/office/officeart/2005/8/layout/hList1"/>
    <dgm:cxn modelId="{ECF165F1-090D-4C02-AFE1-4A21FEFFCD0D}" type="presOf" srcId="{5E56BC40-FF95-47F6-8BAB-B89C57540BED}" destId="{E454DF77-800E-46F4-A4C4-A69D38394B3F}" srcOrd="0" destOrd="0" presId="urn:microsoft.com/office/officeart/2005/8/layout/hList1"/>
    <dgm:cxn modelId="{B49C7FC1-7EBD-4BF1-9926-B178A2AB09A2}" srcId="{6F9886C0-A4E8-4920-83A5-BC96DC337EEC}" destId="{3EC76EB8-E13B-4304-AC20-E87526B7895E}" srcOrd="3" destOrd="0" parTransId="{0B9FDDF4-B689-4706-B4C0-994F34F44559}" sibTransId="{ADC73155-C6EA-4A7E-A2D2-6957C317291B}"/>
    <dgm:cxn modelId="{63772BFA-6A4A-4296-BF95-4814E9420D27}" type="presOf" srcId="{ED5B285A-09DB-488B-A469-CB3F6B457C49}" destId="{F60B229F-5B21-4F21-8215-A1E5C3A242DF}" srcOrd="0" destOrd="0" presId="urn:microsoft.com/office/officeart/2005/8/layout/hList1"/>
    <dgm:cxn modelId="{F43C5AAA-D8C9-4C6A-B3B1-5C1B03724B49}" srcId="{6F9886C0-A4E8-4920-83A5-BC96DC337EEC}" destId="{ED5B285A-09DB-488B-A469-CB3F6B457C49}" srcOrd="1" destOrd="0" parTransId="{78DD1F19-5954-4755-8A1B-9263A0181190}" sibTransId="{013AE698-EF81-4F63-80DE-EA8B14F7670C}"/>
    <dgm:cxn modelId="{03A876A2-EAC9-48FB-97A7-46548C669EAB}" srcId="{6F9886C0-A4E8-4920-83A5-BC96DC337EEC}" destId="{756DBBD2-E0C7-4BFE-95FC-94380F06898D}" srcOrd="0" destOrd="0" parTransId="{CD6E99CB-71B5-40B9-A600-1830E16845B2}" sibTransId="{31971A33-4B64-4C31-9FE5-72C42AEAE6E5}"/>
    <dgm:cxn modelId="{4F9B2548-E162-460C-A36D-5BEFBAD73A3E}" type="presOf" srcId="{02237605-E75B-48D2-8EB2-CE8B45C6E8FE}" destId="{0E6F8FE1-15E4-4E63-B9AB-E2F416BCDD02}" srcOrd="0" destOrd="0" presId="urn:microsoft.com/office/officeart/2005/8/layout/hList1"/>
    <dgm:cxn modelId="{0689C797-F36B-4369-9F32-72134FB2C58A}" type="presOf" srcId="{2ED92EC0-3FC8-4A14-A010-2E4C85FF60F8}" destId="{E454DF77-800E-46F4-A4C4-A69D38394B3F}" srcOrd="0" destOrd="1" presId="urn:microsoft.com/office/officeart/2005/8/layout/hList1"/>
    <dgm:cxn modelId="{C2C8BEF1-72AB-45FD-91B2-B112AFE47A00}" srcId="{ED5B285A-09DB-488B-A469-CB3F6B457C49}" destId="{02237605-E75B-48D2-8EB2-CE8B45C6E8FE}" srcOrd="0" destOrd="0" parTransId="{C2E7F17B-77CE-4788-9CC2-47251CBEF42D}" sibTransId="{1B856DBC-159A-4B9F-A744-EF78E2FD16DB}"/>
    <dgm:cxn modelId="{0C57EA9B-DF41-4A76-AB03-404C333372D6}" srcId="{ED5B285A-09DB-488B-A469-CB3F6B457C49}" destId="{BC1443A7-18C1-4119-9E44-F2280FD1F643}" srcOrd="1" destOrd="0" parTransId="{B94BE8B2-9DAE-4FF0-AAD8-E42AB5214C73}" sibTransId="{AF059848-DBE9-403C-A1F8-C54AEB65BE15}"/>
    <dgm:cxn modelId="{B0122CE1-7954-4D5D-9141-8DA8C1632777}" srcId="{10D0A744-C286-45DC-ABEF-2BF6BE8564CC}" destId="{2ED92EC0-3FC8-4A14-A010-2E4C85FF60F8}" srcOrd="1" destOrd="0" parTransId="{C51F6BFF-5CE2-4ADB-B9C8-3D90048E0CA0}" sibTransId="{2212A4AF-C811-4CCF-A437-F84904413FF4}"/>
    <dgm:cxn modelId="{6F39FAB9-16AA-47AF-AFDE-88A6105CEDB0}" srcId="{6F9886C0-A4E8-4920-83A5-BC96DC337EEC}" destId="{10D0A744-C286-45DC-ABEF-2BF6BE8564CC}" srcOrd="2" destOrd="0" parTransId="{572CB05F-BA02-4021-ADE1-5C1057340943}" sibTransId="{1808CD5A-A87A-48DA-B543-45C8E11E3EA0}"/>
    <dgm:cxn modelId="{55F1A32E-8CBF-4535-8C3F-7C553FE4806B}" srcId="{10D0A744-C286-45DC-ABEF-2BF6BE8564CC}" destId="{5E56BC40-FF95-47F6-8BAB-B89C57540BED}" srcOrd="0" destOrd="0" parTransId="{421A6D47-0095-4D7C-A1BB-819012788E7F}" sibTransId="{EF09DA7D-17C4-49D2-8741-0F9837C684B6}"/>
    <dgm:cxn modelId="{5988AACC-B12A-499B-BD95-89A5CFDA6579}" type="presOf" srcId="{3EC76EB8-E13B-4304-AC20-E87526B7895E}" destId="{223B8052-4E9F-4783-B940-D6BC70E461A2}" srcOrd="0" destOrd="0" presId="urn:microsoft.com/office/officeart/2005/8/layout/hList1"/>
    <dgm:cxn modelId="{ED64A92A-AC0B-4CB3-A631-9E7293B000F6}" type="presParOf" srcId="{A8D52F50-AF88-4999-BD7A-DA5CDD07DD1D}" destId="{C5FA28F7-2D76-4522-A732-4ECC3FA3AF2B}" srcOrd="0" destOrd="0" presId="urn:microsoft.com/office/officeart/2005/8/layout/hList1"/>
    <dgm:cxn modelId="{DBAB807A-7399-4275-AA02-C3D21967BC1C}" type="presParOf" srcId="{C5FA28F7-2D76-4522-A732-4ECC3FA3AF2B}" destId="{67232641-AE3E-4703-9C34-E70C0CC4DACE}" srcOrd="0" destOrd="0" presId="urn:microsoft.com/office/officeart/2005/8/layout/hList1"/>
    <dgm:cxn modelId="{EAACF922-5312-4658-AA65-D38974E29F89}" type="presParOf" srcId="{C5FA28F7-2D76-4522-A732-4ECC3FA3AF2B}" destId="{CB270007-7F21-4725-A90A-81DC5C767E66}" srcOrd="1" destOrd="0" presId="urn:microsoft.com/office/officeart/2005/8/layout/hList1"/>
    <dgm:cxn modelId="{52D93DA7-E06C-45FA-A611-2DB1DBAAFF9D}" type="presParOf" srcId="{A8D52F50-AF88-4999-BD7A-DA5CDD07DD1D}" destId="{476D245E-7D55-4325-886E-6B43DC694425}" srcOrd="1" destOrd="0" presId="urn:microsoft.com/office/officeart/2005/8/layout/hList1"/>
    <dgm:cxn modelId="{3186BA11-E4C7-452B-A1DD-7276A7E54DF3}" type="presParOf" srcId="{A8D52F50-AF88-4999-BD7A-DA5CDD07DD1D}" destId="{8F6433E2-BF08-4058-8A64-E02F7B2FE83A}" srcOrd="2" destOrd="0" presId="urn:microsoft.com/office/officeart/2005/8/layout/hList1"/>
    <dgm:cxn modelId="{F8FFE494-5F3E-49BD-91A1-E80C876D6DCB}" type="presParOf" srcId="{8F6433E2-BF08-4058-8A64-E02F7B2FE83A}" destId="{F60B229F-5B21-4F21-8215-A1E5C3A242DF}" srcOrd="0" destOrd="0" presId="urn:microsoft.com/office/officeart/2005/8/layout/hList1"/>
    <dgm:cxn modelId="{14D1A671-1A1F-4F79-8718-0554EB6950E9}" type="presParOf" srcId="{8F6433E2-BF08-4058-8A64-E02F7B2FE83A}" destId="{0E6F8FE1-15E4-4E63-B9AB-E2F416BCDD02}" srcOrd="1" destOrd="0" presId="urn:microsoft.com/office/officeart/2005/8/layout/hList1"/>
    <dgm:cxn modelId="{0A8FED59-4222-4CEA-8B07-72C15D0CE62B}" type="presParOf" srcId="{A8D52F50-AF88-4999-BD7A-DA5CDD07DD1D}" destId="{F0A97119-ED0C-4E68-B866-DAAF21F718FA}" srcOrd="3" destOrd="0" presId="urn:microsoft.com/office/officeart/2005/8/layout/hList1"/>
    <dgm:cxn modelId="{3A60BCAF-1D7B-482F-AFE1-8E5197C89A36}" type="presParOf" srcId="{A8D52F50-AF88-4999-BD7A-DA5CDD07DD1D}" destId="{27B1C0C5-99DA-4844-84C2-B3728A162E9C}" srcOrd="4" destOrd="0" presId="urn:microsoft.com/office/officeart/2005/8/layout/hList1"/>
    <dgm:cxn modelId="{B071BA51-BFA5-4577-98D3-5226B694280B}" type="presParOf" srcId="{27B1C0C5-99DA-4844-84C2-B3728A162E9C}" destId="{FA312BC2-3768-4438-9284-7345A28D1E0D}" srcOrd="0" destOrd="0" presId="urn:microsoft.com/office/officeart/2005/8/layout/hList1"/>
    <dgm:cxn modelId="{9EFBF81C-EC1E-41E0-96A1-350FA8DE6661}" type="presParOf" srcId="{27B1C0C5-99DA-4844-84C2-B3728A162E9C}" destId="{E454DF77-800E-46F4-A4C4-A69D38394B3F}" srcOrd="1" destOrd="0" presId="urn:microsoft.com/office/officeart/2005/8/layout/hList1"/>
    <dgm:cxn modelId="{2D09C84F-2CD1-4216-B46F-4BEF6FABB2CE}" type="presParOf" srcId="{A8D52F50-AF88-4999-BD7A-DA5CDD07DD1D}" destId="{061FE92B-1106-40AF-9321-7139548F6193}" srcOrd="5" destOrd="0" presId="urn:microsoft.com/office/officeart/2005/8/layout/hList1"/>
    <dgm:cxn modelId="{CC11D678-0AF2-429D-8CDC-9ADF508470B2}" type="presParOf" srcId="{A8D52F50-AF88-4999-BD7A-DA5CDD07DD1D}" destId="{92B4BE89-E520-48BD-9BC8-85479A5FA190}" srcOrd="6" destOrd="0" presId="urn:microsoft.com/office/officeart/2005/8/layout/hList1"/>
    <dgm:cxn modelId="{CA0CEB8A-726E-4E0A-B0B2-8D0D996B6AAC}" type="presParOf" srcId="{92B4BE89-E520-48BD-9BC8-85479A5FA190}" destId="{223B8052-4E9F-4783-B940-D6BC70E461A2}" srcOrd="0" destOrd="0" presId="urn:microsoft.com/office/officeart/2005/8/layout/hList1"/>
    <dgm:cxn modelId="{03899F21-4B0D-4C1A-882B-88CFA1D79C70}" type="presParOf" srcId="{92B4BE89-E520-48BD-9BC8-85479A5FA190}" destId="{1025838D-61E1-4B15-AA95-A11AB76042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9886C0-A4E8-4920-83A5-BC96DC337EE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5B285A-09DB-488B-A469-CB3F6B457C49}">
      <dgm:prSet phldrT="[Текст]"/>
      <dgm:spPr/>
      <dgm:t>
        <a:bodyPr/>
        <a:lstStyle/>
        <a:p>
          <a:r>
            <a:rPr lang="ru-RU" dirty="0" smtClean="0"/>
            <a:t>2023г.</a:t>
          </a:r>
          <a:endParaRPr lang="ru-RU" dirty="0"/>
        </a:p>
      </dgm:t>
    </dgm:pt>
    <dgm:pt modelId="{78DD1F19-5954-4755-8A1B-9263A0181190}" type="parTrans" cxnId="{F43C5AAA-D8C9-4C6A-B3B1-5C1B03724B49}">
      <dgm:prSet/>
      <dgm:spPr/>
      <dgm:t>
        <a:bodyPr/>
        <a:lstStyle/>
        <a:p>
          <a:endParaRPr lang="ru-RU"/>
        </a:p>
      </dgm:t>
    </dgm:pt>
    <dgm:pt modelId="{013AE698-EF81-4F63-80DE-EA8B14F7670C}" type="sibTrans" cxnId="{F43C5AAA-D8C9-4C6A-B3B1-5C1B03724B49}">
      <dgm:prSet/>
      <dgm:spPr/>
      <dgm:t>
        <a:bodyPr/>
        <a:lstStyle/>
        <a:p>
          <a:endParaRPr lang="ru-RU"/>
        </a:p>
      </dgm:t>
    </dgm:pt>
    <dgm:pt modelId="{02237605-E75B-48D2-8EB2-CE8B45C6E8FE}">
      <dgm:prSet phldrT="[Текст]"/>
      <dgm:spPr/>
      <dgm:t>
        <a:bodyPr/>
        <a:lstStyle/>
        <a:p>
          <a:r>
            <a:rPr lang="ru-RU" b="1" dirty="0" smtClean="0"/>
            <a:t>0,09186921%</a:t>
          </a:r>
          <a:endParaRPr lang="ru-RU" b="1" dirty="0"/>
        </a:p>
      </dgm:t>
    </dgm:pt>
    <dgm:pt modelId="{C2E7F17B-77CE-4788-9CC2-47251CBEF42D}" type="parTrans" cxnId="{C2C8BEF1-72AB-45FD-91B2-B112AFE47A00}">
      <dgm:prSet/>
      <dgm:spPr/>
      <dgm:t>
        <a:bodyPr/>
        <a:lstStyle/>
        <a:p>
          <a:endParaRPr lang="ru-RU"/>
        </a:p>
      </dgm:t>
    </dgm:pt>
    <dgm:pt modelId="{1B856DBC-159A-4B9F-A744-EF78E2FD16DB}" type="sibTrans" cxnId="{C2C8BEF1-72AB-45FD-91B2-B112AFE47A00}">
      <dgm:prSet/>
      <dgm:spPr/>
      <dgm:t>
        <a:bodyPr/>
        <a:lstStyle/>
        <a:p>
          <a:endParaRPr lang="ru-RU"/>
        </a:p>
      </dgm:t>
    </dgm:pt>
    <dgm:pt modelId="{BC1443A7-18C1-4119-9E44-F2280FD1F643}">
      <dgm:prSet phldrT="[Текст]"/>
      <dgm:spPr/>
      <dgm:t>
        <a:bodyPr/>
        <a:lstStyle/>
        <a:p>
          <a:r>
            <a:rPr lang="ru-RU" b="1" dirty="0" smtClean="0"/>
            <a:t>9,7 млн.руб.</a:t>
          </a:r>
          <a:endParaRPr lang="ru-RU" b="1" dirty="0"/>
        </a:p>
      </dgm:t>
    </dgm:pt>
    <dgm:pt modelId="{B94BE8B2-9DAE-4FF0-AAD8-E42AB5214C73}" type="parTrans" cxnId="{0C57EA9B-DF41-4A76-AB03-404C333372D6}">
      <dgm:prSet/>
      <dgm:spPr/>
      <dgm:t>
        <a:bodyPr/>
        <a:lstStyle/>
        <a:p>
          <a:endParaRPr lang="ru-RU"/>
        </a:p>
      </dgm:t>
    </dgm:pt>
    <dgm:pt modelId="{AF059848-DBE9-403C-A1F8-C54AEB65BE15}" type="sibTrans" cxnId="{0C57EA9B-DF41-4A76-AB03-404C333372D6}">
      <dgm:prSet/>
      <dgm:spPr/>
      <dgm:t>
        <a:bodyPr/>
        <a:lstStyle/>
        <a:p>
          <a:endParaRPr lang="ru-RU"/>
        </a:p>
      </dgm:t>
    </dgm:pt>
    <dgm:pt modelId="{10D0A744-C286-45DC-ABEF-2BF6BE8564CC}">
      <dgm:prSet phldrT="[Текст]"/>
      <dgm:spPr/>
      <dgm:t>
        <a:bodyPr/>
        <a:lstStyle/>
        <a:p>
          <a:r>
            <a:rPr lang="ru-RU" dirty="0" smtClean="0"/>
            <a:t>2024г.</a:t>
          </a:r>
          <a:endParaRPr lang="ru-RU" dirty="0"/>
        </a:p>
      </dgm:t>
    </dgm:pt>
    <dgm:pt modelId="{572CB05F-BA02-4021-ADE1-5C1057340943}" type="parTrans" cxnId="{6F39FAB9-16AA-47AF-AFDE-88A6105CEDB0}">
      <dgm:prSet/>
      <dgm:spPr/>
      <dgm:t>
        <a:bodyPr/>
        <a:lstStyle/>
        <a:p>
          <a:endParaRPr lang="ru-RU"/>
        </a:p>
      </dgm:t>
    </dgm:pt>
    <dgm:pt modelId="{1808CD5A-A87A-48DA-B543-45C8E11E3EA0}" type="sibTrans" cxnId="{6F39FAB9-16AA-47AF-AFDE-88A6105CEDB0}">
      <dgm:prSet/>
      <dgm:spPr/>
      <dgm:t>
        <a:bodyPr/>
        <a:lstStyle/>
        <a:p>
          <a:endParaRPr lang="ru-RU"/>
        </a:p>
      </dgm:t>
    </dgm:pt>
    <dgm:pt modelId="{5E56BC40-FF95-47F6-8BAB-B89C57540BED}">
      <dgm:prSet phldrT="[Текст]"/>
      <dgm:spPr/>
      <dgm:t>
        <a:bodyPr/>
        <a:lstStyle/>
        <a:p>
          <a:r>
            <a:rPr lang="ru-RU" b="1" dirty="0" smtClean="0"/>
            <a:t>0,09186921%</a:t>
          </a:r>
          <a:endParaRPr lang="ru-RU" b="1" dirty="0"/>
        </a:p>
      </dgm:t>
    </dgm:pt>
    <dgm:pt modelId="{421A6D47-0095-4D7C-A1BB-819012788E7F}" type="parTrans" cxnId="{55F1A32E-8CBF-4535-8C3F-7C553FE4806B}">
      <dgm:prSet/>
      <dgm:spPr/>
      <dgm:t>
        <a:bodyPr/>
        <a:lstStyle/>
        <a:p>
          <a:endParaRPr lang="ru-RU"/>
        </a:p>
      </dgm:t>
    </dgm:pt>
    <dgm:pt modelId="{EF09DA7D-17C4-49D2-8741-0F9837C684B6}" type="sibTrans" cxnId="{55F1A32E-8CBF-4535-8C3F-7C553FE4806B}">
      <dgm:prSet/>
      <dgm:spPr/>
      <dgm:t>
        <a:bodyPr/>
        <a:lstStyle/>
        <a:p>
          <a:endParaRPr lang="ru-RU"/>
        </a:p>
      </dgm:t>
    </dgm:pt>
    <dgm:pt modelId="{2ED92EC0-3FC8-4A14-A010-2E4C85FF60F8}">
      <dgm:prSet phldrT="[Текст]"/>
      <dgm:spPr/>
      <dgm:t>
        <a:bodyPr/>
        <a:lstStyle/>
        <a:p>
          <a:r>
            <a:rPr lang="ru-RU" b="1" dirty="0" smtClean="0"/>
            <a:t>10,5млн.руб.</a:t>
          </a:r>
          <a:endParaRPr lang="ru-RU" b="1" dirty="0"/>
        </a:p>
      </dgm:t>
    </dgm:pt>
    <dgm:pt modelId="{C51F6BFF-5CE2-4ADB-B9C8-3D90048E0CA0}" type="parTrans" cxnId="{B0122CE1-7954-4D5D-9141-8DA8C1632777}">
      <dgm:prSet/>
      <dgm:spPr/>
      <dgm:t>
        <a:bodyPr/>
        <a:lstStyle/>
        <a:p>
          <a:endParaRPr lang="ru-RU"/>
        </a:p>
      </dgm:t>
    </dgm:pt>
    <dgm:pt modelId="{2212A4AF-C811-4CCF-A437-F84904413FF4}" type="sibTrans" cxnId="{B0122CE1-7954-4D5D-9141-8DA8C1632777}">
      <dgm:prSet/>
      <dgm:spPr/>
      <dgm:t>
        <a:bodyPr/>
        <a:lstStyle/>
        <a:p>
          <a:endParaRPr lang="ru-RU"/>
        </a:p>
      </dgm:t>
    </dgm:pt>
    <dgm:pt modelId="{3EC76EB8-E13B-4304-AC20-E87526B7895E}">
      <dgm:prSet phldrT="[Текст]"/>
      <dgm:spPr/>
      <dgm:t>
        <a:bodyPr/>
        <a:lstStyle/>
        <a:p>
          <a:r>
            <a:rPr lang="ru-RU" dirty="0" smtClean="0"/>
            <a:t>2025г.</a:t>
          </a:r>
          <a:endParaRPr lang="ru-RU" dirty="0"/>
        </a:p>
      </dgm:t>
    </dgm:pt>
    <dgm:pt modelId="{0B9FDDF4-B689-4706-B4C0-994F34F44559}" type="parTrans" cxnId="{B49C7FC1-7EBD-4BF1-9926-B178A2AB09A2}">
      <dgm:prSet/>
      <dgm:spPr/>
      <dgm:t>
        <a:bodyPr/>
        <a:lstStyle/>
        <a:p>
          <a:endParaRPr lang="ru-RU"/>
        </a:p>
      </dgm:t>
    </dgm:pt>
    <dgm:pt modelId="{ADC73155-C6EA-4A7E-A2D2-6957C317291B}" type="sibTrans" cxnId="{B49C7FC1-7EBD-4BF1-9926-B178A2AB09A2}">
      <dgm:prSet/>
      <dgm:spPr/>
      <dgm:t>
        <a:bodyPr/>
        <a:lstStyle/>
        <a:p>
          <a:endParaRPr lang="ru-RU"/>
        </a:p>
      </dgm:t>
    </dgm:pt>
    <dgm:pt modelId="{02219FC6-912F-45FF-82C3-E57B50153E95}">
      <dgm:prSet phldrT="[Текст]"/>
      <dgm:spPr/>
      <dgm:t>
        <a:bodyPr/>
        <a:lstStyle/>
        <a:p>
          <a:r>
            <a:rPr lang="ru-RU" b="1" dirty="0" smtClean="0"/>
            <a:t>0,09186921%</a:t>
          </a:r>
          <a:endParaRPr lang="ru-RU" b="1" dirty="0"/>
        </a:p>
      </dgm:t>
    </dgm:pt>
    <dgm:pt modelId="{1CE36922-2815-47A8-9B44-99EF1BACCFCA}" type="parTrans" cxnId="{132FAC7E-2D16-4BF7-8753-9692F82A495E}">
      <dgm:prSet/>
      <dgm:spPr/>
      <dgm:t>
        <a:bodyPr/>
        <a:lstStyle/>
        <a:p>
          <a:endParaRPr lang="ru-RU"/>
        </a:p>
      </dgm:t>
    </dgm:pt>
    <dgm:pt modelId="{B0854DCE-FF5C-45D1-B420-C0C0561E84C6}" type="sibTrans" cxnId="{132FAC7E-2D16-4BF7-8753-9692F82A495E}">
      <dgm:prSet/>
      <dgm:spPr/>
      <dgm:t>
        <a:bodyPr/>
        <a:lstStyle/>
        <a:p>
          <a:endParaRPr lang="ru-RU"/>
        </a:p>
      </dgm:t>
    </dgm:pt>
    <dgm:pt modelId="{532AAFDC-13B9-4F5E-BD9B-B7BE712F1C5C}">
      <dgm:prSet phldrT="[Текст]"/>
      <dgm:spPr/>
      <dgm:t>
        <a:bodyPr/>
        <a:lstStyle/>
        <a:p>
          <a:r>
            <a:rPr lang="ru-RU" b="1" dirty="0" smtClean="0"/>
            <a:t>10,8млн.руб</a:t>
          </a:r>
          <a:endParaRPr lang="ru-RU" b="1" dirty="0"/>
        </a:p>
      </dgm:t>
    </dgm:pt>
    <dgm:pt modelId="{AF364F95-DB2D-4C1B-B308-D639139FE618}" type="parTrans" cxnId="{15BE85D9-B0E1-41DB-A65D-3DB7986E1440}">
      <dgm:prSet/>
      <dgm:spPr/>
      <dgm:t>
        <a:bodyPr/>
        <a:lstStyle/>
        <a:p>
          <a:endParaRPr lang="ru-RU"/>
        </a:p>
      </dgm:t>
    </dgm:pt>
    <dgm:pt modelId="{63254F15-AB16-4B0B-B813-9483B3C1CAFC}" type="sibTrans" cxnId="{15BE85D9-B0E1-41DB-A65D-3DB7986E1440}">
      <dgm:prSet/>
      <dgm:spPr/>
      <dgm:t>
        <a:bodyPr/>
        <a:lstStyle/>
        <a:p>
          <a:endParaRPr lang="ru-RU"/>
        </a:p>
      </dgm:t>
    </dgm:pt>
    <dgm:pt modelId="{756DBBD2-E0C7-4BFE-95FC-94380F06898D}">
      <dgm:prSet/>
      <dgm:spPr/>
      <dgm:t>
        <a:bodyPr/>
        <a:lstStyle/>
        <a:p>
          <a:r>
            <a:rPr lang="ru-RU" dirty="0" smtClean="0"/>
            <a:t>2022г.</a:t>
          </a:r>
          <a:endParaRPr lang="ru-RU" dirty="0"/>
        </a:p>
      </dgm:t>
    </dgm:pt>
    <dgm:pt modelId="{CD6E99CB-71B5-40B9-A600-1830E16845B2}" type="parTrans" cxnId="{03A876A2-EAC9-48FB-97A7-46548C669EAB}">
      <dgm:prSet/>
      <dgm:spPr/>
      <dgm:t>
        <a:bodyPr/>
        <a:lstStyle/>
        <a:p>
          <a:endParaRPr lang="ru-RU"/>
        </a:p>
      </dgm:t>
    </dgm:pt>
    <dgm:pt modelId="{31971A33-4B64-4C31-9FE5-72C42AEAE6E5}" type="sibTrans" cxnId="{03A876A2-EAC9-48FB-97A7-46548C669EAB}">
      <dgm:prSet/>
      <dgm:spPr/>
      <dgm:t>
        <a:bodyPr/>
        <a:lstStyle/>
        <a:p>
          <a:endParaRPr lang="ru-RU"/>
        </a:p>
      </dgm:t>
    </dgm:pt>
    <dgm:pt modelId="{00DB9FB9-DBB8-41BE-8E26-280DBEF3E5D9}">
      <dgm:prSet/>
      <dgm:spPr/>
      <dgm:t>
        <a:bodyPr/>
        <a:lstStyle/>
        <a:p>
          <a:r>
            <a:rPr lang="ru-RU" b="1" dirty="0" smtClean="0"/>
            <a:t>0,08121218%</a:t>
          </a:r>
          <a:endParaRPr lang="ru-RU" b="1" dirty="0"/>
        </a:p>
      </dgm:t>
    </dgm:pt>
    <dgm:pt modelId="{B79BD3F6-525F-4B26-92C0-8282256ACE6D}" type="parTrans" cxnId="{BFD1BAE1-3F35-4831-8E4C-59A9AE5672DC}">
      <dgm:prSet/>
      <dgm:spPr/>
      <dgm:t>
        <a:bodyPr/>
        <a:lstStyle/>
        <a:p>
          <a:endParaRPr lang="ru-RU"/>
        </a:p>
      </dgm:t>
    </dgm:pt>
    <dgm:pt modelId="{8DFC8BD4-0429-4612-9AAF-9B7DBD5F5E23}" type="sibTrans" cxnId="{BFD1BAE1-3F35-4831-8E4C-59A9AE5672DC}">
      <dgm:prSet/>
      <dgm:spPr/>
      <dgm:t>
        <a:bodyPr/>
        <a:lstStyle/>
        <a:p>
          <a:endParaRPr lang="ru-RU"/>
        </a:p>
      </dgm:t>
    </dgm:pt>
    <dgm:pt modelId="{32B3C90E-9AC0-4AFA-B7C8-348BBE4F870D}">
      <dgm:prSet/>
      <dgm:spPr/>
      <dgm:t>
        <a:bodyPr/>
        <a:lstStyle/>
        <a:p>
          <a:r>
            <a:rPr lang="ru-RU" b="1" dirty="0" smtClean="0"/>
            <a:t>7,6 млн.руб.</a:t>
          </a:r>
          <a:endParaRPr lang="ru-RU" b="1" dirty="0"/>
        </a:p>
      </dgm:t>
    </dgm:pt>
    <dgm:pt modelId="{24325128-7B60-42A4-A6B1-07A05D9FCA4D}" type="parTrans" cxnId="{C49CA5A0-248B-4DF4-A99A-DFEFF2A60D89}">
      <dgm:prSet/>
      <dgm:spPr/>
      <dgm:t>
        <a:bodyPr/>
        <a:lstStyle/>
        <a:p>
          <a:endParaRPr lang="ru-RU"/>
        </a:p>
      </dgm:t>
    </dgm:pt>
    <dgm:pt modelId="{C260D818-4FF5-4AB5-9F86-488299CA2354}" type="sibTrans" cxnId="{C49CA5A0-248B-4DF4-A99A-DFEFF2A60D89}">
      <dgm:prSet/>
      <dgm:spPr/>
      <dgm:t>
        <a:bodyPr/>
        <a:lstStyle/>
        <a:p>
          <a:endParaRPr lang="ru-RU"/>
        </a:p>
      </dgm:t>
    </dgm:pt>
    <dgm:pt modelId="{A8D52F50-AF88-4999-BD7A-DA5CDD07DD1D}" type="pres">
      <dgm:prSet presAssocID="{6F9886C0-A4E8-4920-83A5-BC96DC337E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FA28F7-2D76-4522-A732-4ECC3FA3AF2B}" type="pres">
      <dgm:prSet presAssocID="{756DBBD2-E0C7-4BFE-95FC-94380F06898D}" presName="composite" presStyleCnt="0"/>
      <dgm:spPr/>
    </dgm:pt>
    <dgm:pt modelId="{67232641-AE3E-4703-9C34-E70C0CC4DACE}" type="pres">
      <dgm:prSet presAssocID="{756DBBD2-E0C7-4BFE-95FC-94380F06898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70007-7F21-4725-A90A-81DC5C767E66}" type="pres">
      <dgm:prSet presAssocID="{756DBBD2-E0C7-4BFE-95FC-94380F06898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D245E-7D55-4325-886E-6B43DC694425}" type="pres">
      <dgm:prSet presAssocID="{31971A33-4B64-4C31-9FE5-72C42AEAE6E5}" presName="space" presStyleCnt="0"/>
      <dgm:spPr/>
    </dgm:pt>
    <dgm:pt modelId="{8F6433E2-BF08-4058-8A64-E02F7B2FE83A}" type="pres">
      <dgm:prSet presAssocID="{ED5B285A-09DB-488B-A469-CB3F6B457C49}" presName="composite" presStyleCnt="0"/>
      <dgm:spPr/>
    </dgm:pt>
    <dgm:pt modelId="{F60B229F-5B21-4F21-8215-A1E5C3A242DF}" type="pres">
      <dgm:prSet presAssocID="{ED5B285A-09DB-488B-A469-CB3F6B457C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F8FE1-15E4-4E63-B9AB-E2F416BCDD02}" type="pres">
      <dgm:prSet presAssocID="{ED5B285A-09DB-488B-A469-CB3F6B457C4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97119-ED0C-4E68-B866-DAAF21F718FA}" type="pres">
      <dgm:prSet presAssocID="{013AE698-EF81-4F63-80DE-EA8B14F7670C}" presName="space" presStyleCnt="0"/>
      <dgm:spPr/>
    </dgm:pt>
    <dgm:pt modelId="{27B1C0C5-99DA-4844-84C2-B3728A162E9C}" type="pres">
      <dgm:prSet presAssocID="{10D0A744-C286-45DC-ABEF-2BF6BE8564CC}" presName="composite" presStyleCnt="0"/>
      <dgm:spPr/>
    </dgm:pt>
    <dgm:pt modelId="{FA312BC2-3768-4438-9284-7345A28D1E0D}" type="pres">
      <dgm:prSet presAssocID="{10D0A744-C286-45DC-ABEF-2BF6BE8564C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4DF77-800E-46F4-A4C4-A69D38394B3F}" type="pres">
      <dgm:prSet presAssocID="{10D0A744-C286-45DC-ABEF-2BF6BE8564C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FE92B-1106-40AF-9321-7139548F6193}" type="pres">
      <dgm:prSet presAssocID="{1808CD5A-A87A-48DA-B543-45C8E11E3EA0}" presName="space" presStyleCnt="0"/>
      <dgm:spPr/>
    </dgm:pt>
    <dgm:pt modelId="{92B4BE89-E520-48BD-9BC8-85479A5FA190}" type="pres">
      <dgm:prSet presAssocID="{3EC76EB8-E13B-4304-AC20-E87526B7895E}" presName="composite" presStyleCnt="0"/>
      <dgm:spPr/>
    </dgm:pt>
    <dgm:pt modelId="{223B8052-4E9F-4783-B940-D6BC70E461A2}" type="pres">
      <dgm:prSet presAssocID="{3EC76EB8-E13B-4304-AC20-E87526B7895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5838D-61E1-4B15-AA95-A11AB76042F9}" type="pres">
      <dgm:prSet presAssocID="{3EC76EB8-E13B-4304-AC20-E87526B7895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FAC7E-2D16-4BF7-8753-9692F82A495E}" srcId="{3EC76EB8-E13B-4304-AC20-E87526B7895E}" destId="{02219FC6-912F-45FF-82C3-E57B50153E95}" srcOrd="0" destOrd="0" parTransId="{1CE36922-2815-47A8-9B44-99EF1BACCFCA}" sibTransId="{B0854DCE-FF5C-45D1-B420-C0C0561E84C6}"/>
    <dgm:cxn modelId="{1D2FACAC-5BBB-4087-9204-E3ED9152D585}" type="presOf" srcId="{BC1443A7-18C1-4119-9E44-F2280FD1F643}" destId="{0E6F8FE1-15E4-4E63-B9AB-E2F416BCDD02}" srcOrd="0" destOrd="1" presId="urn:microsoft.com/office/officeart/2005/8/layout/hList1"/>
    <dgm:cxn modelId="{0D4AC470-FBF9-471F-AEB5-4C66323F572A}" type="presOf" srcId="{00DB9FB9-DBB8-41BE-8E26-280DBEF3E5D9}" destId="{CB270007-7F21-4725-A90A-81DC5C767E66}" srcOrd="0" destOrd="0" presId="urn:microsoft.com/office/officeart/2005/8/layout/hList1"/>
    <dgm:cxn modelId="{20CED43D-52E6-4404-B0F6-20E9249557BC}" type="presOf" srcId="{756DBBD2-E0C7-4BFE-95FC-94380F06898D}" destId="{67232641-AE3E-4703-9C34-E70C0CC4DACE}" srcOrd="0" destOrd="0" presId="urn:microsoft.com/office/officeart/2005/8/layout/hList1"/>
    <dgm:cxn modelId="{C49CA5A0-248B-4DF4-A99A-DFEFF2A60D89}" srcId="{756DBBD2-E0C7-4BFE-95FC-94380F06898D}" destId="{32B3C90E-9AC0-4AFA-B7C8-348BBE4F870D}" srcOrd="1" destOrd="0" parTransId="{24325128-7B60-42A4-A6B1-07A05D9FCA4D}" sibTransId="{C260D818-4FF5-4AB5-9F86-488299CA2354}"/>
    <dgm:cxn modelId="{BFD1BAE1-3F35-4831-8E4C-59A9AE5672DC}" srcId="{756DBBD2-E0C7-4BFE-95FC-94380F06898D}" destId="{00DB9FB9-DBB8-41BE-8E26-280DBEF3E5D9}" srcOrd="0" destOrd="0" parTransId="{B79BD3F6-525F-4B26-92C0-8282256ACE6D}" sibTransId="{8DFC8BD4-0429-4612-9AAF-9B7DBD5F5E23}"/>
    <dgm:cxn modelId="{9A1BFB51-EB9F-49F2-A497-9DF1661CA79E}" type="presOf" srcId="{6F9886C0-A4E8-4920-83A5-BC96DC337EEC}" destId="{A8D52F50-AF88-4999-BD7A-DA5CDD07DD1D}" srcOrd="0" destOrd="0" presId="urn:microsoft.com/office/officeart/2005/8/layout/hList1"/>
    <dgm:cxn modelId="{CF704FA5-94BE-440E-B51D-D7B3F8FFA99F}" type="presOf" srcId="{5E56BC40-FF95-47F6-8BAB-B89C57540BED}" destId="{E454DF77-800E-46F4-A4C4-A69D38394B3F}" srcOrd="0" destOrd="0" presId="urn:microsoft.com/office/officeart/2005/8/layout/hList1"/>
    <dgm:cxn modelId="{15BE85D9-B0E1-41DB-A65D-3DB7986E1440}" srcId="{3EC76EB8-E13B-4304-AC20-E87526B7895E}" destId="{532AAFDC-13B9-4F5E-BD9B-B7BE712F1C5C}" srcOrd="1" destOrd="0" parTransId="{AF364F95-DB2D-4C1B-B308-D639139FE618}" sibTransId="{63254F15-AB16-4B0B-B813-9483B3C1CAFC}"/>
    <dgm:cxn modelId="{33851766-8E08-4A44-8B76-82872E406894}" type="presOf" srcId="{10D0A744-C286-45DC-ABEF-2BF6BE8564CC}" destId="{FA312BC2-3768-4438-9284-7345A28D1E0D}" srcOrd="0" destOrd="0" presId="urn:microsoft.com/office/officeart/2005/8/layout/hList1"/>
    <dgm:cxn modelId="{B49C7FC1-7EBD-4BF1-9926-B178A2AB09A2}" srcId="{6F9886C0-A4E8-4920-83A5-BC96DC337EEC}" destId="{3EC76EB8-E13B-4304-AC20-E87526B7895E}" srcOrd="3" destOrd="0" parTransId="{0B9FDDF4-B689-4706-B4C0-994F34F44559}" sibTransId="{ADC73155-C6EA-4A7E-A2D2-6957C317291B}"/>
    <dgm:cxn modelId="{0692C904-3A6A-4032-A7C5-5C4E029FFBFC}" type="presOf" srcId="{3EC76EB8-E13B-4304-AC20-E87526B7895E}" destId="{223B8052-4E9F-4783-B940-D6BC70E461A2}" srcOrd="0" destOrd="0" presId="urn:microsoft.com/office/officeart/2005/8/layout/hList1"/>
    <dgm:cxn modelId="{60D9CDF1-708B-468E-B51C-E1BE39DBEEEF}" type="presOf" srcId="{ED5B285A-09DB-488B-A469-CB3F6B457C49}" destId="{F60B229F-5B21-4F21-8215-A1E5C3A242DF}" srcOrd="0" destOrd="0" presId="urn:microsoft.com/office/officeart/2005/8/layout/hList1"/>
    <dgm:cxn modelId="{1474A11B-9A69-45B0-AA59-009E7DFA865F}" type="presOf" srcId="{532AAFDC-13B9-4F5E-BD9B-B7BE712F1C5C}" destId="{1025838D-61E1-4B15-AA95-A11AB76042F9}" srcOrd="0" destOrd="1" presId="urn:microsoft.com/office/officeart/2005/8/layout/hList1"/>
    <dgm:cxn modelId="{03A876A2-EAC9-48FB-97A7-46548C669EAB}" srcId="{6F9886C0-A4E8-4920-83A5-BC96DC337EEC}" destId="{756DBBD2-E0C7-4BFE-95FC-94380F06898D}" srcOrd="0" destOrd="0" parTransId="{CD6E99CB-71B5-40B9-A600-1830E16845B2}" sibTransId="{31971A33-4B64-4C31-9FE5-72C42AEAE6E5}"/>
    <dgm:cxn modelId="{F43C5AAA-D8C9-4C6A-B3B1-5C1B03724B49}" srcId="{6F9886C0-A4E8-4920-83A5-BC96DC337EEC}" destId="{ED5B285A-09DB-488B-A469-CB3F6B457C49}" srcOrd="1" destOrd="0" parTransId="{78DD1F19-5954-4755-8A1B-9263A0181190}" sibTransId="{013AE698-EF81-4F63-80DE-EA8B14F7670C}"/>
    <dgm:cxn modelId="{C2C8BEF1-72AB-45FD-91B2-B112AFE47A00}" srcId="{ED5B285A-09DB-488B-A469-CB3F6B457C49}" destId="{02237605-E75B-48D2-8EB2-CE8B45C6E8FE}" srcOrd="0" destOrd="0" parTransId="{C2E7F17B-77CE-4788-9CC2-47251CBEF42D}" sibTransId="{1B856DBC-159A-4B9F-A744-EF78E2FD16DB}"/>
    <dgm:cxn modelId="{0C57EA9B-DF41-4A76-AB03-404C333372D6}" srcId="{ED5B285A-09DB-488B-A469-CB3F6B457C49}" destId="{BC1443A7-18C1-4119-9E44-F2280FD1F643}" srcOrd="1" destOrd="0" parTransId="{B94BE8B2-9DAE-4FF0-AAD8-E42AB5214C73}" sibTransId="{AF059848-DBE9-403C-A1F8-C54AEB65BE15}"/>
    <dgm:cxn modelId="{4BC7DD84-8396-45D0-A190-623655BF5A40}" type="presOf" srcId="{2ED92EC0-3FC8-4A14-A010-2E4C85FF60F8}" destId="{E454DF77-800E-46F4-A4C4-A69D38394B3F}" srcOrd="0" destOrd="1" presId="urn:microsoft.com/office/officeart/2005/8/layout/hList1"/>
    <dgm:cxn modelId="{541313A5-BCF4-4FCC-9057-54AA741D2785}" type="presOf" srcId="{02219FC6-912F-45FF-82C3-E57B50153E95}" destId="{1025838D-61E1-4B15-AA95-A11AB76042F9}" srcOrd="0" destOrd="0" presId="urn:microsoft.com/office/officeart/2005/8/layout/hList1"/>
    <dgm:cxn modelId="{B0122CE1-7954-4D5D-9141-8DA8C1632777}" srcId="{10D0A744-C286-45DC-ABEF-2BF6BE8564CC}" destId="{2ED92EC0-3FC8-4A14-A010-2E4C85FF60F8}" srcOrd="1" destOrd="0" parTransId="{C51F6BFF-5CE2-4ADB-B9C8-3D90048E0CA0}" sibTransId="{2212A4AF-C811-4CCF-A437-F84904413FF4}"/>
    <dgm:cxn modelId="{6F39FAB9-16AA-47AF-AFDE-88A6105CEDB0}" srcId="{6F9886C0-A4E8-4920-83A5-BC96DC337EEC}" destId="{10D0A744-C286-45DC-ABEF-2BF6BE8564CC}" srcOrd="2" destOrd="0" parTransId="{572CB05F-BA02-4021-ADE1-5C1057340943}" sibTransId="{1808CD5A-A87A-48DA-B543-45C8E11E3EA0}"/>
    <dgm:cxn modelId="{FA480E85-B177-4D27-8707-6CBB2D9E8E2D}" type="presOf" srcId="{02237605-E75B-48D2-8EB2-CE8B45C6E8FE}" destId="{0E6F8FE1-15E4-4E63-B9AB-E2F416BCDD02}" srcOrd="0" destOrd="0" presId="urn:microsoft.com/office/officeart/2005/8/layout/hList1"/>
    <dgm:cxn modelId="{55F1A32E-8CBF-4535-8C3F-7C553FE4806B}" srcId="{10D0A744-C286-45DC-ABEF-2BF6BE8564CC}" destId="{5E56BC40-FF95-47F6-8BAB-B89C57540BED}" srcOrd="0" destOrd="0" parTransId="{421A6D47-0095-4D7C-A1BB-819012788E7F}" sibTransId="{EF09DA7D-17C4-49D2-8741-0F9837C684B6}"/>
    <dgm:cxn modelId="{24FF7111-8C00-4DEF-826F-F8C2C750AD72}" type="presOf" srcId="{32B3C90E-9AC0-4AFA-B7C8-348BBE4F870D}" destId="{CB270007-7F21-4725-A90A-81DC5C767E66}" srcOrd="0" destOrd="1" presId="urn:microsoft.com/office/officeart/2005/8/layout/hList1"/>
    <dgm:cxn modelId="{E488EA53-C961-448B-BB88-A5380D87CB2C}" type="presParOf" srcId="{A8D52F50-AF88-4999-BD7A-DA5CDD07DD1D}" destId="{C5FA28F7-2D76-4522-A732-4ECC3FA3AF2B}" srcOrd="0" destOrd="0" presId="urn:microsoft.com/office/officeart/2005/8/layout/hList1"/>
    <dgm:cxn modelId="{17225043-3FCE-43B0-BC2C-9ACBDA633C06}" type="presParOf" srcId="{C5FA28F7-2D76-4522-A732-4ECC3FA3AF2B}" destId="{67232641-AE3E-4703-9C34-E70C0CC4DACE}" srcOrd="0" destOrd="0" presId="urn:microsoft.com/office/officeart/2005/8/layout/hList1"/>
    <dgm:cxn modelId="{251DA514-703A-4570-9589-6EBE51C4EA28}" type="presParOf" srcId="{C5FA28F7-2D76-4522-A732-4ECC3FA3AF2B}" destId="{CB270007-7F21-4725-A90A-81DC5C767E66}" srcOrd="1" destOrd="0" presId="urn:microsoft.com/office/officeart/2005/8/layout/hList1"/>
    <dgm:cxn modelId="{9C54540C-6517-494F-8B78-A9D9D6A60551}" type="presParOf" srcId="{A8D52F50-AF88-4999-BD7A-DA5CDD07DD1D}" destId="{476D245E-7D55-4325-886E-6B43DC694425}" srcOrd="1" destOrd="0" presId="urn:microsoft.com/office/officeart/2005/8/layout/hList1"/>
    <dgm:cxn modelId="{385F12F9-A97E-42F4-90B0-DE963AF5DAC2}" type="presParOf" srcId="{A8D52F50-AF88-4999-BD7A-DA5CDD07DD1D}" destId="{8F6433E2-BF08-4058-8A64-E02F7B2FE83A}" srcOrd="2" destOrd="0" presId="urn:microsoft.com/office/officeart/2005/8/layout/hList1"/>
    <dgm:cxn modelId="{158B3126-4C2E-4437-AB7D-3312EB970122}" type="presParOf" srcId="{8F6433E2-BF08-4058-8A64-E02F7B2FE83A}" destId="{F60B229F-5B21-4F21-8215-A1E5C3A242DF}" srcOrd="0" destOrd="0" presId="urn:microsoft.com/office/officeart/2005/8/layout/hList1"/>
    <dgm:cxn modelId="{2CF2F24F-C09B-449D-82FA-9A828C7CB95D}" type="presParOf" srcId="{8F6433E2-BF08-4058-8A64-E02F7B2FE83A}" destId="{0E6F8FE1-15E4-4E63-B9AB-E2F416BCDD02}" srcOrd="1" destOrd="0" presId="urn:microsoft.com/office/officeart/2005/8/layout/hList1"/>
    <dgm:cxn modelId="{127E885E-DCCA-4716-B984-8FAA8EFA0BFC}" type="presParOf" srcId="{A8D52F50-AF88-4999-BD7A-DA5CDD07DD1D}" destId="{F0A97119-ED0C-4E68-B866-DAAF21F718FA}" srcOrd="3" destOrd="0" presId="urn:microsoft.com/office/officeart/2005/8/layout/hList1"/>
    <dgm:cxn modelId="{72AB190F-FDF2-4D31-B5C3-6096394A3E69}" type="presParOf" srcId="{A8D52F50-AF88-4999-BD7A-DA5CDD07DD1D}" destId="{27B1C0C5-99DA-4844-84C2-B3728A162E9C}" srcOrd="4" destOrd="0" presId="urn:microsoft.com/office/officeart/2005/8/layout/hList1"/>
    <dgm:cxn modelId="{F13C3E9D-8AFD-4EC0-B22E-C16D8EEE443C}" type="presParOf" srcId="{27B1C0C5-99DA-4844-84C2-B3728A162E9C}" destId="{FA312BC2-3768-4438-9284-7345A28D1E0D}" srcOrd="0" destOrd="0" presId="urn:microsoft.com/office/officeart/2005/8/layout/hList1"/>
    <dgm:cxn modelId="{92E9A065-4F9F-4A25-BBE7-27E824AA313A}" type="presParOf" srcId="{27B1C0C5-99DA-4844-84C2-B3728A162E9C}" destId="{E454DF77-800E-46F4-A4C4-A69D38394B3F}" srcOrd="1" destOrd="0" presId="urn:microsoft.com/office/officeart/2005/8/layout/hList1"/>
    <dgm:cxn modelId="{A501AB21-7AD8-493E-9411-188FB984DE55}" type="presParOf" srcId="{A8D52F50-AF88-4999-BD7A-DA5CDD07DD1D}" destId="{061FE92B-1106-40AF-9321-7139548F6193}" srcOrd="5" destOrd="0" presId="urn:microsoft.com/office/officeart/2005/8/layout/hList1"/>
    <dgm:cxn modelId="{9BCDE8F1-E751-4B47-B82C-66A13A7BC0FC}" type="presParOf" srcId="{A8D52F50-AF88-4999-BD7A-DA5CDD07DD1D}" destId="{92B4BE89-E520-48BD-9BC8-85479A5FA190}" srcOrd="6" destOrd="0" presId="urn:microsoft.com/office/officeart/2005/8/layout/hList1"/>
    <dgm:cxn modelId="{C8A94874-3F6A-444D-8AFE-1413FC9B575E}" type="presParOf" srcId="{92B4BE89-E520-48BD-9BC8-85479A5FA190}" destId="{223B8052-4E9F-4783-B940-D6BC70E461A2}" srcOrd="0" destOrd="0" presId="urn:microsoft.com/office/officeart/2005/8/layout/hList1"/>
    <dgm:cxn modelId="{F7B0CFB9-8650-489C-A931-1EEFDA31CA9F}" type="presParOf" srcId="{92B4BE89-E520-48BD-9BC8-85479A5FA190}" destId="{1025838D-61E1-4B15-AA95-A11AB76042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232641-AE3E-4703-9C34-E70C0CC4DACE}">
      <dsp:nvSpPr>
        <dsp:cNvPr id="0" name=""/>
        <dsp:cNvSpPr/>
      </dsp:nvSpPr>
      <dsp:spPr>
        <a:xfrm>
          <a:off x="2551" y="347575"/>
          <a:ext cx="1534277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2022г.</a:t>
          </a:r>
          <a:endParaRPr lang="ru-RU" sz="1500" kern="1200" dirty="0"/>
        </a:p>
      </dsp:txBody>
      <dsp:txXfrm>
        <a:off x="2551" y="347575"/>
        <a:ext cx="1534277" cy="432000"/>
      </dsp:txXfrm>
    </dsp:sp>
    <dsp:sp modelId="{CB270007-7F21-4725-A90A-81DC5C767E66}">
      <dsp:nvSpPr>
        <dsp:cNvPr id="0" name=""/>
        <dsp:cNvSpPr/>
      </dsp:nvSpPr>
      <dsp:spPr>
        <a:xfrm>
          <a:off x="2551" y="779575"/>
          <a:ext cx="1534277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49,40%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164, 5млн.руб.</a:t>
          </a:r>
          <a:endParaRPr lang="ru-RU" sz="1500" b="1" kern="1200" dirty="0"/>
        </a:p>
      </dsp:txBody>
      <dsp:txXfrm>
        <a:off x="2551" y="779575"/>
        <a:ext cx="1534277" cy="658800"/>
      </dsp:txXfrm>
    </dsp:sp>
    <dsp:sp modelId="{F60B229F-5B21-4F21-8215-A1E5C3A242DF}">
      <dsp:nvSpPr>
        <dsp:cNvPr id="0" name=""/>
        <dsp:cNvSpPr/>
      </dsp:nvSpPr>
      <dsp:spPr>
        <a:xfrm>
          <a:off x="1751628" y="347575"/>
          <a:ext cx="1534277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2023г.</a:t>
          </a:r>
          <a:endParaRPr lang="ru-RU" sz="1500" kern="1200" dirty="0"/>
        </a:p>
      </dsp:txBody>
      <dsp:txXfrm>
        <a:off x="1751628" y="347575"/>
        <a:ext cx="1534277" cy="432000"/>
      </dsp:txXfrm>
    </dsp:sp>
    <dsp:sp modelId="{0E6F8FE1-15E4-4E63-B9AB-E2F416BCDD02}">
      <dsp:nvSpPr>
        <dsp:cNvPr id="0" name=""/>
        <dsp:cNvSpPr/>
      </dsp:nvSpPr>
      <dsp:spPr>
        <a:xfrm>
          <a:off x="1751628" y="779575"/>
          <a:ext cx="1534277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60,50%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206,7 млн.руб.</a:t>
          </a:r>
          <a:endParaRPr lang="ru-RU" sz="1500" b="1" kern="1200" dirty="0"/>
        </a:p>
      </dsp:txBody>
      <dsp:txXfrm>
        <a:off x="1751628" y="779575"/>
        <a:ext cx="1534277" cy="658800"/>
      </dsp:txXfrm>
    </dsp:sp>
    <dsp:sp modelId="{FA312BC2-3768-4438-9284-7345A28D1E0D}">
      <dsp:nvSpPr>
        <dsp:cNvPr id="0" name=""/>
        <dsp:cNvSpPr/>
      </dsp:nvSpPr>
      <dsp:spPr>
        <a:xfrm>
          <a:off x="3500704" y="347575"/>
          <a:ext cx="1534277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2024г.</a:t>
          </a:r>
          <a:endParaRPr lang="ru-RU" sz="1500" kern="1200" dirty="0"/>
        </a:p>
      </dsp:txBody>
      <dsp:txXfrm>
        <a:off x="3500704" y="347575"/>
        <a:ext cx="1534277" cy="432000"/>
      </dsp:txXfrm>
    </dsp:sp>
    <dsp:sp modelId="{E454DF77-800E-46F4-A4C4-A69D38394B3F}">
      <dsp:nvSpPr>
        <dsp:cNvPr id="0" name=""/>
        <dsp:cNvSpPr/>
      </dsp:nvSpPr>
      <dsp:spPr>
        <a:xfrm>
          <a:off x="3500704" y="779575"/>
          <a:ext cx="1534277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64,12%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234,6 млн.руб.</a:t>
          </a:r>
          <a:endParaRPr lang="ru-RU" sz="1500" b="1" kern="1200" dirty="0"/>
        </a:p>
      </dsp:txBody>
      <dsp:txXfrm>
        <a:off x="3500704" y="779575"/>
        <a:ext cx="1534277" cy="658800"/>
      </dsp:txXfrm>
    </dsp:sp>
    <dsp:sp modelId="{223B8052-4E9F-4783-B940-D6BC70E461A2}">
      <dsp:nvSpPr>
        <dsp:cNvPr id="0" name=""/>
        <dsp:cNvSpPr/>
      </dsp:nvSpPr>
      <dsp:spPr>
        <a:xfrm>
          <a:off x="5249780" y="347575"/>
          <a:ext cx="1534277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2025г.</a:t>
          </a:r>
          <a:endParaRPr lang="ru-RU" sz="1500" kern="1200" dirty="0"/>
        </a:p>
      </dsp:txBody>
      <dsp:txXfrm>
        <a:off x="5249780" y="347575"/>
        <a:ext cx="1534277" cy="432000"/>
      </dsp:txXfrm>
    </dsp:sp>
    <dsp:sp modelId="{1025838D-61E1-4B15-AA95-A11AB76042F9}">
      <dsp:nvSpPr>
        <dsp:cNvPr id="0" name=""/>
        <dsp:cNvSpPr/>
      </dsp:nvSpPr>
      <dsp:spPr>
        <a:xfrm>
          <a:off x="5249780" y="779575"/>
          <a:ext cx="1534277" cy="658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64,56%</a:t>
          </a:r>
          <a:endParaRPr lang="ru-RU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254,9млн.руб</a:t>
          </a:r>
          <a:endParaRPr lang="ru-RU" sz="1500" b="1" kern="1200" dirty="0"/>
        </a:p>
      </dsp:txBody>
      <dsp:txXfrm>
        <a:off x="5249780" y="779575"/>
        <a:ext cx="1534277" cy="658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232641-AE3E-4703-9C34-E70C0CC4DACE}">
      <dsp:nvSpPr>
        <dsp:cNvPr id="0" name=""/>
        <dsp:cNvSpPr/>
      </dsp:nvSpPr>
      <dsp:spPr>
        <a:xfrm>
          <a:off x="2551" y="239776"/>
          <a:ext cx="153427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2022г.</a:t>
          </a:r>
          <a:endParaRPr lang="ru-RU" sz="1600" kern="1200" dirty="0"/>
        </a:p>
      </dsp:txBody>
      <dsp:txXfrm>
        <a:off x="2551" y="239776"/>
        <a:ext cx="1534277" cy="460800"/>
      </dsp:txXfrm>
    </dsp:sp>
    <dsp:sp modelId="{CB270007-7F21-4725-A90A-81DC5C767E66}">
      <dsp:nvSpPr>
        <dsp:cNvPr id="0" name=""/>
        <dsp:cNvSpPr/>
      </dsp:nvSpPr>
      <dsp:spPr>
        <a:xfrm>
          <a:off x="2551" y="700577"/>
          <a:ext cx="1534277" cy="702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0,08121218%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7,6 млн.руб.</a:t>
          </a:r>
          <a:endParaRPr lang="ru-RU" sz="1600" b="1" kern="1200" dirty="0"/>
        </a:p>
      </dsp:txBody>
      <dsp:txXfrm>
        <a:off x="2551" y="700577"/>
        <a:ext cx="1534277" cy="702720"/>
      </dsp:txXfrm>
    </dsp:sp>
    <dsp:sp modelId="{F60B229F-5B21-4F21-8215-A1E5C3A242DF}">
      <dsp:nvSpPr>
        <dsp:cNvPr id="0" name=""/>
        <dsp:cNvSpPr/>
      </dsp:nvSpPr>
      <dsp:spPr>
        <a:xfrm>
          <a:off x="1751628" y="239776"/>
          <a:ext cx="153427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2023г.</a:t>
          </a:r>
          <a:endParaRPr lang="ru-RU" sz="1600" kern="1200" dirty="0"/>
        </a:p>
      </dsp:txBody>
      <dsp:txXfrm>
        <a:off x="1751628" y="239776"/>
        <a:ext cx="1534277" cy="460800"/>
      </dsp:txXfrm>
    </dsp:sp>
    <dsp:sp modelId="{0E6F8FE1-15E4-4E63-B9AB-E2F416BCDD02}">
      <dsp:nvSpPr>
        <dsp:cNvPr id="0" name=""/>
        <dsp:cNvSpPr/>
      </dsp:nvSpPr>
      <dsp:spPr>
        <a:xfrm>
          <a:off x="1751628" y="700577"/>
          <a:ext cx="1534277" cy="702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0,09186921%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9,7 млн.руб.</a:t>
          </a:r>
          <a:endParaRPr lang="ru-RU" sz="1600" b="1" kern="1200" dirty="0"/>
        </a:p>
      </dsp:txBody>
      <dsp:txXfrm>
        <a:off x="1751628" y="700577"/>
        <a:ext cx="1534277" cy="702720"/>
      </dsp:txXfrm>
    </dsp:sp>
    <dsp:sp modelId="{FA312BC2-3768-4438-9284-7345A28D1E0D}">
      <dsp:nvSpPr>
        <dsp:cNvPr id="0" name=""/>
        <dsp:cNvSpPr/>
      </dsp:nvSpPr>
      <dsp:spPr>
        <a:xfrm>
          <a:off x="3500704" y="239776"/>
          <a:ext cx="153427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2024г.</a:t>
          </a:r>
          <a:endParaRPr lang="ru-RU" sz="1600" kern="1200" dirty="0"/>
        </a:p>
      </dsp:txBody>
      <dsp:txXfrm>
        <a:off x="3500704" y="239776"/>
        <a:ext cx="1534277" cy="460800"/>
      </dsp:txXfrm>
    </dsp:sp>
    <dsp:sp modelId="{E454DF77-800E-46F4-A4C4-A69D38394B3F}">
      <dsp:nvSpPr>
        <dsp:cNvPr id="0" name=""/>
        <dsp:cNvSpPr/>
      </dsp:nvSpPr>
      <dsp:spPr>
        <a:xfrm>
          <a:off x="3500704" y="700577"/>
          <a:ext cx="1534277" cy="702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0,09186921%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10,5млн.руб.</a:t>
          </a:r>
          <a:endParaRPr lang="ru-RU" sz="1600" b="1" kern="1200" dirty="0"/>
        </a:p>
      </dsp:txBody>
      <dsp:txXfrm>
        <a:off x="3500704" y="700577"/>
        <a:ext cx="1534277" cy="702720"/>
      </dsp:txXfrm>
    </dsp:sp>
    <dsp:sp modelId="{223B8052-4E9F-4783-B940-D6BC70E461A2}">
      <dsp:nvSpPr>
        <dsp:cNvPr id="0" name=""/>
        <dsp:cNvSpPr/>
      </dsp:nvSpPr>
      <dsp:spPr>
        <a:xfrm>
          <a:off x="5249780" y="239776"/>
          <a:ext cx="1534277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2025г.</a:t>
          </a:r>
          <a:endParaRPr lang="ru-RU" sz="1600" kern="1200" dirty="0"/>
        </a:p>
      </dsp:txBody>
      <dsp:txXfrm>
        <a:off x="5249780" y="239776"/>
        <a:ext cx="1534277" cy="460800"/>
      </dsp:txXfrm>
    </dsp:sp>
    <dsp:sp modelId="{1025838D-61E1-4B15-AA95-A11AB76042F9}">
      <dsp:nvSpPr>
        <dsp:cNvPr id="0" name=""/>
        <dsp:cNvSpPr/>
      </dsp:nvSpPr>
      <dsp:spPr>
        <a:xfrm>
          <a:off x="5249780" y="700577"/>
          <a:ext cx="1534277" cy="702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0,09186921%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10,8млн.руб</a:t>
          </a:r>
          <a:endParaRPr lang="ru-RU" sz="1600" b="1" kern="1200" dirty="0"/>
        </a:p>
      </dsp:txBody>
      <dsp:txXfrm>
        <a:off x="5249780" y="700577"/>
        <a:ext cx="1534277" cy="70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0.53716</cdr:x>
      <cdr:y>0.39063</cdr:y>
    </cdr:from>
    <cdr:to>
      <cdr:x>0.85135</cdr:x>
      <cdr:y>0.48438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786214" y="1785950"/>
          <a:ext cx="2214578" cy="4286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5400" cap="flat" cmpd="sng" algn="ctr">
          <a:solidFill>
            <a:schemeClr val="bg1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1228,8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0.49662</cdr:x>
      <cdr:y>0.65672</cdr:y>
    </cdr:from>
    <cdr:to>
      <cdr:x>0.81081</cdr:x>
      <cdr:y>0.75047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00462" y="3143272"/>
          <a:ext cx="2214578" cy="4487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5400" cap="flat" cmpd="sng" algn="ctr">
          <a:solidFill>
            <a:schemeClr val="bg1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6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1110,3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0.59797</cdr:x>
      <cdr:y>0.1194</cdr:y>
    </cdr:from>
    <cdr:to>
      <cdr:x>0.91216</cdr:x>
      <cdr:y>0.21315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214842" y="571504"/>
          <a:ext cx="2214578" cy="4487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1258,1</a:t>
          </a:r>
          <a:endParaRPr lang="ru-RU" sz="18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0.5534</cdr:x>
      <cdr:y>0.26866</cdr:y>
    </cdr:from>
    <cdr:to>
      <cdr:x>0.65049</cdr:x>
      <cdr:y>0.34328</cdr:y>
    </cdr:to>
    <cdr:sp macro="" textlink="">
      <cdr:nvSpPr>
        <cdr:cNvPr id="8" name="Двойные круглые скобки 7"/>
        <cdr:cNvSpPr/>
      </cdr:nvSpPr>
      <cdr:spPr>
        <a:xfrm xmlns:a="http://schemas.openxmlformats.org/drawingml/2006/main">
          <a:off x="4071966" y="1285884"/>
          <a:ext cx="714380" cy="357190"/>
        </a:xfrm>
        <a:prstGeom xmlns:a="http://schemas.openxmlformats.org/drawingml/2006/main" prst="bracketPair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-4,7%</a:t>
          </a:r>
          <a:endParaRPr lang="ru-RU" sz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0.8835</cdr:x>
      <cdr:y>0.28358</cdr:y>
    </cdr:from>
    <cdr:to>
      <cdr:x>1</cdr:x>
      <cdr:y>0.38806</cdr:y>
    </cdr:to>
    <cdr:sp macro="" textlink="">
      <cdr:nvSpPr>
        <cdr:cNvPr id="10" name="Двойные круглые скобки 9"/>
        <cdr:cNvSpPr/>
      </cdr:nvSpPr>
      <cdr:spPr>
        <a:xfrm xmlns:a="http://schemas.openxmlformats.org/drawingml/2006/main">
          <a:off x="6643734" y="1357322"/>
          <a:ext cx="857256" cy="500066"/>
        </a:xfrm>
        <a:prstGeom xmlns:a="http://schemas.openxmlformats.org/drawingml/2006/main" prst="bracketPair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+18,5%</a:t>
          </a:r>
          <a:endParaRPr lang="ru-RU" sz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0.51818</cdr:x>
      <cdr:y>0.65672</cdr:y>
    </cdr:from>
    <cdr:to>
      <cdr:x>0.83237</cdr:x>
      <cdr:y>0.75486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71966" y="3143272"/>
          <a:ext cx="2468962" cy="4697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366,6</a:t>
          </a:r>
          <a:endParaRPr lang="ru-RU" sz="18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0.43689</cdr:x>
      <cdr:y>0.35938</cdr:y>
    </cdr:from>
    <cdr:to>
      <cdr:x>0.75108</cdr:x>
      <cdr:y>0.45752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14710" y="1643074"/>
          <a:ext cx="2311846" cy="44872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343,5</a:t>
          </a:r>
          <a:endParaRPr lang="ru-RU" sz="18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0.43689</cdr:x>
      <cdr:y>0.09375</cdr:y>
    </cdr:from>
    <cdr:to>
      <cdr:x>0.70909</cdr:x>
      <cdr:y>0.19189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433160" y="448720"/>
          <a:ext cx="2139004" cy="4697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313,0</a:t>
          </a:r>
          <a:endParaRPr lang="ru-RU" sz="18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0.3125</cdr:x>
      <cdr:y>0.47059</cdr:y>
    </cdr:from>
    <cdr:to>
      <cdr:x>0.40625</cdr:x>
      <cdr:y>0.52941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488" y="2286016"/>
          <a:ext cx="85725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0.35156</cdr:x>
      <cdr:y>0.25</cdr:y>
    </cdr:from>
    <cdr:to>
      <cdr:x>0.48437</cdr:x>
      <cdr:y>0.36765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14678" y="1214446"/>
          <a:ext cx="121444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Franklin Gothic Demi" pitchFamily="34" charset="0"/>
            </a:rPr>
            <a:t>1 339,2 млн.руб.</a:t>
          </a:r>
          <a:endParaRPr lang="ru-RU" sz="1800" dirty="0">
            <a:latin typeface="Franklin Gothic Demi" pitchFamily="34" charset="0"/>
          </a:endParaRPr>
        </a:p>
      </cdr:txBody>
    </cdr:sp>
  </cdr:relSizeAnchor>
  <cdr:relSizeAnchor xmlns:cdr="http://schemas.openxmlformats.org/drawingml/2006/chartDrawing">
    <cdr:from>
      <cdr:x>0.75</cdr:x>
      <cdr:y>0.33824</cdr:y>
    </cdr:from>
    <cdr:to>
      <cdr:x>0.875</cdr:x>
      <cdr:y>0.42647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58016" y="1643074"/>
          <a:ext cx="114300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Franklin Gothic Demi" pitchFamily="34" charset="0"/>
            </a:rPr>
            <a:t>70,0 млн.руб</a:t>
          </a:r>
          <a:r>
            <a:rPr lang="ru-RU" sz="1800" dirty="0" smtClean="0"/>
            <a:t>.</a:t>
          </a:r>
          <a:endParaRPr lang="ru-RU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0.42277</cdr:x>
      <cdr:y>0.18314</cdr:y>
    </cdr:from>
    <cdr:to>
      <cdr:x>0.54472</cdr:x>
      <cdr:y>0.26163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14776" y="1000132"/>
          <a:ext cx="107157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0.34146</cdr:x>
      <cdr:y>0.15698</cdr:y>
    </cdr:from>
    <cdr:to>
      <cdr:x>0.47968</cdr:x>
      <cdr:y>0.28779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00396" y="857256"/>
          <a:ext cx="121444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278,9 млн.руб.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0.64844</cdr:x>
      <cdr:y>0.4971</cdr:y>
    </cdr:from>
    <cdr:to>
      <cdr:x>0.77344</cdr:x>
      <cdr:y>0.58867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29322" y="2714644"/>
          <a:ext cx="114300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1 130,3 млн.руб.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CE37D857-4AB3-4168-AA22-2044816EBC19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2" tIns="45386" rIns="90772" bIns="453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8560"/>
            <a:ext cx="5389240" cy="4440796"/>
          </a:xfrm>
          <a:prstGeom prst="rect">
            <a:avLst/>
          </a:prstGeom>
        </p:spPr>
        <p:txBody>
          <a:bodyPr vert="horz" lIns="90772" tIns="45386" rIns="90772" bIns="453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3962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3962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E4BE81B1-7F31-4A59-953E-742E11706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2738-1130-416E-94B8-7810F3160802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C168-9674-46CC-B1E8-E6294FA55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F10A-28BC-48A6-AF85-8346116DDBF9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9BA5-41E6-43A6-8A04-38922B9BD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EDE7-537D-445F-A609-22C8271937C4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2E859-76BA-465B-9E9A-8380348F0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64FC-97AD-46B6-816C-ED32AF939A3A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1BF36-A523-40FD-B6E5-8812FDD17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1E114-0800-4B5B-AB83-44F5CAB7134E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AF5B-0998-4515-9ABB-6EA4B1A8E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D44F-BEA8-4D2B-9ECF-C43EA92C04B7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959D-307B-4B8D-80EC-EF71BC6BA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57F2-FB3B-4618-AC2B-847066596C91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3C445-4713-4C21-AABB-B09000470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E39AD-7A2D-45EE-AB63-7071AD4D0E63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1FF9-0B14-47BC-8349-BFFFE70B2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8824-0E5B-49BA-9B81-9191E9394EB5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7365-C55B-40B0-9929-38662932B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CF48C-4FBC-4EDA-B7B2-D871E324A09C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5F84-E0A4-46AA-83C6-69812A036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63A5-8716-467B-A784-94CF1742E42C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12B6-E235-4944-A872-27D3A5D7C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C36220-B7C0-42E4-A268-A22113B6AAF7}" type="datetimeFigureOut">
              <a:rPr lang="ru-RU"/>
              <a:pPr>
                <a:defRPr/>
              </a:pPr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083981-C301-4A34-B45F-BF5B9066F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go.s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0"/>
            <a:ext cx="8001000" cy="1214438"/>
          </a:xfrm>
        </p:spPr>
        <p:txBody>
          <a:bodyPr/>
          <a:lstStyle/>
          <a:p>
            <a:pPr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 Усть-Катавского городского округа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годов для граждан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121443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Материал подготовлен на основании проекта бюджета 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Усть-Катавского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городского округа 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2025 годов.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Подготовленный материал позволит получить информацию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 основных характеристиках бюджета, о подходах при формировании </a:t>
            </a:r>
          </a:p>
          <a:p>
            <a:pPr algn="ctr" eaLnBrk="0" hangingPunct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бюджета и направлениях расходов бюджета.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700338" y="3433763"/>
            <a:ext cx="38163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Руководители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С.Д.Семков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глава Усть-Катавского городского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А.П.Логинова, заместитель главы по финансовым вопросам - начальник финансового 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0" y="564038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Материал подготовлен </a:t>
            </a: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финансовым управлением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администрации Усть-Катавского городского округа</a:t>
            </a: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отделом экономического развития администрации УКГО</a:t>
            </a:r>
          </a:p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Ноябрь – декабрь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pic>
        <p:nvPicPr>
          <p:cNvPr id="13319" name="Picture 6" descr="C:\Users\fin38u5\Desktop\chq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071826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C:\Users\fin38u5\Desktop\tbxoxmtk_b.d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5750" y="3068638"/>
            <a:ext cx="14859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Прямоугольник 15"/>
          <p:cNvSpPr>
            <a:spLocks noChangeArrowheads="1"/>
          </p:cNvSpPr>
          <p:nvPr/>
        </p:nvSpPr>
        <p:spPr bwMode="auto">
          <a:xfrm>
            <a:off x="1071563" y="5286375"/>
            <a:ext cx="147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Семков</a:t>
            </a:r>
            <a:r>
              <a:rPr lang="en-US" sz="1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С.Д.</a:t>
            </a:r>
            <a:endParaRPr lang="ru-RU" sz="1800">
              <a:latin typeface="Calibri" pitchFamily="34" charset="0"/>
            </a:endParaRPr>
          </a:p>
        </p:txBody>
      </p:sp>
      <p:sp>
        <p:nvSpPr>
          <p:cNvPr id="13322" name="Прямоугольник 16"/>
          <p:cNvSpPr>
            <a:spLocks noChangeArrowheads="1"/>
          </p:cNvSpPr>
          <p:nvPr/>
        </p:nvSpPr>
        <p:spPr bwMode="auto">
          <a:xfrm>
            <a:off x="6500813" y="5286375"/>
            <a:ext cx="1704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Логинова</a:t>
            </a:r>
            <a:r>
              <a:rPr lang="en-US" sz="1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А.П.</a:t>
            </a:r>
            <a:endParaRPr lang="ru-RU" sz="1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908720"/>
            <a:ext cx="78009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115888"/>
            <a:ext cx="873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3948113"/>
            <a:ext cx="7812360" cy="290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15679" y="2348880"/>
            <a:ext cx="7128321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Предусматривает </a:t>
            </a:r>
            <a:r>
              <a:rPr lang="ru-RU" sz="1400" dirty="0">
                <a:ea typeface="Times New Roman" panose="02020603050405020304" pitchFamily="18" charset="0"/>
              </a:rPr>
              <a:t>существенное замедление роста экономики в среднесрочной перспективе под влиянием жестких экономических санкций. Предполагается получение более умеренного эффекта от реализации мер экономической политики, направленной на адаптацию экономики к новым условиям</a:t>
            </a:r>
            <a:endParaRPr lang="ru-RU" alt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15208" y="3933056"/>
            <a:ext cx="7128792" cy="768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sz="1400" dirty="0">
                <a:ea typeface="Times New Roman" panose="02020603050405020304" pitchFamily="18" charset="0"/>
              </a:rPr>
              <a:t>Предполагает целевой сценарий развития экономики с учётом внешних санкционных ограничений и принимаемых мер по поддержке экономики.</a:t>
            </a:r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2239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800" b="1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ru-RU" altLang="ru-RU" sz="3100" b="1" cap="none" dirty="0">
                <a:solidFill>
                  <a:srgbClr val="002060"/>
                </a:solidFill>
                <a:effectLst/>
                <a:latin typeface="Bahnschrift Condensed" panose="020B0502040204020203" pitchFamily="34" charset="0"/>
                <a:cs typeface="Tahoma" panose="020B0604030504040204" pitchFamily="34" charset="0"/>
              </a:rPr>
              <a:t>Показатели социально-экономического   развития </a:t>
            </a:r>
            <a:br>
              <a:rPr lang="ru-RU" altLang="ru-RU" sz="3100" b="1" cap="none" dirty="0">
                <a:solidFill>
                  <a:srgbClr val="002060"/>
                </a:solidFill>
                <a:effectLst/>
                <a:latin typeface="Bahnschrift Condensed" panose="020B0502040204020203" pitchFamily="34" charset="0"/>
                <a:cs typeface="Tahoma" panose="020B0604030504040204" pitchFamily="34" charset="0"/>
              </a:rPr>
            </a:br>
            <a:r>
              <a:rPr lang="ru-RU" altLang="ru-RU" sz="3100" b="1" cap="none" dirty="0">
                <a:solidFill>
                  <a:srgbClr val="002060"/>
                </a:solidFill>
                <a:effectLst/>
                <a:latin typeface="Bahnschrift Condensed" panose="020B0502040204020203" pitchFamily="34" charset="0"/>
                <a:cs typeface="Tahoma" panose="020B0604030504040204" pitchFamily="34" charset="0"/>
              </a:rPr>
              <a:t>Усть-Катавского городского округа</a:t>
            </a:r>
            <a:r>
              <a:rPr lang="ru-RU" altLang="ru-RU" sz="31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Condensed" panose="020B0502040204020203" pitchFamily="34" charset="0"/>
                <a:cs typeface="Tahoma" panose="020B0604030504040204" pitchFamily="34" charset="0"/>
              </a:rPr>
              <a:t/>
            </a:r>
            <a:br>
              <a:rPr lang="ru-RU" altLang="ru-RU" sz="31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Condensed" panose="020B0502040204020203" pitchFamily="34" charset="0"/>
                <a:cs typeface="Tahoma" panose="020B0604030504040204" pitchFamily="34" charset="0"/>
              </a:rPr>
            </a:br>
            <a:endParaRPr lang="ru-RU" altLang="ru-RU" sz="3100" b="1" cap="none" dirty="0">
              <a:effectLst>
                <a:outerShdw blurRad="38100" dist="38100" dir="2700000" algn="tl">
                  <a:srgbClr val="C0C0C0"/>
                </a:outerShdw>
              </a:effectLst>
              <a:latin typeface="Bahnschrift Condensed" panose="020B0502040204020203" pitchFamily="34" charset="0"/>
              <a:cs typeface="Tahoma" panose="020B0604030504040204" pitchFamily="34" charset="0"/>
            </a:endParaRPr>
          </a:p>
        </p:txBody>
      </p:sp>
      <p:pic>
        <p:nvPicPr>
          <p:cNvPr id="18435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873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8063" y="1538288"/>
          <a:ext cx="7269162" cy="4342317"/>
        </p:xfrm>
        <a:graphic>
          <a:graphicData uri="http://schemas.openxmlformats.org/drawingml/2006/table">
            <a:tbl>
              <a:tblPr/>
              <a:tblGrid>
                <a:gridCol w="4659312"/>
                <a:gridCol w="1346200"/>
                <a:gridCol w="1263650"/>
              </a:tblGrid>
              <a:tr h="16084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1" marR="66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Январь-сентябрь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2022г.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901" marR="66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 %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 январю-сентябрю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2021г.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901" marR="66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0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крупными и средними организациями по «чистым» видам экономической деятельности, млн. руб.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1" marR="669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6 647,8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1" marR="669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150,5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1" marR="669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Объем продукции сельского хозяйства, млн. руб.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1" marR="669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1 473,0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1" marR="669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105,5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1" marR="669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6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Инвестиции в основной капитал, млн. руб.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1" marR="66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179,8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1" marR="669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 5,2 р.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1" marR="669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6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Фонд начисленной заработной платы, млн. руб.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1" marR="669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1 933,98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1" marR="669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110,7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1" marR="669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Оборот розничной торговли, млн. руб.</a:t>
                      </a:r>
                    </a:p>
                  </a:txBody>
                  <a:tcPr marL="66901" marR="669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1 267,0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1" marR="669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114,2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01" marR="669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11125"/>
            <a:ext cx="722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7"/>
          <p:cNvSpPr>
            <a:spLocks noChangeArrowheads="1"/>
          </p:cNvSpPr>
          <p:nvPr/>
        </p:nvSpPr>
        <p:spPr bwMode="auto">
          <a:xfrm>
            <a:off x="1116013" y="214313"/>
            <a:ext cx="7777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 i="1">
                <a:solidFill>
                  <a:srgbClr val="17375E"/>
                </a:solidFill>
              </a:rPr>
              <a:t>Фонд заработной платы работников, млн. руб.</a:t>
            </a:r>
          </a:p>
        </p:txBody>
      </p:sp>
      <p:sp>
        <p:nvSpPr>
          <p:cNvPr id="21508" name="Прямоугольник 7"/>
          <p:cNvSpPr>
            <a:spLocks noChangeArrowheads="1"/>
          </p:cNvSpPr>
          <p:nvPr/>
        </p:nvSpPr>
        <p:spPr bwMode="auto">
          <a:xfrm>
            <a:off x="1008063" y="3429000"/>
            <a:ext cx="7777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 i="1">
                <a:solidFill>
                  <a:srgbClr val="17375E"/>
                </a:solidFill>
              </a:rPr>
              <a:t>в % к предыдущему году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1763688" y="613798"/>
          <a:ext cx="6120072" cy="2716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622897" y="3852331"/>
          <a:ext cx="4469384" cy="239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11125"/>
            <a:ext cx="722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7"/>
          <p:cNvSpPr>
            <a:spLocks noChangeArrowheads="1"/>
          </p:cNvSpPr>
          <p:nvPr/>
        </p:nvSpPr>
        <p:spPr bwMode="auto">
          <a:xfrm>
            <a:off x="955675" y="498475"/>
            <a:ext cx="7777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 i="1">
                <a:solidFill>
                  <a:srgbClr val="17375E"/>
                </a:solidFill>
              </a:rPr>
              <a:t>Среднесписочная численность работников (без внешних совместителей),</a:t>
            </a:r>
          </a:p>
          <a:p>
            <a:pPr algn="ctr" eaLnBrk="1" hangingPunct="1"/>
            <a:r>
              <a:rPr lang="ru-RU" altLang="ru-RU" sz="1400" b="1" i="1">
                <a:solidFill>
                  <a:srgbClr val="17375E"/>
                </a:solidFill>
              </a:rPr>
              <a:t>тыс. человек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755576" y="1124744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11125"/>
            <a:ext cx="722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7"/>
          <p:cNvSpPr>
            <a:spLocks noChangeArrowheads="1"/>
          </p:cNvSpPr>
          <p:nvPr/>
        </p:nvSpPr>
        <p:spPr bwMode="auto">
          <a:xfrm>
            <a:off x="1116013" y="584200"/>
            <a:ext cx="7777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 i="1">
                <a:solidFill>
                  <a:srgbClr val="17375E"/>
                </a:solidFill>
              </a:rPr>
              <a:t>Численность постоянного населения (среднегодовая), тыс.человек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1115616" y="1124744"/>
          <a:ext cx="734481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1000125" y="142875"/>
            <a:ext cx="7929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характеристики бюджета Усть-Катавского городского округа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2025 годов (на первое чтение)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486" name="Group 38"/>
          <p:cNvGraphicFramePr>
            <a:graphicFrameLocks noGrp="1"/>
          </p:cNvGraphicFramePr>
          <p:nvPr/>
        </p:nvGraphicFramePr>
        <p:xfrm>
          <a:off x="571500" y="1571625"/>
          <a:ext cx="8001000" cy="3216276"/>
        </p:xfrm>
        <a:graphic>
          <a:graphicData uri="http://schemas.openxmlformats.org/drawingml/2006/table">
            <a:tbl>
              <a:tblPr/>
              <a:tblGrid>
                <a:gridCol w="37861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76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85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85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3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тыс.руб.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- 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1 258 093,12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1 228 784,09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1 110 331,91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- всего,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1 409 158,72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1 379 849,69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1 261 397,51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 (+), дефицит (-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-151 065,60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-151 065,60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-151 065,60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муниципального внутреннего долга (по состоянию на 1 января года, следующего за очередным финансовым годом)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000125" y="146050"/>
            <a:ext cx="8143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Доходы бюджета Усть-Катавского городского округа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(млн. 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00034" y="1500174"/>
          <a:ext cx="814393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572132" y="4143380"/>
            <a:ext cx="58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-6,3%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2396" y="4143380"/>
            <a:ext cx="623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+9,7%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5357826"/>
            <a:ext cx="670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-16,0%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9520" y="5357826"/>
            <a:ext cx="623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+6,7%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000125" y="142852"/>
            <a:ext cx="8143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Собственные доходы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бюджета Усть-Катавского городского округа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(млн. 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71472" y="1428736"/>
          <a:ext cx="785818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14942" y="3714752"/>
            <a:ext cx="6974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+11,6%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571744"/>
            <a:ext cx="708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+22,1%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5072074"/>
            <a:ext cx="623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+7,7%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1" y="2714620"/>
            <a:ext cx="642942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+2,0%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9454" y="4000504"/>
            <a:ext cx="58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-0,5%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768" y="5429264"/>
            <a:ext cx="7143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+0,6%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35038" y="150813"/>
            <a:ext cx="78518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42875" y="5546725"/>
            <a:ext cx="8786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61925" algn="l"/>
              </a:tabLst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072362" cy="71438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0" y="1000103"/>
          <a:ext cx="9215470" cy="6134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971"/>
                <a:gridCol w="1348605"/>
                <a:gridCol w="1498451"/>
                <a:gridCol w="1123838"/>
                <a:gridCol w="1348605"/>
              </a:tblGrid>
              <a:tr h="169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 Cyr"/>
                        </a:rPr>
                        <a:t>Наименование доходного источника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 Cyr"/>
                        </a:rPr>
                        <a:t>Бюджет на 2022 год ( в редакции от 22.12.2020г.№156) в сопоставимых условиях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 Cyr"/>
                        </a:rPr>
                        <a:t>Проект бюджета Усть-Катавского городского округа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 Cyr"/>
                        </a:rPr>
                        <a:t>2023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 Cyr"/>
                        </a:rPr>
                        <a:t>2024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 Cyr"/>
                        </a:rPr>
                        <a:t>2025 год</a:t>
                      </a:r>
                    </a:p>
                  </a:txBody>
                  <a:tcPr marL="9525" marR="9525" marT="9525" marB="0" anchor="ctr"/>
                </a:tc>
              </a:tr>
              <a:tr h="169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 Cyr"/>
                        </a:rPr>
                        <a:t>Д О ХО Д Ы, В С Е Г 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1 256,1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1 258,1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1 228,8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1 110,3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169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spc="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264,1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313,0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343,5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366,6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169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spc="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217,4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265,3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296,0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318, 9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169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Налог на доходы физических лиц                              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164,5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206, 7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234,6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254, 9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649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Акцизы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РФ 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7 ,6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9,7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10,5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10, 8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169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23,2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28, 9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29, 6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31, 8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329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21,2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26, 5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27,0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29,0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169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 Cyr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0,004</a:t>
                      </a:r>
                      <a:endParaRPr lang="ru-RU" sz="10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0,009</a:t>
                      </a:r>
                      <a:endParaRPr lang="ru-RU" sz="10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0,009</a:t>
                      </a:r>
                      <a:endParaRPr lang="ru-RU" sz="10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0,009</a:t>
                      </a:r>
                      <a:endParaRPr lang="ru-RU" sz="10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329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 Cyr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1,9</a:t>
                      </a:r>
                      <a:endParaRPr lang="ru-RU" sz="10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2,4</a:t>
                      </a:r>
                      <a:endParaRPr lang="ru-RU" sz="10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2 ,6</a:t>
                      </a:r>
                      <a:endParaRPr lang="ru-RU" sz="10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2, 8</a:t>
                      </a:r>
                      <a:endParaRPr lang="ru-RU" sz="10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169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latin typeface="Times New Roman Cyr"/>
                        </a:rPr>
                        <a:t>Налоги на имущество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19 ,5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17,4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18, 6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18, 6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169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 Cyr"/>
                        </a:rPr>
                        <a:t>Налог на имущество  физических лиц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4 ,8</a:t>
                      </a:r>
                      <a:endParaRPr lang="ru-RU" sz="10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5 ,4</a:t>
                      </a:r>
                      <a:endParaRPr lang="ru-RU" sz="10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5, 6</a:t>
                      </a:r>
                      <a:endParaRPr lang="ru-RU" sz="10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5, 6</a:t>
                      </a:r>
                      <a:endParaRPr lang="ru-RU" sz="10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169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 Cyr"/>
                        </a:rPr>
                        <a:t>Земельный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12, 0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13,0</a:t>
                      </a:r>
                      <a:endParaRPr lang="ru-RU" sz="10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 Cyr"/>
                        </a:rPr>
                        <a:t>13, 0</a:t>
                      </a:r>
                      <a:endParaRPr lang="ru-RU" sz="1000" b="0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169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Государственная пошлина,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2 ,6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2, 6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 Cyr"/>
                        </a:rPr>
                        <a:t>2 ,8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169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spc="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46 ,7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47, 6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47 ,4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 Cyr"/>
                        </a:rPr>
                        <a:t>47, 7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329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Доходы от </a:t>
                      </a:r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использования имущества, находящегося в </a:t>
                      </a:r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12,4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12, 6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12,9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13,2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329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Доходы, получаемые в виде арендной платы за земельные участки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4,0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4,2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4,2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4,2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4895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Доходы от сдачи имущества, составляющего</a:t>
                      </a:r>
                      <a:r>
                        <a:rPr lang="ru-RU" sz="1000" b="1" i="0" u="none" strike="noStrike" baseline="0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 муниципальную казну и находящегося в оперативном управлении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7,8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7,6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7,9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8,3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169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1, 9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0,2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0,2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0,2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329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29,7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31,9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31,9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31, 9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32968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latin typeface="Times New Roman Cyr"/>
                        </a:rPr>
                        <a:t>Доходы от продажи материальных и нематериальных</a:t>
                      </a:r>
                      <a:r>
                        <a:rPr lang="ru-RU" sz="1000" b="1" i="0" u="none" strike="noStrike" baseline="0" dirty="0" smtClean="0">
                          <a:latin typeface="Times New Roman Cyr"/>
                        </a:rPr>
                        <a:t> активов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1,3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1,3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0,8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0,8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  <a:tr h="169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1 ,4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1,6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1 ,6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 Cyr"/>
                        </a:rPr>
                        <a:t>1,6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857224" y="214291"/>
            <a:ext cx="83582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(млн. руб.)</a:t>
            </a:r>
            <a:endParaRPr lang="ru-RU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00125" y="219075"/>
            <a:ext cx="7929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 налоговых и неналоговых доходов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-71470" y="1500174"/>
          <a:ext cx="921547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42875" y="1357298"/>
            <a:ext cx="90011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-1981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-1981200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-1981200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-1981200" algn="l"/>
              </a:tabLst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-1981200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Уважаемые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жители Усть-Катавского городского округа.</a:t>
            </a:r>
          </a:p>
          <a:p>
            <a:pPr algn="just">
              <a:tabLst>
                <a:tab pos="-1981200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Представляем вам материал «Бюджет для граждан», который поможет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разобраться в главном финансовом документе нашего округа, понять, как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формируется и расходуется бюджет нашего округа на 2023-2025 годы.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Как и в предыдущие годы, доходная часть бюджета  рассчитывается с учетом прогноза социально-экономического развития территории. Общий объем расходов бюджета округа на 2023 год составляет  1 258,1 млн. рублей, что выше на 11,8% первоначального бюджета на 2022 года, </a:t>
            </a:r>
          </a:p>
          <a:p>
            <a:pPr algn="just">
              <a:tabLst>
                <a:tab pos="-1981200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	Первоочередным направлением бюджетной политики остается социальная сфера, мы постарались максимально, учитывая возможности округа, обеспечить ресурсами все приоритетные отрасли социальной сферы, к которым относятся образование, культура, социальная поддержка жителей, физическая культура и спорт. Отличительной чертой бюджета округа на 2023 год станет увеличение, в сравнении с первоначально утвержденным бюджетом на 2022 год капитальных вложений в строительство хоккейного корта. Кроме того, будет построена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лыжероллерная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трасса, продолжатся работы по капитальному ремонту  оздоровительного учреждения «Ребячья республика». Продолжится реализация инициативных проектов. 		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tabLst>
                <a:tab pos="-1981200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	Надеюсь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что знакомство с бюджетом округа будет для вас интересным, полезным и даст возможность с пониманием участвовать в принятии общих решений на благо жителей нашего округа. </a:t>
            </a:r>
          </a:p>
          <a:p>
            <a:pPr algn="just" eaLnBrk="0" hangingPunct="0">
              <a:tabLst>
                <a:tab pos="-1981200" algn="l"/>
              </a:tabLs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-1981200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                                                                                                  Глава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Усть-Катавского городского округа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Семков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С.Д. </a:t>
            </a:r>
          </a:p>
          <a:p>
            <a:pPr eaLnBrk="0" hangingPunct="0">
              <a:tabLst>
                <a:tab pos="-1981200" algn="l"/>
              </a:tabLst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1214438" y="214313"/>
            <a:ext cx="75612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Обращение главы Усть-Катавского городского округа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Семкова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С.Д.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Users\fin38u5\Desktop\chq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785794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35038" y="150813"/>
            <a:ext cx="78518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межбюджетных трансфертов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(млн.руб.)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42875" y="5546725"/>
            <a:ext cx="8786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61925" algn="l"/>
              </a:tabLs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Диаграмма 6"/>
          <p:cNvGraphicFramePr>
            <a:graphicFrameLocks/>
          </p:cNvGraphicFramePr>
          <p:nvPr/>
        </p:nvGraphicFramePr>
        <p:xfrm>
          <a:off x="358775" y="1282700"/>
          <a:ext cx="8524875" cy="5075258"/>
        </p:xfrm>
        <a:graphic>
          <a:graphicData uri="http://schemas.openxmlformats.org/presentationml/2006/ole">
            <p:oleObj spid="_x0000_s363522" name="Worksheet" r:id="rId4" imgW="6467428" imgH="3457614" progId="Excel.Shee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43306" y="4572008"/>
            <a:ext cx="2311846" cy="4487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743,7</a:t>
            </a:r>
            <a:endParaRPr lang="ru-RU" sz="1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3071810"/>
            <a:ext cx="2311846" cy="4487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885,3</a:t>
            </a:r>
            <a:endParaRPr lang="ru-RU" sz="1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1785926"/>
            <a:ext cx="2311846" cy="4487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945,1</a:t>
            </a:r>
            <a:endParaRPr lang="ru-RU" sz="18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Общие параметры бюджета по доходам и по расходам (млн. руб.)</a:t>
            </a: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4"/>
          <p:cNvGraphicFramePr>
            <a:graphicFrameLocks/>
          </p:cNvGraphicFramePr>
          <p:nvPr/>
        </p:nvGraphicFramePr>
        <p:xfrm>
          <a:off x="555625" y="1398588"/>
          <a:ext cx="8597900" cy="5046662"/>
        </p:xfrm>
        <a:graphic>
          <a:graphicData uri="http://schemas.openxmlformats.org/presentationml/2006/ole">
            <p:oleObj spid="_x0000_s269314" name="Worksheet" r:id="rId4" imgW="8086627" imgH="474348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000125" y="328613"/>
            <a:ext cx="7929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 и приоритеты бюджетных расходов</a:t>
            </a:r>
          </a:p>
        </p:txBody>
      </p:sp>
      <p:sp>
        <p:nvSpPr>
          <p:cNvPr id="183300" name="Rectangle 2"/>
          <p:cNvSpPr>
            <a:spLocks noChangeArrowheads="1"/>
          </p:cNvSpPr>
          <p:nvPr/>
        </p:nvSpPr>
        <p:spPr bwMode="auto">
          <a:xfrm>
            <a:off x="142875" y="1068388"/>
            <a:ext cx="9001125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Особенности формирования расходной части бюджета округа на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годы обусловлены:</a:t>
            </a: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1) безусловного исполнения публичных нормативных обязательств и иных социальных обязательств;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2) реализацией мероприятий, предусмотренных Указом Президента Российской Федерации от 07.05.2018 г. № 204 «О национальных целях и стратегических задачах развития Российской Федерации на период до 2024 года» и включением бюджетных ассигнований на их реализацию в соответствии с паспортами муниципальных программ;</a:t>
            </a:r>
            <a:endParaRPr lang="ru-RU" sz="1400" b="1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3) </a:t>
            </a:r>
            <a:r>
              <a:rPr lang="ru-RU" sz="1400" dirty="0" err="1">
                <a:latin typeface="Arial" charset="0"/>
                <a:cs typeface="Arial" charset="0"/>
              </a:rPr>
              <a:t>приоритизации</a:t>
            </a:r>
            <a:r>
              <a:rPr lang="ru-RU" sz="1400" dirty="0">
                <a:latin typeface="Arial" charset="0"/>
                <a:cs typeface="Arial" charset="0"/>
              </a:rPr>
              <a:t> расходов бюджета округа и выполнения обязательств по социально-экономическому развитию и финансовому оздоровлению;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4)</a:t>
            </a:r>
            <a:r>
              <a:rPr lang="ru-RU" sz="1400" b="1" i="1" dirty="0">
                <a:latin typeface="Arial" charset="0"/>
                <a:cs typeface="Arial" charset="0"/>
              </a:rPr>
              <a:t> </a:t>
            </a:r>
            <a:r>
              <a:rPr lang="ru-RU" sz="1400" dirty="0">
                <a:latin typeface="Arial" charset="0"/>
                <a:cs typeface="Arial" charset="0"/>
              </a:rPr>
              <a:t>сохранения достигнутого уровня целевых показателей Указов Президента Российской Федерации  от 07.05.2012 г. в части оплаты труда работников бюджетного сектора, а также обеспечения минимального размера оплаты труда в соответствии с Федеральным законом «О минимальном размере оплаты труда»;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5) учета мнения граждан (путем проведения открытого голосования или конкурсного отбора) на реализацию мероприятий по благоустройству городской среды, проведение культурных и спортивных мероприятий, обустройство объектов социальной инфраструктуры и прилегающих к ним территорий и обеспечения направления на  осуществление этих мероприятий с 2023 года не менее пяти процентов расходов местного бюджета, в первую очередь по вышеуказанным направлениям расходов;</a:t>
            </a:r>
            <a:r>
              <a:rPr lang="ru-RU" sz="1400" b="1" i="1" dirty="0">
                <a:latin typeface="Arial" charset="0"/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6) уточнения объема бюджетных ассигнований с учетом:</a:t>
            </a:r>
            <a:endParaRPr lang="ru-RU" sz="1400" b="1" i="1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- увеличения фондов оплаты труда работников организаций бюджетной сферы округа в целях сохранения достигнутых целевых показателей, определенных «майскими» указами Президента Российской Федерации 2012 года, и индексации оплаты труда отдельных категорий работников;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- установления минимального размера оплаты труда в соответствии с изменениями в Федеральный закон «О минимальном размере оплаты труда»; 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- ежегодной индексации размеров социальных выплат, установленных законодательством Челябинской области и нормативными правовыми актами Усть-Катавского городского округа;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- увеличения бюджетных ассигнований в связи с принятием в текущем году расходных обязательств, действие которых распространяется на планируемый период.</a:t>
            </a:r>
          </a:p>
          <a:p>
            <a:pPr indent="450850" algn="just">
              <a:buFontTx/>
              <a:buChar char="-"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7" name="Rectangle 2"/>
          <p:cNvSpPr>
            <a:spLocks noChangeArrowheads="1"/>
          </p:cNvSpPr>
          <p:nvPr/>
        </p:nvSpPr>
        <p:spPr bwMode="auto">
          <a:xfrm>
            <a:off x="827088" y="933450"/>
            <a:ext cx="817406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Подходы, применяемые при планировании бюджета:</a:t>
            </a:r>
          </a:p>
          <a:p>
            <a:pPr indent="450850" algn="just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Arial" charset="0"/>
                <a:cs typeface="Arial" charset="0"/>
              </a:rPr>
              <a:t> </a:t>
            </a:r>
            <a:r>
              <a:rPr lang="ru-RU" sz="1800" b="1" dirty="0" smtClean="0"/>
              <a:t>В связи с необходимостью включения в бюджет округа средств местного бюджета для выполнения условий </a:t>
            </a:r>
            <a:r>
              <a:rPr lang="ru-RU" sz="1800" b="1" dirty="0" err="1" smtClean="0"/>
              <a:t>софинансирования</a:t>
            </a:r>
            <a:r>
              <a:rPr lang="ru-RU" sz="1800" b="1" dirty="0" smtClean="0"/>
              <a:t> при предоставлении субсидий из областного и федерального бюджетов Фонд оплаты труда работников бюджетной сферы в целом предусмотрен в размере 90% от ФОТ на 2022 год, рассчитанного с учетом увеличения МРОТ с 01.01.2023 года, а также повышения оплаты труда отдельных категорий работников в целях достижения целевых показателей, определенных «майскими» указами Президента Российской Федерации 2012 года. </a:t>
            </a:r>
          </a:p>
          <a:p>
            <a:r>
              <a:rPr lang="ru-RU" sz="1800" b="1" dirty="0" smtClean="0"/>
              <a:t>Расходы на уплату налогов учреждениями бюджетной сферы предусмотрены в размере 100% от расчетов в 2023 году. </a:t>
            </a:r>
            <a:endParaRPr lang="ru-RU" sz="1800" b="1" dirty="0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800" b="1" dirty="0">
                <a:latin typeface="Arial" charset="0"/>
                <a:cs typeface="Arial" charset="0"/>
              </a:rPr>
              <a:t> </a:t>
            </a:r>
            <a:r>
              <a:rPr lang="ru-RU" sz="1800" b="1" dirty="0" smtClean="0"/>
              <a:t>Бюджетные ассигнования на обеспечение деятельности муниципальных казенных учреждений и органов местного самоуправления, а также на предоставление субсидий муниципальным бюджетным и автономным учреждениям на выполнение муниципального задания за счет средств местного бюджета запланированы на 75% от потребности, с увеличением на 5% от первоначального бюджета 2022 года.</a:t>
            </a:r>
            <a:endParaRPr lang="ru-RU" sz="1800" b="1" dirty="0">
              <a:latin typeface="Arial" charset="0"/>
              <a:cs typeface="Arial" charset="0"/>
            </a:endParaRPr>
          </a:p>
          <a:p>
            <a:pPr indent="450850" algn="just">
              <a:buFont typeface="Wingdings" pitchFamily="2" charset="2"/>
              <a:buChar char="Ø"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 и приоритеты бюджетных расходов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928662" y="1643050"/>
            <a:ext cx="77867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1800" b="1" dirty="0" smtClean="0"/>
              <a:t>Расходы на оплату топливно-энергетических ресурсов, услуг водоснабжения, водоотведения, потребляемых муниципальными учреждениями, и электрической энергии, расходуемой на уличное освещение, в целом запланированы в полном объеме от расчетной потребности на 2022 год, с ростом на 10,9% от первоначального бюджета 2022 года, без учета планируемого роста тарифов на услуги тепло-, водоснабжения и водоотведения с 1 декабря 2022 года.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/>
              <a:t>  </a:t>
            </a:r>
            <a:r>
              <a:rPr lang="x-none" sz="1800" b="1" smtClean="0"/>
              <a:t>Расходы на приобретение продуктов питания </a:t>
            </a:r>
            <a:r>
              <a:rPr lang="ru-RU" sz="1800" b="1" dirty="0" smtClean="0"/>
              <a:t>в Детских садах </a:t>
            </a:r>
            <a:r>
              <a:rPr lang="x-none" sz="1800" b="1" smtClean="0"/>
              <a:t>и организацию питания в образовательных организациях</a:t>
            </a:r>
            <a:r>
              <a:rPr lang="ru-RU" sz="1800" b="1" dirty="0" smtClean="0"/>
              <a:t>, в том числе компенсацию взамен питания</a:t>
            </a:r>
            <a:r>
              <a:rPr lang="x-none" sz="1800" b="1" smtClean="0"/>
              <a:t> запланированы </a:t>
            </a:r>
            <a:r>
              <a:rPr lang="ru-RU" sz="1800" b="1" dirty="0" smtClean="0"/>
              <a:t>на 60% от расчетной потребности на 2023 год</a:t>
            </a:r>
            <a:r>
              <a:rPr lang="x-none" sz="1800" b="1" smtClean="0"/>
              <a:t>.</a:t>
            </a:r>
            <a:endParaRPr lang="ru-RU" sz="1800" b="1" dirty="0"/>
          </a:p>
          <a:p>
            <a:pPr algn="just">
              <a:buFont typeface="Wingdings" pitchFamily="2" charset="2"/>
              <a:buChar char="Ø"/>
            </a:pPr>
            <a:r>
              <a:rPr lang="x-none" sz="1800" b="1" smtClean="0"/>
              <a:t>Расходы на реализацию мероприятий муниципальных программ запланированы в 20</a:t>
            </a:r>
            <a:r>
              <a:rPr lang="ru-RU" sz="1800" b="1" dirty="0" smtClean="0"/>
              <a:t>23</a:t>
            </a:r>
            <a:r>
              <a:rPr lang="x-none" sz="1800" b="1" smtClean="0"/>
              <a:t> году</a:t>
            </a:r>
            <a:r>
              <a:rPr lang="ru-RU" sz="1800" b="1" dirty="0" smtClean="0"/>
              <a:t> на 86,7% от объемов финансирования, утвержденных муниципальными программами (проектами муниципальных программ)</a:t>
            </a:r>
            <a:r>
              <a:rPr lang="x-none" sz="1800" b="1" smtClean="0"/>
              <a:t>.</a:t>
            </a:r>
            <a:endParaRPr lang="ru-RU" sz="1800" b="1" dirty="0" smtClean="0"/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подходы к планированию бюджетных ассигнований и приоритеты бюджетных расходов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15398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eaLnBrk="0" hangingPunct="0"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7" name="Rectangle 2"/>
          <p:cNvSpPr>
            <a:spLocks noChangeArrowheads="1"/>
          </p:cNvSpPr>
          <p:nvPr/>
        </p:nvSpPr>
        <p:spPr bwMode="auto">
          <a:xfrm>
            <a:off x="1116013" y="0"/>
            <a:ext cx="7373937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2792" tIns="228528" rIns="449121" bIns="342792" anchor="ctr">
            <a:spAutoFit/>
          </a:bodyPr>
          <a:lstStyle/>
          <a:p>
            <a:pPr>
              <a:tabLst>
                <a:tab pos="1030288" algn="l"/>
              </a:tabLst>
            </a:pPr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Инвестиции в человеческий капитал</a:t>
            </a:r>
            <a:endParaRPr lang="ru-RU" sz="2800">
              <a:solidFill>
                <a:srgbClr val="FF0000"/>
              </a:solidFill>
            </a:endParaRPr>
          </a:p>
          <a:p>
            <a:pPr eaLnBrk="0" hangingPunct="0">
              <a:tabLst>
                <a:tab pos="1030288" algn="l"/>
              </a:tabLst>
            </a:pPr>
            <a:endParaRPr lang="ru-RU"/>
          </a:p>
        </p:txBody>
      </p:sp>
      <p:sp>
        <p:nvSpPr>
          <p:cNvPr id="22538" name="Rectangle 4"/>
          <p:cNvSpPr>
            <a:spLocks noChangeArrowheads="1"/>
          </p:cNvSpPr>
          <p:nvPr/>
        </p:nvSpPr>
        <p:spPr bwMode="auto">
          <a:xfrm>
            <a:off x="1619250" y="1119188"/>
            <a:ext cx="68040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400" dirty="0"/>
          </a:p>
          <a:p>
            <a:pPr algn="ctr"/>
            <a:r>
              <a:rPr lang="ru-RU" sz="2400" b="1" i="1" dirty="0" smtClean="0"/>
              <a:t>974,2  </a:t>
            </a:r>
            <a:r>
              <a:rPr lang="ru-RU" sz="2400" b="1" i="1" dirty="0"/>
              <a:t>млн.руб.</a:t>
            </a:r>
            <a:r>
              <a:rPr lang="ru-RU" sz="24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Образование			      </a:t>
            </a:r>
            <a:r>
              <a:rPr lang="ru-RU" sz="2400" dirty="0" smtClean="0"/>
              <a:t>575,9 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Культура				      </a:t>
            </a:r>
            <a:r>
              <a:rPr lang="ru-RU" sz="2400" dirty="0" smtClean="0"/>
              <a:t>86,9                  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/>
              <a:t> Физическая культура и спорт	      </a:t>
            </a:r>
            <a:r>
              <a:rPr lang="ru-RU" sz="2400" dirty="0" smtClean="0"/>
              <a:t>311,5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26" name="Picture 2" descr="http://tramuk.ru/media/k2/galleries/8495/DSC01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668624"/>
            <a:ext cx="3286116" cy="2189375"/>
          </a:xfrm>
          <a:prstGeom prst="rect">
            <a:avLst/>
          </a:prstGeom>
          <a:noFill/>
        </p:spPr>
      </p:pic>
      <p:pic>
        <p:nvPicPr>
          <p:cNvPr id="308228" name="Picture 4" descr="https://zs74.ru/sites/default/files/p1c0gkvtgh17qch2016or4lbfj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668110"/>
            <a:ext cx="3286116" cy="2189889"/>
          </a:xfrm>
          <a:prstGeom prst="rect">
            <a:avLst/>
          </a:prstGeom>
          <a:noFill/>
        </p:spPr>
      </p:pic>
      <p:pic>
        <p:nvPicPr>
          <p:cNvPr id="308232" name="Picture 8" descr="https://sun9-44.userapi.com/impg/Iis262UxiG1UyX-nvDcq2lwVx8twhj5iFvOFew/as38SEt--Ng.jpg?size=791x593&amp;quality=95&amp;sign=ed8f06b423a048f14790d074d58454a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3" y="2954973"/>
            <a:ext cx="3357585" cy="2517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260350"/>
            <a:ext cx="7686675" cy="8651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Социальная защита населения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1" name="Rectangle 1"/>
          <p:cNvSpPr>
            <a:spLocks noChangeArrowheads="1"/>
          </p:cNvSpPr>
          <p:nvPr/>
        </p:nvSpPr>
        <p:spPr bwMode="auto">
          <a:xfrm>
            <a:off x="755650" y="981075"/>
            <a:ext cx="75612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73088">
              <a:tabLst>
                <a:tab pos="125888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244,4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млн.руб.</a:t>
            </a:r>
          </a:p>
          <a:p>
            <a:pPr indent="573088" algn="just">
              <a:tabLst>
                <a:tab pos="1258888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73088" algn="just" eaLnBrk="0" hangingPunct="0">
              <a:buFontTx/>
              <a:buChar char="•"/>
              <a:tabLst>
                <a:tab pos="125888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Социальное обслуживание населения	   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27,2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73088" algn="just" eaLnBrk="0" hangingPunct="0">
              <a:buFontTx/>
              <a:buChar char="•"/>
              <a:tabLst>
                <a:tab pos="125888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Социальное обеспечение населения	    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128,3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73088" algn="just" eaLnBrk="0" hangingPunct="0">
              <a:buFontTx/>
              <a:buChar char="•"/>
              <a:tabLst>
                <a:tab pos="125888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Охрана семьи и детства	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73,6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73088" algn="just" eaLnBrk="0" hangingPunct="0">
              <a:buFontTx/>
              <a:buChar char="•"/>
              <a:tabLst>
                <a:tab pos="1258888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Другие вопросы в области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соцполитики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15,3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0" name="Picture 10" descr="http://tramuk.ru/media/k2/items/cache/dd8717d03149543c5feef7a66595fa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66875"/>
            <a:ext cx="3286116" cy="2205349"/>
          </a:xfrm>
          <a:prstGeom prst="rect">
            <a:avLst/>
          </a:prstGeom>
          <a:noFill/>
        </p:spPr>
      </p:pic>
      <p:pic>
        <p:nvPicPr>
          <p:cNvPr id="307216" name="Picture 16" descr="https://sun1-21.userapi.com/impg/PBm6hZKtrmWkTdep_n0gjiRdthoXmFuK_hYNNA/0UKWYlirNv0.jpg?size=1620x2160&amp;quality=95&amp;sign=4ea2c48cbed7f31f844260af88062ca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643291"/>
            <a:ext cx="2411032" cy="3214709"/>
          </a:xfrm>
          <a:prstGeom prst="rect">
            <a:avLst/>
          </a:prstGeom>
          <a:noFill/>
        </p:spPr>
      </p:pic>
      <p:pic>
        <p:nvPicPr>
          <p:cNvPr id="307218" name="Picture 18" descr="https://sun9-75.userapi.com/impg/OVfjtpWTXJBd1FNqbw-mOfYjhqpGw6_sogRIUQ/eYthynBOwHM.jpg?size=793x470&amp;quality=95&amp;sign=885b00605eba4d75f04146ce8dded94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38860"/>
            <a:ext cx="3286116" cy="1947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225425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algn="ctr" eaLnBrk="0" hangingPunct="0"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5" name="Прямоугольник 9"/>
          <p:cNvSpPr>
            <a:spLocks noChangeArrowheads="1"/>
          </p:cNvSpPr>
          <p:nvPr/>
        </p:nvSpPr>
        <p:spPr bwMode="auto">
          <a:xfrm>
            <a:off x="1439863" y="188913"/>
            <a:ext cx="7704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Инфраструктурное и экономическое развитие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24586" name="Rectangle 1"/>
          <p:cNvSpPr>
            <a:spLocks noChangeArrowheads="1"/>
          </p:cNvSpPr>
          <p:nvPr/>
        </p:nvSpPr>
        <p:spPr bwMode="auto">
          <a:xfrm>
            <a:off x="971550" y="681038"/>
            <a:ext cx="79216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792" tIns="228528" rIns="358662" anchor="ctr">
            <a:spAutoFit/>
          </a:bodyPr>
          <a:lstStyle/>
          <a:p>
            <a:pPr algn="just">
              <a:tabLst>
                <a:tab pos="685800" algn="l"/>
              </a:tabLs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94,0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млн.руб.</a:t>
            </a:r>
          </a:p>
          <a:p>
            <a:pPr algn="just" eaLnBrk="0" hangingPunct="0"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 dirty="0"/>
              <a:t> Жилищно-коммунальное хозяйство	</a:t>
            </a:r>
            <a:r>
              <a:rPr lang="ru-RU" sz="2400" dirty="0" smtClean="0"/>
              <a:t>55,6</a:t>
            </a:r>
            <a:endParaRPr lang="ru-RU" sz="2400" dirty="0"/>
          </a:p>
          <a:p>
            <a:pPr algn="just" eaLnBrk="0" hangingPunct="0"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 dirty="0"/>
              <a:t> Дорожное хозяйство			</a:t>
            </a:r>
            <a:r>
              <a:rPr lang="ru-RU" sz="2400" dirty="0" smtClean="0"/>
              <a:t>30,5</a:t>
            </a:r>
            <a:endParaRPr lang="ru-RU" sz="2400" dirty="0"/>
          </a:p>
          <a:p>
            <a:pPr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 dirty="0"/>
              <a:t> Транспорт					</a:t>
            </a:r>
            <a:r>
              <a:rPr lang="ru-RU" sz="2400" dirty="0" smtClean="0"/>
              <a:t>4,9                </a:t>
            </a:r>
            <a:endParaRPr lang="ru-RU" sz="2400" dirty="0"/>
          </a:p>
          <a:p>
            <a:pPr>
              <a:buFont typeface="Arial" pitchFamily="34" charset="0"/>
              <a:buChar char="•"/>
              <a:tabLst>
                <a:tab pos="685800" algn="l"/>
              </a:tabLst>
            </a:pPr>
            <a:r>
              <a:rPr lang="ru-RU" sz="2400" dirty="0"/>
              <a:t> Национальная экономика		1,2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6178" name="Picture 2" descr="http://tramuk.ru/media/k2/items/cache/b17c53c18ff7ca8e1552342fd3800fee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496"/>
            <a:ext cx="3429024" cy="2301257"/>
          </a:xfrm>
          <a:prstGeom prst="rect">
            <a:avLst/>
          </a:prstGeom>
          <a:noFill/>
        </p:spPr>
      </p:pic>
      <p:pic>
        <p:nvPicPr>
          <p:cNvPr id="306182" name="Picture 6" descr="http://tramuk.ru/media/k2/items/cache/a7bee8a78ec1c08f2d86fa26ffc30ce3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7" y="4714884"/>
            <a:ext cx="3214674" cy="2143116"/>
          </a:xfrm>
          <a:prstGeom prst="rect">
            <a:avLst/>
          </a:prstGeom>
          <a:noFill/>
        </p:spPr>
      </p:pic>
      <p:pic>
        <p:nvPicPr>
          <p:cNvPr id="306184" name="Picture 8" descr="https://sun9-43.userapi.com/impg/whzm_jIOXVgMHvSdJE_FaHrvyuXwA7Jpnfobug/0KlSwMDBBg8.jpg?size=2560x1920&amp;quality=95&amp;sign=ca4258ab61e250f35720844c117c9e9d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000372"/>
            <a:ext cx="2727288" cy="2045466"/>
          </a:xfrm>
          <a:prstGeom prst="rect">
            <a:avLst/>
          </a:prstGeom>
          <a:noFill/>
        </p:spPr>
      </p:pic>
      <p:pic>
        <p:nvPicPr>
          <p:cNvPr id="306186" name="Picture 10" descr="https://sun9-45.userapi.com/impg/w5xZX6SOCreZwyP-Stwn71ZduRXrcxcqFbCapA/Tke2AH8yyow.jpg?size=2560x2470&amp;quality=95&amp;sign=73ad2517b9ebc919d9a5fa0210555ad1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13074"/>
            <a:ext cx="2119437" cy="2044926"/>
          </a:xfrm>
          <a:prstGeom prst="rect">
            <a:avLst/>
          </a:prstGeom>
          <a:noFill/>
        </p:spPr>
      </p:pic>
      <p:pic>
        <p:nvPicPr>
          <p:cNvPr id="306188" name="Picture 12" descr="https://sun9-19.userapi.com/impg/Sw51VDsWDJ5wkxR8fyqaCtxrVi9SQISa5eabMw/a_xYaeRRQow.jpg?size=1280x960&amp;quality=95&amp;sign=b0b4526650f1088da9bb7a1f0cdbcd4a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4768438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15398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eaLnBrk="0" hangingPunct="0">
              <a:defRPr/>
            </a:pP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6" name="Прямоугольник 9"/>
          <p:cNvSpPr>
            <a:spLocks noChangeArrowheads="1"/>
          </p:cNvSpPr>
          <p:nvPr/>
        </p:nvSpPr>
        <p:spPr bwMode="auto">
          <a:xfrm>
            <a:off x="2268538" y="333375"/>
            <a:ext cx="4549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Муниципальное управление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1187450" y="379413"/>
            <a:ext cx="705643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792" tIns="228528" rIns="472926" anchor="ctr">
            <a:spAutoFit/>
          </a:bodyPr>
          <a:lstStyle/>
          <a:p>
            <a:pPr eaLnBrk="0" hangingPunct="0">
              <a:tabLst>
                <a:tab pos="685800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algn="ctr" eaLnBrk="0" hangingPunct="0">
              <a:tabLst>
                <a:tab pos="68580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96,6 млн.руб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tabLst>
                <a:tab pos="685800" algn="l"/>
              </a:tabLst>
            </a:pPr>
            <a:endParaRPr lang="ru-RU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95288" y="1885950"/>
            <a:ext cx="85693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/>
              <a:t> Обеспечение деятельности ОМС 				</a:t>
            </a:r>
            <a:r>
              <a:rPr lang="ru-RU" sz="2000" dirty="0" smtClean="0"/>
              <a:t>71,8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Осуществление переданных полномочий 			</a:t>
            </a:r>
            <a:r>
              <a:rPr lang="ru-RU" sz="2000" dirty="0" smtClean="0"/>
              <a:t>4,2      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Формирование </a:t>
            </a:r>
            <a:r>
              <a:rPr lang="ru-RU" sz="2000" dirty="0" err="1" smtClean="0"/>
              <a:t>муницип</a:t>
            </a:r>
            <a:r>
              <a:rPr lang="ru-RU" sz="2000" dirty="0" smtClean="0"/>
              <a:t>. </a:t>
            </a:r>
            <a:r>
              <a:rPr lang="ru-RU" sz="2000" dirty="0"/>
              <a:t>собственности	  		</a:t>
            </a:r>
            <a:r>
              <a:rPr lang="ru-RU" sz="2000" dirty="0" smtClean="0"/>
              <a:t>0,4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Резервный фонд						</a:t>
            </a:r>
            <a:r>
              <a:rPr lang="ru-RU" sz="2000" dirty="0" smtClean="0"/>
              <a:t>2,0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Премии к Почетным грамотам Главы и Собрания </a:t>
            </a:r>
          </a:p>
          <a:p>
            <a:r>
              <a:rPr lang="ru-RU" sz="2000" dirty="0"/>
              <a:t>    депутатов, проведение официальных мероприятий   	0,6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Предупреждение и ликвидация ЧС и ГО	      		</a:t>
            </a:r>
            <a:r>
              <a:rPr lang="ru-RU" sz="2000" dirty="0" smtClean="0"/>
              <a:t>4,0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Профилактика правонарушений и преступлений 		</a:t>
            </a:r>
            <a:r>
              <a:rPr lang="ru-RU" sz="2000" dirty="0" smtClean="0"/>
              <a:t>0,3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Предоставление субсидии автономной некоммерческой </a:t>
            </a:r>
          </a:p>
          <a:p>
            <a:r>
              <a:rPr lang="ru-RU" sz="2000" dirty="0" smtClean="0"/>
              <a:t>    </a:t>
            </a:r>
            <a:r>
              <a:rPr lang="ru-RU" sz="2000" dirty="0"/>
              <a:t>организации «Редакция газеты «</a:t>
            </a:r>
            <a:r>
              <a:rPr lang="ru-RU" sz="2000" dirty="0" err="1"/>
              <a:t>Усть-Катавская</a:t>
            </a:r>
            <a:r>
              <a:rPr lang="ru-RU" sz="2000" dirty="0"/>
              <a:t> неделя»	</a:t>
            </a:r>
            <a:r>
              <a:rPr lang="ru-RU" sz="2000" dirty="0" smtClean="0"/>
              <a:t>1,4                                                             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Предоставление субсидии автономной некоммерческой</a:t>
            </a:r>
          </a:p>
          <a:p>
            <a:r>
              <a:rPr lang="ru-RU" sz="2000" dirty="0"/>
              <a:t>    организации «Телевидение и радиовещание»		</a:t>
            </a:r>
            <a:r>
              <a:rPr lang="ru-RU" sz="2000" dirty="0" smtClean="0"/>
              <a:t>1,4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Реализация инициативных проектов 				10,5           </a:t>
            </a:r>
            <a:endParaRPr lang="ru-RU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116013" y="115888"/>
            <a:ext cx="7929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Новые расходы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бюджета в 2023 году,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источниками которых являются субсидии из областного и федерального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</a:p>
          <a:p>
            <a:pPr indent="450850" algn="ctr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19" y="1214422"/>
          <a:ext cx="8566185" cy="5630621"/>
        </p:xfrm>
        <a:graphic>
          <a:graphicData uri="http://schemas.openxmlformats.org/drawingml/2006/table">
            <a:tbl>
              <a:tblPr/>
              <a:tblGrid>
                <a:gridCol w="406073"/>
                <a:gridCol w="7166356"/>
                <a:gridCol w="993756"/>
              </a:tblGrid>
              <a:tr h="21837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92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целевых средств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649381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Укрепление материально-технической базы и оснащение оборудованием детских музыкальных, художественных, хореографических школ и школ искусств 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3 403,8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36232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Оплата услуг специалистов по организации "плавательного всеобуча"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100,5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83581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Мероприятия по организации официальных пляжей в традиционно популярных местах неорганизованного отдыха людей вблизи водоемов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2800,0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68696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Реализация проектов комплексного развития сельских территорий.</a:t>
                      </a:r>
                      <a:r>
                        <a:rPr lang="ru-RU" sz="18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Строительство </a:t>
                      </a:r>
                      <a:r>
                        <a:rPr lang="ru-RU" sz="1800" baseline="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лыжеролерной</a:t>
                      </a:r>
                      <a:r>
                        <a:rPr lang="ru-RU" sz="18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трассы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2 658,8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90381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Обновление материально-технической базы организаций дополнительного образования, реализующих дополнительные образовательные программы технической и естественнонаучной направленностей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1 310,0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65752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Приобретение спортивного инвентаря и оборудования для физкультурно-спортивных организаций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2 261,0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5088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Создание модельной библиотеки (городская детская библиотека в МКР)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5 000,0</a:t>
                      </a:r>
                      <a:endParaRPr lang="ru-RU" sz="18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Итого: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17 534,1</a:t>
                      </a:r>
                      <a:endParaRPr lang="ru-RU" sz="1800" b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CFF">
                            <a:shade val="30000"/>
                            <a:satMod val="115000"/>
                          </a:srgbClr>
                        </a:gs>
                        <a:gs pos="50000">
                          <a:srgbClr val="FFCCFF">
                            <a:shade val="67500"/>
                            <a:satMod val="115000"/>
                          </a:srgbClr>
                        </a:gs>
                        <a:gs pos="100000">
                          <a:srgbClr val="FFCC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26672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3000372"/>
            <a:ext cx="91440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dirty="0" smtClean="0"/>
              <a:t>В этом году мы формируем областной бюджет в непростой геополитической ситуации. Наша страна столкнулась с новыми вызовами, беспрецедентным </a:t>
            </a:r>
            <a:r>
              <a:rPr lang="ru-RU" sz="1300" dirty="0" err="1" smtClean="0"/>
              <a:t>санкционным</a:t>
            </a:r>
            <a:r>
              <a:rPr lang="ru-RU" sz="1300" dirty="0" smtClean="0"/>
              <a:t> давлением. При этом экономика России показала свою устойчивость и продолжает развиваться, в том числе благодаря своевременно принятым на федеральном и региональном уровнях мерам государственной поддержки…</a:t>
            </a:r>
          </a:p>
          <a:p>
            <a:r>
              <a:rPr lang="ru-RU" sz="1300" dirty="0" smtClean="0"/>
              <a:t> Как и прежде, в 2023 году нашим основным приоритетом остается социальная сфера. Мы обеспечим в полном объеме реализацию всех Указов Президента России, в том числе все обязательства по повышению оплаты труда в бюджетной сфере. Сохраним и проиндексируем все социальные выплаты, которые относятся к мерам государственной поддержки граждан. Также заложили в бюджете финансирование поддержки семей мобилизованных </a:t>
            </a:r>
            <a:r>
              <a:rPr lang="ru-RU" sz="1300" dirty="0" err="1" smtClean="0"/>
              <a:t>южноуральцев</a:t>
            </a:r>
            <a:r>
              <a:rPr lang="ru-RU" sz="1300" dirty="0" smtClean="0"/>
              <a:t>. Будем и дальше укреплять социальную инфраструктуру, реализовывать масштабные проекты в образовании, здравоохранении, туризме, культурной и спортивной сферах. Речь идет не только о строительстве новых объектов, но и о ремонте, реконструкции, переоснащении действующих учреждений…</a:t>
            </a:r>
          </a:p>
          <a:p>
            <a:r>
              <a:rPr lang="ru-RU" sz="1300" dirty="0" smtClean="0"/>
              <a:t> Обязательно сохраним поддержку муниципалитетов, прежде всего, по вопросам модернизации объектов жилищно-коммунального хозяйства, газификации, создания комфортной среды в городах и сельских территориях. В ходе принятия всех ключевых решений будем опираться на мнение жителей, продолжим реализацию проектов в рамках инициативного </a:t>
            </a:r>
            <a:r>
              <a:rPr lang="ru-RU" sz="1300" dirty="0" err="1" smtClean="0"/>
              <a:t>бюджетирования</a:t>
            </a:r>
            <a:r>
              <a:rPr lang="ru-RU" sz="1300" dirty="0" smtClean="0"/>
              <a:t>. В предстоящем году особенно важно, чтобы все выделенные средства были потрачены эффективно, на действительно значимые для людей проекты.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							Губернатор Челябинской области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А.Л.Текслер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4017" name="Picture 1" descr="C:\Users\Diyanov\Desktop\B66X2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14290"/>
            <a:ext cx="4500595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000100" y="0"/>
            <a:ext cx="7929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Субсидии из областного и федерального бюджета</a:t>
            </a:r>
          </a:p>
          <a:p>
            <a:pPr indent="45085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решение вопросов местного значения 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724960"/>
          <a:ext cx="9144000" cy="6133040"/>
        </p:xfrm>
        <a:graphic>
          <a:graphicData uri="http://schemas.openxmlformats.org/drawingml/2006/table">
            <a:tbl>
              <a:tblPr/>
              <a:tblGrid>
                <a:gridCol w="8330696"/>
                <a:gridCol w="813304"/>
              </a:tblGrid>
              <a:tr h="1959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целевых средств</a:t>
                      </a: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95962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Организация 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работы органов управления социальной защиты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населения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9791,8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74149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Капитальный 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ремонт, ремонт и содержание автомобильных дорог общего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пользования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15 681,5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267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услуг специалистов по организации </a:t>
                      </a:r>
                      <a:r>
                        <a:rPr lang="ru-RU" sz="135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физкультурно-оздоровит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3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спортивно-массовой работы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35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СОКе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880,5</a:t>
                      </a:r>
                      <a:endParaRPr lang="ru-RU" sz="13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>
                          <a:latin typeface="Times New Roman"/>
                        </a:rPr>
                        <a:t>Организация и проведение мероприятий с детьми и молодежью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283,0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04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Обеспечение питанием детей из малообеспеченных семей и детей с нарушениями здоровья, </a:t>
                      </a:r>
                      <a:r>
                        <a:rPr lang="ru-RU" sz="1350" b="0" i="0" u="none" strike="noStrike" dirty="0" err="1" smtClean="0">
                          <a:latin typeface="Times New Roman"/>
                        </a:rPr>
                        <a:t>обуч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. в</a:t>
                      </a:r>
                      <a:r>
                        <a:rPr lang="ru-RU" sz="1350" b="0" i="0" u="none" strike="noStrike" baseline="0" dirty="0" smtClean="0">
                          <a:latin typeface="Times New Roman"/>
                        </a:rPr>
                        <a:t> школах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144,3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>
                          <a:latin typeface="Times New Roman"/>
                        </a:rPr>
                        <a:t>Организация отдыха детей в каникулярное время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6 609,4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Модернизация библиотек в части комплектования книжных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фондов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117,1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90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Оборудование пунктов проведения экзаменов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ГИА по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образовательным программам </a:t>
                      </a:r>
                      <a:r>
                        <a:rPr lang="ru-RU" sz="1350" b="0" i="0" u="none" strike="noStrike" dirty="0" err="1" smtClean="0">
                          <a:latin typeface="Times New Roman"/>
                        </a:rPr>
                        <a:t>средн.общ.образ-ия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 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81,1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Создание условий в ДОУ для получения детьми дошкольного возраста с ОВЗ качественного образования и коррекции развития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1 825,5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7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Привлечение детей из малообеспеченных, неблагополучных  семей, а также семей, оказавшихся в трудной жизненной ситуации,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через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предоставление компенсации части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родит.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платы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835,1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Реализация программ формирования современной городской среды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419,2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52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 smtClean="0">
                          <a:latin typeface="Times New Roman"/>
                        </a:rPr>
                        <a:t>Модернизация, реконструкция, </a:t>
                      </a:r>
                      <a:r>
                        <a:rPr lang="ru-RU" sz="1350" b="0" i="0" u="none" strike="noStrike" dirty="0" err="1" smtClean="0">
                          <a:latin typeface="Times New Roman"/>
                        </a:rPr>
                        <a:t>кап.ремонт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 и строительство котельных, систем водоснабжения и водоотведения, систем электроснабжения, теплоснабжения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35 073,0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 smtClean="0">
                          <a:latin typeface="Times New Roman"/>
                        </a:rPr>
                        <a:t>Капитальные вложения в объекты физической культуры и спорта 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273 494,4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Проведение   ремонтных работ по замене оконных блоков в муниципальных  </a:t>
                      </a:r>
                      <a:r>
                        <a:rPr lang="ru-RU" sz="1350" b="0" i="0" u="none" strike="noStrike" dirty="0" err="1" smtClean="0">
                          <a:latin typeface="Times New Roman"/>
                        </a:rPr>
                        <a:t>общеобр.организациях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755,7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 smtClean="0">
                          <a:latin typeface="Times New Roman"/>
                        </a:rPr>
                        <a:t>Государственная поддержка лучших сельских учреждений культуры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127,0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85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50" b="0" i="0" u="none" strike="noStrike" dirty="0">
                          <a:latin typeface="Times New Roman"/>
                        </a:rPr>
                        <a:t>Проведение </a:t>
                      </a:r>
                      <a:r>
                        <a:rPr lang="ru-RU" sz="1350" b="0" i="0" u="none" strike="noStrike" dirty="0" err="1" smtClean="0">
                          <a:latin typeface="Times New Roman"/>
                        </a:rPr>
                        <a:t>кап.ремонта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зданий и сооружений </a:t>
                      </a:r>
                      <a:r>
                        <a:rPr lang="ru-RU" sz="1350" b="0" i="0" u="none" strike="noStrike" dirty="0" err="1" smtClean="0">
                          <a:latin typeface="Times New Roman"/>
                        </a:rPr>
                        <a:t>муниципа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.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организаций отдыха и оздоровления детей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7 416,6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19170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latin typeface="Times New Roman"/>
                        </a:rPr>
                        <a:t>Обеспечение молоком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 обучающихся </a:t>
                      </a:r>
                      <a:r>
                        <a:rPr lang="ru-RU" sz="1350" b="0" i="0" u="none" strike="noStrike" dirty="0">
                          <a:latin typeface="Times New Roman"/>
                        </a:rPr>
                        <a:t>по программам начального общего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образования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1 675,0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>
                          <a:latin typeface="Times New Roman"/>
                        </a:rPr>
                        <a:t>Организация бесплатного горячего питания обучающихся, получающих начальное общее 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образование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14 783,6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latin typeface="Times New Roman"/>
                        </a:rPr>
                        <a:t>Организация регулярных перевозок пассажиров и багажа автотранспортом по </a:t>
                      </a:r>
                      <a:r>
                        <a:rPr lang="ru-RU" sz="1350" b="0" i="0" u="none" strike="noStrike" dirty="0" err="1" smtClean="0">
                          <a:latin typeface="Times New Roman"/>
                        </a:rPr>
                        <a:t>муниципа.маршрутам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3 909,4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latin typeface="Times New Roman"/>
                        </a:rPr>
                        <a:t>Организация профильных смен для детей, состоящих на проф.учете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337,6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latin typeface="Times New Roman"/>
                        </a:rPr>
                        <a:t>Создание новых мест в </a:t>
                      </a:r>
                      <a:r>
                        <a:rPr lang="ru-RU" sz="1350" b="0" i="0" u="none" strike="noStrike" dirty="0" err="1" smtClean="0">
                          <a:latin typeface="Times New Roman"/>
                        </a:rPr>
                        <a:t>образоват.орган-х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 для реализации </a:t>
                      </a:r>
                      <a:r>
                        <a:rPr lang="ru-RU" sz="1350" b="0" i="0" u="none" strike="noStrike" dirty="0" err="1" smtClean="0">
                          <a:latin typeface="Times New Roman"/>
                        </a:rPr>
                        <a:t>доп.общеразв.программ</a:t>
                      </a:r>
                      <a:r>
                        <a:rPr lang="ru-RU" sz="1350" b="0" i="0" u="none" strike="noStrike" dirty="0" smtClean="0">
                          <a:latin typeface="Times New Roman"/>
                        </a:rPr>
                        <a:t> всех направленностей 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393,8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latin typeface="Times New Roman"/>
                        </a:rPr>
                        <a:t>Реализация инициативных проектов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10 479,7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0" i="0" u="none" strike="noStrike" dirty="0" smtClean="0">
                          <a:latin typeface="Times New Roman"/>
                        </a:rPr>
                        <a:t>Доведение средней зарплаты тренеров и инструкторов по спорту в сельской местности и малых городах среднемесячного дохода от трудовой деятельности в Челябинской области</a:t>
                      </a:r>
                      <a:endParaRPr lang="ru-RU" sz="13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212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379 214,3</a:t>
                      </a:r>
                      <a:endParaRPr lang="ru-RU" sz="13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836" marR="2836" marT="28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7716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357166"/>
            <a:ext cx="7686675" cy="64293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в 2023 году</a:t>
            </a:r>
            <a:endParaRPr lang="ru-RU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9804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0" y="1643050"/>
          <a:ext cx="914400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000100" y="357166"/>
            <a:ext cx="7929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Бюджетные инвестиции в 2023 году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773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0" y="1214422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000100" y="357166"/>
            <a:ext cx="7929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Строительство крытого хоккейного корта с искусственным льдом в каркасно-тентовом варианте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773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78" name="Picture 6" descr="https://gubernia74.ru/upload/iblock/6e3/%D0%9A%D0%BE%D0%BD%D1%8C%D0%BA%D0%B8_%D1%84%D0%BE%D1%82%D0%BE_%D0%9B%D1%8E%D0%B4%D0%BC%D0%B8%D0%BB%D1%8B_%D0%9A%D0%BE%D0%B2%D0%B0%D0%BB%D0%B5%D0%B2%D0%BE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6376" y="1285860"/>
            <a:ext cx="3157624" cy="19288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1714488"/>
            <a:ext cx="4552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Стоимость проекта составит </a:t>
            </a:r>
            <a:r>
              <a:rPr lang="ru-RU" b="1" dirty="0" smtClean="0"/>
              <a:t>439,2 млн.руб.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в том числе в 2023 году – 274,0 млн.руб.</a:t>
            </a:r>
            <a:endParaRPr lang="ru-RU" dirty="0"/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1984"/>
            <a:ext cx="30480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280" name="Picture 8" descr="https://www.1obl.ru/upload/medialibrary/be3/be3f8fd84990f62017892a4072410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500306"/>
            <a:ext cx="4646537" cy="2411907"/>
          </a:xfrm>
          <a:prstGeom prst="rect">
            <a:avLst/>
          </a:prstGeom>
          <a:noFill/>
        </p:spPr>
      </p:pic>
      <p:pic>
        <p:nvPicPr>
          <p:cNvPr id="310282" name="Picture 10" descr="https://sun9-3.userapi.com/impg/RIxYvuXdFwk8u3ZfdrujiEWhV_Qze1ddJfV9Lg/aDYlMPglwOI.jpg?size=1280x960&amp;quality=95&amp;sign=5e5456708053bb2bbf9f4b869c78696f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28" y="4500546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000100" y="357166"/>
            <a:ext cx="7929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лыжероллерной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трассы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773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4282" y="1214422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Стоимость проекта  в 2023 году составит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68,9 млн.руб. </a:t>
            </a:r>
          </a:p>
          <a:p>
            <a:r>
              <a:rPr lang="ru-RU" dirty="0" smtClean="0"/>
              <a:t>В проекте бюджета запланирован 5,1 млн.руб. </a:t>
            </a:r>
          </a:p>
          <a:p>
            <a:r>
              <a:rPr lang="ru-RU" dirty="0" smtClean="0"/>
              <a:t>Ко </a:t>
            </a:r>
            <a:r>
              <a:rPr lang="en-US" dirty="0" smtClean="0"/>
              <a:t>II</a:t>
            </a:r>
            <a:r>
              <a:rPr lang="ru-RU" dirty="0" smtClean="0"/>
              <a:t> чтению дополнительно будет выделено </a:t>
            </a:r>
          </a:p>
          <a:p>
            <a:r>
              <a:rPr lang="ru-RU" dirty="0" smtClean="0"/>
              <a:t>из областного и федерального бюджетов </a:t>
            </a:r>
          </a:p>
          <a:p>
            <a:r>
              <a:rPr lang="ru-RU" dirty="0" smtClean="0"/>
              <a:t>63,8 млн.руб. </a:t>
            </a:r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52565"/>
            <a:ext cx="4084903" cy="530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5396" name="Picture 4" descr="https://www.skisport.ru/upload/medialibrary/d98/d9863779611564a035f4400ac49d7d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429132"/>
            <a:ext cx="3429024" cy="2287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0"/>
            <a:ext cx="7686675" cy="64293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5983" y="796772"/>
          <a:ext cx="8428017" cy="6061228"/>
        </p:xfrm>
        <a:graphic>
          <a:graphicData uri="http://schemas.openxmlformats.org/drawingml/2006/table">
            <a:tbl>
              <a:tblPr/>
              <a:tblGrid>
                <a:gridCol w="250903"/>
                <a:gridCol w="5257530"/>
                <a:gridCol w="866752"/>
                <a:gridCol w="1049226"/>
                <a:gridCol w="1003606"/>
              </a:tblGrid>
              <a:tr h="191402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38" marR="4238" marT="4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(тыс. руб.)</a:t>
                      </a:r>
                    </a:p>
                  </a:txBody>
                  <a:tcPr marL="4238" marR="4238" marT="42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и содержание системы уличного освещения в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Усть-Катавском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городском округе на 2023-2025 годы"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8 734,45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8 834,45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3 366,45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"Управление инфраструктурой и строительством в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Усть-Катавском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городском округе на 2023-2025 годы"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10 357,49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10 086,47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10 368,26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004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"Обеспечение доступным и комфортным жильем граждан Российской Федерации" в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Усть-Катавском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городском округе на 2021-2024 годы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35 523,00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49 441,30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149 878,90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184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МП"Развитие дорожного хозяйства и повышение безопасности дорожного движения в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Усть-Катавском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городском округе на 2020-2024 годы"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30 506,84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28 317,41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38 630,56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МП"Чистая вода на территории </a:t>
                      </a:r>
                      <a:r>
                        <a:rPr lang="ru-RU" sz="1200" b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Усто-Катавского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2023-2025гг."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100 516,82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47,56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"Оздоровление экологической обстановки в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Усть-Катавском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городском округе на 2022-2024 гг."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1 700,00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1 900,00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2 400,00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"Управление муниципальным имуществом Усть-Катавского городского округа на 2021-2023 годы"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8 653,27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9 051,05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8 950,95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дошкольного образования в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Усть-Катавском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городском округе на 2020-2022 годы"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185 748,69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183 563,92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183 661,92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«Безопасность образовательных учреждений в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Усть-Катавском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городском округе на 2020-2022 гг.»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1 890,00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2 600,00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2 600,00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образования в Усть-Катавском городском округе на 2020-2022 годы"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375 550,12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395 048,21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362 659,11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"Социальная поддержка и обслуживание граждан в Усть-Катавском городском округе на 2023-2025 годы"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231 948,59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236 965,69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243 428,90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социально-ориентированных некоммерческих организаций в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Усть-Катавском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городском округе на 2023-2025 гг."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750,00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750,00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750,00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"Доступная среда для инвалидов и других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маломобильных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групп населения Усть-Катавского городского округа на 2022-2025 гг."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8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культуры в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Усть-Катавском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городском округе на 2022-2025годы"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109 125,48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102 405,66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98 267,39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CC">
                            <a:tint val="66000"/>
                            <a:satMod val="160000"/>
                          </a:srgbClr>
                        </a:gs>
                        <a:gs pos="50000">
                          <a:srgbClr val="66FFCC">
                            <a:tint val="44500"/>
                            <a:satMod val="160000"/>
                          </a:srgbClr>
                        </a:gs>
                        <a:gs pos="100000">
                          <a:srgbClr val="66FF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9804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0"/>
            <a:ext cx="7686675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90575" y="792426"/>
          <a:ext cx="8353425" cy="6065574"/>
        </p:xfrm>
        <a:graphic>
          <a:graphicData uri="http://schemas.openxmlformats.org/drawingml/2006/table">
            <a:tbl>
              <a:tblPr/>
              <a:tblGrid>
                <a:gridCol w="249237"/>
                <a:gridCol w="5183188"/>
                <a:gridCol w="950912"/>
                <a:gridCol w="950913"/>
                <a:gridCol w="1019175"/>
              </a:tblGrid>
              <a:tr h="107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420" marR="2420" marT="24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420" marR="2420" marT="24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420" marR="2420" marT="24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2420" marR="2420" marT="24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(тыс. руб.)</a:t>
                      </a:r>
                    </a:p>
                  </a:txBody>
                  <a:tcPr marL="2420" marR="2420" marT="24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2420" marR="2420" marT="24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</a:t>
                      </a:r>
                    </a:p>
                  </a:txBody>
                  <a:tcPr marL="4238" marR="4238" marT="42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238" marR="4238" marT="42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молодых граждан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2020-2022 годы"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577,50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577,50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294,50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"Управление муниципальными финансами 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2023-2025 годы"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14 154,01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13 129,01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15 254,01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 Формирование современной городской среды " на территории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на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2018-2024 годы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927,18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928,18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508,98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14839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физической культуры и спорта в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2020-2022 годы"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311 484,52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143 051,18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31 657,98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малого и среднего предпринимательства в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монопрофильном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Челяб.области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"Усть-Катавский городской округ" на 2021-2023 годы"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"Обеспечение безопасности жизнедеятельности населения Усть-Катавского городского округа на 2020-2022 годы"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4 395,09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2 053,99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2 053,99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"Сохранение, использование, популяризация и охрана объектов культурного наследия, находящихся в муниципальной собственности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2023-2025 годы"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480,59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480,59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480,59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"Развитие муниципальной службы 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2020-2022 годы"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"Профилактика правонарушений и преступлений на территории Усть-Катавского городского округе на 2022-2024 годы"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1 141,40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1 941,40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1 941,40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внутреннего и въездного туризма на территории Усть-Катавского городского округа на 2021-2023 годы"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"Формирование законопослушного поведения участников дорожного движения в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Усть-Катавском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городском округе на 2022-2024  годы"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</a:t>
                      </a:r>
                    </a:p>
                  </a:txBody>
                  <a:tcPr marL="2420" marR="2420" marT="242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 Финансовое оздоровление и предупреждение банкротства муниципальных унитарных предприятий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на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2021-2023 годы"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220,00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440,00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440,00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3083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27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420" marR="2420" marT="24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 Развитие общественного пассажирского транспорта 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2022-2024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4 909,40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4 909,40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4 909,40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</a:t>
                      </a:r>
                    </a:p>
                  </a:txBody>
                  <a:tcPr marL="2420" marR="2420" marT="24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"Укрепление межнациональных отношений и профилактика проявлений экстремизма на территории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У-КГО"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2022-2024 год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</a:t>
                      </a:r>
                    </a:p>
                  </a:txBody>
                  <a:tcPr marL="2420" marR="2420" marT="24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"Улучшение условий и охраны труда в У-КГО на 2023-2025 годы"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84,68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84,68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84,68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420" marR="2420" marT="24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Всего</a:t>
                      </a:r>
                    </a:p>
                  </a:txBody>
                  <a:tcPr marL="7620" marR="7620" marT="76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1 339 190,5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1 297 436,9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1 162 995,5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FFE4"/>
                        </a:gs>
                        <a:gs pos="50000">
                          <a:srgbClr val="BFFFEC"/>
                        </a:gs>
                        <a:gs pos="100000">
                          <a:srgbClr val="DFFFF5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pic>
        <p:nvPicPr>
          <p:cNvPr id="30828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25" y="274638"/>
            <a:ext cx="7686675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расходов бюджета на </a:t>
            </a: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2023 </a:t>
            </a: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6146" name="Содержимое 3"/>
          <p:cNvGraphicFramePr>
            <a:graphicFrameLocks/>
          </p:cNvGraphicFramePr>
          <p:nvPr/>
        </p:nvGraphicFramePr>
        <p:xfrm>
          <a:off x="0" y="1500174"/>
          <a:ext cx="9144000" cy="5357826"/>
        </p:xfrm>
        <a:graphic>
          <a:graphicData uri="http://schemas.openxmlformats.org/presentationml/2006/ole">
            <p:oleObj spid="_x0000_s271362" name="Worksheet" r:id="rId4" imgW="7223796" imgH="32538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0"/>
            <a:ext cx="7993063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Национальные проекты в </a:t>
            </a: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2023-2025 </a:t>
            </a: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годах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1071546"/>
          <a:ext cx="8280400" cy="5245735"/>
        </p:xfrm>
        <a:graphic>
          <a:graphicData uri="http://schemas.openxmlformats.org/drawingml/2006/table">
            <a:tbl>
              <a:tblPr/>
              <a:tblGrid>
                <a:gridCol w="1295400"/>
                <a:gridCol w="4679950"/>
                <a:gridCol w="720725"/>
                <a:gridCol w="876353"/>
                <a:gridCol w="707972"/>
              </a:tblGrid>
              <a:tr h="114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2627" marR="2627" marT="26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2627" marR="2627" marT="26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2627" marR="2627" marT="26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(тыс. руб.)</a:t>
                      </a:r>
                    </a:p>
                  </a:txBody>
                  <a:tcPr marL="2627" marR="2627" marT="26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проекта</a:t>
                      </a:r>
                    </a:p>
                  </a:txBody>
                  <a:tcPr marL="2627" marR="2627" marT="2627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регионального проекта и направления расходов</a:t>
                      </a:r>
                    </a:p>
                  </a:txBody>
                  <a:tcPr marL="2627" marR="2627" marT="26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г.</a:t>
                      </a:r>
                    </a:p>
                  </a:txBody>
                  <a:tcPr marL="2627" marR="2627" marT="26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г.</a:t>
                      </a:r>
                    </a:p>
                  </a:txBody>
                  <a:tcPr marL="2627" marR="2627" marT="26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г.</a:t>
                      </a:r>
                    </a:p>
                  </a:txBody>
                  <a:tcPr marL="2627" marR="2627" marT="26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09550"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«Современная школа»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116,10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4 545,90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Оборудование пунктов проведения экзаменов государственной итоговой аттестации по образовательным программам среднего общего образования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116,10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116,10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68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естественно-научной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 технологической направленностей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общеобразоват.организациях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располож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в сельской местности и малых городах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4 429,80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61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«Успех каждого ребенка»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1 728,80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1 330,00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новых мест в образовательных организациях различных типов для реализации дополнительных общеразвивающих программ всех направленностей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398,80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Обновление материально-технической базы организаций дополнительного образования, реализующих дополнительные образовательные программы технической и естественнонаучной направленностей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1 330,00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1 330,00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"Цифровая образовательная среда"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26 016,40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центров цифрового образования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21 011,40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Капитальный ремонт зданий и сооружений муниципальных организаций, участвующих в региональном проекте «Цифровая образовательная среда»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5 005,00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8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"Социальная активность"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313,00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313,00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и проведение мероприятий с детьми и молодежью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313,00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313,00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31833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550" y="0"/>
            <a:ext cx="7848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Национальные проекты в </a:t>
            </a: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2023-2025 </a:t>
            </a: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годах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550" y="476250"/>
          <a:ext cx="7993062" cy="5950388"/>
        </p:xfrm>
        <a:graphic>
          <a:graphicData uri="http://schemas.openxmlformats.org/drawingml/2006/table">
            <a:tbl>
              <a:tblPr/>
              <a:tblGrid>
                <a:gridCol w="1150937"/>
                <a:gridCol w="4249738"/>
                <a:gridCol w="863600"/>
                <a:gridCol w="863600"/>
                <a:gridCol w="865187"/>
              </a:tblGrid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514" marR="5514" marT="551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5514" marR="5514" marT="551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5514" marR="5514" marT="551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(тыс. руб.)</a:t>
                      </a:r>
                    </a:p>
                  </a:txBody>
                  <a:tcPr marL="5514" marR="5514" marT="551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Наименова-ние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проекта</a:t>
                      </a:r>
                    </a:p>
                  </a:txBody>
                  <a:tcPr marL="5514" marR="5514" marT="551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регионального проекта и направления расходов</a:t>
                      </a:r>
                    </a:p>
                  </a:txBody>
                  <a:tcPr marL="5514" marR="5514" marT="551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г.</a:t>
                      </a:r>
                    </a:p>
                  </a:txBody>
                  <a:tcPr marL="2627" marR="2627" marT="26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г.</a:t>
                      </a:r>
                    </a:p>
                  </a:txBody>
                  <a:tcPr marL="2627" marR="2627" marT="26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г.</a:t>
                      </a:r>
                    </a:p>
                  </a:txBody>
                  <a:tcPr marL="2627" marR="2627" marT="262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82588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«Культурная среда»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3 451,50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25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модельных муниципальных библиотек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25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Модернизация региональных и муниципальных детских школ искусств по видам искусств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3 451,50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25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"Творческие люди"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137,00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25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поддержка лучших работников сельских учреждений культуры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25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поддержка лучших сельских учреждений культуры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137,00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82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Демография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"Финансовая поддержка семей при рождении детей"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1 221,60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1 221,60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1 221,60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областного единовременного пособия при рождении ребенка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1 221,60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1 221,60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1 221,60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82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Жилье и городская среда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"Формирование комфортной городской среды"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927,18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928,18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508,98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63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приоритетного проекта "Формирование комфортной городской среды"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927,18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928,18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508,98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"Комплексная система обращения с твердыми коммунальными отходами"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и содержание мест (площадок) накопления твердых коммунальных отходов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1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9 543,68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37 926,58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1 840,58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1A4"/>
                    </a:solidFill>
                  </a:tcPr>
                </a:tc>
              </a:tr>
            </a:tbl>
          </a:graphicData>
        </a:graphic>
      </p:graphicFrame>
      <p:pic>
        <p:nvPicPr>
          <p:cNvPr id="32858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2857500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1000125" y="285750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Этапы бюджетного планирования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142875" y="1579563"/>
            <a:ext cx="8786813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	Бюджет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годов формируется на трёхлетний период.  </a:t>
            </a:r>
          </a:p>
          <a:p>
            <a:pPr algn="just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До начала составления проекта бюджета Усть-Катавского городского округа администрацией УКГО принято постановление о графике подготовки и рассмотрения материалов, необходимых для составления проекта бюджета городского округа, в котором определены ответственные исполнители, порядок и сроки работы над документами и материалами, необходимыми для составления проекта бюджета. Разработана и утверждена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планирования, которая размещена на официальном сайте администрации </a:t>
            </a:r>
            <a:r>
              <a:rPr lang="en-US" b="1" dirty="0">
                <a:hlinkClick r:id="rId3"/>
              </a:rPr>
              <a:t>www</a:t>
            </a:r>
            <a:r>
              <a:rPr lang="ru-RU" b="1" dirty="0">
                <a:hlinkClick r:id="rId3"/>
              </a:rPr>
              <a:t>.</a:t>
            </a:r>
            <a:r>
              <a:rPr lang="en-US" b="1" dirty="0" err="1">
                <a:hlinkClick r:id="rId3"/>
              </a:rPr>
              <a:t>ukgo</a:t>
            </a:r>
            <a:r>
              <a:rPr lang="ru-RU" b="1" dirty="0">
                <a:hlinkClick r:id="rId3"/>
              </a:rPr>
              <a:t>.</a:t>
            </a:r>
            <a:r>
              <a:rPr lang="en-US" b="1" dirty="0" err="1">
                <a:hlinkClick r:id="rId3"/>
              </a:rPr>
              <a:t>su</a:t>
            </a:r>
            <a:r>
              <a:rPr lang="ru-RU" b="1" dirty="0"/>
              <a:t>.</a:t>
            </a:r>
            <a:r>
              <a:rPr lang="ru-RU" dirty="0"/>
              <a:t> 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	Непосредственное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проекта бюджета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городского округа осуществляет финансовое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управление. Первоначально все вопросы и приоритеты прорабатываются с главой городского округа, в дальнейшем рассматривается на рабочих группах администрации городского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округа.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	Составленный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проект бюджета представляется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утверждения в Собрание депутатов Усть-Катавского городского округа.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42875" y="1142985"/>
            <a:ext cx="871537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Рассмотрение проекта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ноября 2022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проект бюджета Усть-Катавского городского округа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внесен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рассмотрение в Собрание депутатов и Контрольно-счетную комиссию.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бюджета опубликован в газете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Усть-Катавская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неделя» 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26.11.2021г. № 61.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Собранием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депутатов городского округа назначена дата и порядок проведения публичных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слушаний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 декабря 2022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актовом зале администрации (решение Собрания депутатов 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23.11.2022г. № 163).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Утверждение бюджета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Проект бюджета рассматривается депутатами в двух чтениях: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в первом чтении утверждаются основные характеристики бюджета - общий объем доходов, расходов и дефицит.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 втором чтении утверждается доходы, расходы, источники финансирования дефицита бюджета. Распределение бюджетных ассигнований утверждается по получателям и  направлениям, классифицируемым в едином для всех бюджетов формате.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Официальное опубликование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Принятый бюджет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 января 2023 года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должен быть опубликован в официальных средствах массовой информации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	</a:t>
            </a: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000125" y="261938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Этапы бюджетного планирования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Усть-Катавского городского округа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2023-2025 годы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142875" y="1000109"/>
            <a:ext cx="8858250" cy="60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just">
              <a:tabLst>
                <a:tab pos="685800" algn="l"/>
              </a:tabLst>
            </a:pPr>
            <a:r>
              <a:rPr lang="ru-RU" dirty="0" smtClean="0"/>
              <a:t>	</a:t>
            </a:r>
            <a:r>
              <a:rPr lang="ru-RU" sz="1550" b="1" dirty="0" smtClean="0"/>
              <a:t>Налоговая политика Усть-Катавского городского округа направлена на укрепление собственной доходной базы бюджета. В результате влияния на экономику округа санкционной политики в 2022 году и начале 2021 года была направлена на преодоление последствий и социальную защиту граждан.</a:t>
            </a:r>
          </a:p>
          <a:p>
            <a:pPr algn="just"/>
            <a:r>
              <a:rPr lang="ru-RU" sz="1550" b="1" dirty="0" smtClean="0"/>
              <a:t>            На 2023 год новый период 2024 и 2025 годов налоговая политика Усть-Катавского городского округа сохраняет преемственность уже реализуемых мер по повышению эффективности использования доходного потенциала для обеспечения сбалансированности бюджета, увеличения доходов бюджета муниципального образования, предусматривающие: </a:t>
            </a:r>
          </a:p>
          <a:p>
            <a:pPr algn="just"/>
            <a:r>
              <a:rPr lang="ru-RU" sz="1550" b="1" dirty="0" smtClean="0"/>
              <a:t>1) реализацию мер, направленных на легализацию предпринимательской деятельности, содействие вовлечению граждан в предпринимательскую деятельность и сокращение неформальной занятости путем расширения практики применения налога на профессиональный доход, регистрации граждан в качестве «самозанятых» и вовлечения их в экономику; </a:t>
            </a:r>
          </a:p>
          <a:p>
            <a:pPr algn="just"/>
            <a:r>
              <a:rPr lang="ru-RU" sz="1550" b="1" dirty="0" smtClean="0"/>
              <a:t>2) поддержку инвестиционной активности хозяйствующих субъектов, осуществляющих деятельность на территории муниципального образования, и обеспечение стабильных налоговых условий для ведения предпринимательской деятельности;</a:t>
            </a:r>
          </a:p>
          <a:p>
            <a:pPr algn="just"/>
            <a:r>
              <a:rPr lang="ru-RU" sz="1550" b="1" dirty="0" smtClean="0"/>
              <a:t>3)   осуществление эффективного взаимодействия с налоговыми органами в целях улучшения информационного обмена, повышения уровня собираемости налоговых доходов в бюджет, проведению дополнительной работы  по снижению резервов налоговых и неналоговых доходов бюджета, используя межведомственное взаимодействие, с приглашением на рассмотрение рабочей группы руководителей организаций, имеющих задолженность и уклоняющихся от уплаты налогов;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Усть-Катавского городского округа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2023-2025 годы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142875" y="1000108"/>
            <a:ext cx="885825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000" rIns="72000" anchor="ctr">
            <a:spAutoFit/>
          </a:bodyPr>
          <a:lstStyle/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4)  повышение эффективности администрирования налоговых и неналоговых доходов, подлежащих зачислению в бюджет городского округа, проведение претензионно-исковой работы по собираемости доходов в бюджет и проведением комиссий с арендаторами земли, имеющими задолженность по арендной плате;</a:t>
            </a:r>
          </a:p>
          <a:p>
            <a:pPr algn="just"/>
            <a:r>
              <a:rPr lang="ru-RU" b="1" dirty="0" smtClean="0"/>
              <a:t>5) проведение постоянного мониторинга за поступлением НДФЛ от градообразующего предприятия Филиал АО «УКВЗ» - УКВЗ им.С.М.Кирова, тепличного комплекса «Горный» и ООО «Усть-Катавский гранитный карьер»; </a:t>
            </a:r>
          </a:p>
          <a:p>
            <a:pPr algn="just"/>
            <a:r>
              <a:rPr lang="ru-RU" b="1" dirty="0" smtClean="0"/>
              <a:t>6) обеспечение высокого уровня собираемости налогов при реализации мероприятий, направленных на сокращение недоимки по налогам и сборам;</a:t>
            </a:r>
          </a:p>
          <a:p>
            <a:pPr algn="just"/>
            <a:r>
              <a:rPr lang="ru-RU" b="1" dirty="0" smtClean="0"/>
              <a:t>7)   проведение ежегодной оценки эффективности налоговых расходов (налоговых льгот и пониженных налоговых ставок) с последующим формированием предложений по сокращению или отмене неэффективных налоговых льгот и преференций, пересмотру условий их предоставления; </a:t>
            </a:r>
          </a:p>
          <a:p>
            <a:pPr algn="just"/>
            <a:r>
              <a:rPr lang="ru-RU" b="1" dirty="0" smtClean="0"/>
              <a:t>8)  повышение контроля за полным и своевременным поступлением доходов в бюджет и принятие мер по своевременному взысканию просроченной дебиторской задолженности по платежам в бюджет;</a:t>
            </a:r>
          </a:p>
          <a:p>
            <a:pPr algn="just"/>
            <a:r>
              <a:rPr lang="ru-RU" b="1" dirty="0" smtClean="0"/>
              <a:t>9)  проведение информационной работы через городские СМИ, сайт Администрации Усть-Катавского городского округа, социальные сети «В контакте», местное телевидение, с доведением информации о сроках уплаты имущественных налогов физических лиц (земельный налог, налог на имущество) и возможных вариантах получения налоговых извещений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6525"/>
            <a:ext cx="87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000125" y="142875"/>
            <a:ext cx="8143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Усть-Катавского городского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42875" y="1000125"/>
            <a:ext cx="87868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соответствии со статьёй 58 Бюджетного кодекса Российской Федерации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годах норматив НДФЛ установлен: 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Дифференцированный норматив отчислений в бюджет от акцизов на автомобильный и прямогонный бензин, дизельное топливо, исходя из протяженности автомобильных дорог общего пользования местного значения, которые учтены для расчетов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163,1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км. 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071538" y="1643050"/>
          <a:ext cx="678661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071538" y="4714884"/>
          <a:ext cx="678661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14770</TotalTime>
  <Words>3677</Words>
  <Application>Microsoft Office PowerPoint</Application>
  <PresentationFormat>Экран (4:3)</PresentationFormat>
  <Paragraphs>767</Paragraphs>
  <Slides>39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Worksheet</vt:lpstr>
      <vt:lpstr>Бюджет Усть-Катавского городского округа на 2023 год и на плановый период 2024 и 2025 годов для граждан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 Показатели социально-экономического   развития  Усть-Катавского городского округа </vt:lpstr>
      <vt:lpstr>Слайд 12</vt:lpstr>
      <vt:lpstr>Слайд 13</vt:lpstr>
      <vt:lpstr>Слайд 14</vt:lpstr>
      <vt:lpstr>Слайд 15</vt:lpstr>
      <vt:lpstr>Слайд 16</vt:lpstr>
      <vt:lpstr>Слайд 17</vt:lpstr>
      <vt:lpstr>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Усть-Катавского городского округа  на 2016 год для граждан</dc:title>
  <dc:creator>fin38u5</dc:creator>
  <cp:lastModifiedBy>Denis1999</cp:lastModifiedBy>
  <cp:revision>1376</cp:revision>
  <dcterms:created xsi:type="dcterms:W3CDTF">2015-12-14T09:39:32Z</dcterms:created>
  <dcterms:modified xsi:type="dcterms:W3CDTF">2022-12-19T11:17:09Z</dcterms:modified>
</cp:coreProperties>
</file>