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ls" ContentType="application/vnd.ms-exce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Default Extension="xlsx" ContentType="application/vnd.openxmlformats-officedocument.spreadsheetml.sheet"/>
  <Override PartName="/ppt/charts/chart3.xml" ContentType="application/vnd.openxmlformats-officedocument.drawingml.char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0" r:id="rId3"/>
    <p:sldId id="389" r:id="rId4"/>
    <p:sldId id="261" r:id="rId5"/>
    <p:sldId id="262" r:id="rId6"/>
    <p:sldId id="263" r:id="rId7"/>
    <p:sldId id="298" r:id="rId8"/>
    <p:sldId id="303" r:id="rId9"/>
    <p:sldId id="396" r:id="rId10"/>
    <p:sldId id="266" r:id="rId11"/>
    <p:sldId id="393" r:id="rId12"/>
    <p:sldId id="394" r:id="rId13"/>
    <p:sldId id="268" r:id="rId14"/>
    <p:sldId id="269" r:id="rId15"/>
    <p:sldId id="270" r:id="rId16"/>
    <p:sldId id="271" r:id="rId17"/>
    <p:sldId id="272" r:id="rId18"/>
    <p:sldId id="384" r:id="rId19"/>
    <p:sldId id="385" r:id="rId20"/>
    <p:sldId id="323" r:id="rId21"/>
    <p:sldId id="395" r:id="rId22"/>
    <p:sldId id="397" r:id="rId23"/>
    <p:sldId id="398" r:id="rId24"/>
    <p:sldId id="399" r:id="rId25"/>
    <p:sldId id="400" r:id="rId26"/>
    <p:sldId id="401" r:id="rId27"/>
    <p:sldId id="402" r:id="rId28"/>
    <p:sldId id="403" r:id="rId29"/>
    <p:sldId id="293" r:id="rId30"/>
    <p:sldId id="404" r:id="rId31"/>
    <p:sldId id="405" r:id="rId32"/>
    <p:sldId id="297" r:id="rId33"/>
    <p:sldId id="307" r:id="rId34"/>
    <p:sldId id="308" r:id="rId35"/>
    <p:sldId id="309" r:id="rId36"/>
    <p:sldId id="310" r:id="rId37"/>
    <p:sldId id="311" r:id="rId38"/>
    <p:sldId id="368" r:id="rId39"/>
    <p:sldId id="369" r:id="rId40"/>
    <p:sldId id="370" r:id="rId41"/>
    <p:sldId id="371" r:id="rId42"/>
    <p:sldId id="381" r:id="rId43"/>
    <p:sldId id="406" r:id="rId44"/>
    <p:sldId id="407" r:id="rId45"/>
  </p:sldIdLst>
  <p:sldSz cx="9144000" cy="6858000" type="screen4x3"/>
  <p:notesSz cx="6797675" cy="9928225"/>
  <p:defaultTextStyle>
    <a:defPPr>
      <a:defRPr lang="ru-RU"/>
    </a:defPPr>
    <a:lvl1pPr algn="l" rtl="0" fontAlgn="base">
      <a:spcBef>
        <a:spcPct val="0"/>
      </a:spcBef>
      <a:spcAft>
        <a:spcPct val="0"/>
      </a:spcAft>
      <a:defRPr sz="1600" kern="1200">
        <a:solidFill>
          <a:schemeClr val="tx1"/>
        </a:solidFill>
        <a:latin typeface="Arial" charset="0"/>
        <a:ea typeface="+mn-ea"/>
        <a:cs typeface="Arial" charset="0"/>
      </a:defRPr>
    </a:lvl1pPr>
    <a:lvl2pPr marL="457200" algn="l" rtl="0" fontAlgn="base">
      <a:spcBef>
        <a:spcPct val="0"/>
      </a:spcBef>
      <a:spcAft>
        <a:spcPct val="0"/>
      </a:spcAft>
      <a:defRPr sz="1600" kern="1200">
        <a:solidFill>
          <a:schemeClr val="tx1"/>
        </a:solidFill>
        <a:latin typeface="Arial" charset="0"/>
        <a:ea typeface="+mn-ea"/>
        <a:cs typeface="Arial" charset="0"/>
      </a:defRPr>
    </a:lvl2pPr>
    <a:lvl3pPr marL="914400" algn="l" rtl="0" fontAlgn="base">
      <a:spcBef>
        <a:spcPct val="0"/>
      </a:spcBef>
      <a:spcAft>
        <a:spcPct val="0"/>
      </a:spcAft>
      <a:defRPr sz="1600" kern="1200">
        <a:solidFill>
          <a:schemeClr val="tx1"/>
        </a:solidFill>
        <a:latin typeface="Arial" charset="0"/>
        <a:ea typeface="+mn-ea"/>
        <a:cs typeface="Arial" charset="0"/>
      </a:defRPr>
    </a:lvl3pPr>
    <a:lvl4pPr marL="1371600" algn="l" rtl="0" fontAlgn="base">
      <a:spcBef>
        <a:spcPct val="0"/>
      </a:spcBef>
      <a:spcAft>
        <a:spcPct val="0"/>
      </a:spcAft>
      <a:defRPr sz="1600" kern="1200">
        <a:solidFill>
          <a:schemeClr val="tx1"/>
        </a:solidFill>
        <a:latin typeface="Arial" charset="0"/>
        <a:ea typeface="+mn-ea"/>
        <a:cs typeface="Arial" charset="0"/>
      </a:defRPr>
    </a:lvl4pPr>
    <a:lvl5pPr marL="1828800" algn="l" rtl="0" fontAlgn="base">
      <a:spcBef>
        <a:spcPct val="0"/>
      </a:spcBef>
      <a:spcAft>
        <a:spcPct val="0"/>
      </a:spcAft>
      <a:defRPr sz="1600" kern="1200">
        <a:solidFill>
          <a:schemeClr val="tx1"/>
        </a:solidFill>
        <a:latin typeface="Arial" charset="0"/>
        <a:ea typeface="+mn-ea"/>
        <a:cs typeface="Arial" charset="0"/>
      </a:defRPr>
    </a:lvl5pPr>
    <a:lvl6pPr marL="2286000" algn="l" defTabSz="914400" rtl="0" eaLnBrk="1" latinLnBrk="0" hangingPunct="1">
      <a:defRPr sz="1600" kern="1200">
        <a:solidFill>
          <a:schemeClr val="tx1"/>
        </a:solidFill>
        <a:latin typeface="Arial" charset="0"/>
        <a:ea typeface="+mn-ea"/>
        <a:cs typeface="Arial" charset="0"/>
      </a:defRPr>
    </a:lvl6pPr>
    <a:lvl7pPr marL="2743200" algn="l" defTabSz="914400" rtl="0" eaLnBrk="1" latinLnBrk="0" hangingPunct="1">
      <a:defRPr sz="1600" kern="1200">
        <a:solidFill>
          <a:schemeClr val="tx1"/>
        </a:solidFill>
        <a:latin typeface="Arial" charset="0"/>
        <a:ea typeface="+mn-ea"/>
        <a:cs typeface="Arial" charset="0"/>
      </a:defRPr>
    </a:lvl7pPr>
    <a:lvl8pPr marL="3200400" algn="l" defTabSz="914400" rtl="0" eaLnBrk="1" latinLnBrk="0" hangingPunct="1">
      <a:defRPr sz="1600" kern="1200">
        <a:solidFill>
          <a:schemeClr val="tx1"/>
        </a:solidFill>
        <a:latin typeface="Arial" charset="0"/>
        <a:ea typeface="+mn-ea"/>
        <a:cs typeface="Arial" charset="0"/>
      </a:defRPr>
    </a:lvl8pPr>
    <a:lvl9pPr marL="3657600" algn="l" defTabSz="914400" rtl="0" eaLnBrk="1" latinLnBrk="0" hangingPunct="1">
      <a:defRPr sz="1600" kern="1200">
        <a:solidFill>
          <a:schemeClr val="tx1"/>
        </a:solidFill>
        <a:latin typeface="Arial" charset="0"/>
        <a:ea typeface="+mn-ea"/>
        <a:cs typeface="Arial" charset="0"/>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FF6699"/>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49" autoAdjust="0"/>
    <p:restoredTop sz="99378" autoAdjust="0"/>
  </p:normalViewPr>
  <p:slideViewPr>
    <p:cSldViewPr>
      <p:cViewPr varScale="1">
        <p:scale>
          <a:sx n="116" d="100"/>
          <a:sy n="116" d="100"/>
        </p:scale>
        <p:origin x="-1494"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package" Target="../embeddings/_____Microsoft_Office_Excel1.xlsx"/></Relationships>
</file>

<file path=ppt/charts/_rels/chart2.xml.rels><?xml version="1.0" encoding="UTF-8" standalone="yes"?>
<Relationships xmlns="http://schemas.openxmlformats.org/package/2006/relationships"><Relationship Id="rId1" Type="http://schemas.openxmlformats.org/officeDocument/2006/relationships/package" Target="../embeddings/_____Microsoft_Office_Excel2.xlsx"/></Relationships>
</file>

<file path=ppt/charts/_rels/chart3.xml.rels><?xml version="1.0" encoding="UTF-8" standalone="yes"?>
<Relationships xmlns="http://schemas.openxmlformats.org/package/2006/relationships"><Relationship Id="rId1" Type="http://schemas.openxmlformats.org/officeDocument/2006/relationships/package" Target="../embeddings/_____Microsoft_Office_Excel3.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ru-RU"/>
  <c:chart>
    <c:autoTitleDeleted val="1"/>
    <c:view3D>
      <c:rotX val="30"/>
      <c:perspective val="30"/>
    </c:view3D>
    <c:plotArea>
      <c:layout/>
      <c:pie3DChart>
        <c:varyColors val="1"/>
        <c:ser>
          <c:idx val="0"/>
          <c:order val="0"/>
          <c:tx>
            <c:strRef>
              <c:f>Лист1!$B$1</c:f>
              <c:strCache>
                <c:ptCount val="1"/>
                <c:pt idx="0">
                  <c:v>Продажи</c:v>
                </c:pt>
              </c:strCache>
            </c:strRef>
          </c:tx>
          <c:dLbls>
            <c:dLbl>
              <c:idx val="0"/>
              <c:layout>
                <c:manualLayout>
                  <c:x val="4.6847933070866205E-3"/>
                  <c:y val="0.11297785433070848"/>
                </c:manualLayout>
              </c:layout>
              <c:showVal val="1"/>
            </c:dLbl>
            <c:dLbl>
              <c:idx val="1"/>
              <c:layout>
                <c:manualLayout>
                  <c:x val="-4.0520997375328133E-2"/>
                  <c:y val="-0.12545718503937048"/>
                </c:manualLayout>
              </c:layout>
              <c:showVal val="1"/>
            </c:dLbl>
            <c:showVal val="1"/>
            <c:showLeaderLines val="1"/>
          </c:dLbls>
          <c:cat>
            <c:strRef>
              <c:f>Лист1!$A$2:$A$3</c:f>
              <c:strCache>
                <c:ptCount val="2"/>
                <c:pt idx="0">
                  <c:v>Межбюджетные трансферты</c:v>
                </c:pt>
                <c:pt idx="1">
                  <c:v>Собственные доходы</c:v>
                </c:pt>
              </c:strCache>
            </c:strRef>
          </c:cat>
          <c:val>
            <c:numRef>
              <c:f>Лист1!$B$2:$B$3</c:f>
              <c:numCache>
                <c:formatCode>General</c:formatCode>
                <c:ptCount val="2"/>
                <c:pt idx="0">
                  <c:v>833.9</c:v>
                </c:pt>
                <c:pt idx="1">
                  <c:v>242.9</c:v>
                </c:pt>
              </c:numCache>
            </c:numRef>
          </c:val>
        </c:ser>
      </c:pie3DChart>
    </c:plotArea>
    <c:legend>
      <c:legendPos val="r"/>
      <c:layout/>
    </c:legend>
    <c:plotVisOnly val="1"/>
  </c:chart>
  <c:txPr>
    <a:bodyPr/>
    <a:lstStyle/>
    <a:p>
      <a:pPr>
        <a:defRPr sz="1800"/>
      </a:pPr>
      <a:endParaRPr lang="ru-RU"/>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ru-RU"/>
  <c:chart>
    <c:autoTitleDeleted val="1"/>
    <c:plotArea>
      <c:layout/>
      <c:pieChart>
        <c:varyColors val="1"/>
        <c:ser>
          <c:idx val="0"/>
          <c:order val="0"/>
          <c:tx>
            <c:strRef>
              <c:f>Лист1!$B$1</c:f>
              <c:strCache>
                <c:ptCount val="1"/>
                <c:pt idx="0">
                  <c:v>Продажи</c:v>
                </c:pt>
              </c:strCache>
            </c:strRef>
          </c:tx>
          <c:dLbls>
            <c:dLbl>
              <c:idx val="0"/>
              <c:layout>
                <c:manualLayout>
                  <c:x val="-0.13592574365704291"/>
                  <c:y val="0.28855970499073608"/>
                </c:manualLayout>
              </c:layout>
              <c:showVal val="1"/>
            </c:dLbl>
            <c:dLbl>
              <c:idx val="1"/>
              <c:layout>
                <c:manualLayout>
                  <c:x val="2.9831617782008512E-4"/>
                  <c:y val="2.8519959222977839E-2"/>
                </c:manualLayout>
              </c:layout>
              <c:showVal val="1"/>
            </c:dLbl>
            <c:dLbl>
              <c:idx val="2"/>
              <c:layout>
                <c:manualLayout>
                  <c:x val="-1.0983105785591861E-3"/>
                  <c:y val="2.6581425065377199E-2"/>
                </c:manualLayout>
              </c:layout>
              <c:showVal val="1"/>
            </c:dLbl>
            <c:dLbl>
              <c:idx val="3"/>
              <c:layout>
                <c:manualLayout>
                  <c:x val="-8.391114595095712E-5"/>
                  <c:y val="-0.12882792584331468"/>
                </c:manualLayout>
              </c:layout>
              <c:showVal val="1"/>
            </c:dLbl>
            <c:dLbl>
              <c:idx val="4"/>
              <c:layout>
                <c:manualLayout>
                  <c:x val="2.7631186016779278E-2"/>
                  <c:y val="-7.1160866036873008E-2"/>
                </c:manualLayout>
              </c:layout>
              <c:showVal val="1"/>
            </c:dLbl>
            <c:dLbl>
              <c:idx val="5"/>
              <c:layout>
                <c:manualLayout>
                  <c:x val="-1.7707740356050779E-2"/>
                  <c:y val="-9.1011430143254343E-2"/>
                </c:manualLayout>
              </c:layout>
              <c:showVal val="1"/>
            </c:dLbl>
            <c:showVal val="1"/>
            <c:showLeaderLines val="1"/>
          </c:dLbls>
          <c:cat>
            <c:strRef>
              <c:f>Лист1!$A$2:$A$7</c:f>
              <c:strCache>
                <c:ptCount val="6"/>
                <c:pt idx="0">
                  <c:v>Налог на доходы физ. Лиц</c:v>
                </c:pt>
                <c:pt idx="1">
                  <c:v>Налоги на совокуп. Доход</c:v>
                </c:pt>
                <c:pt idx="2">
                  <c:v>Налоги на имущество</c:v>
                </c:pt>
                <c:pt idx="3">
                  <c:v>Доходы от использования имущества</c:v>
                </c:pt>
                <c:pt idx="4">
                  <c:v>Доходы от оказания платных услуг</c:v>
                </c:pt>
                <c:pt idx="5">
                  <c:v>Прочие налоговые и неналоговые доходы</c:v>
                </c:pt>
              </c:strCache>
            </c:strRef>
          </c:cat>
          <c:val>
            <c:numRef>
              <c:f>Лист1!$B$2:$B$7</c:f>
              <c:numCache>
                <c:formatCode>General</c:formatCode>
                <c:ptCount val="6"/>
                <c:pt idx="0">
                  <c:v>143.5</c:v>
                </c:pt>
                <c:pt idx="1">
                  <c:v>19</c:v>
                </c:pt>
                <c:pt idx="2">
                  <c:v>21</c:v>
                </c:pt>
                <c:pt idx="3">
                  <c:v>12.7</c:v>
                </c:pt>
                <c:pt idx="4">
                  <c:v>33.1</c:v>
                </c:pt>
                <c:pt idx="5">
                  <c:v>13.6</c:v>
                </c:pt>
              </c:numCache>
            </c:numRef>
          </c:val>
        </c:ser>
        <c:firstSliceAng val="0"/>
      </c:pieChart>
    </c:plotArea>
    <c:legend>
      <c:legendPos val="r"/>
      <c:layout>
        <c:manualLayout>
          <c:xMode val="edge"/>
          <c:yMode val="edge"/>
          <c:x val="0.62755227471565911"/>
          <c:y val="2.6188389286460351E-2"/>
          <c:w val="0.37120363079615049"/>
          <c:h val="0.96925323805975561"/>
        </c:manualLayout>
      </c:layout>
      <c:txPr>
        <a:bodyPr/>
        <a:lstStyle/>
        <a:p>
          <a:pPr>
            <a:defRPr sz="1400" kern="800" spc="100" baseline="0"/>
          </a:pPr>
          <a:endParaRPr lang="ru-RU"/>
        </a:p>
      </c:txPr>
    </c:legend>
    <c:plotVisOnly val="1"/>
  </c:chart>
  <c:txPr>
    <a:bodyPr/>
    <a:lstStyle/>
    <a:p>
      <a:pPr>
        <a:defRPr sz="1800"/>
      </a:pPr>
      <a:endParaRPr lang="ru-RU"/>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ru-RU"/>
  <c:chart>
    <c:autoTitleDeleted val="1"/>
    <c:view3D>
      <c:rotX val="30"/>
      <c:perspective val="30"/>
    </c:view3D>
    <c:plotArea>
      <c:layout>
        <c:manualLayout>
          <c:layoutTarget val="inner"/>
          <c:xMode val="edge"/>
          <c:yMode val="edge"/>
          <c:x val="0"/>
          <c:y val="0.1631256751890526"/>
          <c:w val="0.71893225065616795"/>
          <c:h val="0.72351397201414691"/>
        </c:manualLayout>
      </c:layout>
      <c:pie3DChart>
        <c:varyColors val="1"/>
        <c:ser>
          <c:idx val="0"/>
          <c:order val="0"/>
          <c:tx>
            <c:strRef>
              <c:f>Лист1!$B$1</c:f>
              <c:strCache>
                <c:ptCount val="1"/>
                <c:pt idx="0">
                  <c:v>Продажи</c:v>
                </c:pt>
              </c:strCache>
            </c:strRef>
          </c:tx>
          <c:explosion val="2"/>
          <c:dPt>
            <c:idx val="1"/>
            <c:explosion val="8"/>
          </c:dPt>
          <c:dLbls>
            <c:dLbl>
              <c:idx val="0"/>
              <c:layout>
                <c:manualLayout>
                  <c:x val="-4.5692339238845317E-2"/>
                  <c:y val="-6.9728730843503298E-2"/>
                </c:manualLayout>
              </c:layout>
              <c:showVal val="1"/>
            </c:dLbl>
            <c:dLbl>
              <c:idx val="1"/>
              <c:layout>
                <c:manualLayout>
                  <c:x val="-6.6777230971128795E-2"/>
                  <c:y val="0.24821964314314002"/>
                </c:manualLayout>
              </c:layout>
              <c:showVal val="1"/>
            </c:dLbl>
            <c:dLbl>
              <c:idx val="2"/>
              <c:layout>
                <c:manualLayout>
                  <c:x val="2.5270833333333378E-2"/>
                  <c:y val="0.27224158175053875"/>
                </c:manualLayout>
              </c:layout>
              <c:showVal val="1"/>
            </c:dLbl>
            <c:showVal val="1"/>
            <c:showLeaderLines val="1"/>
          </c:dLbls>
          <c:cat>
            <c:strRef>
              <c:f>Лист1!$A$2:$A$4</c:f>
              <c:strCache>
                <c:ptCount val="3"/>
                <c:pt idx="0">
                  <c:v>Дотации</c:v>
                </c:pt>
                <c:pt idx="1">
                  <c:v>Субсидии</c:v>
                </c:pt>
                <c:pt idx="2">
                  <c:v>Субвенции</c:v>
                </c:pt>
              </c:strCache>
            </c:strRef>
          </c:cat>
          <c:val>
            <c:numRef>
              <c:f>Лист1!$B$2:$B$4</c:f>
              <c:numCache>
                <c:formatCode>General</c:formatCode>
                <c:ptCount val="3"/>
                <c:pt idx="0">
                  <c:v>47.3</c:v>
                </c:pt>
                <c:pt idx="1">
                  <c:v>323.10000000000002</c:v>
                </c:pt>
                <c:pt idx="2">
                  <c:v>463.5</c:v>
                </c:pt>
              </c:numCache>
            </c:numRef>
          </c:val>
        </c:ser>
      </c:pie3DChart>
    </c:plotArea>
    <c:legend>
      <c:legendPos val="r"/>
      <c:layout/>
    </c:legend>
    <c:plotVisOnly val="1"/>
  </c:chart>
  <c:txPr>
    <a:bodyPr/>
    <a:lstStyle/>
    <a:p>
      <a:pPr>
        <a:defRPr sz="1800"/>
      </a:pPr>
      <a:endParaRPr lang="ru-RU"/>
    </a:p>
  </c:txPr>
  <c:externalData r:id="rId1"/>
</c:chartSpace>
</file>

<file path=ppt/drawings/_rels/vmlDrawing1.vml.rels><?xml version="1.0" encoding="UTF-8" standalone="yes"?>
<Relationships xmlns="http://schemas.openxmlformats.org/package/2006/relationships"><Relationship Id="rId1" Type="http://schemas.openxmlformats.org/officeDocument/2006/relationships/image" Target="../media/image7.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9.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2.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a:t>Образец заголовка</a:t>
            </a:r>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p>
        </p:txBody>
      </p:sp>
      <p:sp>
        <p:nvSpPr>
          <p:cNvPr id="4" name="Дата 3"/>
          <p:cNvSpPr>
            <a:spLocks noGrp="1"/>
          </p:cNvSpPr>
          <p:nvPr>
            <p:ph type="dt" sz="half" idx="10"/>
          </p:nvPr>
        </p:nvSpPr>
        <p:spPr/>
        <p:txBody>
          <a:bodyPr/>
          <a:lstStyle>
            <a:lvl1pPr>
              <a:defRPr/>
            </a:lvl1pPr>
          </a:lstStyle>
          <a:p>
            <a:pPr>
              <a:defRPr/>
            </a:pPr>
            <a:fld id="{FECE2738-1130-416E-94B8-7810F3160802}" type="datetimeFigureOut">
              <a:rPr lang="ru-RU"/>
              <a:pPr>
                <a:defRPr/>
              </a:pPr>
              <a:t>06.12.2019</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5FE6C168-9674-46CC-B1E8-E6294FA55A25}" type="slidenum">
              <a:rPr lang="ru-RU"/>
              <a:pPr>
                <a:defRPr/>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lvl1pPr>
              <a:defRPr/>
            </a:lvl1pPr>
          </a:lstStyle>
          <a:p>
            <a:pPr>
              <a:defRPr/>
            </a:pPr>
            <a:fld id="{95F6F10A-28BC-48A6-AF85-8346116DDBF9}" type="datetimeFigureOut">
              <a:rPr lang="ru-RU"/>
              <a:pPr>
                <a:defRPr/>
              </a:pPr>
              <a:t>06.12.2019</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A1439BA5-41E6-43A6-8A04-38922B9BD834}" type="slidenum">
              <a:rPr lang="ru-RU"/>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lvl1pPr>
              <a:defRPr/>
            </a:lvl1pPr>
          </a:lstStyle>
          <a:p>
            <a:pPr>
              <a:defRPr/>
            </a:pPr>
            <a:fld id="{30FDEDE7-537D-445F-A609-22C8271937C4}" type="datetimeFigureOut">
              <a:rPr lang="ru-RU"/>
              <a:pPr>
                <a:defRPr/>
              </a:pPr>
              <a:t>06.12.2019</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3A22E859-76BA-465B-9E9A-8380348F0349}" type="slidenum">
              <a:rPr lang="ru-RU"/>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lvl1pPr>
              <a:defRPr/>
            </a:lvl1pPr>
          </a:lstStyle>
          <a:p>
            <a:pPr>
              <a:defRPr/>
            </a:pPr>
            <a:fld id="{22C164FC-97AD-46B6-816C-ED32AF939A3A}" type="datetimeFigureOut">
              <a:rPr lang="ru-RU"/>
              <a:pPr>
                <a:defRPr/>
              </a:pPr>
              <a:t>06.12.2019</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6291BF36-A523-40FD-B6E5-8812FDD17907}" type="slidenum">
              <a:rPr lang="ru-RU"/>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lvl1pPr>
              <a:defRPr/>
            </a:lvl1pPr>
          </a:lstStyle>
          <a:p>
            <a:pPr>
              <a:defRPr/>
            </a:pPr>
            <a:fld id="{F301E114-0800-4B5B-AB83-44F5CAB7134E}" type="datetimeFigureOut">
              <a:rPr lang="ru-RU"/>
              <a:pPr>
                <a:defRPr/>
              </a:pPr>
              <a:t>06.12.2019</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4821AF5B-0998-4515-9ABB-6EA4B1A8EEFC}" type="slidenum">
              <a:rPr lang="ru-RU"/>
              <a:pPr>
                <a:defRPr/>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3"/>
          <p:cNvSpPr>
            <a:spLocks noGrp="1"/>
          </p:cNvSpPr>
          <p:nvPr>
            <p:ph type="dt" sz="half" idx="10"/>
          </p:nvPr>
        </p:nvSpPr>
        <p:spPr/>
        <p:txBody>
          <a:bodyPr/>
          <a:lstStyle>
            <a:lvl1pPr>
              <a:defRPr/>
            </a:lvl1pPr>
          </a:lstStyle>
          <a:p>
            <a:pPr>
              <a:defRPr/>
            </a:pPr>
            <a:fld id="{E0F6D44F-BEA8-4D2B-9ECF-C43EA92C04B7}" type="datetimeFigureOut">
              <a:rPr lang="ru-RU"/>
              <a:pPr>
                <a:defRPr/>
              </a:pPr>
              <a:t>06.12.2019</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8FA9959D-307B-4B8D-80EC-EF71BC6BA47D}" type="slidenum">
              <a:rPr lang="ru-RU"/>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a:t>Образец заголовка</a:t>
            </a:r>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3"/>
          <p:cNvSpPr>
            <a:spLocks noGrp="1"/>
          </p:cNvSpPr>
          <p:nvPr>
            <p:ph type="dt" sz="half" idx="10"/>
          </p:nvPr>
        </p:nvSpPr>
        <p:spPr/>
        <p:txBody>
          <a:bodyPr/>
          <a:lstStyle>
            <a:lvl1pPr>
              <a:defRPr/>
            </a:lvl1pPr>
          </a:lstStyle>
          <a:p>
            <a:pPr>
              <a:defRPr/>
            </a:pPr>
            <a:fld id="{93B057F2-FB3B-4618-AC2B-847066596C91}" type="datetimeFigureOut">
              <a:rPr lang="ru-RU"/>
              <a:pPr>
                <a:defRPr/>
              </a:pPr>
              <a:t>06.12.2019</a:t>
            </a:fld>
            <a:endParaRPr lang="ru-RU"/>
          </a:p>
        </p:txBody>
      </p:sp>
      <p:sp>
        <p:nvSpPr>
          <p:cNvPr id="8" name="Нижний колонтитул 4"/>
          <p:cNvSpPr>
            <a:spLocks noGrp="1"/>
          </p:cNvSpPr>
          <p:nvPr>
            <p:ph type="ftr" sz="quarter" idx="11"/>
          </p:nvPr>
        </p:nvSpPr>
        <p:spPr/>
        <p:txBody>
          <a:bodyPr/>
          <a:lstStyle>
            <a:lvl1pPr>
              <a:defRPr/>
            </a:lvl1pPr>
          </a:lstStyle>
          <a:p>
            <a:pPr>
              <a:defRPr/>
            </a:pPr>
            <a:endParaRPr lang="ru-RU"/>
          </a:p>
        </p:txBody>
      </p:sp>
      <p:sp>
        <p:nvSpPr>
          <p:cNvPr id="9" name="Номер слайда 5"/>
          <p:cNvSpPr>
            <a:spLocks noGrp="1"/>
          </p:cNvSpPr>
          <p:nvPr>
            <p:ph type="sldNum" sz="quarter" idx="12"/>
          </p:nvPr>
        </p:nvSpPr>
        <p:spPr/>
        <p:txBody>
          <a:bodyPr/>
          <a:lstStyle>
            <a:lvl1pPr>
              <a:defRPr/>
            </a:lvl1pPr>
          </a:lstStyle>
          <a:p>
            <a:pPr>
              <a:defRPr/>
            </a:pPr>
            <a:fld id="{3973C445-4713-4C21-AABB-B090004706D3}" type="slidenum">
              <a:rPr lang="ru-RU"/>
              <a:pPr>
                <a:defRPr/>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3"/>
          <p:cNvSpPr>
            <a:spLocks noGrp="1"/>
          </p:cNvSpPr>
          <p:nvPr>
            <p:ph type="dt" sz="half" idx="10"/>
          </p:nvPr>
        </p:nvSpPr>
        <p:spPr/>
        <p:txBody>
          <a:bodyPr/>
          <a:lstStyle>
            <a:lvl1pPr>
              <a:defRPr/>
            </a:lvl1pPr>
          </a:lstStyle>
          <a:p>
            <a:pPr>
              <a:defRPr/>
            </a:pPr>
            <a:fld id="{1B7E39AD-7A2D-45EE-AB63-7071AD4D0E63}" type="datetimeFigureOut">
              <a:rPr lang="ru-RU"/>
              <a:pPr>
                <a:defRPr/>
              </a:pPr>
              <a:t>06.12.2019</a:t>
            </a:fld>
            <a:endParaRPr lang="ru-RU"/>
          </a:p>
        </p:txBody>
      </p:sp>
      <p:sp>
        <p:nvSpPr>
          <p:cNvPr id="4" name="Нижний колонтитул 4"/>
          <p:cNvSpPr>
            <a:spLocks noGrp="1"/>
          </p:cNvSpPr>
          <p:nvPr>
            <p:ph type="ftr" sz="quarter" idx="11"/>
          </p:nvPr>
        </p:nvSpPr>
        <p:spPr/>
        <p:txBody>
          <a:bodyPr/>
          <a:lstStyle>
            <a:lvl1pPr>
              <a:defRPr/>
            </a:lvl1pPr>
          </a:lstStyle>
          <a:p>
            <a:pPr>
              <a:defRPr/>
            </a:pPr>
            <a:endParaRPr lang="ru-RU"/>
          </a:p>
        </p:txBody>
      </p:sp>
      <p:sp>
        <p:nvSpPr>
          <p:cNvPr id="5" name="Номер слайда 5"/>
          <p:cNvSpPr>
            <a:spLocks noGrp="1"/>
          </p:cNvSpPr>
          <p:nvPr>
            <p:ph type="sldNum" sz="quarter" idx="12"/>
          </p:nvPr>
        </p:nvSpPr>
        <p:spPr/>
        <p:txBody>
          <a:bodyPr/>
          <a:lstStyle>
            <a:lvl1pPr>
              <a:defRPr/>
            </a:lvl1pPr>
          </a:lstStyle>
          <a:p>
            <a:pPr>
              <a:defRPr/>
            </a:pPr>
            <a:fld id="{97D91FF9-0B14-47BC-8349-BFFFE70B223B}" type="slidenum">
              <a:rPr lang="ru-RU"/>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fld id="{5BD18824-0E5B-49BA-9B81-9191E9394EB5}" type="datetimeFigureOut">
              <a:rPr lang="ru-RU"/>
              <a:pPr>
                <a:defRPr/>
              </a:pPr>
              <a:t>06.12.2019</a:t>
            </a:fld>
            <a:endParaRPr lang="ru-RU"/>
          </a:p>
        </p:txBody>
      </p:sp>
      <p:sp>
        <p:nvSpPr>
          <p:cNvPr id="3" name="Нижний колонтитул 4"/>
          <p:cNvSpPr>
            <a:spLocks noGrp="1"/>
          </p:cNvSpPr>
          <p:nvPr>
            <p:ph type="ftr" sz="quarter" idx="11"/>
          </p:nvPr>
        </p:nvSpPr>
        <p:spPr/>
        <p:txBody>
          <a:bodyPr/>
          <a:lstStyle>
            <a:lvl1pPr>
              <a:defRPr/>
            </a:lvl1pPr>
          </a:lstStyle>
          <a:p>
            <a:pPr>
              <a:defRPr/>
            </a:pPr>
            <a:endParaRPr lang="ru-RU"/>
          </a:p>
        </p:txBody>
      </p:sp>
      <p:sp>
        <p:nvSpPr>
          <p:cNvPr id="4" name="Номер слайда 5"/>
          <p:cNvSpPr>
            <a:spLocks noGrp="1"/>
          </p:cNvSpPr>
          <p:nvPr>
            <p:ph type="sldNum" sz="quarter" idx="12"/>
          </p:nvPr>
        </p:nvSpPr>
        <p:spPr/>
        <p:txBody>
          <a:bodyPr/>
          <a:lstStyle>
            <a:lvl1pPr>
              <a:defRPr/>
            </a:lvl1pPr>
          </a:lstStyle>
          <a:p>
            <a:pPr>
              <a:defRPr/>
            </a:pPr>
            <a:fld id="{DB887365-C55B-40B0-9929-38662932B753}" type="slidenum">
              <a:rPr lang="ru-RU"/>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a:t>Образец заголовка</a:t>
            </a:r>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3"/>
          <p:cNvSpPr>
            <a:spLocks noGrp="1"/>
          </p:cNvSpPr>
          <p:nvPr>
            <p:ph type="dt" sz="half" idx="10"/>
          </p:nvPr>
        </p:nvSpPr>
        <p:spPr/>
        <p:txBody>
          <a:bodyPr/>
          <a:lstStyle>
            <a:lvl1pPr>
              <a:defRPr/>
            </a:lvl1pPr>
          </a:lstStyle>
          <a:p>
            <a:pPr>
              <a:defRPr/>
            </a:pPr>
            <a:fld id="{100CF48C-4FBC-4EDA-B7B2-D871E324A09C}" type="datetimeFigureOut">
              <a:rPr lang="ru-RU"/>
              <a:pPr>
                <a:defRPr/>
              </a:pPr>
              <a:t>06.12.2019</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FE3B5F84-E0A4-46AA-83C6-69812A0368D1}" type="slidenum">
              <a:rPr lang="ru-RU"/>
              <a:pPr>
                <a:defRPr/>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3"/>
          <p:cNvSpPr>
            <a:spLocks noGrp="1"/>
          </p:cNvSpPr>
          <p:nvPr>
            <p:ph type="dt" sz="half" idx="10"/>
          </p:nvPr>
        </p:nvSpPr>
        <p:spPr/>
        <p:txBody>
          <a:bodyPr/>
          <a:lstStyle>
            <a:lvl1pPr>
              <a:defRPr/>
            </a:lvl1pPr>
          </a:lstStyle>
          <a:p>
            <a:pPr>
              <a:defRPr/>
            </a:pPr>
            <a:fld id="{1BAA63A5-8716-467B-A784-94CF1742E42C}" type="datetimeFigureOut">
              <a:rPr lang="ru-RU"/>
              <a:pPr>
                <a:defRPr/>
              </a:pPr>
              <a:t>06.12.2019</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34DF12B6-E235-4944-A872-27D3A5D7C5A9}" type="slidenum">
              <a:rPr lang="ru-RU"/>
              <a:pPr>
                <a:defRPr/>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Заголовок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a:t>Образец заголовка</a:t>
            </a:r>
          </a:p>
        </p:txBody>
      </p:sp>
      <p:sp>
        <p:nvSpPr>
          <p:cNvPr id="1027" name="Текст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56C36220-B7C0-42E4-A268-A22113B6AAF7}" type="datetimeFigureOut">
              <a:rPr lang="ru-RU"/>
              <a:pPr>
                <a:defRPr/>
              </a:pPr>
              <a:t>06.12.2019</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13083981-C301-4A34-B45F-BF5B9066F361}"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chart" Target="../charts/chart1.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chart" Target="../charts/chart2.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chart" Target="../charts/chart3.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7.xml"/><Relationship Id="rId1" Type="http://schemas.openxmlformats.org/officeDocument/2006/relationships/vmlDrawing" Target="../drawings/vmlDrawing3.vml"/><Relationship Id="rId5" Type="http://schemas.openxmlformats.org/officeDocument/2006/relationships/oleObject" Target="../embeddings/_____Microsoft_Office_Excel_97-20033.xls"/><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7.xml"/><Relationship Id="rId1" Type="http://schemas.openxmlformats.org/officeDocument/2006/relationships/vmlDrawing" Target="../drawings/vmlDrawing4.vml"/><Relationship Id="rId5" Type="http://schemas.openxmlformats.org/officeDocument/2006/relationships/oleObject" Target="../embeddings/oleObject1.bin"/><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6.jpe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png"/></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20.jpe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png"/></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24.jpe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png"/></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25.png"/></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26.png"/></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27.png"/></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28.png"/></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29.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0.png"/></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1.png"/></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33.jpeg"/><Relationship Id="rId4" Type="http://schemas.openxmlformats.org/officeDocument/2006/relationships/image" Target="../media/image32.jpeg"/></Relationships>
</file>

<file path=ppt/slides/_rels/slide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4.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5.png"/></Relationships>
</file>

<file path=ppt/slides/_rels/slide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6.png"/></Relationships>
</file>

<file path=ppt/slides/_rels/slide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7.png"/></Relationships>
</file>

<file path=ppt/slides/_rels/slide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8.png"/></Relationships>
</file>

<file path=ppt/slides/_rels/slide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9.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hyperlink" Target="http://www.ukgo.su/"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oleObject" Target="../embeddings/_____Microsoft_Office_Excel_97-20031.xls"/><Relationship Id="rId5" Type="http://schemas.openxmlformats.org/officeDocument/2006/relationships/image" Target="../media/image8.pn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7.xml"/><Relationship Id="rId1" Type="http://schemas.openxmlformats.org/officeDocument/2006/relationships/vmlDrawing" Target="../drawings/vmlDrawing2.vml"/><Relationship Id="rId5" Type="http://schemas.openxmlformats.org/officeDocument/2006/relationships/oleObject" Target="../embeddings/_____Microsoft_Office_Excel_97-20032.xls"/><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3314" name="Заголовок 1"/>
          <p:cNvSpPr>
            <a:spLocks noGrp="1"/>
          </p:cNvSpPr>
          <p:nvPr>
            <p:ph type="title" idx="4294967295"/>
          </p:nvPr>
        </p:nvSpPr>
        <p:spPr>
          <a:xfrm>
            <a:off x="1143000" y="0"/>
            <a:ext cx="8001000" cy="1214438"/>
          </a:xfrm>
        </p:spPr>
        <p:txBody>
          <a:bodyPr/>
          <a:lstStyle/>
          <a:p>
            <a:pPr eaLnBrk="1" hangingPunct="1"/>
            <a:r>
              <a:rPr lang="ru-RU" sz="2400" b="1" dirty="0">
                <a:latin typeface="Times New Roman" pitchFamily="18" charset="0"/>
                <a:cs typeface="Times New Roman" pitchFamily="18" charset="0"/>
              </a:rPr>
              <a:t>Бюджет </a:t>
            </a:r>
            <a:r>
              <a:rPr lang="ru-RU" sz="2400" b="1" dirty="0" err="1">
                <a:latin typeface="Times New Roman" pitchFamily="18" charset="0"/>
                <a:cs typeface="Times New Roman" pitchFamily="18" charset="0"/>
              </a:rPr>
              <a:t>Усть-Катавского</a:t>
            </a:r>
            <a:r>
              <a:rPr lang="ru-RU" sz="2400" b="1" dirty="0">
                <a:latin typeface="Times New Roman" pitchFamily="18" charset="0"/>
                <a:cs typeface="Times New Roman" pitchFamily="18" charset="0"/>
              </a:rPr>
              <a:t> городского округа на </a:t>
            </a:r>
            <a:r>
              <a:rPr lang="ru-RU" sz="2400" b="1" dirty="0" smtClean="0">
                <a:latin typeface="Times New Roman" pitchFamily="18" charset="0"/>
                <a:cs typeface="Times New Roman" pitchFamily="18" charset="0"/>
              </a:rPr>
              <a:t>2020 </a:t>
            </a:r>
            <a:r>
              <a:rPr lang="ru-RU" sz="2400" b="1" dirty="0">
                <a:latin typeface="Times New Roman" pitchFamily="18" charset="0"/>
                <a:cs typeface="Times New Roman" pitchFamily="18" charset="0"/>
              </a:rPr>
              <a:t>год и на плановый период </a:t>
            </a:r>
            <a:r>
              <a:rPr lang="ru-RU" sz="2400" b="1" dirty="0" smtClean="0">
                <a:latin typeface="Times New Roman" pitchFamily="18" charset="0"/>
                <a:cs typeface="Times New Roman" pitchFamily="18" charset="0"/>
              </a:rPr>
              <a:t>2021 </a:t>
            </a:r>
            <a:r>
              <a:rPr lang="ru-RU" sz="2400" b="1" dirty="0">
                <a:latin typeface="Times New Roman" pitchFamily="18" charset="0"/>
                <a:cs typeface="Times New Roman" pitchFamily="18" charset="0"/>
              </a:rPr>
              <a:t>и </a:t>
            </a:r>
            <a:r>
              <a:rPr lang="ru-RU" sz="2400" b="1" dirty="0" smtClean="0">
                <a:latin typeface="Times New Roman" pitchFamily="18" charset="0"/>
                <a:cs typeface="Times New Roman" pitchFamily="18" charset="0"/>
              </a:rPr>
              <a:t>2022 </a:t>
            </a:r>
            <a:r>
              <a:rPr lang="ru-RU" sz="2400" b="1" dirty="0">
                <a:latin typeface="Times New Roman" pitchFamily="18" charset="0"/>
                <a:cs typeface="Times New Roman" pitchFamily="18" charset="0"/>
              </a:rPr>
              <a:t>годов для граждан</a:t>
            </a:r>
            <a:endParaRPr lang="ru-RU" sz="2400" dirty="0">
              <a:latin typeface="Times New Roman" pitchFamily="18" charset="0"/>
              <a:cs typeface="Times New Roman" pitchFamily="18" charset="0"/>
            </a:endParaRPr>
          </a:p>
        </p:txBody>
      </p:sp>
      <p:pic>
        <p:nvPicPr>
          <p:cNvPr id="13315" name="Picture 17" descr="Untitled-2"/>
          <p:cNvPicPr>
            <a:picLocks noChangeAspect="1" noChangeArrowheads="1"/>
          </p:cNvPicPr>
          <p:nvPr/>
        </p:nvPicPr>
        <p:blipFill>
          <a:blip r:embed="rId3"/>
          <a:srcRect/>
          <a:stretch>
            <a:fillRect/>
          </a:stretch>
        </p:blipFill>
        <p:spPr bwMode="auto">
          <a:xfrm>
            <a:off x="127000" y="136525"/>
            <a:ext cx="873125" cy="1077913"/>
          </a:xfrm>
          <a:prstGeom prst="rect">
            <a:avLst/>
          </a:prstGeom>
          <a:noFill/>
          <a:ln w="9525">
            <a:noFill/>
            <a:miter lim="800000"/>
            <a:headEnd/>
            <a:tailEnd/>
          </a:ln>
        </p:spPr>
      </p:pic>
      <p:sp>
        <p:nvSpPr>
          <p:cNvPr id="13316" name="Rectangle 3"/>
          <p:cNvSpPr>
            <a:spLocks noChangeArrowheads="1"/>
          </p:cNvSpPr>
          <p:nvPr/>
        </p:nvSpPr>
        <p:spPr bwMode="auto">
          <a:xfrm>
            <a:off x="0" y="1214438"/>
            <a:ext cx="9144000" cy="1754326"/>
          </a:xfrm>
          <a:prstGeom prst="rect">
            <a:avLst/>
          </a:prstGeom>
          <a:noFill/>
          <a:ln w="9525">
            <a:noFill/>
            <a:miter lim="800000"/>
            <a:headEnd/>
            <a:tailEnd/>
          </a:ln>
        </p:spPr>
        <p:txBody>
          <a:bodyPr anchor="ctr">
            <a:spAutoFit/>
          </a:bodyPr>
          <a:lstStyle/>
          <a:p>
            <a:pPr algn="ctr"/>
            <a:r>
              <a:rPr lang="ru-RU" sz="1800" b="1" dirty="0">
                <a:latin typeface="Times New Roman" pitchFamily="18" charset="0"/>
                <a:cs typeface="Times New Roman" pitchFamily="18" charset="0"/>
              </a:rPr>
              <a:t>Материал подготовлен на основании проекта бюджета </a:t>
            </a:r>
          </a:p>
          <a:p>
            <a:pPr algn="ctr"/>
            <a:r>
              <a:rPr lang="ru-RU" sz="1800" b="1" dirty="0" err="1">
                <a:latin typeface="Times New Roman" pitchFamily="18" charset="0"/>
                <a:cs typeface="Times New Roman" pitchFamily="18" charset="0"/>
              </a:rPr>
              <a:t>Усть-Катавского</a:t>
            </a:r>
            <a:r>
              <a:rPr lang="en-US" sz="1800" b="1" dirty="0">
                <a:latin typeface="Times New Roman" pitchFamily="18" charset="0"/>
                <a:cs typeface="Times New Roman" pitchFamily="18" charset="0"/>
              </a:rPr>
              <a:t> </a:t>
            </a:r>
            <a:r>
              <a:rPr lang="ru-RU" sz="1800" b="1" dirty="0">
                <a:latin typeface="Times New Roman" pitchFamily="18" charset="0"/>
                <a:cs typeface="Times New Roman" pitchFamily="18" charset="0"/>
              </a:rPr>
              <a:t>городского округа на </a:t>
            </a:r>
            <a:r>
              <a:rPr lang="ru-RU" sz="1800" b="1" dirty="0" smtClean="0">
                <a:latin typeface="Times New Roman" pitchFamily="18" charset="0"/>
                <a:cs typeface="Times New Roman" pitchFamily="18" charset="0"/>
              </a:rPr>
              <a:t>2020 </a:t>
            </a:r>
            <a:r>
              <a:rPr lang="ru-RU" sz="1800" b="1" dirty="0">
                <a:latin typeface="Times New Roman" pitchFamily="18" charset="0"/>
                <a:cs typeface="Times New Roman" pitchFamily="18" charset="0"/>
              </a:rPr>
              <a:t>год </a:t>
            </a:r>
          </a:p>
          <a:p>
            <a:pPr algn="ctr"/>
            <a:r>
              <a:rPr lang="ru-RU" sz="1800" b="1" dirty="0">
                <a:latin typeface="Times New Roman" pitchFamily="18" charset="0"/>
                <a:cs typeface="Times New Roman" pitchFamily="18" charset="0"/>
              </a:rPr>
              <a:t>и на плановый период </a:t>
            </a:r>
            <a:r>
              <a:rPr lang="ru-RU" sz="1800" b="1" dirty="0" smtClean="0">
                <a:latin typeface="Times New Roman" pitchFamily="18" charset="0"/>
                <a:cs typeface="Times New Roman" pitchFamily="18" charset="0"/>
              </a:rPr>
              <a:t>2021 </a:t>
            </a:r>
            <a:r>
              <a:rPr lang="ru-RU" sz="1800" b="1" dirty="0">
                <a:latin typeface="Times New Roman" pitchFamily="18" charset="0"/>
                <a:cs typeface="Times New Roman" pitchFamily="18" charset="0"/>
              </a:rPr>
              <a:t>и </a:t>
            </a:r>
            <a:r>
              <a:rPr lang="ru-RU" sz="1800" b="1" dirty="0" smtClean="0">
                <a:latin typeface="Times New Roman" pitchFamily="18" charset="0"/>
                <a:cs typeface="Times New Roman" pitchFamily="18" charset="0"/>
              </a:rPr>
              <a:t>2022 годов.</a:t>
            </a:r>
          </a:p>
          <a:p>
            <a:pPr algn="ctr"/>
            <a:r>
              <a:rPr lang="ru-RU" sz="1800" b="1" dirty="0" smtClean="0">
                <a:latin typeface="Times New Roman" pitchFamily="18" charset="0"/>
                <a:cs typeface="Times New Roman" pitchFamily="18" charset="0"/>
              </a:rPr>
              <a:t>Подготовленный материал позволит получить информацию </a:t>
            </a:r>
            <a:endParaRPr lang="ru-RU" sz="1800" b="1" dirty="0">
              <a:latin typeface="Times New Roman" pitchFamily="18" charset="0"/>
              <a:cs typeface="Times New Roman" pitchFamily="18" charset="0"/>
            </a:endParaRPr>
          </a:p>
          <a:p>
            <a:pPr algn="ctr" eaLnBrk="0" hangingPunct="0"/>
            <a:r>
              <a:rPr lang="ru-RU" sz="1800" b="1" dirty="0">
                <a:latin typeface="Times New Roman" pitchFamily="18" charset="0"/>
                <a:cs typeface="Times New Roman" pitchFamily="18" charset="0"/>
              </a:rPr>
              <a:t>об основных характеристиках бюджета, о подходах при формировании </a:t>
            </a:r>
          </a:p>
          <a:p>
            <a:pPr algn="ctr" eaLnBrk="0" hangingPunct="0"/>
            <a:r>
              <a:rPr lang="ru-RU" sz="1800" b="1" dirty="0">
                <a:latin typeface="Times New Roman" pitchFamily="18" charset="0"/>
                <a:cs typeface="Times New Roman" pitchFamily="18" charset="0"/>
              </a:rPr>
              <a:t>бюджета и направлениях расходов бюджета.</a:t>
            </a:r>
          </a:p>
        </p:txBody>
      </p:sp>
      <p:sp>
        <p:nvSpPr>
          <p:cNvPr id="13317" name="Rectangle 4"/>
          <p:cNvSpPr>
            <a:spLocks noChangeArrowheads="1"/>
          </p:cNvSpPr>
          <p:nvPr/>
        </p:nvSpPr>
        <p:spPr bwMode="auto">
          <a:xfrm>
            <a:off x="2700338" y="3433763"/>
            <a:ext cx="3816350" cy="1558925"/>
          </a:xfrm>
          <a:prstGeom prst="rect">
            <a:avLst/>
          </a:prstGeom>
          <a:noFill/>
          <a:ln w="9525">
            <a:noFill/>
            <a:miter lim="800000"/>
            <a:headEnd/>
            <a:tailEnd/>
          </a:ln>
        </p:spPr>
        <p:txBody>
          <a:bodyPr anchor="ctr">
            <a:spAutoFit/>
          </a:bodyPr>
          <a:lstStyle/>
          <a:p>
            <a:pPr algn="ctr"/>
            <a:r>
              <a:rPr lang="ru-RU" b="1">
                <a:latin typeface="Times New Roman" pitchFamily="18" charset="0"/>
                <a:cs typeface="Times New Roman" pitchFamily="18" charset="0"/>
              </a:rPr>
              <a:t>Руководители проекта</a:t>
            </a:r>
            <a:endParaRPr lang="ru-RU">
              <a:latin typeface="Times New Roman" pitchFamily="18" charset="0"/>
              <a:cs typeface="Times New Roman" pitchFamily="18" charset="0"/>
            </a:endParaRPr>
          </a:p>
          <a:p>
            <a:pPr algn="ctr" eaLnBrk="0" hangingPunct="0"/>
            <a:r>
              <a:rPr lang="ru-RU" b="1">
                <a:latin typeface="Times New Roman" pitchFamily="18" charset="0"/>
                <a:cs typeface="Times New Roman" pitchFamily="18" charset="0"/>
              </a:rPr>
              <a:t>С.Д.Семков, глава Усть-Катавского городского округа</a:t>
            </a:r>
            <a:endParaRPr lang="ru-RU">
              <a:latin typeface="Times New Roman" pitchFamily="18" charset="0"/>
              <a:cs typeface="Times New Roman" pitchFamily="18" charset="0"/>
            </a:endParaRPr>
          </a:p>
          <a:p>
            <a:pPr algn="ctr" eaLnBrk="0" hangingPunct="0"/>
            <a:r>
              <a:rPr lang="ru-RU" b="1">
                <a:latin typeface="Times New Roman" pitchFamily="18" charset="0"/>
                <a:cs typeface="Times New Roman" pitchFamily="18" charset="0"/>
              </a:rPr>
              <a:t>А.П.Логинова, заместитель главы по финансовым вопросам - начальник финансового управления</a:t>
            </a:r>
            <a:endParaRPr lang="ru-RU">
              <a:latin typeface="Times New Roman" pitchFamily="18" charset="0"/>
              <a:cs typeface="Times New Roman" pitchFamily="18" charset="0"/>
            </a:endParaRPr>
          </a:p>
        </p:txBody>
      </p:sp>
      <p:sp>
        <p:nvSpPr>
          <p:cNvPr id="13318" name="Rectangle 5"/>
          <p:cNvSpPr>
            <a:spLocks noChangeArrowheads="1"/>
          </p:cNvSpPr>
          <p:nvPr/>
        </p:nvSpPr>
        <p:spPr bwMode="auto">
          <a:xfrm>
            <a:off x="0" y="5640388"/>
            <a:ext cx="9144000" cy="1069975"/>
          </a:xfrm>
          <a:prstGeom prst="rect">
            <a:avLst/>
          </a:prstGeom>
          <a:noFill/>
          <a:ln w="9525">
            <a:noFill/>
            <a:miter lim="800000"/>
            <a:headEnd/>
            <a:tailEnd/>
          </a:ln>
        </p:spPr>
        <p:txBody>
          <a:bodyPr anchor="ctr">
            <a:spAutoFit/>
          </a:bodyPr>
          <a:lstStyle/>
          <a:p>
            <a:pPr algn="ctr"/>
            <a:r>
              <a:rPr lang="ru-RU" b="1" dirty="0">
                <a:latin typeface="Times New Roman" pitchFamily="18" charset="0"/>
                <a:cs typeface="Times New Roman" pitchFamily="18" charset="0"/>
              </a:rPr>
              <a:t>Материал подготовлен </a:t>
            </a:r>
          </a:p>
          <a:p>
            <a:pPr algn="ctr" eaLnBrk="0" hangingPunct="0"/>
            <a:r>
              <a:rPr lang="ru-RU" b="1" dirty="0">
                <a:latin typeface="Times New Roman" pitchFamily="18" charset="0"/>
                <a:cs typeface="Times New Roman" pitchFamily="18" charset="0"/>
              </a:rPr>
              <a:t>финансовым управлением</a:t>
            </a:r>
            <a:r>
              <a:rPr lang="en-US" b="1" dirty="0">
                <a:latin typeface="Times New Roman" pitchFamily="18" charset="0"/>
                <a:cs typeface="Times New Roman" pitchFamily="18" charset="0"/>
              </a:rPr>
              <a:t> </a:t>
            </a:r>
            <a:r>
              <a:rPr lang="ru-RU" b="1" dirty="0">
                <a:latin typeface="Times New Roman" pitchFamily="18" charset="0"/>
                <a:cs typeface="Times New Roman" pitchFamily="18" charset="0"/>
              </a:rPr>
              <a:t>администрации </a:t>
            </a:r>
            <a:r>
              <a:rPr lang="ru-RU" b="1" dirty="0" err="1">
                <a:latin typeface="Times New Roman" pitchFamily="18" charset="0"/>
                <a:cs typeface="Times New Roman" pitchFamily="18" charset="0"/>
              </a:rPr>
              <a:t>Усть-Катавского</a:t>
            </a:r>
            <a:r>
              <a:rPr lang="ru-RU" b="1" dirty="0">
                <a:latin typeface="Times New Roman" pitchFamily="18" charset="0"/>
                <a:cs typeface="Times New Roman" pitchFamily="18" charset="0"/>
              </a:rPr>
              <a:t> городского округа</a:t>
            </a:r>
          </a:p>
          <a:p>
            <a:pPr algn="ctr" eaLnBrk="0" hangingPunct="0"/>
            <a:r>
              <a:rPr lang="ru-RU" b="1" dirty="0">
                <a:latin typeface="Times New Roman" pitchFamily="18" charset="0"/>
                <a:cs typeface="Times New Roman" pitchFamily="18" charset="0"/>
              </a:rPr>
              <a:t>и отделом экономического развития администрации УКГО</a:t>
            </a:r>
          </a:p>
          <a:p>
            <a:pPr algn="ctr" eaLnBrk="0" hangingPunct="0"/>
            <a:r>
              <a:rPr lang="ru-RU" b="1" dirty="0">
                <a:latin typeface="Times New Roman" pitchFamily="18" charset="0"/>
                <a:cs typeface="Times New Roman" pitchFamily="18" charset="0"/>
              </a:rPr>
              <a:t>Ноябрь – декабрь </a:t>
            </a:r>
            <a:r>
              <a:rPr lang="ru-RU" b="1" dirty="0" smtClean="0">
                <a:latin typeface="Times New Roman" pitchFamily="18" charset="0"/>
                <a:cs typeface="Times New Roman" pitchFamily="18" charset="0"/>
              </a:rPr>
              <a:t>2019 </a:t>
            </a:r>
            <a:r>
              <a:rPr lang="ru-RU" b="1" dirty="0">
                <a:latin typeface="Times New Roman" pitchFamily="18" charset="0"/>
                <a:cs typeface="Times New Roman" pitchFamily="18" charset="0"/>
              </a:rPr>
              <a:t>года</a:t>
            </a:r>
          </a:p>
        </p:txBody>
      </p:sp>
      <p:pic>
        <p:nvPicPr>
          <p:cNvPr id="13319" name="Picture 6" descr="C:\Users\fin38u5\Desktop\chqlag.jpg"/>
          <p:cNvPicPr>
            <a:picLocks noChangeAspect="1" noChangeArrowheads="1"/>
          </p:cNvPicPr>
          <p:nvPr/>
        </p:nvPicPr>
        <p:blipFill>
          <a:blip r:embed="rId4"/>
          <a:srcRect/>
          <a:stretch>
            <a:fillRect/>
          </a:stretch>
        </p:blipFill>
        <p:spPr bwMode="auto">
          <a:xfrm>
            <a:off x="1042988" y="3071826"/>
            <a:ext cx="1524000" cy="2286000"/>
          </a:xfrm>
          <a:prstGeom prst="rect">
            <a:avLst/>
          </a:prstGeom>
          <a:noFill/>
          <a:ln w="9525">
            <a:noFill/>
            <a:miter lim="800000"/>
            <a:headEnd/>
            <a:tailEnd/>
          </a:ln>
        </p:spPr>
      </p:pic>
      <p:pic>
        <p:nvPicPr>
          <p:cNvPr id="13320" name="Picture 7" descr="C:\Users\fin38u5\Desktop\tbxoxmtk_b.d..jpg"/>
          <p:cNvPicPr>
            <a:picLocks noChangeAspect="1" noChangeArrowheads="1"/>
          </p:cNvPicPr>
          <p:nvPr/>
        </p:nvPicPr>
        <p:blipFill>
          <a:blip r:embed="rId5"/>
          <a:srcRect/>
          <a:stretch>
            <a:fillRect/>
          </a:stretch>
        </p:blipFill>
        <p:spPr bwMode="auto">
          <a:xfrm>
            <a:off x="6635750" y="3068638"/>
            <a:ext cx="1485900" cy="2214562"/>
          </a:xfrm>
          <a:prstGeom prst="rect">
            <a:avLst/>
          </a:prstGeom>
          <a:noFill/>
          <a:ln w="9525">
            <a:noFill/>
            <a:miter lim="800000"/>
            <a:headEnd/>
            <a:tailEnd/>
          </a:ln>
        </p:spPr>
      </p:pic>
      <p:sp>
        <p:nvSpPr>
          <p:cNvPr id="13321" name="Прямоугольник 15"/>
          <p:cNvSpPr>
            <a:spLocks noChangeArrowheads="1"/>
          </p:cNvSpPr>
          <p:nvPr/>
        </p:nvSpPr>
        <p:spPr bwMode="auto">
          <a:xfrm>
            <a:off x="1071563" y="5286375"/>
            <a:ext cx="1476375" cy="369888"/>
          </a:xfrm>
          <a:prstGeom prst="rect">
            <a:avLst/>
          </a:prstGeom>
          <a:noFill/>
          <a:ln w="9525">
            <a:noFill/>
            <a:miter lim="800000"/>
            <a:headEnd/>
            <a:tailEnd/>
          </a:ln>
        </p:spPr>
        <p:txBody>
          <a:bodyPr wrap="none">
            <a:spAutoFit/>
          </a:bodyPr>
          <a:lstStyle/>
          <a:p>
            <a:r>
              <a:rPr lang="ru-RU" sz="1800" b="1">
                <a:latin typeface="Times New Roman" pitchFamily="18" charset="0"/>
                <a:cs typeface="Times New Roman" pitchFamily="18" charset="0"/>
              </a:rPr>
              <a:t>Семков</a:t>
            </a:r>
            <a:r>
              <a:rPr lang="en-US" sz="1800" b="1">
                <a:latin typeface="Times New Roman" pitchFamily="18" charset="0"/>
                <a:cs typeface="Times New Roman" pitchFamily="18" charset="0"/>
              </a:rPr>
              <a:t> </a:t>
            </a:r>
            <a:r>
              <a:rPr lang="ru-RU" sz="1800" b="1">
                <a:latin typeface="Times New Roman" pitchFamily="18" charset="0"/>
                <a:cs typeface="Times New Roman" pitchFamily="18" charset="0"/>
              </a:rPr>
              <a:t>С.Д.</a:t>
            </a:r>
            <a:endParaRPr lang="ru-RU" sz="1800">
              <a:latin typeface="Calibri" pitchFamily="34" charset="0"/>
            </a:endParaRPr>
          </a:p>
        </p:txBody>
      </p:sp>
      <p:sp>
        <p:nvSpPr>
          <p:cNvPr id="13322" name="Прямоугольник 16"/>
          <p:cNvSpPr>
            <a:spLocks noChangeArrowheads="1"/>
          </p:cNvSpPr>
          <p:nvPr/>
        </p:nvSpPr>
        <p:spPr bwMode="auto">
          <a:xfrm>
            <a:off x="6500813" y="5286375"/>
            <a:ext cx="1704975" cy="369888"/>
          </a:xfrm>
          <a:prstGeom prst="rect">
            <a:avLst/>
          </a:prstGeom>
          <a:noFill/>
          <a:ln w="9525">
            <a:noFill/>
            <a:miter lim="800000"/>
            <a:headEnd/>
            <a:tailEnd/>
          </a:ln>
        </p:spPr>
        <p:txBody>
          <a:bodyPr wrap="none">
            <a:spAutoFit/>
          </a:bodyPr>
          <a:lstStyle/>
          <a:p>
            <a:r>
              <a:rPr lang="ru-RU" sz="1800" b="1">
                <a:latin typeface="Times New Roman" pitchFamily="18" charset="0"/>
                <a:cs typeface="Times New Roman" pitchFamily="18" charset="0"/>
              </a:rPr>
              <a:t>Логинова</a:t>
            </a:r>
            <a:r>
              <a:rPr lang="en-US" sz="1800" b="1">
                <a:latin typeface="Times New Roman" pitchFamily="18" charset="0"/>
                <a:cs typeface="Times New Roman" pitchFamily="18" charset="0"/>
              </a:rPr>
              <a:t> </a:t>
            </a:r>
            <a:r>
              <a:rPr lang="ru-RU" sz="1800" b="1">
                <a:latin typeface="Times New Roman" pitchFamily="18" charset="0"/>
                <a:cs typeface="Times New Roman" pitchFamily="18" charset="0"/>
              </a:rPr>
              <a:t>А.П.</a:t>
            </a:r>
            <a:endParaRPr lang="ru-RU" sz="1800">
              <a:latin typeface="Calibri"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30722" name="Picture 17" descr="Untitled-2"/>
          <p:cNvPicPr>
            <a:picLocks noChangeAspect="1" noChangeArrowheads="1"/>
          </p:cNvPicPr>
          <p:nvPr/>
        </p:nvPicPr>
        <p:blipFill>
          <a:blip r:embed="rId3"/>
          <a:srcRect/>
          <a:stretch>
            <a:fillRect/>
          </a:stretch>
        </p:blipFill>
        <p:spPr bwMode="auto">
          <a:xfrm>
            <a:off x="127000" y="136525"/>
            <a:ext cx="873125" cy="1077913"/>
          </a:xfrm>
          <a:prstGeom prst="rect">
            <a:avLst/>
          </a:prstGeom>
          <a:noFill/>
          <a:ln w="9525">
            <a:noFill/>
            <a:miter lim="800000"/>
            <a:headEnd/>
            <a:tailEnd/>
          </a:ln>
        </p:spPr>
      </p:pic>
      <p:sp>
        <p:nvSpPr>
          <p:cNvPr id="30723" name="Rectangle 1"/>
          <p:cNvSpPr>
            <a:spLocks noChangeArrowheads="1"/>
          </p:cNvSpPr>
          <p:nvPr/>
        </p:nvSpPr>
        <p:spPr bwMode="auto">
          <a:xfrm>
            <a:off x="1000125" y="142875"/>
            <a:ext cx="8143875" cy="830263"/>
          </a:xfrm>
          <a:prstGeom prst="rect">
            <a:avLst/>
          </a:prstGeom>
          <a:noFill/>
          <a:ln w="9525">
            <a:noFill/>
            <a:miter lim="800000"/>
            <a:headEnd/>
            <a:tailEnd/>
          </a:ln>
        </p:spPr>
        <p:txBody>
          <a:bodyPr anchor="ctr">
            <a:spAutoFit/>
          </a:bodyPr>
          <a:lstStyle/>
          <a:p>
            <a:pPr algn="ctr"/>
            <a:r>
              <a:rPr lang="ru-RU" sz="2400" b="1" dirty="0">
                <a:latin typeface="Times New Roman" pitchFamily="18" charset="0"/>
                <a:cs typeface="Times New Roman" pitchFamily="18" charset="0"/>
              </a:rPr>
              <a:t>Основные направления налоговой политики</a:t>
            </a:r>
            <a:r>
              <a:rPr lang="en-US" sz="2400" b="1" dirty="0">
                <a:latin typeface="Times New Roman" pitchFamily="18" charset="0"/>
                <a:cs typeface="Times New Roman" pitchFamily="18" charset="0"/>
              </a:rPr>
              <a:t> </a:t>
            </a:r>
          </a:p>
          <a:p>
            <a:pPr algn="ctr"/>
            <a:r>
              <a:rPr lang="ru-RU" sz="2400" b="1" dirty="0" err="1">
                <a:latin typeface="Times New Roman" pitchFamily="18" charset="0"/>
                <a:cs typeface="Times New Roman" pitchFamily="18" charset="0"/>
              </a:rPr>
              <a:t>Усть-Катавского</a:t>
            </a:r>
            <a:r>
              <a:rPr lang="ru-RU" sz="2400" b="1" dirty="0">
                <a:latin typeface="Times New Roman" pitchFamily="18" charset="0"/>
                <a:cs typeface="Times New Roman" pitchFamily="18" charset="0"/>
              </a:rPr>
              <a:t> городского округа на год</a:t>
            </a:r>
          </a:p>
        </p:txBody>
      </p:sp>
      <p:sp>
        <p:nvSpPr>
          <p:cNvPr id="30724" name="Rectangle 1"/>
          <p:cNvSpPr>
            <a:spLocks noChangeArrowheads="1"/>
          </p:cNvSpPr>
          <p:nvPr/>
        </p:nvSpPr>
        <p:spPr bwMode="auto">
          <a:xfrm>
            <a:off x="142875" y="1000108"/>
            <a:ext cx="8858250" cy="5355312"/>
          </a:xfrm>
          <a:prstGeom prst="rect">
            <a:avLst/>
          </a:prstGeom>
          <a:noFill/>
          <a:ln w="9525">
            <a:noFill/>
            <a:miter lim="800000"/>
            <a:headEnd/>
            <a:tailEnd/>
          </a:ln>
        </p:spPr>
        <p:txBody>
          <a:bodyPr wrap="square" anchor="ctr">
            <a:spAutoFit/>
          </a:bodyPr>
          <a:lstStyle/>
          <a:p>
            <a:pPr indent="449263" algn="just">
              <a:tabLst>
                <a:tab pos="685800" algn="l"/>
              </a:tabLst>
            </a:pPr>
            <a:r>
              <a:rPr lang="ru-RU" b="1" dirty="0" smtClean="0">
                <a:latin typeface="Times New Roman" pitchFamily="18" charset="0"/>
                <a:cs typeface="Times New Roman" pitchFamily="18" charset="0"/>
              </a:rPr>
              <a:t>В 2015-2019 </a:t>
            </a:r>
            <a:r>
              <a:rPr lang="ru-RU" b="1" dirty="0">
                <a:latin typeface="Times New Roman" pitchFamily="18" charset="0"/>
                <a:cs typeface="Times New Roman" pitchFamily="18" charset="0"/>
              </a:rPr>
              <a:t>годах бюджетная и налоговая политика городского округа реализовывалась в сложных экономических условиях и в первую очередь была направлена на сохранение сбалансированности и устойчивости  бюджетной системы городского округа.</a:t>
            </a:r>
          </a:p>
          <a:p>
            <a:pPr algn="just"/>
            <a:r>
              <a:rPr lang="ru-RU" sz="1400" b="1" dirty="0" smtClean="0">
                <a:latin typeface="Times New Roman" pitchFamily="18" charset="0"/>
                <a:cs typeface="Times New Roman" pitchFamily="18" charset="0"/>
              </a:rPr>
              <a:t>Главной задачей налоговой политики </a:t>
            </a:r>
            <a:r>
              <a:rPr lang="ru-RU" sz="1400" b="1" dirty="0" err="1" smtClean="0">
                <a:latin typeface="Times New Roman" pitchFamily="18" charset="0"/>
                <a:cs typeface="Times New Roman" pitchFamily="18" charset="0"/>
              </a:rPr>
              <a:t>Усть-Катавского</a:t>
            </a:r>
            <a:r>
              <a:rPr lang="ru-RU" sz="1400" b="1" dirty="0" smtClean="0">
                <a:latin typeface="Times New Roman" pitchFamily="18" charset="0"/>
                <a:cs typeface="Times New Roman" pitchFamily="18" charset="0"/>
              </a:rPr>
              <a:t> городского округа является содействие исполнению доходов бюджета в целях выполнения расходных обязательств округа, т.е. носит в основном социальный характер. </a:t>
            </a:r>
          </a:p>
          <a:p>
            <a:pPr algn="just"/>
            <a:r>
              <a:rPr lang="ru-RU" sz="1400" b="1" dirty="0" smtClean="0">
                <a:latin typeface="Times New Roman" pitchFamily="18" charset="0"/>
                <a:cs typeface="Times New Roman" pitchFamily="18" charset="0"/>
              </a:rPr>
              <a:t>В условиях недостаточности средств бюджета продолжается работа  по снижению резервов налоговых и неналоговых доходов бюджета. Принято ряд  мер и намечена следующая работа:</a:t>
            </a:r>
          </a:p>
          <a:p>
            <a:r>
              <a:rPr lang="ru-RU" sz="1400" b="1" dirty="0" smtClean="0">
                <a:latin typeface="Times New Roman" pitchFamily="18" charset="0"/>
                <a:cs typeface="Times New Roman" pitchFamily="18" charset="0"/>
              </a:rPr>
              <a:t>-   ежегодно увеличивается базовая ставка стоимости 1 кв.метра арендуемого муниципального имущества, так на 2020 год она повысится на 4,7% по сравнению с 2019 годом;</a:t>
            </a:r>
          </a:p>
          <a:p>
            <a:r>
              <a:rPr lang="ru-RU" sz="1400" b="1" dirty="0" smtClean="0">
                <a:latin typeface="Times New Roman" pitchFamily="18" charset="0"/>
                <a:cs typeface="Times New Roman" pitchFamily="18" charset="0"/>
              </a:rPr>
              <a:t>-  реализуются  не используемые объекты имущества муниципальной собственности;</a:t>
            </a:r>
          </a:p>
          <a:p>
            <a:pPr>
              <a:buFontTx/>
              <a:buChar char="-"/>
            </a:pPr>
            <a:r>
              <a:rPr lang="ru-RU" sz="1400" b="1" dirty="0" smtClean="0">
                <a:latin typeface="Times New Roman" pitchFamily="18" charset="0"/>
                <a:cs typeface="Times New Roman" pitchFamily="18" charset="0"/>
              </a:rPr>
              <a:t>проводится инвентаризация имущества казны;</a:t>
            </a:r>
          </a:p>
          <a:p>
            <a:pPr>
              <a:buFontTx/>
              <a:buChar char="-"/>
            </a:pPr>
            <a:r>
              <a:rPr lang="ru-RU" sz="1400" b="1" dirty="0" smtClean="0">
                <a:latin typeface="Times New Roman" pitchFamily="18" charset="0"/>
                <a:cs typeface="Times New Roman" pitchFamily="18" charset="0"/>
              </a:rPr>
              <a:t> проводится </a:t>
            </a:r>
            <a:r>
              <a:rPr lang="ru-RU" sz="1400" b="1" dirty="0" err="1" smtClean="0">
                <a:latin typeface="Times New Roman" pitchFamily="18" charset="0"/>
                <a:cs typeface="Times New Roman" pitchFamily="18" charset="0"/>
              </a:rPr>
              <a:t>претензионно-исковая</a:t>
            </a:r>
            <a:r>
              <a:rPr lang="ru-RU" sz="1400" b="1" dirty="0" smtClean="0">
                <a:latin typeface="Times New Roman" pitchFamily="18" charset="0"/>
                <a:cs typeface="Times New Roman" pitchFamily="18" charset="0"/>
              </a:rPr>
              <a:t> работа по собираемости доходов в бюджет; </a:t>
            </a:r>
          </a:p>
          <a:p>
            <a:pPr>
              <a:buFontTx/>
              <a:buChar char="-"/>
            </a:pPr>
            <a:r>
              <a:rPr lang="ru-RU" sz="1400" b="1" dirty="0" smtClean="0">
                <a:latin typeface="Times New Roman" pitchFamily="18" charset="0"/>
                <a:cs typeface="Times New Roman" pitchFamily="18" charset="0"/>
              </a:rPr>
              <a:t> проводятся комиссии с арендаторами земли, имеющими задолженность по платежам в бюджет.</a:t>
            </a:r>
            <a:endParaRPr lang="ru-RU" dirty="0" smtClean="0"/>
          </a:p>
          <a:p>
            <a:pPr algn="just"/>
            <a:r>
              <a:rPr lang="ru-RU" sz="1400" b="1" dirty="0" smtClean="0">
                <a:latin typeface="Times New Roman" pitchFamily="18" charset="0"/>
                <a:cs typeface="Times New Roman" pitchFamily="18" charset="0"/>
              </a:rPr>
              <a:t>С 2016 года осуществлен переход к расчету налога на имущество физических лиц исходя из кадастровой, как наиболее приближенной к рыночной, стоимости имущества. Доходы по налогу на имущество ФЛ на 2020 год должны составить 4400,0 тыс.руб. </a:t>
            </a:r>
          </a:p>
          <a:p>
            <a:pPr algn="just"/>
            <a:r>
              <a:rPr lang="ru-RU" sz="1400" b="1" dirty="0" smtClean="0">
                <a:latin typeface="Times New Roman" pitchFamily="18" charset="0"/>
                <a:cs typeface="Times New Roman" pitchFamily="18" charset="0"/>
              </a:rPr>
              <a:t>Наблюдается рост поступлений налога, взимаемого по упрощенной системе налогообложения. Так в 2019 году эти поступления выросли к соответствующему периоду прошлого года на 54,7%. </a:t>
            </a:r>
          </a:p>
          <a:p>
            <a:pPr algn="just"/>
            <a:r>
              <a:rPr lang="ru-RU" sz="1400" b="1" dirty="0" smtClean="0">
                <a:latin typeface="Times New Roman" pitchFamily="18" charset="0"/>
                <a:cs typeface="Times New Roman" pitchFamily="18" charset="0"/>
              </a:rPr>
              <a:t>В октябре 2019 года начата работа высокотехнологичного тепличного комплекса в г. Усть-Катав «Горный» для круглогодичного выращивания овощей. Организованы новые рабочие места, и соответственно планируются поступления доходов в бюджет.</a:t>
            </a:r>
          </a:p>
          <a:p>
            <a:pPr algn="just"/>
            <a:endParaRPr lang="ru-RU" sz="1400" b="1" dirty="0" smtClean="0">
              <a:latin typeface="Times New Roman" pitchFamily="18" charset="0"/>
              <a:cs typeface="Times New Roman" pitchFamily="18" charset="0"/>
            </a:endParaRPr>
          </a:p>
          <a:p>
            <a:pPr algn="just"/>
            <a:endParaRPr lang="ru-RU" sz="1400" b="1" dirty="0" smtClean="0">
              <a:latin typeface="Times New Roman" pitchFamily="18" charset="0"/>
              <a:cs typeface="Times New Roman" pitchFamily="18"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30722" name="Picture 17" descr="Untitled-2"/>
          <p:cNvPicPr>
            <a:picLocks noChangeAspect="1" noChangeArrowheads="1"/>
          </p:cNvPicPr>
          <p:nvPr/>
        </p:nvPicPr>
        <p:blipFill>
          <a:blip r:embed="rId3"/>
          <a:srcRect/>
          <a:stretch>
            <a:fillRect/>
          </a:stretch>
        </p:blipFill>
        <p:spPr bwMode="auto">
          <a:xfrm>
            <a:off x="127000" y="136525"/>
            <a:ext cx="873125" cy="1077913"/>
          </a:xfrm>
          <a:prstGeom prst="rect">
            <a:avLst/>
          </a:prstGeom>
          <a:noFill/>
          <a:ln w="9525">
            <a:noFill/>
            <a:miter lim="800000"/>
            <a:headEnd/>
            <a:tailEnd/>
          </a:ln>
        </p:spPr>
      </p:pic>
      <p:sp>
        <p:nvSpPr>
          <p:cNvPr id="30723" name="Rectangle 1"/>
          <p:cNvSpPr>
            <a:spLocks noChangeArrowheads="1"/>
          </p:cNvSpPr>
          <p:nvPr/>
        </p:nvSpPr>
        <p:spPr bwMode="auto">
          <a:xfrm>
            <a:off x="1000125" y="142875"/>
            <a:ext cx="8143875" cy="1200329"/>
          </a:xfrm>
          <a:prstGeom prst="rect">
            <a:avLst/>
          </a:prstGeom>
          <a:noFill/>
          <a:ln w="9525">
            <a:noFill/>
            <a:miter lim="800000"/>
            <a:headEnd/>
            <a:tailEnd/>
          </a:ln>
        </p:spPr>
        <p:txBody>
          <a:bodyPr anchor="ctr">
            <a:spAutoFit/>
          </a:bodyPr>
          <a:lstStyle/>
          <a:p>
            <a:pPr algn="ctr"/>
            <a:r>
              <a:rPr lang="ru-RU" sz="2400" b="1" dirty="0">
                <a:latin typeface="Times New Roman" pitchFamily="18" charset="0"/>
                <a:cs typeface="Times New Roman" pitchFamily="18" charset="0"/>
              </a:rPr>
              <a:t>Основные направления налоговой политики</a:t>
            </a:r>
            <a:r>
              <a:rPr lang="en-US" sz="2400" b="1" dirty="0">
                <a:latin typeface="Times New Roman" pitchFamily="18" charset="0"/>
                <a:cs typeface="Times New Roman" pitchFamily="18" charset="0"/>
              </a:rPr>
              <a:t> </a:t>
            </a:r>
          </a:p>
          <a:p>
            <a:pPr algn="ctr"/>
            <a:r>
              <a:rPr lang="ru-RU" sz="2400" b="1" dirty="0" err="1">
                <a:latin typeface="Times New Roman" pitchFamily="18" charset="0"/>
                <a:cs typeface="Times New Roman" pitchFamily="18" charset="0"/>
              </a:rPr>
              <a:t>Усть-Катавского</a:t>
            </a:r>
            <a:r>
              <a:rPr lang="ru-RU" sz="2400" b="1" dirty="0">
                <a:latin typeface="Times New Roman" pitchFamily="18" charset="0"/>
                <a:cs typeface="Times New Roman" pitchFamily="18" charset="0"/>
              </a:rPr>
              <a:t> городского округа на </a:t>
            </a:r>
            <a:r>
              <a:rPr lang="ru-RU" sz="2400" b="1" dirty="0" smtClean="0">
                <a:latin typeface="Times New Roman" pitchFamily="18" charset="0"/>
                <a:cs typeface="Times New Roman" pitchFamily="18" charset="0"/>
              </a:rPr>
              <a:t>год</a:t>
            </a:r>
          </a:p>
          <a:p>
            <a:pPr algn="ctr"/>
            <a:endParaRPr lang="ru-RU" sz="2400" b="1" dirty="0">
              <a:latin typeface="Times New Roman" pitchFamily="18" charset="0"/>
              <a:cs typeface="Times New Roman" pitchFamily="18" charset="0"/>
            </a:endParaRPr>
          </a:p>
        </p:txBody>
      </p:sp>
      <p:sp>
        <p:nvSpPr>
          <p:cNvPr id="30724" name="Rectangle 1"/>
          <p:cNvSpPr>
            <a:spLocks noChangeArrowheads="1"/>
          </p:cNvSpPr>
          <p:nvPr/>
        </p:nvSpPr>
        <p:spPr bwMode="auto">
          <a:xfrm>
            <a:off x="142875" y="1000108"/>
            <a:ext cx="8858250" cy="4832092"/>
          </a:xfrm>
          <a:prstGeom prst="rect">
            <a:avLst/>
          </a:prstGeom>
          <a:noFill/>
          <a:ln w="9525">
            <a:noFill/>
            <a:miter lim="800000"/>
            <a:headEnd/>
            <a:tailEnd/>
          </a:ln>
        </p:spPr>
        <p:txBody>
          <a:bodyPr wrap="square" anchor="ctr">
            <a:spAutoFit/>
          </a:bodyPr>
          <a:lstStyle/>
          <a:p>
            <a:pPr algn="just"/>
            <a:endParaRPr lang="ru-RU" sz="1400" b="1" dirty="0" smtClean="0">
              <a:latin typeface="Times New Roman" pitchFamily="18" charset="0"/>
              <a:cs typeface="Times New Roman" pitchFamily="18" charset="0"/>
            </a:endParaRPr>
          </a:p>
          <a:p>
            <a:pPr algn="just"/>
            <a:endParaRPr lang="ru-RU" sz="1400" b="1" dirty="0" smtClean="0">
              <a:latin typeface="Times New Roman" pitchFamily="18" charset="0"/>
              <a:cs typeface="Times New Roman" pitchFamily="18" charset="0"/>
            </a:endParaRPr>
          </a:p>
          <a:p>
            <a:pPr algn="just"/>
            <a:r>
              <a:rPr lang="ru-RU" sz="1400" b="1" dirty="0" smtClean="0">
                <a:latin typeface="Times New Roman" pitchFamily="18" charset="0"/>
                <a:cs typeface="Times New Roman" pitchFamily="18" charset="0"/>
              </a:rPr>
              <a:t>В соответствии с статьёй 58 Бюджетного кодекса Российской Федерации в 2020-2022 годах норматив НДФЛ установлен: на 2020 год 45,89%, на 2021 год 45,45%,  на 2022 год 44,82%. </a:t>
            </a:r>
          </a:p>
          <a:p>
            <a:pPr algn="just"/>
            <a:r>
              <a:rPr lang="ru-RU" sz="1400" b="1" dirty="0" smtClean="0">
                <a:latin typeface="Times New Roman" pitchFamily="18" charset="0"/>
                <a:cs typeface="Times New Roman" pitchFamily="18" charset="0"/>
              </a:rPr>
              <a:t>В суммовом выражении НДФЛ на 2020 год составит 143 520,2 тыс.рублей, на 2021 год 154 908,9 тыс.рублей, на 2022 год  161 888,6 тыс.рублей.</a:t>
            </a:r>
          </a:p>
          <a:p>
            <a:pPr algn="just"/>
            <a:r>
              <a:rPr lang="ru-RU" sz="1400" b="1" dirty="0" smtClean="0">
                <a:latin typeface="Times New Roman" pitchFamily="18" charset="0"/>
                <a:cs typeface="Times New Roman" pitchFamily="18" charset="0"/>
              </a:rPr>
              <a:t>Также, в 2020 году муниципальному образованию, для формирования дорожного фонда областным законодательством устанавливается дифференцированный норматив отчислений в бюджет от акцизов на автомобильный и прямогонный бензин, дизельное топливо, исходя из протяженности автомобильных дорог общего пользования местного значения, которые учтены для расчетов 142,2 км. Объем передаваемых средств в 2020 году составит 6840,0 тыс.рублей, с приростом к 2019 году 12,9%;  на 2021 год – 7099,8 тыс.руб., на 2022 год – 9050,7 тыс.руб.</a:t>
            </a:r>
          </a:p>
          <a:p>
            <a:pPr algn="just"/>
            <a:r>
              <a:rPr lang="ru-RU" sz="1400" b="1" dirty="0" smtClean="0">
                <a:latin typeface="Times New Roman" pitchFamily="18" charset="0"/>
                <a:cs typeface="Times New Roman" pitchFamily="18" charset="0"/>
              </a:rPr>
              <a:t>С 2018 года Губернатором Челябинской области принято решение о мотивации органов местного самоуправления по работе со снижением недоимки в областной бюджет. В 2019 году по результатам 2018 года переданы в виде дотации на сбалансированность 50% поступлений в областной бюджет НДФЛ, что составило 10 080,5 тыс.рублей. </a:t>
            </a:r>
          </a:p>
          <a:p>
            <a:pPr algn="just"/>
            <a:r>
              <a:rPr lang="ru-RU" sz="1400" b="1" dirty="0" smtClean="0">
                <a:latin typeface="Times New Roman" pitchFamily="18" charset="0"/>
                <a:cs typeface="Times New Roman" pitchFamily="18" charset="0"/>
              </a:rPr>
              <a:t>Для укрепления собственной доходной базы местных бюджетов и стимулов для создания на муниципальном уровне комфортных условий для развития малого бизнеса с бюджета на 2020 год переданы в местные бюджеты 10% от поступлений по упрощенной системе налогообложения. В целом, с 2020 года  мы будем получать 60% налога,  взимаемого в связи с применением упрощенной системы налогообложения. Это увеличит доходы местного бюджета на 2600,0 тыс.рублей.</a:t>
            </a:r>
          </a:p>
          <a:p>
            <a:pPr algn="just"/>
            <a:endParaRPr lang="ru-RU" sz="1400" b="1" dirty="0" smtClean="0">
              <a:latin typeface="Times New Roman" pitchFamily="18" charset="0"/>
              <a:cs typeface="Times New Roman" pitchFamily="18"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30722" name="Picture 17" descr="Untitled-2"/>
          <p:cNvPicPr>
            <a:picLocks noChangeAspect="1" noChangeArrowheads="1"/>
          </p:cNvPicPr>
          <p:nvPr/>
        </p:nvPicPr>
        <p:blipFill>
          <a:blip r:embed="rId3"/>
          <a:srcRect/>
          <a:stretch>
            <a:fillRect/>
          </a:stretch>
        </p:blipFill>
        <p:spPr bwMode="auto">
          <a:xfrm>
            <a:off x="127000" y="136525"/>
            <a:ext cx="873125" cy="1077913"/>
          </a:xfrm>
          <a:prstGeom prst="rect">
            <a:avLst/>
          </a:prstGeom>
          <a:noFill/>
          <a:ln w="9525">
            <a:noFill/>
            <a:miter lim="800000"/>
            <a:headEnd/>
            <a:tailEnd/>
          </a:ln>
        </p:spPr>
      </p:pic>
      <p:sp>
        <p:nvSpPr>
          <p:cNvPr id="30723" name="Rectangle 1"/>
          <p:cNvSpPr>
            <a:spLocks noChangeArrowheads="1"/>
          </p:cNvSpPr>
          <p:nvPr/>
        </p:nvSpPr>
        <p:spPr bwMode="auto">
          <a:xfrm>
            <a:off x="1000125" y="142875"/>
            <a:ext cx="8143875" cy="830263"/>
          </a:xfrm>
          <a:prstGeom prst="rect">
            <a:avLst/>
          </a:prstGeom>
          <a:noFill/>
          <a:ln w="9525">
            <a:noFill/>
            <a:miter lim="800000"/>
            <a:headEnd/>
            <a:tailEnd/>
          </a:ln>
        </p:spPr>
        <p:txBody>
          <a:bodyPr anchor="ctr">
            <a:spAutoFit/>
          </a:bodyPr>
          <a:lstStyle/>
          <a:p>
            <a:pPr algn="ctr"/>
            <a:r>
              <a:rPr lang="ru-RU" sz="2400" b="1" dirty="0">
                <a:latin typeface="Times New Roman" pitchFamily="18" charset="0"/>
                <a:cs typeface="Times New Roman" pitchFamily="18" charset="0"/>
              </a:rPr>
              <a:t>Основные направления налоговой политики</a:t>
            </a:r>
            <a:r>
              <a:rPr lang="en-US" sz="2400" b="1" dirty="0">
                <a:latin typeface="Times New Roman" pitchFamily="18" charset="0"/>
                <a:cs typeface="Times New Roman" pitchFamily="18" charset="0"/>
              </a:rPr>
              <a:t> </a:t>
            </a:r>
          </a:p>
          <a:p>
            <a:pPr algn="ctr"/>
            <a:r>
              <a:rPr lang="ru-RU" sz="2400" b="1" dirty="0" err="1">
                <a:latin typeface="Times New Roman" pitchFamily="18" charset="0"/>
                <a:cs typeface="Times New Roman" pitchFamily="18" charset="0"/>
              </a:rPr>
              <a:t>Усть-Катавского</a:t>
            </a:r>
            <a:r>
              <a:rPr lang="ru-RU" sz="2400" b="1" dirty="0">
                <a:latin typeface="Times New Roman" pitchFamily="18" charset="0"/>
                <a:cs typeface="Times New Roman" pitchFamily="18" charset="0"/>
              </a:rPr>
              <a:t> городского округа на год</a:t>
            </a:r>
          </a:p>
        </p:txBody>
      </p:sp>
      <p:sp>
        <p:nvSpPr>
          <p:cNvPr id="30724" name="Rectangle 1"/>
          <p:cNvSpPr>
            <a:spLocks noChangeArrowheads="1"/>
          </p:cNvSpPr>
          <p:nvPr/>
        </p:nvSpPr>
        <p:spPr bwMode="auto">
          <a:xfrm>
            <a:off x="142875" y="1000108"/>
            <a:ext cx="8858250" cy="6986528"/>
          </a:xfrm>
          <a:prstGeom prst="rect">
            <a:avLst/>
          </a:prstGeom>
          <a:noFill/>
          <a:ln w="9525">
            <a:noFill/>
            <a:miter lim="800000"/>
            <a:headEnd/>
            <a:tailEnd/>
          </a:ln>
        </p:spPr>
        <p:txBody>
          <a:bodyPr wrap="square" anchor="ctr">
            <a:spAutoFit/>
          </a:bodyPr>
          <a:lstStyle/>
          <a:p>
            <a:pPr algn="just"/>
            <a:endParaRPr lang="ru-RU" sz="1400" b="1" dirty="0" smtClean="0">
              <a:latin typeface="Times New Roman" pitchFamily="18" charset="0"/>
              <a:cs typeface="Times New Roman" pitchFamily="18" charset="0"/>
            </a:endParaRPr>
          </a:p>
          <a:p>
            <a:pPr algn="just"/>
            <a:r>
              <a:rPr lang="ru-RU" sz="1400" b="1" dirty="0" smtClean="0">
                <a:latin typeface="Times New Roman" pitchFamily="18" charset="0"/>
                <a:cs typeface="Times New Roman" pitchFamily="18" charset="0"/>
              </a:rPr>
              <a:t>Начиная с 2020 года, в соответствии с изменениями, внесенными в Бюджетный кодекс РФ, предусматривается регламентация в рамках бюджетного процесса процедур контроля, учета и оценки налоговых льгот и освобождений на основе концепции «налоговых расходов».</a:t>
            </a:r>
          </a:p>
          <a:p>
            <a:pPr algn="just"/>
            <a:r>
              <a:rPr lang="ru-RU" sz="1400" b="1" dirty="0" smtClean="0">
                <a:latin typeface="Times New Roman" pitchFamily="18" charset="0"/>
                <a:cs typeface="Times New Roman" pitchFamily="18" charset="0"/>
              </a:rPr>
              <a:t>В целях ее реализации разрабатывается новая нормативная база: Порядок формирования Перечня налоговых расходов </a:t>
            </a:r>
            <a:r>
              <a:rPr lang="ru-RU" sz="1400" b="1" dirty="0" err="1" smtClean="0">
                <a:latin typeface="Times New Roman" pitchFamily="18" charset="0"/>
                <a:cs typeface="Times New Roman" pitchFamily="18" charset="0"/>
              </a:rPr>
              <a:t>Усть-Катавского</a:t>
            </a:r>
            <a:r>
              <a:rPr lang="ru-RU" sz="1400" b="1" dirty="0" smtClean="0">
                <a:latin typeface="Times New Roman" pitchFamily="18" charset="0"/>
                <a:cs typeface="Times New Roman" pitchFamily="18" charset="0"/>
              </a:rPr>
              <a:t> городского округа и Порядок осуществления оценки налоговых расходов.</a:t>
            </a:r>
          </a:p>
          <a:p>
            <a:pPr algn="just"/>
            <a:r>
              <a:rPr lang="ru-RU" sz="1400" b="1" dirty="0" smtClean="0">
                <a:latin typeface="Times New Roman" pitchFamily="18" charset="0"/>
                <a:cs typeface="Times New Roman" pitchFamily="18" charset="0"/>
              </a:rPr>
              <a:t>С 2020 году впервые формируется Перечень налоговых расходов </a:t>
            </a:r>
            <a:r>
              <a:rPr lang="ru-RU" sz="1400" b="1" dirty="0" err="1" smtClean="0">
                <a:latin typeface="Times New Roman" pitchFamily="18" charset="0"/>
                <a:cs typeface="Times New Roman" pitchFamily="18" charset="0"/>
              </a:rPr>
              <a:t>Усть-Катавского</a:t>
            </a:r>
            <a:r>
              <a:rPr lang="ru-RU" sz="1400" b="1" dirty="0" smtClean="0">
                <a:latin typeface="Times New Roman" pitchFamily="18" charset="0"/>
                <a:cs typeface="Times New Roman" pitchFamily="18" charset="0"/>
              </a:rPr>
              <a:t> городского округа, который будет содержать сведения о распределении налоговых расходов в соответствии с целями муниципальных программ. Указанный Перечень будет ежегодно формироваться и размещаться на официальном сайте администрации, что будет способствовать расширению открытости бюджетных данных. </a:t>
            </a:r>
          </a:p>
          <a:p>
            <a:pPr algn="just"/>
            <a:r>
              <a:rPr lang="ru-RU" sz="1400" b="1" dirty="0" smtClean="0">
                <a:latin typeface="Times New Roman" pitchFamily="18" charset="0"/>
                <a:cs typeface="Times New Roman" pitchFamily="18" charset="0"/>
              </a:rPr>
              <a:t>Доходы бюджета на 2020 год составят 1076,8 млн.рублей, что на 155,0 млн.рублей выше первоначально принятого бюджета на 2019 год. Собственные доходы запланированы 242,9 млн.руб., что выше первоначальных показателей 2019 года на 23,5 млн. руб. Финансовая помощь составляет 833,9 млн.рублей, что выше первоначальных показателей 2019 года на 128,5 млн.руб.</a:t>
            </a:r>
          </a:p>
          <a:p>
            <a:pPr algn="just"/>
            <a:endParaRPr lang="ru-RU" sz="1400" b="1" dirty="0" smtClean="0">
              <a:latin typeface="Times New Roman" pitchFamily="18" charset="0"/>
              <a:cs typeface="Times New Roman" pitchFamily="18" charset="0"/>
            </a:endParaRPr>
          </a:p>
          <a:p>
            <a:pPr algn="just"/>
            <a:endParaRPr lang="ru-RU" sz="1400" b="1" dirty="0" smtClean="0">
              <a:latin typeface="Times New Roman" pitchFamily="18" charset="0"/>
              <a:cs typeface="Times New Roman" pitchFamily="18" charset="0"/>
            </a:endParaRPr>
          </a:p>
          <a:p>
            <a:pPr algn="just"/>
            <a:endParaRPr lang="ru-RU" sz="1400" b="1" dirty="0" smtClean="0">
              <a:latin typeface="Times New Roman" pitchFamily="18" charset="0"/>
              <a:cs typeface="Times New Roman" pitchFamily="18" charset="0"/>
            </a:endParaRPr>
          </a:p>
          <a:p>
            <a:pPr algn="just"/>
            <a:endParaRPr lang="ru-RU" sz="1400" b="1" dirty="0" smtClean="0">
              <a:latin typeface="Times New Roman" pitchFamily="18" charset="0"/>
              <a:cs typeface="Times New Roman" pitchFamily="18" charset="0"/>
            </a:endParaRPr>
          </a:p>
          <a:p>
            <a:pPr algn="just"/>
            <a:endParaRPr lang="ru-RU" sz="1400" b="1" dirty="0" smtClean="0">
              <a:latin typeface="Times New Roman" pitchFamily="18" charset="0"/>
              <a:cs typeface="Times New Roman" pitchFamily="18" charset="0"/>
            </a:endParaRPr>
          </a:p>
          <a:p>
            <a:pPr algn="just"/>
            <a:endParaRPr lang="ru-RU" sz="1400" b="1" dirty="0" smtClean="0">
              <a:latin typeface="Times New Roman" pitchFamily="18" charset="0"/>
              <a:cs typeface="Times New Roman" pitchFamily="18" charset="0"/>
            </a:endParaRPr>
          </a:p>
          <a:p>
            <a:pPr algn="just"/>
            <a:endParaRPr lang="ru-RU" sz="1400" b="1" dirty="0" smtClean="0">
              <a:latin typeface="Times New Roman" pitchFamily="18" charset="0"/>
              <a:cs typeface="Times New Roman" pitchFamily="18" charset="0"/>
            </a:endParaRPr>
          </a:p>
          <a:p>
            <a:pPr algn="just"/>
            <a:endParaRPr lang="ru-RU" sz="1400" b="1" dirty="0" smtClean="0">
              <a:latin typeface="Times New Roman" pitchFamily="18" charset="0"/>
              <a:cs typeface="Times New Roman" pitchFamily="18" charset="0"/>
            </a:endParaRPr>
          </a:p>
          <a:p>
            <a:pPr algn="just"/>
            <a:endParaRPr lang="ru-RU" sz="1400" b="1" dirty="0" smtClean="0">
              <a:latin typeface="Times New Roman" pitchFamily="18" charset="0"/>
              <a:cs typeface="Times New Roman" pitchFamily="18" charset="0"/>
            </a:endParaRPr>
          </a:p>
          <a:p>
            <a:pPr algn="just"/>
            <a:endParaRPr lang="ru-RU" sz="1400" b="1" dirty="0" smtClean="0">
              <a:latin typeface="Times New Roman" pitchFamily="18" charset="0"/>
              <a:cs typeface="Times New Roman" pitchFamily="18" charset="0"/>
            </a:endParaRPr>
          </a:p>
          <a:p>
            <a:pPr algn="just"/>
            <a:endParaRPr lang="ru-RU" sz="1400" b="1" dirty="0" smtClean="0">
              <a:latin typeface="Times New Roman" pitchFamily="18" charset="0"/>
              <a:cs typeface="Times New Roman" pitchFamily="18" charset="0"/>
            </a:endParaRPr>
          </a:p>
          <a:p>
            <a:pPr algn="just"/>
            <a:endParaRPr lang="ru-RU" sz="1400" b="1" dirty="0" smtClean="0">
              <a:latin typeface="Times New Roman" pitchFamily="18" charset="0"/>
              <a:cs typeface="Times New Roman" pitchFamily="18" charset="0"/>
            </a:endParaRPr>
          </a:p>
          <a:p>
            <a:pPr algn="just"/>
            <a:endParaRPr lang="ru-RU" sz="1400" b="1" dirty="0" smtClean="0">
              <a:latin typeface="Times New Roman" pitchFamily="18" charset="0"/>
              <a:cs typeface="Times New Roman" pitchFamily="18" charset="0"/>
            </a:endParaRPr>
          </a:p>
          <a:p>
            <a:pPr algn="just"/>
            <a:endParaRPr lang="ru-RU" sz="1400" b="1" dirty="0" smtClean="0">
              <a:latin typeface="Times New Roman" pitchFamily="18" charset="0"/>
              <a:cs typeface="Times New Roman" pitchFamily="18" charset="0"/>
            </a:endParaRPr>
          </a:p>
          <a:p>
            <a:pPr algn="just"/>
            <a:endParaRPr lang="ru-RU" sz="1400" b="1" dirty="0" smtClean="0">
              <a:latin typeface="Times New Roman" pitchFamily="18" charset="0"/>
              <a:cs typeface="Times New Roman" pitchFamily="18" charset="0"/>
            </a:endParaRPr>
          </a:p>
          <a:p>
            <a:pPr algn="just"/>
            <a:endParaRPr lang="ru-RU" sz="1400" b="1" dirty="0" smtClean="0">
              <a:latin typeface="Times New Roman" pitchFamily="18" charset="0"/>
              <a:cs typeface="Times New Roman" pitchFamily="18"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33794" name="Picture 17" descr="Untitled-2"/>
          <p:cNvPicPr>
            <a:picLocks noChangeAspect="1" noChangeArrowheads="1"/>
          </p:cNvPicPr>
          <p:nvPr/>
        </p:nvPicPr>
        <p:blipFill>
          <a:blip r:embed="rId3"/>
          <a:srcRect/>
          <a:stretch>
            <a:fillRect/>
          </a:stretch>
        </p:blipFill>
        <p:spPr bwMode="auto">
          <a:xfrm>
            <a:off x="127000" y="136525"/>
            <a:ext cx="873125" cy="1077913"/>
          </a:xfrm>
          <a:prstGeom prst="rect">
            <a:avLst/>
          </a:prstGeom>
          <a:noFill/>
          <a:ln w="9525">
            <a:noFill/>
            <a:miter lim="800000"/>
            <a:headEnd/>
            <a:tailEnd/>
          </a:ln>
        </p:spPr>
      </p:pic>
      <p:sp>
        <p:nvSpPr>
          <p:cNvPr id="33795" name="Прямоугольник 2"/>
          <p:cNvSpPr>
            <a:spLocks noChangeArrowheads="1"/>
          </p:cNvSpPr>
          <p:nvPr/>
        </p:nvSpPr>
        <p:spPr bwMode="auto">
          <a:xfrm>
            <a:off x="1000125" y="142875"/>
            <a:ext cx="7929563" cy="1200329"/>
          </a:xfrm>
          <a:prstGeom prst="rect">
            <a:avLst/>
          </a:prstGeom>
          <a:noFill/>
          <a:ln w="9525">
            <a:noFill/>
            <a:miter lim="800000"/>
            <a:headEnd/>
            <a:tailEnd/>
          </a:ln>
        </p:spPr>
        <p:txBody>
          <a:bodyPr>
            <a:spAutoFit/>
          </a:bodyPr>
          <a:lstStyle/>
          <a:p>
            <a:pPr algn="ctr"/>
            <a:r>
              <a:rPr lang="ru-RU" sz="2400" b="1" dirty="0">
                <a:latin typeface="Times New Roman" pitchFamily="18" charset="0"/>
                <a:cs typeface="Times New Roman" pitchFamily="18" charset="0"/>
              </a:rPr>
              <a:t>Основные характеристики бюджета </a:t>
            </a:r>
            <a:r>
              <a:rPr lang="ru-RU" sz="2400" b="1" dirty="0" err="1">
                <a:latin typeface="Times New Roman" pitchFamily="18" charset="0"/>
                <a:cs typeface="Times New Roman" pitchFamily="18" charset="0"/>
              </a:rPr>
              <a:t>Усть-Катавского</a:t>
            </a:r>
            <a:r>
              <a:rPr lang="ru-RU" sz="2400" b="1" dirty="0">
                <a:latin typeface="Times New Roman" pitchFamily="18" charset="0"/>
                <a:cs typeface="Times New Roman" pitchFamily="18" charset="0"/>
              </a:rPr>
              <a:t> городского округа на </a:t>
            </a:r>
            <a:r>
              <a:rPr lang="ru-RU" sz="2400" b="1" dirty="0" smtClean="0">
                <a:latin typeface="Times New Roman" pitchFamily="18" charset="0"/>
                <a:cs typeface="Times New Roman" pitchFamily="18" charset="0"/>
              </a:rPr>
              <a:t>2020 </a:t>
            </a:r>
            <a:r>
              <a:rPr lang="ru-RU" sz="2400" b="1" dirty="0">
                <a:latin typeface="Times New Roman" pitchFamily="18" charset="0"/>
                <a:cs typeface="Times New Roman" pitchFamily="18" charset="0"/>
              </a:rPr>
              <a:t>год и на плановый период </a:t>
            </a:r>
            <a:r>
              <a:rPr lang="ru-RU" sz="2400" b="1" dirty="0" smtClean="0">
                <a:latin typeface="Times New Roman" pitchFamily="18" charset="0"/>
                <a:cs typeface="Times New Roman" pitchFamily="18" charset="0"/>
              </a:rPr>
              <a:t>2021 </a:t>
            </a:r>
            <a:r>
              <a:rPr lang="ru-RU" sz="2400" b="1" dirty="0">
                <a:latin typeface="Times New Roman" pitchFamily="18" charset="0"/>
                <a:cs typeface="Times New Roman" pitchFamily="18" charset="0"/>
              </a:rPr>
              <a:t>и </a:t>
            </a:r>
            <a:r>
              <a:rPr lang="ru-RU" sz="2400" b="1" dirty="0" smtClean="0">
                <a:latin typeface="Times New Roman" pitchFamily="18" charset="0"/>
                <a:cs typeface="Times New Roman" pitchFamily="18" charset="0"/>
              </a:rPr>
              <a:t>2022 </a:t>
            </a:r>
            <a:r>
              <a:rPr lang="ru-RU" sz="2400" b="1" dirty="0">
                <a:latin typeface="Times New Roman" pitchFamily="18" charset="0"/>
                <a:cs typeface="Times New Roman" pitchFamily="18" charset="0"/>
              </a:rPr>
              <a:t>годов (млн. руб.)</a:t>
            </a:r>
          </a:p>
        </p:txBody>
      </p:sp>
      <p:graphicFrame>
        <p:nvGraphicFramePr>
          <p:cNvPr id="104486" name="Group 38"/>
          <p:cNvGraphicFramePr>
            <a:graphicFrameLocks noGrp="1"/>
          </p:cNvGraphicFramePr>
          <p:nvPr/>
        </p:nvGraphicFramePr>
        <p:xfrm>
          <a:off x="571500" y="1571625"/>
          <a:ext cx="8001000" cy="3216276"/>
        </p:xfrm>
        <a:graphic>
          <a:graphicData uri="http://schemas.openxmlformats.org/drawingml/2006/table">
            <a:tbl>
              <a:tblPr/>
              <a:tblGrid>
                <a:gridCol w="3786187">
                  <a:extLst>
                    <a:ext uri="{9D8B030D-6E8A-4147-A177-3AD203B41FA5}">
                      <a16:colId xmlns="" xmlns:a16="http://schemas.microsoft.com/office/drawing/2014/main" val="20000"/>
                    </a:ext>
                  </a:extLst>
                </a:gridCol>
                <a:gridCol w="1417638">
                  <a:extLst>
                    <a:ext uri="{9D8B030D-6E8A-4147-A177-3AD203B41FA5}">
                      <a16:colId xmlns="" xmlns:a16="http://schemas.microsoft.com/office/drawing/2014/main" val="20001"/>
                    </a:ext>
                  </a:extLst>
                </a:gridCol>
                <a:gridCol w="1398587">
                  <a:extLst>
                    <a:ext uri="{9D8B030D-6E8A-4147-A177-3AD203B41FA5}">
                      <a16:colId xmlns="" xmlns:a16="http://schemas.microsoft.com/office/drawing/2014/main" val="20002"/>
                    </a:ext>
                  </a:extLst>
                </a:gridCol>
                <a:gridCol w="1398588">
                  <a:extLst>
                    <a:ext uri="{9D8B030D-6E8A-4147-A177-3AD203B41FA5}">
                      <a16:colId xmlns="" xmlns:a16="http://schemas.microsoft.com/office/drawing/2014/main" val="20003"/>
                    </a:ext>
                  </a:extLst>
                </a:gridCol>
              </a:tblGrid>
              <a:tr h="403225">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dirty="0">
                          <a:ln>
                            <a:noFill/>
                          </a:ln>
                          <a:solidFill>
                            <a:schemeClr val="tx1"/>
                          </a:solidFill>
                          <a:effectLst/>
                          <a:latin typeface="Times New Roman" pitchFamily="18" charset="0"/>
                          <a:cs typeface="Times New Roman" pitchFamily="18" charset="0"/>
                        </a:rPr>
                        <a:t>Наименование</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a:ln>
                            <a:noFill/>
                          </a:ln>
                          <a:solidFill>
                            <a:schemeClr val="tx1"/>
                          </a:solidFill>
                          <a:effectLst/>
                          <a:latin typeface="Times New Roman" pitchFamily="18" charset="0"/>
                          <a:cs typeface="Times New Roman" pitchFamily="18" charset="0"/>
                        </a:rPr>
                        <a:t>Сумма тыс.руб.</a:t>
                      </a: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ru-RU"/>
                    </a:p>
                  </a:txBody>
                  <a:tcPr/>
                </a:tc>
                <a:tc hMerge="1">
                  <a:txBody>
                    <a:bodyPr/>
                    <a:lstStyle/>
                    <a:p>
                      <a:endParaRPr lang="ru-RU"/>
                    </a:p>
                  </a:txBody>
                  <a:tcPr/>
                </a:tc>
                <a:extLst>
                  <a:ext uri="{0D108BD9-81ED-4DB2-BD59-A6C34878D82A}">
                    <a16:rowId xmlns="" xmlns:a16="http://schemas.microsoft.com/office/drawing/2014/main" val="10000"/>
                  </a:ext>
                </a:extLst>
              </a:tr>
              <a:tr h="404813">
                <a:tc vMerge="1">
                  <a:txBody>
                    <a:bodyPr/>
                    <a:lstStyle/>
                    <a:p>
                      <a:endParaRPr lang="ru-RU"/>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dirty="0" smtClean="0">
                          <a:ln>
                            <a:noFill/>
                          </a:ln>
                          <a:solidFill>
                            <a:schemeClr val="tx1"/>
                          </a:solidFill>
                          <a:effectLst/>
                          <a:latin typeface="Times New Roman" pitchFamily="18" charset="0"/>
                          <a:cs typeface="Times New Roman" pitchFamily="18" charset="0"/>
                        </a:rPr>
                        <a:t>2020г</a:t>
                      </a:r>
                      <a:r>
                        <a:rPr kumimoji="0" lang="ru-RU" sz="1800" b="1" i="0" u="none" strike="noStrike" cap="none" normalizeH="0" baseline="0" dirty="0">
                          <a:ln>
                            <a:noFill/>
                          </a:ln>
                          <a:solidFill>
                            <a:schemeClr val="tx1"/>
                          </a:solidFill>
                          <a:effectLst/>
                          <a:latin typeface="Times New Roman" pitchFamily="18" charset="0"/>
                          <a:cs typeface="Times New Roman" pitchFamily="18" charset="0"/>
                        </a:rPr>
                        <a:t>.</a:t>
                      </a: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dirty="0" smtClean="0">
                          <a:ln>
                            <a:noFill/>
                          </a:ln>
                          <a:solidFill>
                            <a:schemeClr val="tx1"/>
                          </a:solidFill>
                          <a:effectLst/>
                          <a:latin typeface="Times New Roman" pitchFamily="18" charset="0"/>
                          <a:cs typeface="Times New Roman" pitchFamily="18" charset="0"/>
                        </a:rPr>
                        <a:t>2021г</a:t>
                      </a:r>
                      <a:r>
                        <a:rPr kumimoji="0" lang="ru-RU" sz="1800" b="1" i="0" u="none" strike="noStrike" cap="none" normalizeH="0" baseline="0" dirty="0">
                          <a:ln>
                            <a:noFill/>
                          </a:ln>
                          <a:solidFill>
                            <a:schemeClr val="tx1"/>
                          </a:solidFill>
                          <a:effectLst/>
                          <a:latin typeface="Times New Roman" pitchFamily="18" charset="0"/>
                          <a:cs typeface="Times New Roman" pitchFamily="18" charset="0"/>
                        </a:rPr>
                        <a:t>.</a:t>
                      </a:r>
                    </a:p>
                  </a:txBody>
                  <a:tcPr marL="68580" marR="6858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dirty="0" smtClean="0">
                          <a:ln>
                            <a:noFill/>
                          </a:ln>
                          <a:solidFill>
                            <a:schemeClr val="tx1"/>
                          </a:solidFill>
                          <a:effectLst/>
                          <a:latin typeface="Times New Roman" pitchFamily="18" charset="0"/>
                          <a:cs typeface="Times New Roman" pitchFamily="18" charset="0"/>
                        </a:rPr>
                        <a:t>2022г</a:t>
                      </a:r>
                      <a:r>
                        <a:rPr kumimoji="0" lang="ru-RU" sz="1800" b="1" i="0" u="none" strike="noStrike" cap="none" normalizeH="0" baseline="0" dirty="0">
                          <a:ln>
                            <a:noFill/>
                          </a:ln>
                          <a:solidFill>
                            <a:schemeClr val="tx1"/>
                          </a:solidFill>
                          <a:effectLst/>
                          <a:latin typeface="Times New Roman" pitchFamily="18" charset="0"/>
                          <a:cs typeface="Times New Roman" pitchFamily="18" charset="0"/>
                        </a:rPr>
                        <a:t>.</a:t>
                      </a:r>
                    </a:p>
                  </a:txBody>
                  <a:tcPr marL="68580" marR="68580" marT="0" marB="0" anchor="b"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1"/>
                  </a:ext>
                </a:extLst>
              </a:tr>
              <a:tr h="388938">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dirty="0">
                          <a:ln>
                            <a:noFill/>
                          </a:ln>
                          <a:solidFill>
                            <a:schemeClr val="tx1"/>
                          </a:solidFill>
                          <a:effectLst/>
                          <a:latin typeface="Times New Roman" pitchFamily="18" charset="0"/>
                          <a:cs typeface="Times New Roman" pitchFamily="18" charset="0"/>
                        </a:rPr>
                        <a:t>Доходы - всего</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dirty="0" smtClean="0">
                          <a:ln>
                            <a:noFill/>
                          </a:ln>
                          <a:solidFill>
                            <a:schemeClr val="tx1"/>
                          </a:solidFill>
                          <a:effectLst/>
                          <a:latin typeface="Times New Roman" pitchFamily="18" charset="0"/>
                          <a:cs typeface="Times New Roman" pitchFamily="18" charset="0"/>
                        </a:rPr>
                        <a:t>1076,8</a:t>
                      </a:r>
                      <a:endParaRPr kumimoji="0" lang="ru-RU" sz="1800" b="1" i="0" u="none" strike="noStrike" cap="none" normalizeH="0" baseline="0" dirty="0">
                        <a:ln>
                          <a:noFill/>
                        </a:ln>
                        <a:solidFill>
                          <a:schemeClr val="tx1"/>
                        </a:solidFill>
                        <a:effectLst/>
                        <a:latin typeface="Times New Roman" pitchFamily="18" charset="0"/>
                        <a:cs typeface="Times New Roman" pitchFamily="18"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dirty="0" smtClean="0">
                          <a:ln>
                            <a:noFill/>
                          </a:ln>
                          <a:solidFill>
                            <a:schemeClr val="tx1"/>
                          </a:solidFill>
                          <a:effectLst/>
                          <a:latin typeface="Times New Roman" pitchFamily="18" charset="0"/>
                          <a:cs typeface="Times New Roman" pitchFamily="18" charset="0"/>
                        </a:rPr>
                        <a:t>1042,4</a:t>
                      </a:r>
                      <a:endParaRPr kumimoji="0" lang="ru-RU" sz="1800" b="1" i="0" u="none" strike="noStrike" cap="none" normalizeH="0" baseline="0" dirty="0">
                        <a:ln>
                          <a:noFill/>
                        </a:ln>
                        <a:solidFill>
                          <a:schemeClr val="tx1"/>
                        </a:solidFill>
                        <a:effectLst/>
                        <a:latin typeface="Times New Roman" pitchFamily="18" charset="0"/>
                        <a:cs typeface="Times New Roman" pitchFamily="18" charset="0"/>
                      </a:endParaRPr>
                    </a:p>
                  </a:txBody>
                  <a:tcPr marL="68580" marR="6858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dirty="0" smtClean="0">
                          <a:ln>
                            <a:noFill/>
                          </a:ln>
                          <a:solidFill>
                            <a:schemeClr val="tx1"/>
                          </a:solidFill>
                          <a:effectLst/>
                          <a:latin typeface="Times New Roman" pitchFamily="18" charset="0"/>
                          <a:cs typeface="Times New Roman" pitchFamily="18" charset="0"/>
                        </a:rPr>
                        <a:t>975,5</a:t>
                      </a:r>
                      <a:endParaRPr kumimoji="0" lang="ru-RU" sz="1800" b="1" i="0" u="none" strike="noStrike" cap="none" normalizeH="0" baseline="0" dirty="0">
                        <a:ln>
                          <a:noFill/>
                        </a:ln>
                        <a:solidFill>
                          <a:schemeClr val="tx1"/>
                        </a:solidFill>
                        <a:effectLst/>
                        <a:latin typeface="Times New Roman" pitchFamily="18" charset="0"/>
                        <a:cs typeface="Times New Roman" pitchFamily="18" charset="0"/>
                      </a:endParaRPr>
                    </a:p>
                  </a:txBody>
                  <a:tcPr marL="68580" marR="68580" marT="0" marB="0" anchor="b"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2"/>
                  </a:ext>
                </a:extLst>
              </a:tr>
              <a:tr h="434975">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dirty="0">
                          <a:ln>
                            <a:noFill/>
                          </a:ln>
                          <a:solidFill>
                            <a:schemeClr val="tx1"/>
                          </a:solidFill>
                          <a:effectLst/>
                          <a:latin typeface="Times New Roman" pitchFamily="18" charset="0"/>
                          <a:cs typeface="Times New Roman" pitchFamily="18" charset="0"/>
                        </a:rPr>
                        <a:t>Расходы - всего,</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dirty="0" smtClean="0">
                          <a:ln>
                            <a:noFill/>
                          </a:ln>
                          <a:solidFill>
                            <a:schemeClr val="tx1"/>
                          </a:solidFill>
                          <a:effectLst/>
                          <a:latin typeface="Times New Roman" pitchFamily="18" charset="0"/>
                          <a:cs typeface="Times New Roman" pitchFamily="18" charset="0"/>
                        </a:rPr>
                        <a:t>1076,8</a:t>
                      </a:r>
                      <a:endParaRPr kumimoji="0" lang="ru-RU" sz="1800" b="1" i="0" u="none" strike="noStrike" cap="none" normalizeH="0" baseline="0" dirty="0">
                        <a:ln>
                          <a:noFill/>
                        </a:ln>
                        <a:solidFill>
                          <a:schemeClr val="tx1"/>
                        </a:solidFill>
                        <a:effectLst/>
                        <a:latin typeface="Times New Roman" pitchFamily="18" charset="0"/>
                        <a:cs typeface="Times New Roman" pitchFamily="18"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dirty="0" smtClean="0">
                          <a:ln>
                            <a:noFill/>
                          </a:ln>
                          <a:solidFill>
                            <a:schemeClr val="tx1"/>
                          </a:solidFill>
                          <a:effectLst/>
                          <a:latin typeface="Times New Roman" pitchFamily="18" charset="0"/>
                          <a:cs typeface="Times New Roman" pitchFamily="18" charset="0"/>
                        </a:rPr>
                        <a:t>1042,4</a:t>
                      </a:r>
                      <a:endParaRPr kumimoji="0" lang="ru-RU" sz="1800" b="1" i="0" u="none" strike="noStrike" cap="none" normalizeH="0" baseline="0" dirty="0">
                        <a:ln>
                          <a:noFill/>
                        </a:ln>
                        <a:solidFill>
                          <a:schemeClr val="tx1"/>
                        </a:solidFill>
                        <a:effectLst/>
                        <a:latin typeface="Times New Roman" pitchFamily="18" charset="0"/>
                        <a:cs typeface="Times New Roman" pitchFamily="18" charset="0"/>
                      </a:endParaRPr>
                    </a:p>
                  </a:txBody>
                  <a:tcPr marL="68580" marR="6858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dirty="0" smtClean="0">
                          <a:ln>
                            <a:noFill/>
                          </a:ln>
                          <a:solidFill>
                            <a:schemeClr val="tx1"/>
                          </a:solidFill>
                          <a:effectLst/>
                          <a:latin typeface="Times New Roman" pitchFamily="18" charset="0"/>
                          <a:cs typeface="Times New Roman" pitchFamily="18" charset="0"/>
                        </a:rPr>
                        <a:t>975,5</a:t>
                      </a:r>
                      <a:endParaRPr kumimoji="0" lang="ru-RU" sz="1800" b="1" i="0" u="none" strike="noStrike" cap="none" normalizeH="0" baseline="0" dirty="0">
                        <a:ln>
                          <a:noFill/>
                        </a:ln>
                        <a:solidFill>
                          <a:schemeClr val="tx1"/>
                        </a:solidFill>
                        <a:effectLst/>
                        <a:latin typeface="Times New Roman" pitchFamily="18" charset="0"/>
                        <a:cs typeface="Times New Roman" pitchFamily="18" charset="0"/>
                      </a:endParaRPr>
                    </a:p>
                  </a:txBody>
                  <a:tcPr marL="68580" marR="68580" marT="0" marB="0" anchor="b"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3"/>
                  </a:ext>
                </a:extLst>
              </a:tr>
              <a:tr h="390525">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a:ln>
                            <a:noFill/>
                          </a:ln>
                          <a:solidFill>
                            <a:schemeClr val="tx1"/>
                          </a:solidFill>
                          <a:effectLst/>
                          <a:latin typeface="Times New Roman" pitchFamily="18" charset="0"/>
                          <a:cs typeface="Times New Roman" pitchFamily="18" charset="0"/>
                        </a:rPr>
                        <a:t>Профицит (+), дефицит (- )</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a:ln>
                            <a:noFill/>
                          </a:ln>
                          <a:solidFill>
                            <a:schemeClr val="tx1"/>
                          </a:solidFill>
                          <a:effectLst/>
                          <a:latin typeface="Times New Roman" pitchFamily="18" charset="0"/>
                          <a:cs typeface="Times New Roman" pitchFamily="18" charset="0"/>
                        </a:rPr>
                        <a:t>0</a:t>
                      </a: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dirty="0">
                          <a:ln>
                            <a:noFill/>
                          </a:ln>
                          <a:solidFill>
                            <a:schemeClr val="tx1"/>
                          </a:solidFill>
                          <a:effectLst/>
                          <a:latin typeface="Times New Roman" pitchFamily="18" charset="0"/>
                          <a:cs typeface="Times New Roman" pitchFamily="18" charset="0"/>
                        </a:rPr>
                        <a:t>0</a:t>
                      </a:r>
                    </a:p>
                  </a:txBody>
                  <a:tcPr marL="68580" marR="6858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a:ln>
                            <a:noFill/>
                          </a:ln>
                          <a:solidFill>
                            <a:schemeClr val="tx1"/>
                          </a:solidFill>
                          <a:effectLst/>
                          <a:latin typeface="Times New Roman" pitchFamily="18" charset="0"/>
                          <a:cs typeface="Times New Roman" pitchFamily="18" charset="0"/>
                        </a:rPr>
                        <a:t>0</a:t>
                      </a:r>
                    </a:p>
                  </a:txBody>
                  <a:tcPr marL="68580" marR="68580" marT="0" marB="0" anchor="b"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4"/>
                  </a:ext>
                </a:extLst>
              </a:tr>
              <a:tr h="1193800">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dirty="0" smtClean="0">
                          <a:ln>
                            <a:noFill/>
                          </a:ln>
                          <a:solidFill>
                            <a:schemeClr val="tx1"/>
                          </a:solidFill>
                          <a:effectLst/>
                          <a:latin typeface="Times New Roman" pitchFamily="18" charset="0"/>
                          <a:cs typeface="Times New Roman" pitchFamily="18" charset="0"/>
                        </a:rPr>
                        <a:t>Верхний </a:t>
                      </a:r>
                      <a:r>
                        <a:rPr kumimoji="0" lang="ru-RU" sz="1800" b="1" i="0" u="none" strike="noStrike" cap="none" normalizeH="0" baseline="0" dirty="0">
                          <a:ln>
                            <a:noFill/>
                          </a:ln>
                          <a:solidFill>
                            <a:schemeClr val="tx1"/>
                          </a:solidFill>
                          <a:effectLst/>
                          <a:latin typeface="Times New Roman" pitchFamily="18" charset="0"/>
                          <a:cs typeface="Times New Roman" pitchFamily="18" charset="0"/>
                        </a:rPr>
                        <a:t>предел муниципального внутреннего долга (по состоянию на 1 января года, следующего за очередным финансовым годом)</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dirty="0" smtClean="0">
                          <a:ln>
                            <a:noFill/>
                          </a:ln>
                          <a:solidFill>
                            <a:schemeClr val="tx1"/>
                          </a:solidFill>
                          <a:effectLst/>
                          <a:latin typeface="Times New Roman" pitchFamily="18" charset="0"/>
                          <a:cs typeface="Times New Roman" pitchFamily="18" charset="0"/>
                        </a:rPr>
                        <a:t>0</a:t>
                      </a:r>
                      <a:endParaRPr kumimoji="0" lang="ru-RU" sz="1800" b="1" i="0" u="none" strike="noStrike" cap="none" normalizeH="0" baseline="0" dirty="0">
                        <a:ln>
                          <a:noFill/>
                        </a:ln>
                        <a:solidFill>
                          <a:schemeClr val="tx1"/>
                        </a:solidFill>
                        <a:effectLst/>
                        <a:latin typeface="Times New Roman" pitchFamily="18" charset="0"/>
                        <a:cs typeface="Times New Roman" pitchFamily="18"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dirty="0" smtClean="0">
                          <a:ln>
                            <a:noFill/>
                          </a:ln>
                          <a:solidFill>
                            <a:schemeClr val="tx1"/>
                          </a:solidFill>
                          <a:effectLst/>
                          <a:latin typeface="Times New Roman" pitchFamily="18" charset="0"/>
                          <a:cs typeface="Times New Roman" pitchFamily="18" charset="0"/>
                        </a:rPr>
                        <a:t>0</a:t>
                      </a:r>
                      <a:endParaRPr kumimoji="0" lang="ru-RU" sz="1800" b="1" i="0" u="none" strike="noStrike" cap="none" normalizeH="0" baseline="0" dirty="0">
                        <a:ln>
                          <a:noFill/>
                        </a:ln>
                        <a:solidFill>
                          <a:schemeClr val="tx1"/>
                        </a:solidFill>
                        <a:effectLst/>
                        <a:latin typeface="Times New Roman" pitchFamily="18" charset="0"/>
                        <a:cs typeface="Times New Roman" pitchFamily="18" charset="0"/>
                      </a:endParaRPr>
                    </a:p>
                  </a:txBody>
                  <a:tcPr marL="68580" marR="6858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dirty="0" smtClean="0">
                          <a:ln>
                            <a:noFill/>
                          </a:ln>
                          <a:solidFill>
                            <a:schemeClr val="tx1"/>
                          </a:solidFill>
                          <a:effectLst/>
                          <a:latin typeface="Times New Roman" pitchFamily="18" charset="0"/>
                          <a:cs typeface="Times New Roman" pitchFamily="18" charset="0"/>
                        </a:rPr>
                        <a:t>0</a:t>
                      </a:r>
                      <a:endParaRPr kumimoji="0" lang="ru-RU" sz="1800" b="1" i="0" u="none" strike="noStrike" cap="none" normalizeH="0" baseline="0" dirty="0">
                        <a:ln>
                          <a:noFill/>
                        </a:ln>
                        <a:solidFill>
                          <a:schemeClr val="tx1"/>
                        </a:solidFill>
                        <a:effectLst/>
                        <a:latin typeface="Times New Roman" pitchFamily="18" charset="0"/>
                        <a:cs typeface="Times New Roman" pitchFamily="18" charset="0"/>
                      </a:endParaRPr>
                    </a:p>
                  </a:txBody>
                  <a:tcPr marL="68580" marR="68580" marT="0" marB="0" anchor="b"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5"/>
                  </a:ext>
                </a:extLst>
              </a:tr>
            </a:tbl>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180227" name="Picture 17" descr="Untitled-2"/>
          <p:cNvPicPr>
            <a:picLocks noChangeAspect="1" noChangeArrowheads="1"/>
          </p:cNvPicPr>
          <p:nvPr/>
        </p:nvPicPr>
        <p:blipFill>
          <a:blip r:embed="rId3"/>
          <a:srcRect/>
          <a:stretch>
            <a:fillRect/>
          </a:stretch>
        </p:blipFill>
        <p:spPr bwMode="auto">
          <a:xfrm>
            <a:off x="127000" y="136525"/>
            <a:ext cx="873125" cy="1077913"/>
          </a:xfrm>
          <a:prstGeom prst="rect">
            <a:avLst/>
          </a:prstGeom>
          <a:noFill/>
          <a:ln w="9525">
            <a:noFill/>
            <a:miter lim="800000"/>
            <a:headEnd/>
            <a:tailEnd/>
          </a:ln>
        </p:spPr>
      </p:pic>
      <p:sp>
        <p:nvSpPr>
          <p:cNvPr id="180228" name="Rectangle 4"/>
          <p:cNvSpPr>
            <a:spLocks noChangeArrowheads="1"/>
          </p:cNvSpPr>
          <p:nvPr/>
        </p:nvSpPr>
        <p:spPr bwMode="auto">
          <a:xfrm>
            <a:off x="1000125" y="146050"/>
            <a:ext cx="8143875" cy="946150"/>
          </a:xfrm>
          <a:prstGeom prst="rect">
            <a:avLst/>
          </a:prstGeom>
          <a:noFill/>
          <a:ln w="9525">
            <a:noFill/>
            <a:miter lim="800000"/>
            <a:headEnd/>
            <a:tailEnd/>
          </a:ln>
        </p:spPr>
        <p:txBody>
          <a:bodyPr anchor="ctr">
            <a:spAutoFit/>
          </a:bodyPr>
          <a:lstStyle/>
          <a:p>
            <a:pPr algn="ctr"/>
            <a:r>
              <a:rPr lang="ru-RU" sz="2800" b="1" dirty="0">
                <a:latin typeface="Times New Roman" pitchFamily="18" charset="0"/>
                <a:cs typeface="Times New Roman" pitchFamily="18" charset="0"/>
              </a:rPr>
              <a:t>Доходы бюджета </a:t>
            </a:r>
            <a:r>
              <a:rPr lang="ru-RU" sz="2800" b="1" dirty="0" err="1">
                <a:latin typeface="Times New Roman" pitchFamily="18" charset="0"/>
                <a:cs typeface="Times New Roman" pitchFamily="18" charset="0"/>
              </a:rPr>
              <a:t>Усть-Катавского</a:t>
            </a:r>
            <a:r>
              <a:rPr lang="ru-RU" sz="2800" b="1" dirty="0">
                <a:latin typeface="Times New Roman" pitchFamily="18" charset="0"/>
                <a:cs typeface="Times New Roman" pitchFamily="18" charset="0"/>
              </a:rPr>
              <a:t> городского округа на </a:t>
            </a:r>
            <a:r>
              <a:rPr lang="ru-RU" sz="2800" b="1" dirty="0" smtClean="0">
                <a:latin typeface="Times New Roman" pitchFamily="18" charset="0"/>
                <a:cs typeface="Times New Roman" pitchFamily="18" charset="0"/>
              </a:rPr>
              <a:t>2020 год (млн. руб.)</a:t>
            </a:r>
            <a:endParaRPr lang="ru-RU" sz="2800" b="1" dirty="0">
              <a:latin typeface="Times New Roman" pitchFamily="18" charset="0"/>
              <a:cs typeface="Times New Roman" pitchFamily="18" charset="0"/>
            </a:endParaRPr>
          </a:p>
        </p:txBody>
      </p:sp>
      <p:graphicFrame>
        <p:nvGraphicFramePr>
          <p:cNvPr id="5" name="Диаграмма 4"/>
          <p:cNvGraphicFramePr/>
          <p:nvPr/>
        </p:nvGraphicFramePr>
        <p:xfrm>
          <a:off x="1524000" y="1397000"/>
          <a:ext cx="6096000" cy="4064000"/>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179203" name="Picture 17" descr="Untitled-2"/>
          <p:cNvPicPr>
            <a:picLocks noChangeAspect="1" noChangeArrowheads="1"/>
          </p:cNvPicPr>
          <p:nvPr/>
        </p:nvPicPr>
        <p:blipFill>
          <a:blip r:embed="rId3"/>
          <a:srcRect/>
          <a:stretch>
            <a:fillRect/>
          </a:stretch>
        </p:blipFill>
        <p:spPr bwMode="auto">
          <a:xfrm>
            <a:off x="127000" y="136525"/>
            <a:ext cx="873125" cy="1077913"/>
          </a:xfrm>
          <a:prstGeom prst="rect">
            <a:avLst/>
          </a:prstGeom>
          <a:noFill/>
          <a:ln w="9525">
            <a:noFill/>
            <a:miter lim="800000"/>
            <a:headEnd/>
            <a:tailEnd/>
          </a:ln>
        </p:spPr>
      </p:pic>
      <p:sp>
        <p:nvSpPr>
          <p:cNvPr id="179204" name="Rectangle 5"/>
          <p:cNvSpPr>
            <a:spLocks noChangeArrowheads="1"/>
          </p:cNvSpPr>
          <p:nvPr/>
        </p:nvSpPr>
        <p:spPr bwMode="auto">
          <a:xfrm>
            <a:off x="1000125" y="219075"/>
            <a:ext cx="7929563" cy="954107"/>
          </a:xfrm>
          <a:prstGeom prst="rect">
            <a:avLst/>
          </a:prstGeom>
          <a:noFill/>
          <a:ln w="9525">
            <a:noFill/>
            <a:miter lim="800000"/>
            <a:headEnd/>
            <a:tailEnd/>
          </a:ln>
        </p:spPr>
        <p:txBody>
          <a:bodyPr anchor="ctr">
            <a:spAutoFit/>
          </a:bodyPr>
          <a:lstStyle/>
          <a:p>
            <a:pPr algn="ctr"/>
            <a:r>
              <a:rPr lang="ru-RU" sz="2800" b="1" dirty="0">
                <a:latin typeface="Times New Roman" pitchFamily="18" charset="0"/>
                <a:cs typeface="Times New Roman" pitchFamily="18" charset="0"/>
              </a:rPr>
              <a:t>Собственные доходы бюджета на </a:t>
            </a:r>
            <a:r>
              <a:rPr lang="ru-RU" sz="2800" b="1" dirty="0" smtClean="0">
                <a:latin typeface="Times New Roman" pitchFamily="18" charset="0"/>
                <a:cs typeface="Times New Roman" pitchFamily="18" charset="0"/>
              </a:rPr>
              <a:t>2020 год</a:t>
            </a:r>
            <a:br>
              <a:rPr lang="ru-RU" sz="2800" b="1" dirty="0" smtClean="0">
                <a:latin typeface="Times New Roman" pitchFamily="18" charset="0"/>
                <a:cs typeface="Times New Roman" pitchFamily="18" charset="0"/>
              </a:rPr>
            </a:br>
            <a:r>
              <a:rPr lang="ru-RU" sz="2800" b="1" dirty="0" smtClean="0">
                <a:latin typeface="Times New Roman" pitchFamily="18" charset="0"/>
                <a:cs typeface="Times New Roman" pitchFamily="18" charset="0"/>
              </a:rPr>
              <a:t>(млн. руб.)</a:t>
            </a:r>
            <a:endParaRPr lang="ru-RU" sz="2800" b="1" dirty="0">
              <a:latin typeface="Times New Roman" pitchFamily="18" charset="0"/>
              <a:cs typeface="Times New Roman" pitchFamily="18" charset="0"/>
            </a:endParaRPr>
          </a:p>
        </p:txBody>
      </p:sp>
      <p:sp>
        <p:nvSpPr>
          <p:cNvPr id="179205" name="Rectangle 3"/>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ru-RU" sz="1800"/>
          </a:p>
        </p:txBody>
      </p:sp>
      <p:graphicFrame>
        <p:nvGraphicFramePr>
          <p:cNvPr id="6" name="Диаграмма 5"/>
          <p:cNvGraphicFramePr/>
          <p:nvPr/>
        </p:nvGraphicFramePr>
        <p:xfrm>
          <a:off x="0" y="1000108"/>
          <a:ext cx="9144000" cy="5572164"/>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178179" name="Picture 17" descr="Untitled-2"/>
          <p:cNvPicPr>
            <a:picLocks noChangeAspect="1" noChangeArrowheads="1"/>
          </p:cNvPicPr>
          <p:nvPr/>
        </p:nvPicPr>
        <p:blipFill>
          <a:blip r:embed="rId3"/>
          <a:srcRect/>
          <a:stretch>
            <a:fillRect/>
          </a:stretch>
        </p:blipFill>
        <p:spPr bwMode="auto">
          <a:xfrm>
            <a:off x="127000" y="136525"/>
            <a:ext cx="873125" cy="1077913"/>
          </a:xfrm>
          <a:prstGeom prst="rect">
            <a:avLst/>
          </a:prstGeom>
          <a:noFill/>
          <a:ln w="9525">
            <a:noFill/>
            <a:miter lim="800000"/>
            <a:headEnd/>
            <a:tailEnd/>
          </a:ln>
        </p:spPr>
      </p:pic>
      <p:sp>
        <p:nvSpPr>
          <p:cNvPr id="178180" name="Rectangle 6"/>
          <p:cNvSpPr>
            <a:spLocks noChangeArrowheads="1"/>
          </p:cNvSpPr>
          <p:nvPr/>
        </p:nvSpPr>
        <p:spPr bwMode="auto">
          <a:xfrm>
            <a:off x="935038" y="150813"/>
            <a:ext cx="8199872" cy="2246769"/>
          </a:xfrm>
          <a:prstGeom prst="rect">
            <a:avLst/>
          </a:prstGeom>
          <a:noFill/>
          <a:ln w="9525">
            <a:noFill/>
            <a:miter lim="800000"/>
            <a:headEnd/>
            <a:tailEnd/>
          </a:ln>
        </p:spPr>
        <p:txBody>
          <a:bodyPr wrap="none" anchor="ctr">
            <a:spAutoFit/>
          </a:bodyPr>
          <a:lstStyle/>
          <a:p>
            <a:pPr algn="ctr"/>
            <a:r>
              <a:rPr lang="ru-RU" sz="2800" b="1" dirty="0">
                <a:latin typeface="Times New Roman" pitchFamily="18" charset="0"/>
                <a:cs typeface="Times New Roman" pitchFamily="18" charset="0"/>
              </a:rPr>
              <a:t>Структура межбюджетных трансфертов на </a:t>
            </a:r>
            <a:r>
              <a:rPr lang="ru-RU" sz="2800" b="1" dirty="0" smtClean="0">
                <a:latin typeface="Times New Roman" pitchFamily="18" charset="0"/>
                <a:cs typeface="Times New Roman" pitchFamily="18" charset="0"/>
              </a:rPr>
              <a:t>2020г.</a:t>
            </a:r>
            <a:br>
              <a:rPr lang="ru-RU" sz="2800" b="1" dirty="0" smtClean="0">
                <a:latin typeface="Times New Roman" pitchFamily="18" charset="0"/>
                <a:cs typeface="Times New Roman" pitchFamily="18" charset="0"/>
              </a:rPr>
            </a:br>
            <a:r>
              <a:rPr lang="ru-RU" sz="2800" b="1" dirty="0" smtClean="0">
                <a:latin typeface="Times New Roman" pitchFamily="18" charset="0"/>
                <a:cs typeface="Times New Roman" pitchFamily="18" charset="0"/>
              </a:rPr>
              <a:t>(млн.руб.)</a:t>
            </a:r>
            <a:endParaRPr lang="ru-RU" sz="2800" b="1" dirty="0">
              <a:latin typeface="Times New Roman" pitchFamily="18" charset="0"/>
              <a:cs typeface="Times New Roman" pitchFamily="18" charset="0"/>
            </a:endParaRPr>
          </a:p>
          <a:p>
            <a:pPr algn="ctr"/>
            <a:endParaRPr lang="ru-RU" sz="2800" b="1" dirty="0">
              <a:latin typeface="Times New Roman" pitchFamily="18" charset="0"/>
              <a:cs typeface="Times New Roman" pitchFamily="18" charset="0"/>
            </a:endParaRPr>
          </a:p>
          <a:p>
            <a:pPr algn="ctr"/>
            <a:endParaRPr lang="ru-RU" sz="2800" b="1" dirty="0">
              <a:latin typeface="Times New Roman" pitchFamily="18" charset="0"/>
              <a:cs typeface="Times New Roman" pitchFamily="18" charset="0"/>
            </a:endParaRPr>
          </a:p>
          <a:p>
            <a:pPr algn="ctr" eaLnBrk="0" hangingPunct="0"/>
            <a:endParaRPr lang="ru-RU" sz="2800" b="1" dirty="0">
              <a:latin typeface="Times New Roman" pitchFamily="18" charset="0"/>
              <a:cs typeface="Times New Roman" pitchFamily="18" charset="0"/>
            </a:endParaRPr>
          </a:p>
        </p:txBody>
      </p:sp>
      <p:sp>
        <p:nvSpPr>
          <p:cNvPr id="178181" name="Rectangle 7"/>
          <p:cNvSpPr>
            <a:spLocks noChangeArrowheads="1"/>
          </p:cNvSpPr>
          <p:nvPr/>
        </p:nvSpPr>
        <p:spPr bwMode="auto">
          <a:xfrm>
            <a:off x="142875" y="5546725"/>
            <a:ext cx="8786813" cy="366713"/>
          </a:xfrm>
          <a:prstGeom prst="rect">
            <a:avLst/>
          </a:prstGeom>
          <a:noFill/>
          <a:ln w="9525">
            <a:noFill/>
            <a:miter lim="800000"/>
            <a:headEnd/>
            <a:tailEnd/>
          </a:ln>
        </p:spPr>
        <p:txBody>
          <a:bodyPr anchor="ctr">
            <a:spAutoFit/>
          </a:bodyPr>
          <a:lstStyle/>
          <a:p>
            <a:pPr>
              <a:tabLst>
                <a:tab pos="161925" algn="l"/>
              </a:tabLst>
            </a:pPr>
            <a:endParaRPr lang="ru-RU" sz="1800" b="1">
              <a:latin typeface="Times New Roman" pitchFamily="18" charset="0"/>
              <a:cs typeface="Times New Roman" pitchFamily="18" charset="0"/>
            </a:endParaRPr>
          </a:p>
        </p:txBody>
      </p:sp>
      <p:sp>
        <p:nvSpPr>
          <p:cNvPr id="178182" name="TextBox 7"/>
          <p:cNvSpPr txBox="1">
            <a:spLocks noChangeArrowheads="1"/>
          </p:cNvSpPr>
          <p:nvPr/>
        </p:nvSpPr>
        <p:spPr bwMode="auto">
          <a:xfrm>
            <a:off x="857250" y="4714875"/>
            <a:ext cx="7572375" cy="1803400"/>
          </a:xfrm>
          <a:prstGeom prst="rect">
            <a:avLst/>
          </a:prstGeom>
          <a:noFill/>
          <a:ln w="9525">
            <a:noFill/>
            <a:miter lim="800000"/>
            <a:headEnd/>
            <a:tailEnd/>
          </a:ln>
        </p:spPr>
        <p:txBody>
          <a:bodyPr>
            <a:spAutoFit/>
          </a:bodyPr>
          <a:lstStyle/>
          <a:p>
            <a:pPr>
              <a:tabLst>
                <a:tab pos="161925" algn="l"/>
              </a:tabLst>
            </a:pPr>
            <a:r>
              <a:rPr lang="ru-RU" b="1" dirty="0">
                <a:cs typeface="Times New Roman" pitchFamily="18" charset="0"/>
              </a:rPr>
              <a:t>Виды финансовой помощи в бюджет </a:t>
            </a:r>
            <a:r>
              <a:rPr lang="ru-RU" b="1" dirty="0" err="1">
                <a:cs typeface="Times New Roman" pitchFamily="18" charset="0"/>
              </a:rPr>
              <a:t>Усть-Катавского</a:t>
            </a:r>
            <a:r>
              <a:rPr lang="ru-RU" b="1" dirty="0">
                <a:cs typeface="Times New Roman" pitchFamily="18" charset="0"/>
              </a:rPr>
              <a:t> городского округа из федерального бюджета и бюджета Челябинской области</a:t>
            </a:r>
          </a:p>
          <a:p>
            <a:pPr eaLnBrk="0" hangingPunct="0">
              <a:tabLst>
                <a:tab pos="161925" algn="l"/>
              </a:tabLst>
            </a:pPr>
            <a:r>
              <a:rPr lang="ru-RU" b="1" dirty="0">
                <a:cs typeface="Times New Roman" pitchFamily="18" charset="0"/>
              </a:rPr>
              <a:t>*	Дотация на выравнивание бюджетной обеспеченности</a:t>
            </a:r>
            <a:r>
              <a:rPr lang="en-US" b="1" dirty="0">
                <a:cs typeface="Times New Roman" pitchFamily="18" charset="0"/>
              </a:rPr>
              <a:t> </a:t>
            </a:r>
            <a:r>
              <a:rPr lang="ru-RU" b="1" dirty="0">
                <a:cs typeface="Times New Roman" pitchFamily="18" charset="0"/>
              </a:rPr>
              <a:t>-</a:t>
            </a:r>
            <a:r>
              <a:rPr lang="en-US" b="1" dirty="0">
                <a:cs typeface="Times New Roman" pitchFamily="18" charset="0"/>
              </a:rPr>
              <a:t> </a:t>
            </a:r>
            <a:r>
              <a:rPr lang="ru-RU" b="1" dirty="0" smtClean="0">
                <a:cs typeface="Times New Roman" pitchFamily="18" charset="0"/>
              </a:rPr>
              <a:t>47,3</a:t>
            </a:r>
            <a:r>
              <a:rPr lang="en-US" b="1" dirty="0" smtClean="0">
                <a:cs typeface="Times New Roman" pitchFamily="18" charset="0"/>
              </a:rPr>
              <a:t> </a:t>
            </a:r>
            <a:r>
              <a:rPr lang="ru-RU" b="1" dirty="0">
                <a:cs typeface="Times New Roman" pitchFamily="18" charset="0"/>
              </a:rPr>
              <a:t>млн. руб.</a:t>
            </a:r>
          </a:p>
          <a:p>
            <a:pPr eaLnBrk="0" hangingPunct="0">
              <a:tabLst>
                <a:tab pos="161925" algn="l"/>
              </a:tabLst>
            </a:pPr>
            <a:r>
              <a:rPr lang="ru-RU" b="1" dirty="0">
                <a:cs typeface="Times New Roman" pitchFamily="18" charset="0"/>
              </a:rPr>
              <a:t>*	Субсидии местным бюджетам </a:t>
            </a:r>
            <a:r>
              <a:rPr lang="ru-RU" b="1" dirty="0" smtClean="0">
                <a:cs typeface="Times New Roman" pitchFamily="18" charset="0"/>
              </a:rPr>
              <a:t>– 323,1 </a:t>
            </a:r>
            <a:r>
              <a:rPr lang="ru-RU" b="1" dirty="0">
                <a:cs typeface="Times New Roman" pitchFamily="18" charset="0"/>
              </a:rPr>
              <a:t>млн. руб.</a:t>
            </a:r>
          </a:p>
          <a:p>
            <a:pPr eaLnBrk="0" hangingPunct="0">
              <a:tabLst>
                <a:tab pos="161925" algn="l"/>
              </a:tabLst>
            </a:pPr>
            <a:r>
              <a:rPr lang="ru-RU" b="1" dirty="0">
                <a:cs typeface="Times New Roman" pitchFamily="18" charset="0"/>
              </a:rPr>
              <a:t>*	Субвенции местным бюджетам </a:t>
            </a:r>
            <a:r>
              <a:rPr lang="ru-RU" b="1" dirty="0" smtClean="0">
                <a:cs typeface="Times New Roman" pitchFamily="18" charset="0"/>
              </a:rPr>
              <a:t>– 463,5 </a:t>
            </a:r>
            <a:r>
              <a:rPr lang="ru-RU" b="1" dirty="0">
                <a:cs typeface="Times New Roman" pitchFamily="18" charset="0"/>
              </a:rPr>
              <a:t>млн. руб.</a:t>
            </a:r>
          </a:p>
          <a:p>
            <a:pPr eaLnBrk="0" hangingPunct="0">
              <a:buFont typeface="Arial" charset="0"/>
              <a:buChar char="•"/>
              <a:tabLst>
                <a:tab pos="161925" algn="l"/>
              </a:tabLst>
            </a:pPr>
            <a:r>
              <a:rPr lang="ru-RU" b="1" dirty="0">
                <a:cs typeface="Times New Roman" pitchFamily="18" charset="0"/>
              </a:rPr>
              <a:t>Итого </a:t>
            </a:r>
            <a:r>
              <a:rPr lang="ru-RU" b="1" dirty="0" smtClean="0">
                <a:cs typeface="Times New Roman" pitchFamily="18" charset="0"/>
              </a:rPr>
              <a:t>– 833,9 </a:t>
            </a:r>
            <a:r>
              <a:rPr lang="ru-RU" b="1" dirty="0">
                <a:cs typeface="Times New Roman" pitchFamily="18" charset="0"/>
              </a:rPr>
              <a:t>млн. руб.</a:t>
            </a:r>
          </a:p>
          <a:p>
            <a:pPr>
              <a:tabLst>
                <a:tab pos="161925" algn="l"/>
              </a:tabLst>
            </a:pPr>
            <a:endParaRPr lang="ru-RU" dirty="0"/>
          </a:p>
        </p:txBody>
      </p:sp>
      <p:graphicFrame>
        <p:nvGraphicFramePr>
          <p:cNvPr id="7" name="Диаграмма 6"/>
          <p:cNvGraphicFramePr/>
          <p:nvPr/>
        </p:nvGraphicFramePr>
        <p:xfrm>
          <a:off x="1500166" y="928670"/>
          <a:ext cx="6096000" cy="3921124"/>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183298" name="Picture 17" descr="Untitled-2"/>
          <p:cNvPicPr>
            <a:picLocks noChangeAspect="1" noChangeArrowheads="1"/>
          </p:cNvPicPr>
          <p:nvPr/>
        </p:nvPicPr>
        <p:blipFill>
          <a:blip r:embed="rId3"/>
          <a:srcRect/>
          <a:stretch>
            <a:fillRect/>
          </a:stretch>
        </p:blipFill>
        <p:spPr bwMode="auto">
          <a:xfrm>
            <a:off x="127000" y="136525"/>
            <a:ext cx="873125" cy="1077913"/>
          </a:xfrm>
          <a:prstGeom prst="rect">
            <a:avLst/>
          </a:prstGeom>
          <a:noFill/>
          <a:ln w="9525">
            <a:noFill/>
            <a:miter lim="800000"/>
            <a:headEnd/>
            <a:tailEnd/>
          </a:ln>
        </p:spPr>
      </p:pic>
      <p:sp>
        <p:nvSpPr>
          <p:cNvPr id="183299" name="Rectangle 1"/>
          <p:cNvSpPr>
            <a:spLocks noChangeArrowheads="1"/>
          </p:cNvSpPr>
          <p:nvPr/>
        </p:nvSpPr>
        <p:spPr bwMode="auto">
          <a:xfrm>
            <a:off x="1000125" y="328613"/>
            <a:ext cx="7929563" cy="830262"/>
          </a:xfrm>
          <a:prstGeom prst="rect">
            <a:avLst/>
          </a:prstGeom>
          <a:noFill/>
          <a:ln w="9525">
            <a:noFill/>
            <a:miter lim="800000"/>
            <a:headEnd/>
            <a:tailEnd/>
          </a:ln>
        </p:spPr>
        <p:txBody>
          <a:bodyPr anchor="ctr">
            <a:spAutoFit/>
          </a:bodyPr>
          <a:lstStyle/>
          <a:p>
            <a:pPr algn="ctr"/>
            <a:r>
              <a:rPr lang="ru-RU" sz="2400" b="1">
                <a:latin typeface="Times New Roman" pitchFamily="18" charset="0"/>
                <a:cs typeface="Times New Roman" pitchFamily="18" charset="0"/>
              </a:rPr>
              <a:t>Основные подходы к планированию бюджетных ассигнований и приоритеты бюджетных расходов</a:t>
            </a:r>
          </a:p>
        </p:txBody>
      </p:sp>
      <p:sp>
        <p:nvSpPr>
          <p:cNvPr id="183300" name="Rectangle 2"/>
          <p:cNvSpPr>
            <a:spLocks noChangeArrowheads="1"/>
          </p:cNvSpPr>
          <p:nvPr/>
        </p:nvSpPr>
        <p:spPr bwMode="auto">
          <a:xfrm>
            <a:off x="142875" y="1498600"/>
            <a:ext cx="8858250" cy="5262979"/>
          </a:xfrm>
          <a:prstGeom prst="rect">
            <a:avLst/>
          </a:prstGeom>
          <a:noFill/>
          <a:ln w="9525">
            <a:noFill/>
            <a:miter lim="800000"/>
            <a:headEnd/>
            <a:tailEnd/>
          </a:ln>
        </p:spPr>
        <p:txBody>
          <a:bodyPr anchor="ctr">
            <a:spAutoFit/>
          </a:bodyPr>
          <a:lstStyle/>
          <a:p>
            <a:pPr algn="just"/>
            <a:r>
              <a:rPr lang="ru-RU" sz="1400" b="1" dirty="0" smtClean="0">
                <a:latin typeface="Times New Roman" pitchFamily="18" charset="0"/>
                <a:cs typeface="Times New Roman" pitchFamily="18" charset="0"/>
              </a:rPr>
              <a:t>Особенности формирования расходной части бюджета округа на 2020-2022 годы обусловлены:</a:t>
            </a:r>
            <a:endParaRPr lang="ru-RU" sz="1400" b="1" i="1" dirty="0" smtClean="0">
              <a:latin typeface="Times New Roman" pitchFamily="18" charset="0"/>
              <a:cs typeface="Times New Roman" pitchFamily="18" charset="0"/>
            </a:endParaRPr>
          </a:p>
          <a:p>
            <a:pPr algn="just"/>
            <a:r>
              <a:rPr lang="ru-RU" sz="1400" b="1" dirty="0" smtClean="0">
                <a:latin typeface="Times New Roman" pitchFamily="18" charset="0"/>
                <a:cs typeface="Times New Roman" pitchFamily="18" charset="0"/>
              </a:rPr>
              <a:t>1) реализацией мероприятий, предусмотренных Указом Президента Российской Федерации от 07.05.2018 г. № 204 «О национальных целях и стратегических задачах развития Российской Федерации на период до 2024 года» и включением бюджетных ассигнований на их реализацию в соответствии с паспортами муниципальных программ;</a:t>
            </a:r>
            <a:endParaRPr lang="ru-RU" sz="1400" b="1" i="1" dirty="0" smtClean="0">
              <a:latin typeface="Times New Roman" pitchFamily="18" charset="0"/>
              <a:cs typeface="Times New Roman" pitchFamily="18" charset="0"/>
            </a:endParaRPr>
          </a:p>
          <a:p>
            <a:pPr algn="just"/>
            <a:r>
              <a:rPr lang="ru-RU" sz="1400" b="1" dirty="0" smtClean="0">
                <a:latin typeface="Times New Roman" pitchFamily="18" charset="0"/>
                <a:cs typeface="Times New Roman" pitchFamily="18" charset="0"/>
              </a:rPr>
              <a:t>2) необходимостью сохранения достигнутого уровня целевых показателей Указов Президента Российской Федерации от 07.05.2012 г. в части оплаты труда работников бюджетного сектора, а также обеспечения минимального размера оплаты труда в соответствии с Федеральным законом «О минимальном размере оплаты труда»;</a:t>
            </a:r>
            <a:endParaRPr lang="ru-RU" sz="1400" b="1" i="1" dirty="0" smtClean="0">
              <a:latin typeface="Times New Roman" pitchFamily="18" charset="0"/>
              <a:cs typeface="Times New Roman" pitchFamily="18" charset="0"/>
            </a:endParaRPr>
          </a:p>
          <a:p>
            <a:pPr algn="just"/>
            <a:r>
              <a:rPr lang="ru-RU" sz="1400" b="1" dirty="0" smtClean="0">
                <a:latin typeface="Times New Roman" pitchFamily="18" charset="0"/>
                <a:cs typeface="Times New Roman" pitchFamily="18" charset="0"/>
              </a:rPr>
              <a:t>3) дальнейшим внедрением в Челябинской области проектной деятельности и включением в состав муниципальных программ муниципальных и приоритетных проектов развития городского округа; </a:t>
            </a:r>
            <a:endParaRPr lang="ru-RU" sz="1400" b="1" i="1" dirty="0" smtClean="0">
              <a:latin typeface="Times New Roman" pitchFamily="18" charset="0"/>
              <a:cs typeface="Times New Roman" pitchFamily="18" charset="0"/>
            </a:endParaRPr>
          </a:p>
          <a:p>
            <a:pPr algn="just"/>
            <a:r>
              <a:rPr lang="ru-RU" sz="1400" b="1" dirty="0" smtClean="0">
                <a:latin typeface="Times New Roman" pitchFamily="18" charset="0"/>
                <a:cs typeface="Times New Roman" pitchFamily="18" charset="0"/>
              </a:rPr>
              <a:t>4) уточнением объема бюджетных ассигнований с учетом:</a:t>
            </a:r>
            <a:endParaRPr lang="ru-RU" sz="1400" b="1" i="1" dirty="0" smtClean="0">
              <a:latin typeface="Times New Roman" pitchFamily="18" charset="0"/>
              <a:cs typeface="Times New Roman" pitchFamily="18" charset="0"/>
            </a:endParaRPr>
          </a:p>
          <a:p>
            <a:pPr algn="just"/>
            <a:r>
              <a:rPr lang="ru-RU" sz="1400" b="1" dirty="0" smtClean="0">
                <a:latin typeface="Times New Roman" pitchFamily="18" charset="0"/>
                <a:cs typeface="Times New Roman" pitchFamily="18" charset="0"/>
              </a:rPr>
              <a:t>- увеличения фондов оплаты труда работников организаций бюджетной сферы области в целях сохранения достигнутых целевых показателей, определенных «майскими» указами Президента РФ 2012 года, и индексации на прогнозируемый уровень инфляции оплаты труда отдельных категорий работников;</a:t>
            </a:r>
            <a:endParaRPr lang="ru-RU" sz="1400" b="1" i="1" dirty="0" smtClean="0">
              <a:latin typeface="Times New Roman" pitchFamily="18" charset="0"/>
              <a:cs typeface="Times New Roman" pitchFamily="18" charset="0"/>
            </a:endParaRPr>
          </a:p>
          <a:p>
            <a:pPr algn="just"/>
            <a:r>
              <a:rPr lang="ru-RU" sz="1400" b="1" dirty="0" smtClean="0">
                <a:latin typeface="Times New Roman" pitchFamily="18" charset="0"/>
                <a:cs typeface="Times New Roman" pitchFamily="18" charset="0"/>
              </a:rPr>
              <a:t>- установления минимального размера оплаты труда на основе принятых изменений в федеральное законодательство в размере величины прожиточного минимума трудоспособного населения;</a:t>
            </a:r>
            <a:endParaRPr lang="ru-RU" sz="1400" b="1" i="1" dirty="0" smtClean="0">
              <a:latin typeface="Times New Roman" pitchFamily="18" charset="0"/>
              <a:cs typeface="Times New Roman" pitchFamily="18" charset="0"/>
            </a:endParaRPr>
          </a:p>
          <a:p>
            <a:pPr algn="just"/>
            <a:r>
              <a:rPr lang="ru-RU" sz="1400" b="1" dirty="0" smtClean="0">
                <a:latin typeface="Times New Roman" pitchFamily="18" charset="0"/>
                <a:cs typeface="Times New Roman" pitchFamily="18" charset="0"/>
              </a:rPr>
              <a:t>- индексации размеров социальных выплат, установленных законодательством Челябинской области и муниципальными правовыми актами </a:t>
            </a:r>
            <a:r>
              <a:rPr lang="ru-RU" sz="1400" b="1" dirty="0" err="1" smtClean="0">
                <a:latin typeface="Times New Roman" pitchFamily="18" charset="0"/>
                <a:cs typeface="Times New Roman" pitchFamily="18" charset="0"/>
              </a:rPr>
              <a:t>Усть-Катавского</a:t>
            </a:r>
            <a:r>
              <a:rPr lang="ru-RU" sz="1400" b="1" dirty="0" smtClean="0">
                <a:latin typeface="Times New Roman" pitchFamily="18" charset="0"/>
                <a:cs typeface="Times New Roman" pitchFamily="18" charset="0"/>
              </a:rPr>
              <a:t> городского округа;</a:t>
            </a:r>
            <a:endParaRPr lang="ru-RU" sz="1400" b="1" i="1" dirty="0" smtClean="0">
              <a:latin typeface="Times New Roman" pitchFamily="18" charset="0"/>
              <a:cs typeface="Times New Roman" pitchFamily="18" charset="0"/>
            </a:endParaRPr>
          </a:p>
          <a:p>
            <a:pPr algn="just"/>
            <a:r>
              <a:rPr lang="ru-RU" sz="1400" b="1" dirty="0" smtClean="0">
                <a:latin typeface="Times New Roman" pitchFamily="18" charset="0"/>
                <a:cs typeface="Times New Roman" pitchFamily="18" charset="0"/>
              </a:rPr>
              <a:t>- увеличения бюджетных ассигнований в связи с принятием в текущем году расходных обязательств, действие которых распространяется на планируемый период;</a:t>
            </a:r>
            <a:endParaRPr lang="ru-RU" sz="1400" b="1" i="1" dirty="0" smtClean="0">
              <a:latin typeface="Times New Roman" pitchFamily="18" charset="0"/>
              <a:cs typeface="Times New Roman" pitchFamily="18" charset="0"/>
            </a:endParaRPr>
          </a:p>
          <a:p>
            <a:pPr algn="just">
              <a:buFontTx/>
              <a:buChar char="-"/>
            </a:pPr>
            <a:r>
              <a:rPr lang="ru-RU" sz="1400" b="1" dirty="0" smtClean="0">
                <a:latin typeface="Times New Roman" pitchFamily="18" charset="0"/>
                <a:cs typeface="Times New Roman" pitchFamily="18" charset="0"/>
              </a:rPr>
              <a:t> индексации расходов на содержание муниципальных учреждений (за исключением фонда оплаты труда, налоговых и других платежей в бюджет) на 5 % к первоначальному уровню 2019 года.</a:t>
            </a:r>
            <a:endParaRPr lang="ru-RU" sz="1400" b="1" i="1" dirty="0" smtClean="0">
              <a:latin typeface="Times New Roman" pitchFamily="18" charset="0"/>
              <a:cs typeface="Times New Roman" pitchFamily="18" charset="0"/>
            </a:endParaRPr>
          </a:p>
          <a:p>
            <a:pPr indent="450850" algn="just">
              <a:buFontTx/>
              <a:buChar char="-"/>
            </a:pPr>
            <a:endParaRPr lang="ru-RU" sz="1400" b="1" dirty="0">
              <a:latin typeface="Times New Roman" pitchFamily="18" charset="0"/>
              <a:cs typeface="Times New Roman" pitchFamily="18"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pic>
        <p:nvPicPr>
          <p:cNvPr id="185346" name="Picture 17" descr="Untitled-2"/>
          <p:cNvPicPr>
            <a:picLocks noChangeAspect="1" noChangeArrowheads="1"/>
          </p:cNvPicPr>
          <p:nvPr/>
        </p:nvPicPr>
        <p:blipFill>
          <a:blip r:embed="rId3"/>
          <a:srcRect/>
          <a:stretch>
            <a:fillRect/>
          </a:stretch>
        </p:blipFill>
        <p:spPr bwMode="auto">
          <a:xfrm>
            <a:off x="127000" y="136525"/>
            <a:ext cx="873125" cy="1077913"/>
          </a:xfrm>
          <a:prstGeom prst="rect">
            <a:avLst/>
          </a:prstGeom>
          <a:noFill/>
          <a:ln w="9525">
            <a:noFill/>
            <a:miter lim="800000"/>
            <a:headEnd/>
            <a:tailEnd/>
          </a:ln>
        </p:spPr>
      </p:pic>
      <p:sp>
        <p:nvSpPr>
          <p:cNvPr id="185347" name="Rectangle 2"/>
          <p:cNvSpPr>
            <a:spLocks noChangeArrowheads="1"/>
          </p:cNvSpPr>
          <p:nvPr/>
        </p:nvSpPr>
        <p:spPr bwMode="auto">
          <a:xfrm>
            <a:off x="714375" y="1730375"/>
            <a:ext cx="7929563" cy="3631763"/>
          </a:xfrm>
          <a:prstGeom prst="rect">
            <a:avLst/>
          </a:prstGeom>
          <a:noFill/>
          <a:ln w="9525">
            <a:noFill/>
            <a:miter lim="800000"/>
            <a:headEnd/>
            <a:tailEnd/>
          </a:ln>
        </p:spPr>
        <p:txBody>
          <a:bodyPr anchor="ctr">
            <a:spAutoFit/>
          </a:bodyPr>
          <a:lstStyle/>
          <a:p>
            <a:pPr indent="450850" algn="just"/>
            <a:r>
              <a:rPr lang="ru-RU" sz="1800" b="1" dirty="0">
                <a:latin typeface="Times New Roman" pitchFamily="18" charset="0"/>
                <a:cs typeface="Times New Roman" pitchFamily="18" charset="0"/>
              </a:rPr>
              <a:t>   Подходы, применяемые при планировании бюджета:</a:t>
            </a:r>
          </a:p>
          <a:p>
            <a:pPr indent="450850" algn="just"/>
            <a:endParaRPr lang="ru-RU" sz="1800" b="1" dirty="0">
              <a:latin typeface="Times New Roman" pitchFamily="18" charset="0"/>
              <a:cs typeface="Times New Roman" pitchFamily="18" charset="0"/>
            </a:endParaRPr>
          </a:p>
          <a:p>
            <a:pPr indent="450850" algn="just">
              <a:buFont typeface="Wingdings" pitchFamily="2" charset="2"/>
              <a:buChar char="Ø"/>
            </a:pPr>
            <a:r>
              <a:rPr lang="ru-RU" sz="1800" b="1" dirty="0">
                <a:latin typeface="Times New Roman" pitchFamily="18" charset="0"/>
                <a:cs typeface="Times New Roman" pitchFamily="18" charset="0"/>
              </a:rPr>
              <a:t> </a:t>
            </a:r>
            <a:r>
              <a:rPr lang="ru-RU" b="1" dirty="0">
                <a:latin typeface="Times New Roman" pitchFamily="18" charset="0"/>
                <a:cs typeface="Times New Roman" pitchFamily="18" charset="0"/>
              </a:rPr>
              <a:t>В связи с необходимостью включения в бюджет округа средств местного бюджета в части выполнения условий </a:t>
            </a:r>
            <a:r>
              <a:rPr lang="ru-RU" b="1" dirty="0" err="1">
                <a:latin typeface="Times New Roman" pitchFamily="18" charset="0"/>
                <a:cs typeface="Times New Roman" pitchFamily="18" charset="0"/>
              </a:rPr>
              <a:t>софинансирования</a:t>
            </a:r>
            <a:r>
              <a:rPr lang="ru-RU" b="1" dirty="0">
                <a:latin typeface="Times New Roman" pitchFamily="18" charset="0"/>
                <a:cs typeface="Times New Roman" pitchFamily="18" charset="0"/>
              </a:rPr>
              <a:t> при предоставлении субсидий из областного и федерального бюджетов Фонд оплаты труда работников бюджетной сферы предусмотрен в размере 90% от расчетного ФОТ на </a:t>
            </a:r>
            <a:r>
              <a:rPr lang="ru-RU" b="1" dirty="0" smtClean="0">
                <a:latin typeface="Times New Roman" pitchFamily="18" charset="0"/>
                <a:cs typeface="Times New Roman" pitchFamily="18" charset="0"/>
              </a:rPr>
              <a:t>2019 </a:t>
            </a:r>
            <a:r>
              <a:rPr lang="ru-RU" b="1" dirty="0">
                <a:latin typeface="Times New Roman" pitchFamily="18" charset="0"/>
                <a:cs typeface="Times New Roman" pitchFamily="18" charset="0"/>
              </a:rPr>
              <a:t>год, расходы на уплату налогов бюджетными учреждениями предусмотрены в размере 75% от расчетов.  </a:t>
            </a:r>
            <a:endParaRPr lang="en-US" b="1" dirty="0">
              <a:latin typeface="Times New Roman" pitchFamily="18" charset="0"/>
              <a:cs typeface="Times New Roman" pitchFamily="18" charset="0"/>
            </a:endParaRPr>
          </a:p>
          <a:p>
            <a:pPr indent="450850" algn="just">
              <a:buFont typeface="Wingdings" pitchFamily="2" charset="2"/>
              <a:buChar char="Ø"/>
            </a:pPr>
            <a:r>
              <a:rPr lang="ru-RU" b="1" dirty="0">
                <a:latin typeface="Times New Roman" pitchFamily="18" charset="0"/>
                <a:cs typeface="Times New Roman" pitchFamily="18" charset="0"/>
              </a:rPr>
              <a:t>Бюджетные ассигнования на обеспечение деятельности муниципальных казенных учреждений и органов местного самоуправления, а также на предоставление субсидий муниципальным бюджетным и автономным учреждениям на выполнение муниципального задания за счет средств местного бюджета запланированы на </a:t>
            </a:r>
            <a:r>
              <a:rPr lang="ru-RU" b="1" dirty="0" smtClean="0">
                <a:latin typeface="Times New Roman" pitchFamily="18" charset="0"/>
                <a:cs typeface="Times New Roman" pitchFamily="18" charset="0"/>
              </a:rPr>
              <a:t>90% </a:t>
            </a:r>
            <a:r>
              <a:rPr lang="ru-RU" b="1" dirty="0">
                <a:latin typeface="Times New Roman" pitchFamily="18" charset="0"/>
                <a:cs typeface="Times New Roman" pitchFamily="18" charset="0"/>
              </a:rPr>
              <a:t>от потребности, с ростом на 5% от бюджетных ассигнований </a:t>
            </a:r>
            <a:r>
              <a:rPr lang="ru-RU" b="1" dirty="0" smtClean="0">
                <a:latin typeface="Times New Roman" pitchFamily="18" charset="0"/>
                <a:cs typeface="Times New Roman" pitchFamily="18" charset="0"/>
              </a:rPr>
              <a:t>2019 </a:t>
            </a:r>
            <a:r>
              <a:rPr lang="ru-RU" b="1" dirty="0">
                <a:latin typeface="Times New Roman" pitchFamily="18" charset="0"/>
                <a:cs typeface="Times New Roman" pitchFamily="18" charset="0"/>
              </a:rPr>
              <a:t>года.</a:t>
            </a:r>
            <a:endParaRPr lang="en-US" b="1" dirty="0">
              <a:latin typeface="Times New Roman" pitchFamily="18" charset="0"/>
              <a:cs typeface="Times New Roman" pitchFamily="18" charset="0"/>
            </a:endParaRPr>
          </a:p>
        </p:txBody>
      </p:sp>
      <p:sp>
        <p:nvSpPr>
          <p:cNvPr id="185348" name="Rectangle 1"/>
          <p:cNvSpPr>
            <a:spLocks noChangeArrowheads="1"/>
          </p:cNvSpPr>
          <p:nvPr/>
        </p:nvSpPr>
        <p:spPr bwMode="auto">
          <a:xfrm>
            <a:off x="1000125" y="142875"/>
            <a:ext cx="8143875" cy="830263"/>
          </a:xfrm>
          <a:prstGeom prst="rect">
            <a:avLst/>
          </a:prstGeom>
          <a:noFill/>
          <a:ln w="9525">
            <a:noFill/>
            <a:miter lim="800000"/>
            <a:headEnd/>
            <a:tailEnd/>
          </a:ln>
        </p:spPr>
        <p:txBody>
          <a:bodyPr anchor="ctr">
            <a:spAutoFit/>
          </a:bodyPr>
          <a:lstStyle/>
          <a:p>
            <a:pPr algn="ctr"/>
            <a:r>
              <a:rPr lang="ru-RU" sz="2400" b="1">
                <a:latin typeface="Times New Roman" pitchFamily="18" charset="0"/>
                <a:cs typeface="Times New Roman" pitchFamily="18" charset="0"/>
              </a:rPr>
              <a:t>Основные подходы к планированию бюджетных ассигнований и приоритеты бюджетных расходов</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pic>
        <p:nvPicPr>
          <p:cNvPr id="186370" name="Picture 17" descr="Untitled-2"/>
          <p:cNvPicPr>
            <a:picLocks noChangeAspect="1" noChangeArrowheads="1"/>
          </p:cNvPicPr>
          <p:nvPr/>
        </p:nvPicPr>
        <p:blipFill>
          <a:blip r:embed="rId3"/>
          <a:srcRect/>
          <a:stretch>
            <a:fillRect/>
          </a:stretch>
        </p:blipFill>
        <p:spPr bwMode="auto">
          <a:xfrm>
            <a:off x="127000" y="136525"/>
            <a:ext cx="873125" cy="1077913"/>
          </a:xfrm>
          <a:prstGeom prst="rect">
            <a:avLst/>
          </a:prstGeom>
          <a:noFill/>
          <a:ln w="9525">
            <a:noFill/>
            <a:miter lim="800000"/>
            <a:headEnd/>
            <a:tailEnd/>
          </a:ln>
        </p:spPr>
      </p:pic>
      <p:sp>
        <p:nvSpPr>
          <p:cNvPr id="186371" name="Прямоугольник 3"/>
          <p:cNvSpPr>
            <a:spLocks noChangeArrowheads="1"/>
          </p:cNvSpPr>
          <p:nvPr/>
        </p:nvSpPr>
        <p:spPr bwMode="auto">
          <a:xfrm>
            <a:off x="857250" y="1214438"/>
            <a:ext cx="7715250" cy="5078313"/>
          </a:xfrm>
          <a:prstGeom prst="rect">
            <a:avLst/>
          </a:prstGeom>
          <a:noFill/>
          <a:ln w="9525">
            <a:noFill/>
            <a:miter lim="800000"/>
            <a:headEnd/>
            <a:tailEnd/>
          </a:ln>
        </p:spPr>
        <p:txBody>
          <a:bodyPr>
            <a:spAutoFit/>
          </a:bodyPr>
          <a:lstStyle/>
          <a:p>
            <a:pPr algn="just">
              <a:buFont typeface="Wingdings" pitchFamily="2" charset="2"/>
              <a:buChar char="Ø"/>
            </a:pPr>
            <a:r>
              <a:rPr lang="ru-RU" sz="1800" b="1" dirty="0">
                <a:latin typeface="Times New Roman" pitchFamily="18" charset="0"/>
                <a:cs typeface="Times New Roman" pitchFamily="18" charset="0"/>
              </a:rPr>
              <a:t>Расходы на оплату топливно-энергетических ресурсов, услуг водоснабжения, водоотведения, потребляемых муниципальными учреждениями, и электрической энергии, расходуемой на уличное освещение, в целом запланированы в полном объеме от расчетной потребности на </a:t>
            </a:r>
            <a:r>
              <a:rPr lang="ru-RU" sz="1800" b="1" dirty="0" smtClean="0">
                <a:latin typeface="Times New Roman" pitchFamily="18" charset="0"/>
                <a:cs typeface="Times New Roman" pitchFamily="18" charset="0"/>
              </a:rPr>
              <a:t>2020 год с ростом на 7,4% от первоначального бюджета на 2019 год. </a:t>
            </a:r>
            <a:endParaRPr lang="ru-RU" sz="1800" b="1" dirty="0">
              <a:latin typeface="Times New Roman" pitchFamily="18" charset="0"/>
              <a:cs typeface="Times New Roman" pitchFamily="18" charset="0"/>
            </a:endParaRPr>
          </a:p>
          <a:p>
            <a:pPr algn="just">
              <a:buFont typeface="Wingdings" pitchFamily="2" charset="2"/>
              <a:buChar char="Ø"/>
            </a:pPr>
            <a:r>
              <a:rPr lang="ru-RU" sz="1800" b="1" dirty="0">
                <a:latin typeface="Times New Roman" pitchFamily="18" charset="0"/>
                <a:cs typeface="Times New Roman" pitchFamily="18" charset="0"/>
              </a:rPr>
              <a:t>Расходы на приобретение продуктов питания и организацию питания в образовательных организациях запланированы </a:t>
            </a:r>
            <a:r>
              <a:rPr lang="ru-RU" sz="1800" b="1" dirty="0" smtClean="0">
                <a:latin typeface="Times New Roman" pitchFamily="18" charset="0"/>
                <a:cs typeface="Times New Roman" pitchFamily="18" charset="0"/>
              </a:rPr>
              <a:t>на 82% от расчетной </a:t>
            </a:r>
            <a:r>
              <a:rPr lang="ru-RU" sz="1800" b="1" dirty="0">
                <a:latin typeface="Times New Roman" pitchFamily="18" charset="0"/>
                <a:cs typeface="Times New Roman" pitchFamily="18" charset="0"/>
              </a:rPr>
              <a:t>потребности, с учетом </a:t>
            </a:r>
            <a:r>
              <a:rPr lang="ru-RU" sz="1800" b="1" dirty="0" smtClean="0">
                <a:latin typeface="Times New Roman" pitchFamily="18" charset="0"/>
                <a:cs typeface="Times New Roman" pitchFamily="18" charset="0"/>
              </a:rPr>
              <a:t>снижения контингента питающихся в школах с 01.09.2019 года.</a:t>
            </a:r>
            <a:endParaRPr lang="ru-RU" sz="1800" b="1" dirty="0">
              <a:latin typeface="Times New Roman" pitchFamily="18" charset="0"/>
              <a:cs typeface="Times New Roman" pitchFamily="18" charset="0"/>
            </a:endParaRPr>
          </a:p>
          <a:p>
            <a:pPr algn="just">
              <a:buFont typeface="Wingdings" pitchFamily="2" charset="2"/>
              <a:buChar char="Ø"/>
            </a:pPr>
            <a:r>
              <a:rPr lang="ru-RU" sz="1800" b="1" dirty="0">
                <a:latin typeface="Times New Roman" pitchFamily="18" charset="0"/>
                <a:cs typeface="Times New Roman" pitchFamily="18" charset="0"/>
              </a:rPr>
              <a:t>Планирование осуществлялось в рамках муниципальных программ. Доля расходов, охваченных программно-целевыми методами планирования, составит в </a:t>
            </a:r>
            <a:r>
              <a:rPr lang="ru-RU" sz="1800" b="1" dirty="0" smtClean="0">
                <a:latin typeface="Times New Roman" pitchFamily="18" charset="0"/>
                <a:cs typeface="Times New Roman" pitchFamily="18" charset="0"/>
              </a:rPr>
              <a:t>2020 </a:t>
            </a:r>
            <a:r>
              <a:rPr lang="ru-RU" sz="1800" b="1" dirty="0">
                <a:latin typeface="Times New Roman" pitchFamily="18" charset="0"/>
                <a:cs typeface="Times New Roman" pitchFamily="18" charset="0"/>
              </a:rPr>
              <a:t>году составит </a:t>
            </a:r>
            <a:r>
              <a:rPr lang="ru-RU" sz="1800" b="1" dirty="0" smtClean="0">
                <a:latin typeface="Times New Roman" pitchFamily="18" charset="0"/>
                <a:cs typeface="Times New Roman" pitchFamily="18" charset="0"/>
              </a:rPr>
              <a:t>94,3% </a:t>
            </a:r>
            <a:r>
              <a:rPr lang="ru-RU" sz="1800" b="1" dirty="0">
                <a:latin typeface="Times New Roman" pitchFamily="18" charset="0"/>
                <a:cs typeface="Times New Roman" pitchFamily="18" charset="0"/>
              </a:rPr>
              <a:t>всех расходов бюджета</a:t>
            </a:r>
            <a:r>
              <a:rPr lang="ru-RU" sz="1800" b="1" dirty="0" smtClean="0">
                <a:latin typeface="Times New Roman" pitchFamily="18" charset="0"/>
                <a:cs typeface="Times New Roman" pitchFamily="18" charset="0"/>
              </a:rPr>
              <a:t>.</a:t>
            </a:r>
          </a:p>
          <a:p>
            <a:pPr algn="just"/>
            <a:endParaRPr lang="ru-RU" sz="1800" b="1" dirty="0">
              <a:latin typeface="Times New Roman" pitchFamily="18" charset="0"/>
              <a:cs typeface="Times New Roman" pitchFamily="18" charset="0"/>
            </a:endParaRPr>
          </a:p>
          <a:p>
            <a:pPr>
              <a:buFont typeface="Wingdings" pitchFamily="2" charset="2"/>
              <a:buChar char="Ø"/>
            </a:pPr>
            <a:endParaRPr lang="ru-RU" sz="1800" b="1" dirty="0">
              <a:latin typeface="Times New Roman" pitchFamily="18" charset="0"/>
              <a:cs typeface="Times New Roman" pitchFamily="18" charset="0"/>
            </a:endParaRPr>
          </a:p>
          <a:p>
            <a:pPr algn="just"/>
            <a:endParaRPr lang="ru-RU" sz="1800" b="1" dirty="0">
              <a:latin typeface="Times New Roman" pitchFamily="18" charset="0"/>
              <a:cs typeface="Times New Roman" pitchFamily="18" charset="0"/>
            </a:endParaRPr>
          </a:p>
          <a:p>
            <a:pPr algn="just" eaLnBrk="0" hangingPunct="0"/>
            <a:endParaRPr lang="ru-RU" sz="1800" b="1" dirty="0">
              <a:latin typeface="Times New Roman" pitchFamily="18" charset="0"/>
              <a:cs typeface="Times New Roman" pitchFamily="18" charset="0"/>
            </a:endParaRPr>
          </a:p>
        </p:txBody>
      </p:sp>
      <p:sp>
        <p:nvSpPr>
          <p:cNvPr id="186372" name="Rectangle 1"/>
          <p:cNvSpPr>
            <a:spLocks noChangeArrowheads="1"/>
          </p:cNvSpPr>
          <p:nvPr/>
        </p:nvSpPr>
        <p:spPr bwMode="auto">
          <a:xfrm>
            <a:off x="1000125" y="142875"/>
            <a:ext cx="8143875" cy="830263"/>
          </a:xfrm>
          <a:prstGeom prst="rect">
            <a:avLst/>
          </a:prstGeom>
          <a:noFill/>
          <a:ln w="9525">
            <a:noFill/>
            <a:miter lim="800000"/>
            <a:headEnd/>
            <a:tailEnd/>
          </a:ln>
        </p:spPr>
        <p:txBody>
          <a:bodyPr anchor="ctr">
            <a:spAutoFit/>
          </a:bodyPr>
          <a:lstStyle/>
          <a:p>
            <a:pPr algn="ctr"/>
            <a:r>
              <a:rPr lang="ru-RU" sz="2400" b="1">
                <a:latin typeface="Times New Roman" pitchFamily="18" charset="0"/>
                <a:cs typeface="Times New Roman" pitchFamily="18" charset="0"/>
              </a:rPr>
              <a:t>Основные подходы к планированию бюджетных ассигнований и приоритеты бюджетных расходов</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14338" name="Picture 17" descr="Untitled-2"/>
          <p:cNvPicPr>
            <a:picLocks noChangeAspect="1" noChangeArrowheads="1"/>
          </p:cNvPicPr>
          <p:nvPr/>
        </p:nvPicPr>
        <p:blipFill>
          <a:blip r:embed="rId3"/>
          <a:srcRect/>
          <a:stretch>
            <a:fillRect/>
          </a:stretch>
        </p:blipFill>
        <p:spPr bwMode="auto">
          <a:xfrm>
            <a:off x="127000" y="136525"/>
            <a:ext cx="873125" cy="1077913"/>
          </a:xfrm>
          <a:prstGeom prst="rect">
            <a:avLst/>
          </a:prstGeom>
          <a:noFill/>
          <a:ln w="9525">
            <a:noFill/>
            <a:miter lim="800000"/>
            <a:headEnd/>
            <a:tailEnd/>
          </a:ln>
        </p:spPr>
      </p:pic>
      <p:sp>
        <p:nvSpPr>
          <p:cNvPr id="14339" name="Rectangle 1"/>
          <p:cNvSpPr>
            <a:spLocks noChangeArrowheads="1"/>
          </p:cNvSpPr>
          <p:nvPr/>
        </p:nvSpPr>
        <p:spPr bwMode="auto">
          <a:xfrm>
            <a:off x="142875" y="1357298"/>
            <a:ext cx="9001125" cy="4955203"/>
          </a:xfrm>
          <a:prstGeom prst="rect">
            <a:avLst/>
          </a:prstGeom>
          <a:noFill/>
          <a:ln w="9525">
            <a:noFill/>
            <a:miter lim="800000"/>
            <a:headEnd/>
            <a:tailEnd/>
          </a:ln>
        </p:spPr>
        <p:txBody>
          <a:bodyPr wrap="square" anchor="ctr">
            <a:spAutoFit/>
          </a:bodyPr>
          <a:lstStyle/>
          <a:p>
            <a:pPr>
              <a:tabLst>
                <a:tab pos="-1981200" algn="l"/>
              </a:tabLst>
            </a:pPr>
            <a:r>
              <a:rPr lang="ru-RU" sz="1800" b="1" dirty="0">
                <a:latin typeface="Times New Roman" pitchFamily="18" charset="0"/>
                <a:cs typeface="Times New Roman" pitchFamily="18" charset="0"/>
              </a:rPr>
              <a:t>	Уважаемые жители </a:t>
            </a:r>
            <a:r>
              <a:rPr lang="ru-RU" sz="1800" b="1" dirty="0" err="1">
                <a:latin typeface="Times New Roman" pitchFamily="18" charset="0"/>
                <a:cs typeface="Times New Roman" pitchFamily="18" charset="0"/>
              </a:rPr>
              <a:t>Усть-Катавского</a:t>
            </a:r>
            <a:r>
              <a:rPr lang="ru-RU" sz="1800" b="1" dirty="0">
                <a:latin typeface="Times New Roman" pitchFamily="18" charset="0"/>
                <a:cs typeface="Times New Roman" pitchFamily="18" charset="0"/>
              </a:rPr>
              <a:t> городского округа.</a:t>
            </a:r>
          </a:p>
          <a:p>
            <a:pPr algn="just">
              <a:tabLst>
                <a:tab pos="-1981200" algn="l"/>
              </a:tabLst>
            </a:pPr>
            <a:r>
              <a:rPr lang="ru-RU" sz="1800" b="1" dirty="0" smtClean="0">
                <a:latin typeface="Times New Roman" pitchFamily="18" charset="0"/>
                <a:cs typeface="Times New Roman" pitchFamily="18" charset="0"/>
              </a:rPr>
              <a:t>		</a:t>
            </a:r>
            <a:r>
              <a:rPr lang="ru-RU" sz="1400" b="1" dirty="0" smtClean="0">
                <a:latin typeface="Times New Roman" pitchFamily="18" charset="0"/>
                <a:cs typeface="Times New Roman" pitchFamily="18" charset="0"/>
              </a:rPr>
              <a:t>Представляем вам </a:t>
            </a:r>
            <a:r>
              <a:rPr lang="ru-RU" sz="1400" b="1" dirty="0">
                <a:latin typeface="Times New Roman" pitchFamily="18" charset="0"/>
                <a:cs typeface="Times New Roman" pitchFamily="18" charset="0"/>
              </a:rPr>
              <a:t>материал «Бюджет для граждан», который поможет</a:t>
            </a:r>
            <a:r>
              <a:rPr lang="en-US" sz="1400" b="1" dirty="0">
                <a:latin typeface="Times New Roman" pitchFamily="18" charset="0"/>
                <a:cs typeface="Times New Roman" pitchFamily="18" charset="0"/>
              </a:rPr>
              <a:t> </a:t>
            </a:r>
            <a:r>
              <a:rPr lang="ru-RU" sz="1400" b="1" dirty="0">
                <a:latin typeface="Times New Roman" pitchFamily="18" charset="0"/>
                <a:cs typeface="Times New Roman" pitchFamily="18" charset="0"/>
              </a:rPr>
              <a:t>разобраться в главном финансовом документе нашего округа, понять, как</a:t>
            </a:r>
            <a:r>
              <a:rPr lang="en-US" sz="1400" b="1" dirty="0">
                <a:latin typeface="Times New Roman" pitchFamily="18" charset="0"/>
                <a:cs typeface="Times New Roman" pitchFamily="18" charset="0"/>
              </a:rPr>
              <a:t> </a:t>
            </a:r>
            <a:r>
              <a:rPr lang="ru-RU" sz="1400" b="1" dirty="0">
                <a:latin typeface="Times New Roman" pitchFamily="18" charset="0"/>
                <a:cs typeface="Times New Roman" pitchFamily="18" charset="0"/>
              </a:rPr>
              <a:t>формируется и расходуется бюджет нашего </a:t>
            </a:r>
            <a:r>
              <a:rPr lang="ru-RU" sz="1400" b="1" dirty="0" smtClean="0">
                <a:latin typeface="Times New Roman" pitchFamily="18" charset="0"/>
                <a:cs typeface="Times New Roman" pitchFamily="18" charset="0"/>
              </a:rPr>
              <a:t>округа на 2020-2022 год.</a:t>
            </a:r>
          </a:p>
          <a:p>
            <a:pPr algn="just">
              <a:tabLst>
                <a:tab pos="-1981200" algn="l"/>
              </a:tabLst>
            </a:pPr>
            <a:r>
              <a:rPr lang="ru-RU" sz="1400" b="1" dirty="0" smtClean="0">
                <a:latin typeface="Times New Roman" pitchFamily="18" charset="0"/>
                <a:cs typeface="Times New Roman" pitchFamily="18" charset="0"/>
              </a:rPr>
              <a:t>	Как и в предыдущие годы, доходная часть бюджета  рассчитывается с учетом прогноза социально-экономического развития территории и предусматривает несколько возможных вариантов развития территории. Мы работаем с «базовым» прогнозом и предлагаем сбалансированный, бездефицитный бюджет. Эти подходы проверены и оправданы временем, позволяют предотвратить риски, связанные с исполнением принятых обязательств и иметь возможность оперативного уточнения бюджета с учётом результатов его исполнения. </a:t>
            </a:r>
          </a:p>
          <a:p>
            <a:pPr algn="just">
              <a:tabLst>
                <a:tab pos="-1981200" algn="l"/>
              </a:tabLst>
            </a:pPr>
            <a:r>
              <a:rPr lang="ru-RU" sz="1400" b="1" dirty="0" smtClean="0">
                <a:latin typeface="Times New Roman" pitchFamily="18" charset="0"/>
                <a:cs typeface="Times New Roman" pitchFamily="18" charset="0"/>
              </a:rPr>
              <a:t>	В бюджете на 2020-2022 годы нашли отражение принятые по нашей территории решения Губернатора Челябинской области </a:t>
            </a:r>
            <a:r>
              <a:rPr lang="ru-RU" sz="1400" b="1" dirty="0" err="1" smtClean="0">
                <a:latin typeface="Times New Roman" pitchFamily="18" charset="0"/>
                <a:cs typeface="Times New Roman" pitchFamily="18" charset="0"/>
              </a:rPr>
              <a:t>А.Л.Текслера</a:t>
            </a:r>
            <a:r>
              <a:rPr lang="ru-RU" sz="1400" b="1" dirty="0" smtClean="0">
                <a:latin typeface="Times New Roman" pitchFamily="18" charset="0"/>
                <a:cs typeface="Times New Roman" pitchFamily="18" charset="0"/>
              </a:rPr>
              <a:t> по результатам его визита. </a:t>
            </a:r>
          </a:p>
          <a:p>
            <a:pPr algn="just">
              <a:tabLst>
                <a:tab pos="-1981200" algn="l"/>
              </a:tabLst>
            </a:pPr>
            <a:r>
              <a:rPr lang="ru-RU" sz="1400" b="1" dirty="0" smtClean="0">
                <a:latin typeface="Times New Roman" pitchFamily="18" charset="0"/>
                <a:cs typeface="Times New Roman" pitchFamily="18" charset="0"/>
              </a:rPr>
              <a:t>	Я отмечу, что бюджет 2020 года по объему средств отличается от всех предыдущих лет. Это конечно очень радует и реализация намеченного требует большой концентрации сил. Проведена большая работа с областными структурами, получена поддержка от Губернатора, есть огромное желание создать комфортные условия на благо жителей нашего родного округа, а бюджет на предстоящую трехлетку даёт к этому реальный толчок. </a:t>
            </a:r>
          </a:p>
          <a:p>
            <a:pPr algn="just">
              <a:tabLst>
                <a:tab pos="-1981200" algn="l"/>
              </a:tabLst>
            </a:pPr>
            <a:r>
              <a:rPr lang="ru-RU" sz="1400" b="1" dirty="0">
                <a:latin typeface="Times New Roman" pitchFamily="18" charset="0"/>
                <a:cs typeface="Times New Roman" pitchFamily="18" charset="0"/>
              </a:rPr>
              <a:t>	Надеюсь, что знакомство с бюджетом округа будет для вас интересным, полезным и даст возможность с пониманием участвовать в принятии общих решений на благо жителей нашего округа. </a:t>
            </a:r>
          </a:p>
          <a:p>
            <a:pPr algn="just" eaLnBrk="0" hangingPunct="0">
              <a:tabLst>
                <a:tab pos="-1981200" algn="l"/>
              </a:tabLst>
            </a:pPr>
            <a:r>
              <a:rPr lang="ru-RU" sz="1400" b="1" dirty="0">
                <a:latin typeface="Times New Roman" pitchFamily="18" charset="0"/>
                <a:cs typeface="Times New Roman" pitchFamily="18" charset="0"/>
              </a:rPr>
              <a:t>		</a:t>
            </a:r>
            <a:endParaRPr lang="ru-RU" sz="1400" b="1" dirty="0" smtClean="0">
              <a:latin typeface="Times New Roman" pitchFamily="18" charset="0"/>
              <a:cs typeface="Times New Roman" pitchFamily="18" charset="0"/>
            </a:endParaRPr>
          </a:p>
          <a:p>
            <a:pPr algn="just" eaLnBrk="0" hangingPunct="0">
              <a:tabLst>
                <a:tab pos="-1981200" algn="l"/>
              </a:tabLst>
            </a:pPr>
            <a:r>
              <a:rPr lang="ru-RU" sz="1400" b="1" dirty="0" smtClean="0">
                <a:latin typeface="Times New Roman" pitchFamily="18" charset="0"/>
                <a:cs typeface="Times New Roman" pitchFamily="18" charset="0"/>
              </a:rPr>
              <a:t>	                                                                                                  Глава </a:t>
            </a:r>
            <a:r>
              <a:rPr lang="ru-RU" sz="1400" b="1" dirty="0" err="1">
                <a:latin typeface="Times New Roman" pitchFamily="18" charset="0"/>
                <a:cs typeface="Times New Roman" pitchFamily="18" charset="0"/>
              </a:rPr>
              <a:t>Усть-Катавского</a:t>
            </a:r>
            <a:r>
              <a:rPr lang="ru-RU" sz="1400" b="1" dirty="0">
                <a:latin typeface="Times New Roman" pitchFamily="18" charset="0"/>
                <a:cs typeface="Times New Roman" pitchFamily="18" charset="0"/>
              </a:rPr>
              <a:t> городского округа </a:t>
            </a:r>
            <a:r>
              <a:rPr lang="ru-RU" sz="1400" b="1" dirty="0" err="1">
                <a:latin typeface="Times New Roman" pitchFamily="18" charset="0"/>
                <a:cs typeface="Times New Roman" pitchFamily="18" charset="0"/>
              </a:rPr>
              <a:t>Семков</a:t>
            </a:r>
            <a:r>
              <a:rPr lang="ru-RU" sz="1400" b="1" dirty="0">
                <a:latin typeface="Times New Roman" pitchFamily="18" charset="0"/>
                <a:cs typeface="Times New Roman" pitchFamily="18" charset="0"/>
              </a:rPr>
              <a:t> С.Д. </a:t>
            </a:r>
          </a:p>
          <a:p>
            <a:pPr eaLnBrk="0" hangingPunct="0">
              <a:tabLst>
                <a:tab pos="-1981200" algn="l"/>
              </a:tabLst>
            </a:pPr>
            <a:endParaRPr lang="ru-RU" sz="1400" b="1" dirty="0">
              <a:latin typeface="Times New Roman" pitchFamily="18" charset="0"/>
              <a:cs typeface="Times New Roman" pitchFamily="18" charset="0"/>
            </a:endParaRPr>
          </a:p>
        </p:txBody>
      </p:sp>
      <p:sp>
        <p:nvSpPr>
          <p:cNvPr id="14340" name="Заголовок 1"/>
          <p:cNvSpPr txBox="1">
            <a:spLocks/>
          </p:cNvSpPr>
          <p:nvPr/>
        </p:nvSpPr>
        <p:spPr bwMode="auto">
          <a:xfrm>
            <a:off x="1214438" y="214313"/>
            <a:ext cx="7561262" cy="1008062"/>
          </a:xfrm>
          <a:prstGeom prst="rect">
            <a:avLst/>
          </a:prstGeom>
          <a:noFill/>
          <a:ln w="9525">
            <a:noFill/>
            <a:miter lim="800000"/>
            <a:headEnd/>
            <a:tailEnd/>
          </a:ln>
        </p:spPr>
        <p:txBody>
          <a:bodyPr anchor="ctr"/>
          <a:lstStyle/>
          <a:p>
            <a:pPr algn="ctr"/>
            <a:r>
              <a:rPr lang="ru-RU" sz="2600" b="1">
                <a:latin typeface="Times New Roman" pitchFamily="18" charset="0"/>
                <a:cs typeface="Times New Roman" pitchFamily="18" charset="0"/>
              </a:rPr>
              <a:t>Обращение главы Усть-Катавского городского округа Семкова С.Д.</a:t>
            </a:r>
            <a:endParaRPr lang="ru-RU" sz="2600">
              <a:latin typeface="Times New Roman" pitchFamily="18" charset="0"/>
              <a:cs typeface="Times New Roman" pitchFamily="18"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pic>
        <p:nvPicPr>
          <p:cNvPr id="112648" name="Picture 17" descr="Untitled-2"/>
          <p:cNvPicPr>
            <a:picLocks noChangeAspect="1" noChangeArrowheads="1"/>
          </p:cNvPicPr>
          <p:nvPr/>
        </p:nvPicPr>
        <p:blipFill>
          <a:blip r:embed="rId4"/>
          <a:srcRect/>
          <a:stretch>
            <a:fillRect/>
          </a:stretch>
        </p:blipFill>
        <p:spPr bwMode="auto">
          <a:xfrm>
            <a:off x="127000" y="136525"/>
            <a:ext cx="873125" cy="1077913"/>
          </a:xfrm>
          <a:prstGeom prst="rect">
            <a:avLst/>
          </a:prstGeom>
          <a:noFill/>
          <a:ln w="9525">
            <a:noFill/>
            <a:miter lim="800000"/>
            <a:headEnd/>
            <a:tailEnd/>
          </a:ln>
        </p:spPr>
      </p:pic>
      <p:sp>
        <p:nvSpPr>
          <p:cNvPr id="112649"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ru-RU" sz="1800">
              <a:latin typeface="Calibri" pitchFamily="34" charset="0"/>
            </a:endParaRPr>
          </a:p>
        </p:txBody>
      </p:sp>
      <p:sp>
        <p:nvSpPr>
          <p:cNvPr id="4" name="Заголовок 1"/>
          <p:cNvSpPr txBox="1">
            <a:spLocks/>
          </p:cNvSpPr>
          <p:nvPr/>
        </p:nvSpPr>
        <p:spPr>
          <a:xfrm>
            <a:off x="1000125" y="274638"/>
            <a:ext cx="7686675" cy="1143000"/>
          </a:xfrm>
          <a:prstGeom prst="rect">
            <a:avLst/>
          </a:prstGeom>
        </p:spPr>
        <p:txBody>
          <a:bodyPr>
            <a:normAutofit fontScale="97500"/>
          </a:bodyPr>
          <a:lstStyle/>
          <a:p>
            <a:pPr algn="ctr" eaLnBrk="0" hangingPunct="0">
              <a:defRPr/>
            </a:pPr>
            <a:r>
              <a:rPr lang="ru-RU" sz="3200" b="1" dirty="0">
                <a:latin typeface="Times New Roman" pitchFamily="18" charset="0"/>
                <a:ea typeface="+mj-ea"/>
                <a:cs typeface="Times New Roman" pitchFamily="18" charset="0"/>
              </a:rPr>
              <a:t>Структура расходов бюджета на </a:t>
            </a:r>
            <a:r>
              <a:rPr lang="ru-RU" sz="3200" b="1" dirty="0" smtClean="0">
                <a:latin typeface="Times New Roman" pitchFamily="18" charset="0"/>
                <a:ea typeface="+mj-ea"/>
                <a:cs typeface="Times New Roman" pitchFamily="18" charset="0"/>
              </a:rPr>
              <a:t>2020 год</a:t>
            </a:r>
            <a:endParaRPr lang="ru-RU" sz="3200" b="1" dirty="0">
              <a:latin typeface="Times New Roman" pitchFamily="18" charset="0"/>
              <a:ea typeface="+mj-ea"/>
              <a:cs typeface="Times New Roman" pitchFamily="18" charset="0"/>
            </a:endParaRPr>
          </a:p>
        </p:txBody>
      </p:sp>
      <p:graphicFrame>
        <p:nvGraphicFramePr>
          <p:cNvPr id="197633" name="Содержимое 3"/>
          <p:cNvGraphicFramePr>
            <a:graphicFrameLocks/>
          </p:cNvGraphicFramePr>
          <p:nvPr/>
        </p:nvGraphicFramePr>
        <p:xfrm>
          <a:off x="357158" y="1357298"/>
          <a:ext cx="8643998" cy="5286412"/>
        </p:xfrm>
        <a:graphic>
          <a:graphicData uri="http://schemas.openxmlformats.org/presentationml/2006/ole">
            <p:oleObj spid="_x0000_s197633" name="Worksheet" r:id="rId5" imgW="9401129" imgH="5200764" progId="Excel.Sheet.8">
              <p:embed/>
            </p:oleObj>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pic>
        <p:nvPicPr>
          <p:cNvPr id="112648" name="Picture 17" descr="Untitled-2"/>
          <p:cNvPicPr>
            <a:picLocks noChangeAspect="1" noChangeArrowheads="1"/>
          </p:cNvPicPr>
          <p:nvPr/>
        </p:nvPicPr>
        <p:blipFill>
          <a:blip r:embed="rId4"/>
          <a:srcRect/>
          <a:stretch>
            <a:fillRect/>
          </a:stretch>
        </p:blipFill>
        <p:spPr bwMode="auto">
          <a:xfrm>
            <a:off x="127000" y="136525"/>
            <a:ext cx="873125" cy="1077913"/>
          </a:xfrm>
          <a:prstGeom prst="rect">
            <a:avLst/>
          </a:prstGeom>
          <a:noFill/>
          <a:ln w="9525">
            <a:noFill/>
            <a:miter lim="800000"/>
            <a:headEnd/>
            <a:tailEnd/>
          </a:ln>
        </p:spPr>
      </p:pic>
      <p:sp>
        <p:nvSpPr>
          <p:cNvPr id="112649"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ru-RU" sz="1800">
              <a:latin typeface="Calibri" pitchFamily="34" charset="0"/>
            </a:endParaRPr>
          </a:p>
        </p:txBody>
      </p:sp>
      <p:sp>
        <p:nvSpPr>
          <p:cNvPr id="4" name="Заголовок 1"/>
          <p:cNvSpPr txBox="1">
            <a:spLocks/>
          </p:cNvSpPr>
          <p:nvPr/>
        </p:nvSpPr>
        <p:spPr>
          <a:xfrm>
            <a:off x="1000125" y="274638"/>
            <a:ext cx="7686675" cy="1143000"/>
          </a:xfrm>
          <a:prstGeom prst="rect">
            <a:avLst/>
          </a:prstGeom>
        </p:spPr>
        <p:txBody>
          <a:bodyPr>
            <a:normAutofit fontScale="82500" lnSpcReduction="20000"/>
          </a:bodyPr>
          <a:lstStyle/>
          <a:p>
            <a:pPr algn="ctr" eaLnBrk="0" hangingPunct="0">
              <a:defRPr/>
            </a:pPr>
            <a:r>
              <a:rPr lang="ru-RU" sz="3200" b="1" dirty="0" smtClean="0">
                <a:latin typeface="Times New Roman" pitchFamily="18" charset="0"/>
                <a:ea typeface="+mj-ea"/>
                <a:cs typeface="Times New Roman" pitchFamily="18" charset="0"/>
              </a:rPr>
              <a:t>Структура расходов бюджета на 2020 год</a:t>
            </a:r>
          </a:p>
          <a:p>
            <a:pPr eaLnBrk="0" hangingPunct="0">
              <a:defRPr/>
            </a:pPr>
            <a:r>
              <a:rPr lang="ru-RU" sz="3200" b="1" dirty="0" smtClean="0">
                <a:solidFill>
                  <a:schemeClr val="accent2">
                    <a:lumMod val="50000"/>
                  </a:schemeClr>
                </a:solidFill>
                <a:latin typeface="Times New Roman" pitchFamily="18" charset="0"/>
                <a:ea typeface="+mj-ea"/>
                <a:cs typeface="Times New Roman" pitchFamily="18" charset="0"/>
              </a:rPr>
              <a:t>Расходы бюджета сконцентрированы на четырех направлениях:</a:t>
            </a:r>
            <a:endParaRPr lang="ru-RU" sz="3200" b="1" dirty="0">
              <a:solidFill>
                <a:schemeClr val="accent2">
                  <a:lumMod val="50000"/>
                </a:schemeClr>
              </a:solidFill>
              <a:latin typeface="Times New Roman" pitchFamily="18" charset="0"/>
              <a:ea typeface="+mj-ea"/>
              <a:cs typeface="Times New Roman" pitchFamily="18" charset="0"/>
            </a:endParaRPr>
          </a:p>
        </p:txBody>
      </p:sp>
      <p:sp>
        <p:nvSpPr>
          <p:cNvPr id="242692"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graphicFrame>
        <p:nvGraphicFramePr>
          <p:cNvPr id="242691" name="Object 3"/>
          <p:cNvGraphicFramePr>
            <a:graphicFrameLocks noChangeAspect="1"/>
          </p:cNvGraphicFramePr>
          <p:nvPr/>
        </p:nvGraphicFramePr>
        <p:xfrm>
          <a:off x="336928" y="1571612"/>
          <a:ext cx="8429042" cy="4786346"/>
        </p:xfrm>
        <a:graphic>
          <a:graphicData uri="http://schemas.openxmlformats.org/presentationml/2006/ole">
            <p:oleObj spid="_x0000_s242691" name="Диаграмма" r:id="rId5" imgW="5143405" imgH="2286000" progId="MSGraph.Chart.8">
              <p:embed/>
            </p:oleObj>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112648" name="Picture 17" descr="Untitled-2"/>
          <p:cNvPicPr>
            <a:picLocks noChangeAspect="1" noChangeArrowheads="1"/>
          </p:cNvPicPr>
          <p:nvPr/>
        </p:nvPicPr>
        <p:blipFill>
          <a:blip r:embed="rId3"/>
          <a:srcRect/>
          <a:stretch>
            <a:fillRect/>
          </a:stretch>
        </p:blipFill>
        <p:spPr bwMode="auto">
          <a:xfrm>
            <a:off x="127000" y="136525"/>
            <a:ext cx="873125" cy="1077913"/>
          </a:xfrm>
          <a:prstGeom prst="rect">
            <a:avLst/>
          </a:prstGeom>
          <a:noFill/>
          <a:ln w="9525">
            <a:noFill/>
            <a:miter lim="800000"/>
            <a:headEnd/>
            <a:tailEnd/>
          </a:ln>
        </p:spPr>
      </p:pic>
      <p:sp>
        <p:nvSpPr>
          <p:cNvPr id="112649"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ru-RU" sz="1800">
              <a:latin typeface="Calibri" pitchFamily="34" charset="0"/>
            </a:endParaRPr>
          </a:p>
        </p:txBody>
      </p:sp>
      <p:sp>
        <p:nvSpPr>
          <p:cNvPr id="4" name="Заголовок 1"/>
          <p:cNvSpPr txBox="1">
            <a:spLocks/>
          </p:cNvSpPr>
          <p:nvPr/>
        </p:nvSpPr>
        <p:spPr>
          <a:xfrm>
            <a:off x="1000125" y="274638"/>
            <a:ext cx="7686675" cy="153966"/>
          </a:xfrm>
          <a:prstGeom prst="rect">
            <a:avLst/>
          </a:prstGeom>
        </p:spPr>
        <p:txBody>
          <a:bodyPr>
            <a:normAutofit fontScale="25000" lnSpcReduction="20000"/>
          </a:bodyPr>
          <a:lstStyle/>
          <a:p>
            <a:pPr algn="ctr" eaLnBrk="0" hangingPunct="0">
              <a:defRPr/>
            </a:pPr>
            <a:endParaRPr lang="ru-RU" sz="3200" b="1" dirty="0" smtClean="0">
              <a:latin typeface="Times New Roman" pitchFamily="18" charset="0"/>
              <a:ea typeface="+mj-ea"/>
              <a:cs typeface="Times New Roman" pitchFamily="18" charset="0"/>
            </a:endParaRPr>
          </a:p>
        </p:txBody>
      </p:sp>
      <p:sp>
        <p:nvSpPr>
          <p:cNvPr id="242692"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pic>
        <p:nvPicPr>
          <p:cNvPr id="272388" name="Picture 4" descr="C:\Users\Diyanov\Desktop\22.png"/>
          <p:cNvPicPr>
            <a:picLocks noChangeAspect="1" noChangeArrowheads="1"/>
          </p:cNvPicPr>
          <p:nvPr/>
        </p:nvPicPr>
        <p:blipFill>
          <a:blip r:embed="rId4"/>
          <a:srcRect/>
          <a:stretch>
            <a:fillRect/>
          </a:stretch>
        </p:blipFill>
        <p:spPr bwMode="auto">
          <a:xfrm>
            <a:off x="1214414" y="571480"/>
            <a:ext cx="7715304" cy="2932127"/>
          </a:xfrm>
          <a:prstGeom prst="rect">
            <a:avLst/>
          </a:prstGeom>
          <a:noFill/>
        </p:spPr>
      </p:pic>
      <p:pic>
        <p:nvPicPr>
          <p:cNvPr id="9" name="Picture 1"/>
          <p:cNvPicPr>
            <a:picLocks noChangeAspect="1" noChangeArrowheads="1"/>
          </p:cNvPicPr>
          <p:nvPr/>
        </p:nvPicPr>
        <p:blipFill>
          <a:blip r:embed="rId5" cstate="print"/>
          <a:srcRect/>
          <a:stretch>
            <a:fillRect/>
          </a:stretch>
        </p:blipFill>
        <p:spPr bwMode="auto">
          <a:xfrm>
            <a:off x="0" y="4714884"/>
            <a:ext cx="3428992" cy="2000264"/>
          </a:xfrm>
          <a:prstGeom prst="rect">
            <a:avLst/>
          </a:prstGeom>
          <a:noFill/>
          <a:ln w="9525">
            <a:noFill/>
            <a:miter lim="800000"/>
            <a:headEnd/>
            <a:tailEnd/>
          </a:ln>
        </p:spPr>
      </p:pic>
      <p:pic>
        <p:nvPicPr>
          <p:cNvPr id="10" name="Picture 1" descr="C:\Users\kerenceva.FIN.000\Desktop\фото\50b9891c971e08f71081e0d7ef8d584a_XL.jpg"/>
          <p:cNvPicPr>
            <a:picLocks noChangeAspect="1" noChangeArrowheads="1"/>
          </p:cNvPicPr>
          <p:nvPr/>
        </p:nvPicPr>
        <p:blipFill>
          <a:blip r:embed="rId6"/>
          <a:srcRect/>
          <a:stretch>
            <a:fillRect/>
          </a:stretch>
        </p:blipFill>
        <p:spPr bwMode="auto">
          <a:xfrm>
            <a:off x="3000364" y="3429000"/>
            <a:ext cx="3600450" cy="2520949"/>
          </a:xfrm>
          <a:prstGeom prst="rect">
            <a:avLst/>
          </a:prstGeom>
          <a:noFill/>
          <a:ln w="9525">
            <a:noFill/>
            <a:miter lim="800000"/>
            <a:headEnd/>
            <a:tailEnd/>
          </a:ln>
        </p:spPr>
      </p:pic>
      <p:pic>
        <p:nvPicPr>
          <p:cNvPr id="11" name="Picture 2" descr="C:\Users\kerenceva.FIN.000\Desktop\фото\DSC07734.jpg"/>
          <p:cNvPicPr>
            <a:picLocks noChangeAspect="1" noChangeArrowheads="1"/>
          </p:cNvPicPr>
          <p:nvPr/>
        </p:nvPicPr>
        <p:blipFill>
          <a:blip r:embed="rId7"/>
          <a:srcRect/>
          <a:stretch>
            <a:fillRect/>
          </a:stretch>
        </p:blipFill>
        <p:spPr bwMode="auto">
          <a:xfrm>
            <a:off x="6286512" y="4357694"/>
            <a:ext cx="2735262" cy="2160588"/>
          </a:xfrm>
          <a:prstGeom prst="rect">
            <a:avLst/>
          </a:prstGeom>
          <a:noFill/>
          <a:ln w="9525">
            <a:noFill/>
            <a:miter lim="800000"/>
            <a:headEnd/>
            <a:tailEnd/>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112648" name="Picture 17" descr="Untitled-2"/>
          <p:cNvPicPr>
            <a:picLocks noChangeAspect="1" noChangeArrowheads="1"/>
          </p:cNvPicPr>
          <p:nvPr/>
        </p:nvPicPr>
        <p:blipFill>
          <a:blip r:embed="rId3"/>
          <a:srcRect/>
          <a:stretch>
            <a:fillRect/>
          </a:stretch>
        </p:blipFill>
        <p:spPr bwMode="auto">
          <a:xfrm>
            <a:off x="127000" y="136525"/>
            <a:ext cx="873125" cy="1077913"/>
          </a:xfrm>
          <a:prstGeom prst="rect">
            <a:avLst/>
          </a:prstGeom>
          <a:noFill/>
          <a:ln w="9525">
            <a:noFill/>
            <a:miter lim="800000"/>
            <a:headEnd/>
            <a:tailEnd/>
          </a:ln>
        </p:spPr>
      </p:pic>
      <p:sp>
        <p:nvSpPr>
          <p:cNvPr id="112649"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ru-RU" sz="1800">
              <a:latin typeface="Calibri" pitchFamily="34" charset="0"/>
            </a:endParaRPr>
          </a:p>
        </p:txBody>
      </p:sp>
      <p:sp>
        <p:nvSpPr>
          <p:cNvPr id="4" name="Заголовок 1"/>
          <p:cNvSpPr txBox="1">
            <a:spLocks/>
          </p:cNvSpPr>
          <p:nvPr/>
        </p:nvSpPr>
        <p:spPr>
          <a:xfrm>
            <a:off x="1000125" y="274638"/>
            <a:ext cx="7686675" cy="225404"/>
          </a:xfrm>
          <a:prstGeom prst="rect">
            <a:avLst/>
          </a:prstGeom>
        </p:spPr>
        <p:txBody>
          <a:bodyPr>
            <a:normAutofit fontScale="30000" lnSpcReduction="20000"/>
          </a:bodyPr>
          <a:lstStyle/>
          <a:p>
            <a:pPr algn="ctr" eaLnBrk="0" hangingPunct="0">
              <a:defRPr/>
            </a:pPr>
            <a:endParaRPr lang="ru-RU" sz="3200" b="1" dirty="0" smtClean="0">
              <a:latin typeface="Times New Roman" pitchFamily="18" charset="0"/>
              <a:ea typeface="+mj-ea"/>
              <a:cs typeface="Times New Roman" pitchFamily="18" charset="0"/>
            </a:endParaRPr>
          </a:p>
        </p:txBody>
      </p:sp>
      <p:sp>
        <p:nvSpPr>
          <p:cNvPr id="242692"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pic>
        <p:nvPicPr>
          <p:cNvPr id="273410" name="Picture 2" descr="C:\Users\Diyanov\Desktop\33.png"/>
          <p:cNvPicPr>
            <a:picLocks noChangeAspect="1" noChangeArrowheads="1"/>
          </p:cNvPicPr>
          <p:nvPr/>
        </p:nvPicPr>
        <p:blipFill>
          <a:blip r:embed="rId4"/>
          <a:srcRect/>
          <a:stretch>
            <a:fillRect/>
          </a:stretch>
        </p:blipFill>
        <p:spPr bwMode="auto">
          <a:xfrm>
            <a:off x="1142976" y="571480"/>
            <a:ext cx="7897767" cy="3357586"/>
          </a:xfrm>
          <a:prstGeom prst="rect">
            <a:avLst/>
          </a:prstGeom>
          <a:noFill/>
        </p:spPr>
      </p:pic>
      <p:pic>
        <p:nvPicPr>
          <p:cNvPr id="12" name="Picture 2" descr="Y:\БЮДЖЕТ ДЛЯ ГРАЖДАН\Фото\DSC06210.jpg"/>
          <p:cNvPicPr>
            <a:picLocks noChangeAspect="1" noChangeArrowheads="1"/>
          </p:cNvPicPr>
          <p:nvPr/>
        </p:nvPicPr>
        <p:blipFill>
          <a:blip r:embed="rId5"/>
          <a:srcRect/>
          <a:stretch>
            <a:fillRect/>
          </a:stretch>
        </p:blipFill>
        <p:spPr bwMode="auto">
          <a:xfrm>
            <a:off x="0" y="4643446"/>
            <a:ext cx="3143240" cy="2214554"/>
          </a:xfrm>
          <a:prstGeom prst="rect">
            <a:avLst/>
          </a:prstGeom>
          <a:noFill/>
          <a:ln w="9525">
            <a:noFill/>
            <a:miter lim="800000"/>
            <a:headEnd/>
            <a:tailEnd/>
          </a:ln>
        </p:spPr>
      </p:pic>
      <p:pic>
        <p:nvPicPr>
          <p:cNvPr id="13" name="Picture 7" descr="Y:\БЮДЖЕТ ДЛЯ ГРАЖДАН\Фото\677482e376ddff1baa49981c1fb14240_XL.jpg"/>
          <p:cNvPicPr>
            <a:picLocks noChangeAspect="1" noChangeArrowheads="1"/>
          </p:cNvPicPr>
          <p:nvPr/>
        </p:nvPicPr>
        <p:blipFill>
          <a:blip r:embed="rId6"/>
          <a:srcRect/>
          <a:stretch>
            <a:fillRect/>
          </a:stretch>
        </p:blipFill>
        <p:spPr bwMode="auto">
          <a:xfrm>
            <a:off x="6357950" y="4643446"/>
            <a:ext cx="2786050" cy="2214555"/>
          </a:xfrm>
          <a:prstGeom prst="rect">
            <a:avLst/>
          </a:prstGeom>
          <a:noFill/>
          <a:ln w="9525">
            <a:noFill/>
            <a:miter lim="800000"/>
            <a:headEnd/>
            <a:tailEnd/>
          </a:ln>
        </p:spPr>
      </p:pic>
      <p:pic>
        <p:nvPicPr>
          <p:cNvPr id="14" name="Picture 9" descr="http://tramuk.ru/media/k2/items/cache/b45169264242c29e67918a77d0055bb3_XL.jpg"/>
          <p:cNvPicPr>
            <a:picLocks noChangeAspect="1" noChangeArrowheads="1"/>
          </p:cNvPicPr>
          <p:nvPr/>
        </p:nvPicPr>
        <p:blipFill>
          <a:blip r:embed="rId7"/>
          <a:srcRect/>
          <a:stretch>
            <a:fillRect/>
          </a:stretch>
        </p:blipFill>
        <p:spPr bwMode="auto">
          <a:xfrm>
            <a:off x="3214678" y="3929066"/>
            <a:ext cx="3214710" cy="2157523"/>
          </a:xfrm>
          <a:prstGeom prst="rect">
            <a:avLst/>
          </a:prstGeom>
          <a:noFill/>
          <a:ln w="9525">
            <a:noFill/>
            <a:miter lim="800000"/>
            <a:headEnd/>
            <a:tailEnd/>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112648" name="Picture 17" descr="Untitled-2"/>
          <p:cNvPicPr>
            <a:picLocks noChangeAspect="1" noChangeArrowheads="1"/>
          </p:cNvPicPr>
          <p:nvPr/>
        </p:nvPicPr>
        <p:blipFill>
          <a:blip r:embed="rId3"/>
          <a:srcRect/>
          <a:stretch>
            <a:fillRect/>
          </a:stretch>
        </p:blipFill>
        <p:spPr bwMode="auto">
          <a:xfrm>
            <a:off x="127000" y="136525"/>
            <a:ext cx="873125" cy="1077913"/>
          </a:xfrm>
          <a:prstGeom prst="rect">
            <a:avLst/>
          </a:prstGeom>
          <a:noFill/>
          <a:ln w="9525">
            <a:noFill/>
            <a:miter lim="800000"/>
            <a:headEnd/>
            <a:tailEnd/>
          </a:ln>
        </p:spPr>
      </p:pic>
      <p:sp>
        <p:nvSpPr>
          <p:cNvPr id="112649"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ru-RU" sz="1800">
              <a:latin typeface="Calibri" pitchFamily="34" charset="0"/>
            </a:endParaRPr>
          </a:p>
        </p:txBody>
      </p:sp>
      <p:sp>
        <p:nvSpPr>
          <p:cNvPr id="4" name="Заголовок 1"/>
          <p:cNvSpPr txBox="1">
            <a:spLocks/>
          </p:cNvSpPr>
          <p:nvPr/>
        </p:nvSpPr>
        <p:spPr>
          <a:xfrm>
            <a:off x="1000125" y="274638"/>
            <a:ext cx="7686675" cy="225404"/>
          </a:xfrm>
          <a:prstGeom prst="rect">
            <a:avLst/>
          </a:prstGeom>
        </p:spPr>
        <p:txBody>
          <a:bodyPr>
            <a:normAutofit fontScale="30000" lnSpcReduction="20000"/>
          </a:bodyPr>
          <a:lstStyle/>
          <a:p>
            <a:pPr algn="ctr" eaLnBrk="0" hangingPunct="0">
              <a:defRPr/>
            </a:pPr>
            <a:endParaRPr lang="ru-RU" sz="3200" b="1" dirty="0" smtClean="0">
              <a:latin typeface="Times New Roman" pitchFamily="18" charset="0"/>
              <a:ea typeface="+mj-ea"/>
              <a:cs typeface="Times New Roman" pitchFamily="18" charset="0"/>
            </a:endParaRPr>
          </a:p>
        </p:txBody>
      </p:sp>
      <p:sp>
        <p:nvSpPr>
          <p:cNvPr id="242692"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pic>
        <p:nvPicPr>
          <p:cNvPr id="274434" name="Picture 2" descr="C:\Users\Diyanov\Desktop\44.png"/>
          <p:cNvPicPr>
            <a:picLocks noChangeAspect="1" noChangeArrowheads="1"/>
          </p:cNvPicPr>
          <p:nvPr/>
        </p:nvPicPr>
        <p:blipFill>
          <a:blip r:embed="rId4"/>
          <a:srcRect/>
          <a:stretch>
            <a:fillRect/>
          </a:stretch>
        </p:blipFill>
        <p:spPr bwMode="auto">
          <a:xfrm>
            <a:off x="1071538" y="500042"/>
            <a:ext cx="7858180" cy="2571768"/>
          </a:xfrm>
          <a:prstGeom prst="rect">
            <a:avLst/>
          </a:prstGeom>
          <a:noFill/>
        </p:spPr>
      </p:pic>
      <p:pic>
        <p:nvPicPr>
          <p:cNvPr id="15" name="Picture 4" descr="http://tramuk.ru/media/k2/items/cache/b2fc94a885556f111c3dd6e1d905e08f_XL.jpg"/>
          <p:cNvPicPr>
            <a:picLocks noChangeAspect="1" noChangeArrowheads="1"/>
          </p:cNvPicPr>
          <p:nvPr/>
        </p:nvPicPr>
        <p:blipFill>
          <a:blip r:embed="rId5"/>
          <a:srcRect/>
          <a:stretch>
            <a:fillRect/>
          </a:stretch>
        </p:blipFill>
        <p:spPr bwMode="auto">
          <a:xfrm>
            <a:off x="0" y="4687667"/>
            <a:ext cx="3143240" cy="2170333"/>
          </a:xfrm>
          <a:prstGeom prst="rect">
            <a:avLst/>
          </a:prstGeom>
          <a:noFill/>
          <a:ln w="9525">
            <a:noFill/>
            <a:miter lim="800000"/>
            <a:headEnd/>
            <a:tailEnd/>
          </a:ln>
        </p:spPr>
      </p:pic>
      <p:pic>
        <p:nvPicPr>
          <p:cNvPr id="16" name="Picture 15" descr="http://poima360.ru/wp-content/uploads/2016/11/IMG_1096-696x464.jpg"/>
          <p:cNvPicPr>
            <a:picLocks noChangeAspect="1" noChangeArrowheads="1"/>
          </p:cNvPicPr>
          <p:nvPr/>
        </p:nvPicPr>
        <p:blipFill>
          <a:blip r:embed="rId6"/>
          <a:srcRect/>
          <a:stretch>
            <a:fillRect/>
          </a:stretch>
        </p:blipFill>
        <p:spPr bwMode="auto">
          <a:xfrm>
            <a:off x="5572132" y="4572009"/>
            <a:ext cx="3571868" cy="2285992"/>
          </a:xfrm>
          <a:prstGeom prst="rect">
            <a:avLst/>
          </a:prstGeom>
          <a:noFill/>
          <a:ln w="9525">
            <a:noFill/>
            <a:miter lim="800000"/>
            <a:headEnd/>
            <a:tailEnd/>
          </a:ln>
        </p:spPr>
      </p:pic>
      <p:pic>
        <p:nvPicPr>
          <p:cNvPr id="17" name="Picture 1" descr="C:\Users\kerenceva.FIN.000\Desktop\фото\746e9f9f8002796aa132cbf1a2fb1455_XL.jpg"/>
          <p:cNvPicPr>
            <a:picLocks noChangeAspect="1" noChangeArrowheads="1"/>
          </p:cNvPicPr>
          <p:nvPr/>
        </p:nvPicPr>
        <p:blipFill>
          <a:blip r:embed="rId7"/>
          <a:srcRect/>
          <a:stretch>
            <a:fillRect/>
          </a:stretch>
        </p:blipFill>
        <p:spPr bwMode="auto">
          <a:xfrm>
            <a:off x="2928926" y="3214686"/>
            <a:ext cx="3071834" cy="1936591"/>
          </a:xfrm>
          <a:prstGeom prst="rect">
            <a:avLst/>
          </a:prstGeom>
          <a:noFill/>
          <a:ln w="9525">
            <a:noFill/>
            <a:miter lim="800000"/>
            <a:headEnd/>
            <a:tailEnd/>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112648" name="Picture 17" descr="Untitled-2"/>
          <p:cNvPicPr>
            <a:picLocks noChangeAspect="1" noChangeArrowheads="1"/>
          </p:cNvPicPr>
          <p:nvPr/>
        </p:nvPicPr>
        <p:blipFill>
          <a:blip r:embed="rId3"/>
          <a:srcRect/>
          <a:stretch>
            <a:fillRect/>
          </a:stretch>
        </p:blipFill>
        <p:spPr bwMode="auto">
          <a:xfrm>
            <a:off x="127000" y="136525"/>
            <a:ext cx="873125" cy="1077913"/>
          </a:xfrm>
          <a:prstGeom prst="rect">
            <a:avLst/>
          </a:prstGeom>
          <a:noFill/>
          <a:ln w="9525">
            <a:noFill/>
            <a:miter lim="800000"/>
            <a:headEnd/>
            <a:tailEnd/>
          </a:ln>
        </p:spPr>
      </p:pic>
      <p:sp>
        <p:nvSpPr>
          <p:cNvPr id="112649"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ru-RU" sz="1800">
              <a:latin typeface="Calibri" pitchFamily="34" charset="0"/>
            </a:endParaRPr>
          </a:p>
        </p:txBody>
      </p:sp>
      <p:sp>
        <p:nvSpPr>
          <p:cNvPr id="4" name="Заголовок 1"/>
          <p:cNvSpPr txBox="1">
            <a:spLocks/>
          </p:cNvSpPr>
          <p:nvPr/>
        </p:nvSpPr>
        <p:spPr>
          <a:xfrm>
            <a:off x="1000125" y="274638"/>
            <a:ext cx="7686675" cy="153966"/>
          </a:xfrm>
          <a:prstGeom prst="rect">
            <a:avLst/>
          </a:prstGeom>
        </p:spPr>
        <p:txBody>
          <a:bodyPr>
            <a:normAutofit fontScale="25000" lnSpcReduction="20000"/>
          </a:bodyPr>
          <a:lstStyle/>
          <a:p>
            <a:pPr algn="ctr" eaLnBrk="0" hangingPunct="0">
              <a:defRPr/>
            </a:pPr>
            <a:endParaRPr lang="ru-RU" sz="3200" b="1" dirty="0" smtClean="0">
              <a:latin typeface="Times New Roman" pitchFamily="18" charset="0"/>
              <a:ea typeface="+mj-ea"/>
              <a:cs typeface="Times New Roman" pitchFamily="18" charset="0"/>
            </a:endParaRPr>
          </a:p>
        </p:txBody>
      </p:sp>
      <p:sp>
        <p:nvSpPr>
          <p:cNvPr id="242692"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pic>
        <p:nvPicPr>
          <p:cNvPr id="275458" name="Picture 2" descr="C:\Users\Diyanov\Desktop\444.png"/>
          <p:cNvPicPr>
            <a:picLocks noChangeAspect="1" noChangeArrowheads="1"/>
          </p:cNvPicPr>
          <p:nvPr/>
        </p:nvPicPr>
        <p:blipFill>
          <a:blip r:embed="rId4"/>
          <a:srcRect/>
          <a:stretch>
            <a:fillRect/>
          </a:stretch>
        </p:blipFill>
        <p:spPr bwMode="auto">
          <a:xfrm>
            <a:off x="1071538" y="500042"/>
            <a:ext cx="7786742" cy="6072230"/>
          </a:xfrm>
          <a:prstGeom prst="rect">
            <a:avLst/>
          </a:prstGeom>
          <a:noFill/>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112648" name="Picture 17" descr="Untitled-2"/>
          <p:cNvPicPr>
            <a:picLocks noChangeAspect="1" noChangeArrowheads="1"/>
          </p:cNvPicPr>
          <p:nvPr/>
        </p:nvPicPr>
        <p:blipFill>
          <a:blip r:embed="rId3"/>
          <a:srcRect/>
          <a:stretch>
            <a:fillRect/>
          </a:stretch>
        </p:blipFill>
        <p:spPr bwMode="auto">
          <a:xfrm>
            <a:off x="127000" y="136525"/>
            <a:ext cx="873125" cy="1077913"/>
          </a:xfrm>
          <a:prstGeom prst="rect">
            <a:avLst/>
          </a:prstGeom>
          <a:noFill/>
          <a:ln w="9525">
            <a:noFill/>
            <a:miter lim="800000"/>
            <a:headEnd/>
            <a:tailEnd/>
          </a:ln>
        </p:spPr>
      </p:pic>
      <p:sp>
        <p:nvSpPr>
          <p:cNvPr id="112649"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ru-RU" sz="1800">
              <a:latin typeface="Calibri" pitchFamily="34" charset="0"/>
            </a:endParaRPr>
          </a:p>
        </p:txBody>
      </p:sp>
      <p:sp>
        <p:nvSpPr>
          <p:cNvPr id="4" name="Заголовок 1"/>
          <p:cNvSpPr txBox="1">
            <a:spLocks/>
          </p:cNvSpPr>
          <p:nvPr/>
        </p:nvSpPr>
        <p:spPr>
          <a:xfrm>
            <a:off x="1000125" y="214290"/>
            <a:ext cx="7686675" cy="642942"/>
          </a:xfrm>
          <a:prstGeom prst="rect">
            <a:avLst/>
          </a:prstGeom>
        </p:spPr>
        <p:txBody>
          <a:bodyPr>
            <a:normAutofit fontScale="97500"/>
          </a:bodyPr>
          <a:lstStyle/>
          <a:p>
            <a:pPr algn="ctr" eaLnBrk="0" hangingPunct="0">
              <a:defRPr/>
            </a:pPr>
            <a:r>
              <a:rPr lang="ru-RU" sz="3200" b="1" dirty="0" smtClean="0">
                <a:latin typeface="Times New Roman" pitchFamily="18" charset="0"/>
                <a:ea typeface="+mj-ea"/>
                <a:cs typeface="Times New Roman" pitchFamily="18" charset="0"/>
              </a:rPr>
              <a:t>Муниципальные программы</a:t>
            </a:r>
          </a:p>
        </p:txBody>
      </p:sp>
      <p:sp>
        <p:nvSpPr>
          <p:cNvPr id="242692"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pic>
        <p:nvPicPr>
          <p:cNvPr id="276482" name="Picture 2" descr="C:\Users\Diyanov\Desktop\555.png"/>
          <p:cNvPicPr>
            <a:picLocks noChangeAspect="1" noChangeArrowheads="1"/>
          </p:cNvPicPr>
          <p:nvPr/>
        </p:nvPicPr>
        <p:blipFill>
          <a:blip r:embed="rId4"/>
          <a:srcRect/>
          <a:stretch>
            <a:fillRect/>
          </a:stretch>
        </p:blipFill>
        <p:spPr bwMode="auto">
          <a:xfrm>
            <a:off x="1071538" y="714356"/>
            <a:ext cx="7500990" cy="6003402"/>
          </a:xfrm>
          <a:prstGeom prst="rect">
            <a:avLst/>
          </a:prstGeom>
          <a:noFill/>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112648" name="Picture 17" descr="Untitled-2"/>
          <p:cNvPicPr>
            <a:picLocks noChangeAspect="1" noChangeArrowheads="1"/>
          </p:cNvPicPr>
          <p:nvPr/>
        </p:nvPicPr>
        <p:blipFill>
          <a:blip r:embed="rId3"/>
          <a:srcRect/>
          <a:stretch>
            <a:fillRect/>
          </a:stretch>
        </p:blipFill>
        <p:spPr bwMode="auto">
          <a:xfrm>
            <a:off x="127000" y="136525"/>
            <a:ext cx="873125" cy="1077913"/>
          </a:xfrm>
          <a:prstGeom prst="rect">
            <a:avLst/>
          </a:prstGeom>
          <a:noFill/>
          <a:ln w="9525">
            <a:noFill/>
            <a:miter lim="800000"/>
            <a:headEnd/>
            <a:tailEnd/>
          </a:ln>
        </p:spPr>
      </p:pic>
      <p:sp>
        <p:nvSpPr>
          <p:cNvPr id="112649"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ru-RU" sz="1800">
              <a:latin typeface="Calibri" pitchFamily="34" charset="0"/>
            </a:endParaRPr>
          </a:p>
        </p:txBody>
      </p:sp>
      <p:sp>
        <p:nvSpPr>
          <p:cNvPr id="4" name="Заголовок 1"/>
          <p:cNvSpPr txBox="1">
            <a:spLocks/>
          </p:cNvSpPr>
          <p:nvPr/>
        </p:nvSpPr>
        <p:spPr>
          <a:xfrm>
            <a:off x="1000125" y="274638"/>
            <a:ext cx="7686675" cy="1143000"/>
          </a:xfrm>
          <a:prstGeom prst="rect">
            <a:avLst/>
          </a:prstGeom>
        </p:spPr>
        <p:txBody>
          <a:bodyPr>
            <a:normAutofit fontScale="97500"/>
          </a:bodyPr>
          <a:lstStyle/>
          <a:p>
            <a:pPr algn="ctr" eaLnBrk="0" hangingPunct="0">
              <a:defRPr/>
            </a:pPr>
            <a:r>
              <a:rPr lang="ru-RU" sz="3200" b="1" dirty="0" smtClean="0">
                <a:latin typeface="Times New Roman" pitchFamily="18" charset="0"/>
                <a:ea typeface="+mj-ea"/>
                <a:cs typeface="Times New Roman" pitchFamily="18" charset="0"/>
              </a:rPr>
              <a:t>Муниципальные программы</a:t>
            </a:r>
          </a:p>
        </p:txBody>
      </p:sp>
      <p:sp>
        <p:nvSpPr>
          <p:cNvPr id="242692"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pic>
        <p:nvPicPr>
          <p:cNvPr id="277506" name="Picture 2" descr="C:\Users\Diyanov\Desktop\666.png"/>
          <p:cNvPicPr>
            <a:picLocks noChangeAspect="1" noChangeArrowheads="1"/>
          </p:cNvPicPr>
          <p:nvPr/>
        </p:nvPicPr>
        <p:blipFill>
          <a:blip r:embed="rId4"/>
          <a:srcRect/>
          <a:stretch>
            <a:fillRect/>
          </a:stretch>
        </p:blipFill>
        <p:spPr bwMode="auto">
          <a:xfrm>
            <a:off x="1071538" y="857232"/>
            <a:ext cx="7643866" cy="5715040"/>
          </a:xfrm>
          <a:prstGeom prst="rect">
            <a:avLst/>
          </a:prstGeom>
          <a:noFill/>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112648" name="Picture 17" descr="Untitled-2"/>
          <p:cNvPicPr>
            <a:picLocks noChangeAspect="1" noChangeArrowheads="1"/>
          </p:cNvPicPr>
          <p:nvPr/>
        </p:nvPicPr>
        <p:blipFill>
          <a:blip r:embed="rId3"/>
          <a:srcRect/>
          <a:stretch>
            <a:fillRect/>
          </a:stretch>
        </p:blipFill>
        <p:spPr bwMode="auto">
          <a:xfrm>
            <a:off x="127000" y="136525"/>
            <a:ext cx="873125" cy="1077913"/>
          </a:xfrm>
          <a:prstGeom prst="rect">
            <a:avLst/>
          </a:prstGeom>
          <a:noFill/>
          <a:ln w="9525">
            <a:noFill/>
            <a:miter lim="800000"/>
            <a:headEnd/>
            <a:tailEnd/>
          </a:ln>
        </p:spPr>
      </p:pic>
      <p:sp>
        <p:nvSpPr>
          <p:cNvPr id="112649"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ru-RU" sz="1800">
              <a:latin typeface="Calibri" pitchFamily="34" charset="0"/>
            </a:endParaRPr>
          </a:p>
        </p:txBody>
      </p:sp>
      <p:sp>
        <p:nvSpPr>
          <p:cNvPr id="4" name="Заголовок 1"/>
          <p:cNvSpPr txBox="1">
            <a:spLocks/>
          </p:cNvSpPr>
          <p:nvPr/>
        </p:nvSpPr>
        <p:spPr>
          <a:xfrm>
            <a:off x="1000125" y="274638"/>
            <a:ext cx="7686675" cy="1143000"/>
          </a:xfrm>
          <a:prstGeom prst="rect">
            <a:avLst/>
          </a:prstGeom>
        </p:spPr>
        <p:txBody>
          <a:bodyPr>
            <a:normAutofit fontScale="97500"/>
          </a:bodyPr>
          <a:lstStyle/>
          <a:p>
            <a:pPr algn="ctr" eaLnBrk="0" hangingPunct="0">
              <a:defRPr/>
            </a:pPr>
            <a:r>
              <a:rPr lang="ru-RU" sz="3200" b="1" dirty="0" smtClean="0">
                <a:latin typeface="Times New Roman" pitchFamily="18" charset="0"/>
                <a:ea typeface="+mj-ea"/>
                <a:cs typeface="Times New Roman" pitchFamily="18" charset="0"/>
              </a:rPr>
              <a:t>Муниципальные программы</a:t>
            </a:r>
          </a:p>
        </p:txBody>
      </p:sp>
      <p:sp>
        <p:nvSpPr>
          <p:cNvPr id="242692"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pic>
        <p:nvPicPr>
          <p:cNvPr id="278530" name="Picture 2" descr="C:\Users\Diyanov\Desktop\777.png"/>
          <p:cNvPicPr>
            <a:picLocks noChangeAspect="1" noChangeArrowheads="1"/>
          </p:cNvPicPr>
          <p:nvPr/>
        </p:nvPicPr>
        <p:blipFill>
          <a:blip r:embed="rId4"/>
          <a:srcRect/>
          <a:stretch>
            <a:fillRect/>
          </a:stretch>
        </p:blipFill>
        <p:spPr bwMode="auto">
          <a:xfrm>
            <a:off x="1071538" y="857232"/>
            <a:ext cx="7715304" cy="4714908"/>
          </a:xfrm>
          <a:prstGeom prst="rect">
            <a:avLst/>
          </a:prstGeom>
          <a:noFill/>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229378" name="Picture 17" descr="Untitled-2"/>
          <p:cNvPicPr>
            <a:picLocks noChangeAspect="1" noChangeArrowheads="1"/>
          </p:cNvPicPr>
          <p:nvPr/>
        </p:nvPicPr>
        <p:blipFill>
          <a:blip r:embed="rId3"/>
          <a:srcRect/>
          <a:stretch>
            <a:fillRect/>
          </a:stretch>
        </p:blipFill>
        <p:spPr bwMode="auto">
          <a:xfrm>
            <a:off x="127000" y="136525"/>
            <a:ext cx="873125" cy="1077913"/>
          </a:xfrm>
          <a:prstGeom prst="rect">
            <a:avLst/>
          </a:prstGeom>
          <a:noFill/>
          <a:ln w="9525">
            <a:noFill/>
            <a:miter lim="800000"/>
            <a:headEnd/>
            <a:tailEnd/>
          </a:ln>
        </p:spPr>
      </p:pic>
      <p:sp>
        <p:nvSpPr>
          <p:cNvPr id="229379" name="Rectangle 1"/>
          <p:cNvSpPr>
            <a:spLocks noChangeArrowheads="1"/>
          </p:cNvSpPr>
          <p:nvPr/>
        </p:nvSpPr>
        <p:spPr bwMode="auto">
          <a:xfrm>
            <a:off x="1071563" y="217488"/>
            <a:ext cx="7929562" cy="707886"/>
          </a:xfrm>
          <a:prstGeom prst="rect">
            <a:avLst/>
          </a:prstGeom>
          <a:noFill/>
          <a:ln w="9525">
            <a:noFill/>
            <a:miter lim="800000"/>
            <a:headEnd/>
            <a:tailEnd/>
          </a:ln>
        </p:spPr>
        <p:txBody>
          <a:bodyPr anchor="ctr">
            <a:spAutoFit/>
          </a:bodyPr>
          <a:lstStyle/>
          <a:p>
            <a:pPr indent="450850" algn="ctr"/>
            <a:r>
              <a:rPr lang="ru-RU" sz="2000" b="1" dirty="0" smtClean="0">
                <a:latin typeface="Times New Roman" pitchFamily="18" charset="0"/>
                <a:cs typeface="Times New Roman" pitchFamily="18" charset="0"/>
              </a:rPr>
              <a:t>Новые расходы бюджета, источниками которых являются субсидии из областного и федерального бюджета </a:t>
            </a:r>
            <a:endParaRPr lang="ru-RU" sz="2000" dirty="0">
              <a:solidFill>
                <a:srgbClr val="FF0000"/>
              </a:solidFill>
              <a:latin typeface="Times New Roman" pitchFamily="18" charset="0"/>
              <a:cs typeface="Times New Roman" pitchFamily="18" charset="0"/>
            </a:endParaRPr>
          </a:p>
        </p:txBody>
      </p:sp>
      <p:pic>
        <p:nvPicPr>
          <p:cNvPr id="282626" name="Picture 2" descr="C:\Users\Diyanov\Desktop\12.png"/>
          <p:cNvPicPr>
            <a:picLocks noChangeAspect="1" noChangeArrowheads="1"/>
          </p:cNvPicPr>
          <p:nvPr/>
        </p:nvPicPr>
        <p:blipFill>
          <a:blip r:embed="rId4"/>
          <a:srcRect/>
          <a:stretch>
            <a:fillRect/>
          </a:stretch>
        </p:blipFill>
        <p:spPr bwMode="auto">
          <a:xfrm>
            <a:off x="1142976" y="928670"/>
            <a:ext cx="7358114" cy="5786478"/>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15362" name="Picture 17" descr="Untitled-2"/>
          <p:cNvPicPr>
            <a:picLocks noChangeAspect="1" noChangeArrowheads="1"/>
          </p:cNvPicPr>
          <p:nvPr/>
        </p:nvPicPr>
        <p:blipFill>
          <a:blip r:embed="rId3"/>
          <a:srcRect/>
          <a:stretch>
            <a:fillRect/>
          </a:stretch>
        </p:blipFill>
        <p:spPr bwMode="auto">
          <a:xfrm>
            <a:off x="127000" y="136525"/>
            <a:ext cx="873125" cy="1077913"/>
          </a:xfrm>
          <a:prstGeom prst="rect">
            <a:avLst/>
          </a:prstGeom>
          <a:noFill/>
          <a:ln w="9525">
            <a:noFill/>
            <a:miter lim="800000"/>
            <a:headEnd/>
            <a:tailEnd/>
          </a:ln>
        </p:spPr>
      </p:pic>
      <p:sp>
        <p:nvSpPr>
          <p:cNvPr id="15364" name="TextBox 5"/>
          <p:cNvSpPr txBox="1">
            <a:spLocks noChangeArrowheads="1"/>
          </p:cNvSpPr>
          <p:nvPr/>
        </p:nvSpPr>
        <p:spPr bwMode="auto">
          <a:xfrm>
            <a:off x="0" y="4286257"/>
            <a:ext cx="9144000" cy="2031325"/>
          </a:xfrm>
          <a:prstGeom prst="rect">
            <a:avLst/>
          </a:prstGeom>
          <a:noFill/>
          <a:ln w="9525">
            <a:noFill/>
            <a:miter lim="800000"/>
            <a:headEnd/>
            <a:tailEnd/>
          </a:ln>
        </p:spPr>
        <p:txBody>
          <a:bodyPr wrap="square">
            <a:spAutoFit/>
          </a:bodyPr>
          <a:lstStyle/>
          <a:p>
            <a:pPr algn="just"/>
            <a:r>
              <a:rPr lang="ru-RU" sz="1400" b="1" dirty="0" smtClean="0">
                <a:latin typeface="Times New Roman" pitchFamily="18" charset="0"/>
                <a:cs typeface="Times New Roman" pitchFamily="18" charset="0"/>
              </a:rPr>
              <a:t>«Проект бюджета на 2020 год и плановый период 2021-2022 годов разрабатывался с учетом многочисленных обращений и предложений граждан, общественных организаций, трудовых коллективов. В его основе – простая и всем понятная идея: создать условия для развития человека, а по некоторым направлениям – восстановить социальную справедливость по отношению к </a:t>
            </a:r>
            <a:r>
              <a:rPr lang="ru-RU" sz="1400" b="1" dirty="0" err="1" smtClean="0">
                <a:latin typeface="Times New Roman" pitchFamily="18" charset="0"/>
                <a:cs typeface="Times New Roman" pitchFamily="18" charset="0"/>
              </a:rPr>
              <a:t>южноуральцам</a:t>
            </a:r>
            <a:r>
              <a:rPr lang="ru-RU" sz="1400" b="1" dirty="0" smtClean="0">
                <a:latin typeface="Times New Roman" pitchFamily="18" charset="0"/>
                <a:cs typeface="Times New Roman" pitchFamily="18" charset="0"/>
              </a:rPr>
              <a:t>.</a:t>
            </a:r>
          </a:p>
          <a:p>
            <a:pPr algn="just"/>
            <a:r>
              <a:rPr lang="ru-RU" sz="1400" b="1" dirty="0" smtClean="0">
                <a:latin typeface="Times New Roman" pitchFamily="18" charset="0"/>
                <a:cs typeface="Times New Roman" pitchFamily="18" charset="0"/>
              </a:rPr>
              <a:t> Основным приоритетом региональной бюджетной политики является социальная сфера. Около 70% бюджета 2020 года – это масштабные социальные инвестиции, от которых мы ждем возврата в виде экономического роста, повышения благосостояния и качества жизни людей.»</a:t>
            </a:r>
            <a:endParaRPr lang="ru-RU" sz="1400" b="1" dirty="0">
              <a:latin typeface="Times New Roman" pitchFamily="18" charset="0"/>
              <a:cs typeface="Times New Roman" pitchFamily="18" charset="0"/>
            </a:endParaRPr>
          </a:p>
          <a:p>
            <a:r>
              <a:rPr lang="ru-RU" sz="1400" b="1" dirty="0" smtClean="0">
                <a:latin typeface="Times New Roman" pitchFamily="18" charset="0"/>
                <a:cs typeface="Times New Roman" pitchFamily="18" charset="0"/>
              </a:rPr>
              <a:t>						</a:t>
            </a:r>
          </a:p>
          <a:p>
            <a:r>
              <a:rPr lang="ru-RU" sz="1400" b="1" dirty="0" smtClean="0">
                <a:latin typeface="Times New Roman" pitchFamily="18" charset="0"/>
                <a:cs typeface="Times New Roman" pitchFamily="18" charset="0"/>
              </a:rPr>
              <a:t>					Губернатор Челябинской области </a:t>
            </a:r>
            <a:r>
              <a:rPr lang="ru-RU" sz="1400" b="1" dirty="0" err="1" smtClean="0">
                <a:latin typeface="Times New Roman" pitchFamily="18" charset="0"/>
                <a:cs typeface="Times New Roman" pitchFamily="18" charset="0"/>
              </a:rPr>
              <a:t>А.Л.Текслер</a:t>
            </a:r>
            <a:r>
              <a:rPr lang="ru-RU" sz="1400" b="1" dirty="0" smtClean="0">
                <a:latin typeface="Times New Roman" pitchFamily="18" charset="0"/>
                <a:cs typeface="Times New Roman" pitchFamily="18" charset="0"/>
              </a:rPr>
              <a:t> </a:t>
            </a:r>
            <a:endParaRPr lang="ru-RU" sz="1400" dirty="0">
              <a:latin typeface="Times New Roman" pitchFamily="18" charset="0"/>
              <a:cs typeface="Times New Roman" pitchFamily="18" charset="0"/>
            </a:endParaRPr>
          </a:p>
        </p:txBody>
      </p:sp>
      <p:pic>
        <p:nvPicPr>
          <p:cNvPr id="214017" name="Picture 1" descr="C:\Users\Diyanov\Desktop\B66X2062.jpg"/>
          <p:cNvPicPr>
            <a:picLocks noChangeAspect="1" noChangeArrowheads="1"/>
          </p:cNvPicPr>
          <p:nvPr/>
        </p:nvPicPr>
        <p:blipFill>
          <a:blip r:embed="rId4" cstate="print"/>
          <a:srcRect/>
          <a:stretch>
            <a:fillRect/>
          </a:stretch>
        </p:blipFill>
        <p:spPr bwMode="auto">
          <a:xfrm>
            <a:off x="1857356" y="214290"/>
            <a:ext cx="5857915" cy="3905276"/>
          </a:xfrm>
          <a:prstGeom prst="rect">
            <a:avLst/>
          </a:prstGeom>
          <a:noFill/>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229378" name="Picture 17" descr="Untitled-2"/>
          <p:cNvPicPr>
            <a:picLocks noChangeAspect="1" noChangeArrowheads="1"/>
          </p:cNvPicPr>
          <p:nvPr/>
        </p:nvPicPr>
        <p:blipFill>
          <a:blip r:embed="rId3"/>
          <a:srcRect/>
          <a:stretch>
            <a:fillRect/>
          </a:stretch>
        </p:blipFill>
        <p:spPr bwMode="auto">
          <a:xfrm>
            <a:off x="127000" y="136525"/>
            <a:ext cx="873125" cy="1077913"/>
          </a:xfrm>
          <a:prstGeom prst="rect">
            <a:avLst/>
          </a:prstGeom>
          <a:noFill/>
          <a:ln w="9525">
            <a:noFill/>
            <a:miter lim="800000"/>
            <a:headEnd/>
            <a:tailEnd/>
          </a:ln>
        </p:spPr>
      </p:pic>
      <p:sp>
        <p:nvSpPr>
          <p:cNvPr id="229379" name="Rectangle 1"/>
          <p:cNvSpPr>
            <a:spLocks noChangeArrowheads="1"/>
          </p:cNvSpPr>
          <p:nvPr/>
        </p:nvSpPr>
        <p:spPr bwMode="auto">
          <a:xfrm>
            <a:off x="1000100" y="0"/>
            <a:ext cx="7929562" cy="707886"/>
          </a:xfrm>
          <a:prstGeom prst="rect">
            <a:avLst/>
          </a:prstGeom>
          <a:noFill/>
          <a:ln w="9525">
            <a:noFill/>
            <a:miter lim="800000"/>
            <a:headEnd/>
            <a:tailEnd/>
          </a:ln>
        </p:spPr>
        <p:txBody>
          <a:bodyPr anchor="ctr">
            <a:spAutoFit/>
          </a:bodyPr>
          <a:lstStyle/>
          <a:p>
            <a:pPr indent="450850" algn="ctr"/>
            <a:r>
              <a:rPr lang="ru-RU" sz="2000" b="1" dirty="0" smtClean="0">
                <a:latin typeface="Times New Roman" pitchFamily="18" charset="0"/>
                <a:cs typeface="Times New Roman" pitchFamily="18" charset="0"/>
              </a:rPr>
              <a:t>Субсидии из областного и федерального бюджета</a:t>
            </a:r>
          </a:p>
          <a:p>
            <a:pPr indent="450850" algn="ctr"/>
            <a:r>
              <a:rPr lang="ru-RU" sz="2000" b="1" dirty="0" smtClean="0">
                <a:latin typeface="Times New Roman" pitchFamily="18" charset="0"/>
                <a:cs typeface="Times New Roman" pitchFamily="18" charset="0"/>
              </a:rPr>
              <a:t>на решение вопросов местного значения </a:t>
            </a:r>
            <a:endParaRPr lang="ru-RU" sz="2000" dirty="0">
              <a:solidFill>
                <a:srgbClr val="FF0000"/>
              </a:solidFill>
              <a:latin typeface="Times New Roman" pitchFamily="18" charset="0"/>
              <a:cs typeface="Times New Roman" pitchFamily="18" charset="0"/>
            </a:endParaRPr>
          </a:p>
        </p:txBody>
      </p:sp>
      <p:pic>
        <p:nvPicPr>
          <p:cNvPr id="283650" name="Picture 2" descr="C:\Users\Diyanov\Desktop\23.png"/>
          <p:cNvPicPr>
            <a:picLocks noChangeAspect="1" noChangeArrowheads="1"/>
          </p:cNvPicPr>
          <p:nvPr/>
        </p:nvPicPr>
        <p:blipFill>
          <a:blip r:embed="rId4"/>
          <a:srcRect/>
          <a:stretch>
            <a:fillRect/>
          </a:stretch>
        </p:blipFill>
        <p:spPr bwMode="auto">
          <a:xfrm>
            <a:off x="1000100" y="714356"/>
            <a:ext cx="7929618" cy="5945188"/>
          </a:xfrm>
          <a:prstGeom prst="rect">
            <a:avLst/>
          </a:prstGeom>
          <a:noFill/>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229378" name="Picture 17" descr="Untitled-2"/>
          <p:cNvPicPr>
            <a:picLocks noChangeAspect="1" noChangeArrowheads="1"/>
          </p:cNvPicPr>
          <p:nvPr/>
        </p:nvPicPr>
        <p:blipFill>
          <a:blip r:embed="rId3"/>
          <a:srcRect/>
          <a:stretch>
            <a:fillRect/>
          </a:stretch>
        </p:blipFill>
        <p:spPr bwMode="auto">
          <a:xfrm>
            <a:off x="127000" y="136525"/>
            <a:ext cx="873125" cy="1077913"/>
          </a:xfrm>
          <a:prstGeom prst="rect">
            <a:avLst/>
          </a:prstGeom>
          <a:noFill/>
          <a:ln w="9525">
            <a:noFill/>
            <a:miter lim="800000"/>
            <a:headEnd/>
            <a:tailEnd/>
          </a:ln>
        </p:spPr>
      </p:pic>
      <p:sp>
        <p:nvSpPr>
          <p:cNvPr id="229379" name="Rectangle 1"/>
          <p:cNvSpPr>
            <a:spLocks noChangeArrowheads="1"/>
          </p:cNvSpPr>
          <p:nvPr/>
        </p:nvSpPr>
        <p:spPr bwMode="auto">
          <a:xfrm>
            <a:off x="1000100" y="0"/>
            <a:ext cx="7929562" cy="707886"/>
          </a:xfrm>
          <a:prstGeom prst="rect">
            <a:avLst/>
          </a:prstGeom>
          <a:noFill/>
          <a:ln w="9525">
            <a:noFill/>
            <a:miter lim="800000"/>
            <a:headEnd/>
            <a:tailEnd/>
          </a:ln>
        </p:spPr>
        <p:txBody>
          <a:bodyPr anchor="ctr">
            <a:spAutoFit/>
          </a:bodyPr>
          <a:lstStyle/>
          <a:p>
            <a:pPr indent="450850" algn="ctr"/>
            <a:r>
              <a:rPr lang="ru-RU" sz="2000" b="1" dirty="0" smtClean="0">
                <a:latin typeface="Times New Roman" pitchFamily="18" charset="0"/>
                <a:cs typeface="Times New Roman" pitchFamily="18" charset="0"/>
              </a:rPr>
              <a:t>Средства местного бюджета на </a:t>
            </a:r>
            <a:r>
              <a:rPr lang="ru-RU" sz="2000" b="1" dirty="0" err="1" smtClean="0">
                <a:latin typeface="Times New Roman" pitchFamily="18" charset="0"/>
                <a:cs typeface="Times New Roman" pitchFamily="18" charset="0"/>
              </a:rPr>
              <a:t>софинансирование</a:t>
            </a:r>
            <a:r>
              <a:rPr lang="ru-RU" sz="2000" b="1" dirty="0" smtClean="0">
                <a:latin typeface="Times New Roman" pitchFamily="18" charset="0"/>
                <a:cs typeface="Times New Roman" pitchFamily="18" charset="0"/>
              </a:rPr>
              <a:t> к областным субсидиям на 2020 год</a:t>
            </a:r>
            <a:endParaRPr lang="ru-RU" sz="2000" dirty="0">
              <a:solidFill>
                <a:srgbClr val="FF0000"/>
              </a:solidFill>
              <a:latin typeface="Times New Roman" pitchFamily="18" charset="0"/>
              <a:cs typeface="Times New Roman" pitchFamily="18" charset="0"/>
            </a:endParaRPr>
          </a:p>
        </p:txBody>
      </p:sp>
      <p:pic>
        <p:nvPicPr>
          <p:cNvPr id="284674" name="Picture 2" descr="C:\Users\Diyanov\Desktop\323.png"/>
          <p:cNvPicPr>
            <a:picLocks noChangeAspect="1" noChangeArrowheads="1"/>
          </p:cNvPicPr>
          <p:nvPr/>
        </p:nvPicPr>
        <p:blipFill>
          <a:blip r:embed="rId4"/>
          <a:srcRect/>
          <a:stretch>
            <a:fillRect/>
          </a:stretch>
        </p:blipFill>
        <p:spPr bwMode="auto">
          <a:xfrm>
            <a:off x="1071538" y="642918"/>
            <a:ext cx="7715304" cy="6000792"/>
          </a:xfrm>
          <a:prstGeom prst="rect">
            <a:avLst/>
          </a:prstGeom>
          <a:noFill/>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230402" name="Picture 17" descr="Untitled-2"/>
          <p:cNvPicPr>
            <a:picLocks noChangeAspect="1" noChangeArrowheads="1"/>
          </p:cNvPicPr>
          <p:nvPr/>
        </p:nvPicPr>
        <p:blipFill>
          <a:blip r:embed="rId3"/>
          <a:srcRect/>
          <a:stretch>
            <a:fillRect/>
          </a:stretch>
        </p:blipFill>
        <p:spPr bwMode="auto">
          <a:xfrm>
            <a:off x="127000" y="136525"/>
            <a:ext cx="873125" cy="1077913"/>
          </a:xfrm>
          <a:prstGeom prst="rect">
            <a:avLst/>
          </a:prstGeom>
          <a:noFill/>
          <a:ln w="9525">
            <a:noFill/>
            <a:miter lim="800000"/>
            <a:headEnd/>
            <a:tailEnd/>
          </a:ln>
        </p:spPr>
      </p:pic>
      <p:graphicFrame>
        <p:nvGraphicFramePr>
          <p:cNvPr id="109604" name="Group 36"/>
          <p:cNvGraphicFramePr>
            <a:graphicFrameLocks noGrp="1"/>
          </p:cNvGraphicFramePr>
          <p:nvPr/>
        </p:nvGraphicFramePr>
        <p:xfrm>
          <a:off x="1000099" y="1785927"/>
          <a:ext cx="7929619" cy="4533727"/>
        </p:xfrm>
        <a:graphic>
          <a:graphicData uri="http://schemas.openxmlformats.org/drawingml/2006/table">
            <a:tbl>
              <a:tblPr/>
              <a:tblGrid>
                <a:gridCol w="608171">
                  <a:extLst>
                    <a:ext uri="{9D8B030D-6E8A-4147-A177-3AD203B41FA5}">
                      <a16:colId xmlns="" xmlns:a16="http://schemas.microsoft.com/office/drawing/2014/main" val="20000"/>
                    </a:ext>
                  </a:extLst>
                </a:gridCol>
                <a:gridCol w="7321448">
                  <a:extLst>
                    <a:ext uri="{9D8B030D-6E8A-4147-A177-3AD203B41FA5}">
                      <a16:colId xmlns="" xmlns:a16="http://schemas.microsoft.com/office/drawing/2014/main" val="20001"/>
                    </a:ext>
                  </a:extLst>
                </a:gridCol>
              </a:tblGrid>
              <a:tr h="285751">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ru-RU" sz="1600" b="1" i="0" u="none" strike="noStrike" cap="none" normalizeH="0" baseline="0" dirty="0">
                          <a:ln>
                            <a:noFill/>
                          </a:ln>
                          <a:solidFill>
                            <a:schemeClr val="tx1"/>
                          </a:solidFill>
                          <a:effectLst/>
                          <a:latin typeface="Times New Roman" pitchFamily="18" charset="0"/>
                          <a:cs typeface="Times New Roman" pitchFamily="18" charset="0"/>
                        </a:rPr>
                        <a:t>№ </a:t>
                      </a:r>
                      <a:r>
                        <a:rPr kumimoji="0" lang="ru-RU" sz="1600" b="1" i="0" u="none" strike="noStrike" cap="none" normalizeH="0" baseline="0" dirty="0" err="1">
                          <a:ln>
                            <a:noFill/>
                          </a:ln>
                          <a:solidFill>
                            <a:schemeClr val="tx1"/>
                          </a:solidFill>
                          <a:effectLst/>
                          <a:latin typeface="Times New Roman" pitchFamily="18" charset="0"/>
                          <a:cs typeface="Times New Roman" pitchFamily="18" charset="0"/>
                        </a:rPr>
                        <a:t>п</a:t>
                      </a:r>
                      <a:r>
                        <a:rPr kumimoji="0" lang="ru-RU" sz="1600" b="1" i="0" u="none" strike="noStrike" cap="none" normalizeH="0" baseline="0" dirty="0">
                          <a:ln>
                            <a:noFill/>
                          </a:ln>
                          <a:solidFill>
                            <a:schemeClr val="tx1"/>
                          </a:solidFill>
                          <a:effectLst/>
                          <a:latin typeface="Times New Roman" pitchFamily="18" charset="0"/>
                          <a:cs typeface="Times New Roman" pitchFamily="18" charset="0"/>
                        </a:rPr>
                        <a:t>/</a:t>
                      </a:r>
                      <a:r>
                        <a:rPr kumimoji="0" lang="ru-RU" sz="1600" b="1" i="0" u="none" strike="noStrike" cap="none" normalizeH="0" baseline="0" dirty="0" err="1">
                          <a:ln>
                            <a:noFill/>
                          </a:ln>
                          <a:solidFill>
                            <a:schemeClr val="tx1"/>
                          </a:solidFill>
                          <a:effectLst/>
                          <a:latin typeface="Times New Roman" pitchFamily="18" charset="0"/>
                          <a:cs typeface="Times New Roman" pitchFamily="18" charset="0"/>
                        </a:rPr>
                        <a:t>п</a:t>
                      </a:r>
                      <a:endParaRPr kumimoji="0" lang="ru-RU" sz="1600" b="1" i="0" u="none" strike="noStrike" cap="none" normalizeH="0" baseline="0" dirty="0">
                        <a:ln>
                          <a:noFill/>
                        </a:ln>
                        <a:solidFill>
                          <a:schemeClr val="tx1"/>
                        </a:solidFill>
                        <a:effectLst/>
                        <a:latin typeface="Calibri" pitchFamily="34" charset="0"/>
                        <a:cs typeface="Times New Roman" pitchFamily="18" charset="0"/>
                      </a:endParaRPr>
                    </a:p>
                  </a:txBody>
                  <a:tcPr marL="4976" marR="4976"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600" b="1" i="0" u="none" strike="noStrike" cap="none" normalizeH="0" baseline="0" dirty="0">
                          <a:ln>
                            <a:noFill/>
                          </a:ln>
                          <a:solidFill>
                            <a:schemeClr val="tx1"/>
                          </a:solidFill>
                          <a:effectLst/>
                          <a:latin typeface="Times New Roman" pitchFamily="18" charset="0"/>
                          <a:cs typeface="Times New Roman" pitchFamily="18" charset="0"/>
                        </a:rPr>
                        <a:t>Наименование </a:t>
                      </a:r>
                      <a:endParaRPr kumimoji="0" lang="ru-RU" sz="1600" b="1" i="0" u="none" strike="noStrike" cap="none" normalizeH="0" baseline="0" dirty="0">
                        <a:ln>
                          <a:noFill/>
                        </a:ln>
                        <a:solidFill>
                          <a:schemeClr val="tx1"/>
                        </a:solidFill>
                        <a:effectLst/>
                        <a:latin typeface="Calibri" pitchFamily="34" charset="0"/>
                        <a:cs typeface="Times New Roman" pitchFamily="18" charset="0"/>
                      </a:endParaRPr>
                    </a:p>
                  </a:txBody>
                  <a:tcPr marL="4976" marR="4976"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0"/>
                  </a:ext>
                </a:extLst>
              </a:tr>
              <a:tr h="264880">
                <a:tc>
                  <a:txBody>
                    <a:bodyPr/>
                    <a:lstStyle/>
                    <a:p>
                      <a:pPr marL="342900" marR="0" lvl="0" indent="-342900" algn="ctr" defTabSz="914400" rtl="0" eaLnBrk="1" fontAlgn="base" latinLnBrk="0" hangingPunct="1">
                        <a:lnSpc>
                          <a:spcPct val="115000"/>
                        </a:lnSpc>
                        <a:spcBef>
                          <a:spcPct val="0"/>
                        </a:spcBef>
                        <a:spcAft>
                          <a:spcPct val="0"/>
                        </a:spcAft>
                        <a:buClrTx/>
                        <a:buSzTx/>
                        <a:buFont typeface="+mj-lt"/>
                        <a:buNone/>
                        <a:tabLst>
                          <a:tab pos="457200" algn="l"/>
                        </a:tabLst>
                      </a:pPr>
                      <a:r>
                        <a:rPr kumimoji="0" lang="ru-RU" sz="1800" b="1" i="0" u="none" strike="noStrike" cap="none" normalizeH="0" baseline="0">
                          <a:ln>
                            <a:noFill/>
                          </a:ln>
                          <a:solidFill>
                            <a:schemeClr val="tx1"/>
                          </a:solidFill>
                          <a:effectLst/>
                          <a:latin typeface="Times New Roman" pitchFamily="18" charset="0"/>
                          <a:cs typeface="Times New Roman" pitchFamily="18" charset="0"/>
                        </a:rPr>
                        <a:t>1</a:t>
                      </a:r>
                    </a:p>
                  </a:txBody>
                  <a:tcPr marL="4976" marR="4976"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ru-RU" sz="1600" b="1" i="0" u="none" strike="noStrike" cap="none" normalizeH="0" baseline="0" dirty="0">
                          <a:ln>
                            <a:noFill/>
                          </a:ln>
                          <a:solidFill>
                            <a:schemeClr val="tx1"/>
                          </a:solidFill>
                          <a:effectLst/>
                          <a:latin typeface="Times New Roman" pitchFamily="18" charset="0"/>
                          <a:cs typeface="Times New Roman" pitchFamily="18" charset="0"/>
                        </a:rPr>
                        <a:t>Контрольно-счетная комиссия </a:t>
                      </a:r>
                      <a:r>
                        <a:rPr kumimoji="0" lang="ru-RU" sz="1600" b="1" i="0" u="none" strike="noStrike" cap="none" normalizeH="0" baseline="0" dirty="0" err="1">
                          <a:ln>
                            <a:noFill/>
                          </a:ln>
                          <a:solidFill>
                            <a:schemeClr val="tx1"/>
                          </a:solidFill>
                          <a:effectLst/>
                          <a:latin typeface="Times New Roman" pitchFamily="18" charset="0"/>
                          <a:cs typeface="Times New Roman" pitchFamily="18" charset="0"/>
                        </a:rPr>
                        <a:t>Усть-Катавского</a:t>
                      </a:r>
                      <a:r>
                        <a:rPr kumimoji="0" lang="ru-RU" sz="1600" b="1" i="0" u="none" strike="noStrike" cap="none" normalizeH="0" baseline="0" dirty="0">
                          <a:ln>
                            <a:noFill/>
                          </a:ln>
                          <a:solidFill>
                            <a:schemeClr val="tx1"/>
                          </a:solidFill>
                          <a:effectLst/>
                          <a:latin typeface="Times New Roman" pitchFamily="18" charset="0"/>
                          <a:cs typeface="Times New Roman" pitchFamily="18" charset="0"/>
                        </a:rPr>
                        <a:t> городского округа</a:t>
                      </a:r>
                      <a:endParaRPr kumimoji="0" lang="ru-RU" sz="1600" b="1" i="0" u="none" strike="noStrike" cap="none" normalizeH="0" baseline="0" dirty="0">
                        <a:ln>
                          <a:noFill/>
                        </a:ln>
                        <a:solidFill>
                          <a:schemeClr val="tx1"/>
                        </a:solidFill>
                        <a:effectLst/>
                        <a:latin typeface="Calibri" pitchFamily="34" charset="0"/>
                        <a:cs typeface="Times New Roman" pitchFamily="18" charset="0"/>
                      </a:endParaRPr>
                    </a:p>
                  </a:txBody>
                  <a:tcPr marL="4976" marR="4976"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1"/>
                  </a:ext>
                </a:extLst>
              </a:tr>
              <a:tr h="547691">
                <a:tc>
                  <a:txBody>
                    <a:bodyPr/>
                    <a:lstStyle/>
                    <a:p>
                      <a:pPr marL="342900" marR="0" lvl="0" indent="-342900" algn="ctr" defTabSz="914400" rtl="0" eaLnBrk="1" fontAlgn="base" latinLnBrk="0" hangingPunct="1">
                        <a:lnSpc>
                          <a:spcPct val="115000"/>
                        </a:lnSpc>
                        <a:spcBef>
                          <a:spcPct val="0"/>
                        </a:spcBef>
                        <a:spcAft>
                          <a:spcPct val="0"/>
                        </a:spcAft>
                        <a:buClrTx/>
                        <a:buSzTx/>
                        <a:buFont typeface="+mj-lt"/>
                        <a:buNone/>
                        <a:tabLst>
                          <a:tab pos="457200" algn="l"/>
                        </a:tabLst>
                      </a:pPr>
                      <a:r>
                        <a:rPr kumimoji="0" lang="ru-RU" sz="1800" b="1" i="0" u="none" strike="noStrike" cap="none" normalizeH="0" baseline="0">
                          <a:ln>
                            <a:noFill/>
                          </a:ln>
                          <a:solidFill>
                            <a:schemeClr val="tx1"/>
                          </a:solidFill>
                          <a:effectLst/>
                          <a:latin typeface="Times New Roman" pitchFamily="18" charset="0"/>
                          <a:cs typeface="Times New Roman" pitchFamily="18" charset="0"/>
                        </a:rPr>
                        <a:t>2</a:t>
                      </a:r>
                    </a:p>
                  </a:txBody>
                  <a:tcPr marL="4976" marR="4976"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ru-RU" sz="1600" b="1" i="0" u="none" strike="noStrike" cap="none" normalizeH="0" baseline="0" dirty="0">
                          <a:ln>
                            <a:noFill/>
                          </a:ln>
                          <a:solidFill>
                            <a:schemeClr val="tx1"/>
                          </a:solidFill>
                          <a:effectLst/>
                          <a:latin typeface="Times New Roman" pitchFamily="18" charset="0"/>
                          <a:cs typeface="Times New Roman" pitchFamily="18" charset="0"/>
                        </a:rPr>
                        <a:t>Управление культуры администрации Усть-Катавского городского округа</a:t>
                      </a:r>
                      <a:endParaRPr kumimoji="0" lang="ru-RU" sz="1600" b="1" i="0" u="none" strike="noStrike" cap="none" normalizeH="0" baseline="0" dirty="0">
                        <a:ln>
                          <a:noFill/>
                        </a:ln>
                        <a:solidFill>
                          <a:schemeClr val="tx1"/>
                        </a:solidFill>
                        <a:effectLst/>
                        <a:latin typeface="Calibri" pitchFamily="34" charset="0"/>
                        <a:cs typeface="Times New Roman" pitchFamily="18" charset="0"/>
                      </a:endParaRPr>
                    </a:p>
                  </a:txBody>
                  <a:tcPr marL="4976" marR="4976"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2"/>
                  </a:ext>
                </a:extLst>
              </a:tr>
              <a:tr h="593798">
                <a:tc>
                  <a:txBody>
                    <a:bodyPr/>
                    <a:lstStyle/>
                    <a:p>
                      <a:pPr marL="342900" marR="0" lvl="0" indent="-342900" algn="ctr" defTabSz="914400" rtl="0" eaLnBrk="1" fontAlgn="base" latinLnBrk="0" hangingPunct="1">
                        <a:lnSpc>
                          <a:spcPct val="115000"/>
                        </a:lnSpc>
                        <a:spcBef>
                          <a:spcPct val="0"/>
                        </a:spcBef>
                        <a:spcAft>
                          <a:spcPct val="0"/>
                        </a:spcAft>
                        <a:buClrTx/>
                        <a:buSzTx/>
                        <a:buFont typeface="+mj-lt"/>
                        <a:buNone/>
                        <a:tabLst>
                          <a:tab pos="457200" algn="l"/>
                        </a:tabLst>
                      </a:pPr>
                      <a:r>
                        <a:rPr kumimoji="0" lang="ru-RU" sz="1800" b="1" i="0" u="none" strike="noStrike" cap="none" normalizeH="0" baseline="0">
                          <a:ln>
                            <a:noFill/>
                          </a:ln>
                          <a:solidFill>
                            <a:schemeClr val="tx1"/>
                          </a:solidFill>
                          <a:effectLst/>
                          <a:latin typeface="Times New Roman" pitchFamily="18" charset="0"/>
                          <a:cs typeface="Times New Roman" pitchFamily="18" charset="0"/>
                        </a:rPr>
                        <a:t>3</a:t>
                      </a:r>
                    </a:p>
                  </a:txBody>
                  <a:tcPr marL="4976" marR="4976"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ru-RU" sz="1600" b="1" i="0" u="none" strike="noStrike" cap="none" normalizeH="0" baseline="0" dirty="0">
                          <a:ln>
                            <a:noFill/>
                          </a:ln>
                          <a:solidFill>
                            <a:schemeClr val="tx1"/>
                          </a:solidFill>
                          <a:effectLst/>
                          <a:latin typeface="Times New Roman" pitchFamily="18" charset="0"/>
                          <a:cs typeface="Times New Roman" pitchFamily="18" charset="0"/>
                        </a:rPr>
                        <a:t>Муниципальное казённое образовательное учреждение </a:t>
                      </a:r>
                      <a:r>
                        <a:rPr kumimoji="0" lang="ru-RU" sz="1600" b="1" i="0" u="none" strike="noStrike" cap="none" normalizeH="0" baseline="0" dirty="0" smtClean="0">
                          <a:ln>
                            <a:noFill/>
                          </a:ln>
                          <a:solidFill>
                            <a:schemeClr val="tx1"/>
                          </a:solidFill>
                          <a:effectLst/>
                          <a:latin typeface="Times New Roman" pitchFamily="18" charset="0"/>
                          <a:cs typeface="Times New Roman" pitchFamily="18" charset="0"/>
                        </a:rPr>
                        <a:t>дополнительного  образования </a:t>
                      </a:r>
                      <a:r>
                        <a:rPr kumimoji="0" lang="ru-RU" sz="1600" b="1" i="0" u="none" strike="noStrike" cap="none" normalizeH="0" baseline="0" dirty="0">
                          <a:ln>
                            <a:noFill/>
                          </a:ln>
                          <a:solidFill>
                            <a:schemeClr val="tx1"/>
                          </a:solidFill>
                          <a:effectLst/>
                          <a:latin typeface="Times New Roman" pitchFamily="18" charset="0"/>
                          <a:cs typeface="Times New Roman" pitchFamily="18" charset="0"/>
                        </a:rPr>
                        <a:t>детей «Детская музыкальная школа № 2»</a:t>
                      </a:r>
                      <a:endParaRPr kumimoji="0" lang="ru-RU" sz="1600" b="1" i="0" u="none" strike="noStrike" cap="none" normalizeH="0" baseline="0" dirty="0">
                        <a:ln>
                          <a:noFill/>
                        </a:ln>
                        <a:solidFill>
                          <a:schemeClr val="tx1"/>
                        </a:solidFill>
                        <a:effectLst/>
                        <a:latin typeface="Calibri" pitchFamily="34" charset="0"/>
                        <a:cs typeface="Times New Roman" pitchFamily="18" charset="0"/>
                      </a:endParaRPr>
                    </a:p>
                  </a:txBody>
                  <a:tcPr marL="4976" marR="4976"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3"/>
                  </a:ext>
                </a:extLst>
              </a:tr>
              <a:tr h="547691">
                <a:tc>
                  <a:txBody>
                    <a:bodyPr/>
                    <a:lstStyle/>
                    <a:p>
                      <a:pPr marL="342900" marR="0" lvl="0" indent="-342900" algn="ctr" defTabSz="914400" rtl="0" eaLnBrk="1" fontAlgn="base" latinLnBrk="0" hangingPunct="1">
                        <a:lnSpc>
                          <a:spcPct val="115000"/>
                        </a:lnSpc>
                        <a:spcBef>
                          <a:spcPct val="0"/>
                        </a:spcBef>
                        <a:spcAft>
                          <a:spcPct val="0"/>
                        </a:spcAft>
                        <a:buClrTx/>
                        <a:buSzTx/>
                        <a:buFont typeface="+mj-lt"/>
                        <a:buNone/>
                        <a:tabLst>
                          <a:tab pos="457200" algn="l"/>
                        </a:tabLst>
                      </a:pPr>
                      <a:r>
                        <a:rPr kumimoji="0" lang="ru-RU" sz="1800" b="1" i="0" u="none" strike="noStrike" cap="none" normalizeH="0" baseline="0">
                          <a:ln>
                            <a:noFill/>
                          </a:ln>
                          <a:solidFill>
                            <a:schemeClr val="tx1"/>
                          </a:solidFill>
                          <a:effectLst/>
                          <a:latin typeface="Times New Roman" pitchFamily="18" charset="0"/>
                          <a:cs typeface="Times New Roman" pitchFamily="18" charset="0"/>
                        </a:rPr>
                        <a:t>4</a:t>
                      </a:r>
                    </a:p>
                  </a:txBody>
                  <a:tcPr marL="4976" marR="4976"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ru-RU" sz="1600" b="1" i="0" u="none" strike="noStrike" cap="none" normalizeH="0" baseline="0" dirty="0">
                          <a:ln>
                            <a:noFill/>
                          </a:ln>
                          <a:solidFill>
                            <a:schemeClr val="tx1"/>
                          </a:solidFill>
                          <a:effectLst/>
                          <a:latin typeface="Times New Roman" pitchFamily="18" charset="0"/>
                          <a:cs typeface="Times New Roman" pitchFamily="18" charset="0"/>
                        </a:rPr>
                        <a:t>Муниципальное казённое учреждение культуры «Историко-краеведческий музей» </a:t>
                      </a:r>
                      <a:endParaRPr kumimoji="0" lang="ru-RU" sz="1600" b="1" i="0" u="none" strike="noStrike" cap="none" normalizeH="0" baseline="0" dirty="0">
                        <a:ln>
                          <a:noFill/>
                        </a:ln>
                        <a:solidFill>
                          <a:schemeClr val="tx1"/>
                        </a:solidFill>
                        <a:effectLst/>
                        <a:latin typeface="Calibri" pitchFamily="34" charset="0"/>
                        <a:cs typeface="Times New Roman" pitchFamily="18" charset="0"/>
                      </a:endParaRPr>
                    </a:p>
                  </a:txBody>
                  <a:tcPr marL="4976" marR="4976"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4"/>
                  </a:ext>
                </a:extLst>
              </a:tr>
              <a:tr h="547691">
                <a:tc>
                  <a:txBody>
                    <a:bodyPr/>
                    <a:lstStyle/>
                    <a:p>
                      <a:pPr marL="342900" marR="0" lvl="0" indent="-342900" algn="ctr" defTabSz="914400" rtl="0" eaLnBrk="1" fontAlgn="base" latinLnBrk="0" hangingPunct="1">
                        <a:lnSpc>
                          <a:spcPct val="115000"/>
                        </a:lnSpc>
                        <a:spcBef>
                          <a:spcPct val="0"/>
                        </a:spcBef>
                        <a:spcAft>
                          <a:spcPct val="0"/>
                        </a:spcAft>
                        <a:buClrTx/>
                        <a:buSzTx/>
                        <a:buFont typeface="+mj-lt"/>
                        <a:buNone/>
                        <a:tabLst>
                          <a:tab pos="457200" algn="l"/>
                        </a:tabLst>
                      </a:pPr>
                      <a:r>
                        <a:rPr kumimoji="0" lang="ru-RU" sz="1800" b="1" i="0" u="none" strike="noStrike" cap="none" normalizeH="0" baseline="0">
                          <a:ln>
                            <a:noFill/>
                          </a:ln>
                          <a:solidFill>
                            <a:schemeClr val="tx1"/>
                          </a:solidFill>
                          <a:effectLst/>
                          <a:latin typeface="Times New Roman" pitchFamily="18" charset="0"/>
                          <a:cs typeface="Times New Roman" pitchFamily="18" charset="0"/>
                        </a:rPr>
                        <a:t>5</a:t>
                      </a:r>
                    </a:p>
                  </a:txBody>
                  <a:tcPr marL="4976" marR="4976"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ru-RU" sz="1600" b="1" i="0" u="none" strike="noStrike" cap="none" normalizeH="0" baseline="0" dirty="0">
                          <a:ln>
                            <a:noFill/>
                          </a:ln>
                          <a:solidFill>
                            <a:schemeClr val="tx1"/>
                          </a:solidFill>
                          <a:effectLst/>
                          <a:latin typeface="Times New Roman" pitchFamily="18" charset="0"/>
                          <a:cs typeface="Times New Roman" pitchFamily="18" charset="0"/>
                        </a:rPr>
                        <a:t>Муниципальное казённое учреждение культуры «Централизованная библиотечная система»</a:t>
                      </a:r>
                      <a:endParaRPr kumimoji="0" lang="ru-RU" sz="1600" b="1" i="0" u="none" strike="noStrike" cap="none" normalizeH="0" baseline="0" dirty="0">
                        <a:ln>
                          <a:noFill/>
                        </a:ln>
                        <a:solidFill>
                          <a:schemeClr val="tx1"/>
                        </a:solidFill>
                        <a:effectLst/>
                        <a:latin typeface="Calibri" pitchFamily="34" charset="0"/>
                        <a:cs typeface="Times New Roman" pitchFamily="18" charset="0"/>
                      </a:endParaRPr>
                    </a:p>
                  </a:txBody>
                  <a:tcPr marL="4976" marR="4976"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5"/>
                  </a:ext>
                </a:extLst>
              </a:tr>
              <a:tr h="547691">
                <a:tc>
                  <a:txBody>
                    <a:bodyPr/>
                    <a:lstStyle/>
                    <a:p>
                      <a:pPr marL="342900" marR="0" lvl="0" indent="-342900" algn="ctr" defTabSz="914400" rtl="0" eaLnBrk="1" fontAlgn="base" latinLnBrk="0" hangingPunct="1">
                        <a:lnSpc>
                          <a:spcPct val="115000"/>
                        </a:lnSpc>
                        <a:spcBef>
                          <a:spcPct val="0"/>
                        </a:spcBef>
                        <a:spcAft>
                          <a:spcPct val="0"/>
                        </a:spcAft>
                        <a:buClrTx/>
                        <a:buSzTx/>
                        <a:buFont typeface="+mj-lt"/>
                        <a:buNone/>
                        <a:tabLst>
                          <a:tab pos="457200" algn="l"/>
                        </a:tabLst>
                      </a:pPr>
                      <a:r>
                        <a:rPr kumimoji="0" lang="ru-RU" sz="1800" b="1" i="0" u="none" strike="noStrike" cap="none" normalizeH="0" baseline="0">
                          <a:ln>
                            <a:noFill/>
                          </a:ln>
                          <a:solidFill>
                            <a:schemeClr val="tx1"/>
                          </a:solidFill>
                          <a:effectLst/>
                          <a:latin typeface="Times New Roman" pitchFamily="18" charset="0"/>
                          <a:cs typeface="Times New Roman" pitchFamily="18" charset="0"/>
                        </a:rPr>
                        <a:t>6</a:t>
                      </a:r>
                    </a:p>
                  </a:txBody>
                  <a:tcPr marL="4976" marR="4976"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ru-RU" sz="1600" b="1" i="0" u="none" strike="noStrike" cap="none" normalizeH="0" baseline="0" dirty="0">
                          <a:ln>
                            <a:noFill/>
                          </a:ln>
                          <a:solidFill>
                            <a:schemeClr val="tx1"/>
                          </a:solidFill>
                          <a:effectLst/>
                          <a:latin typeface="Times New Roman" pitchFamily="18" charset="0"/>
                          <a:cs typeface="Times New Roman" pitchFamily="18" charset="0"/>
                        </a:rPr>
                        <a:t>Муниципальное казённое учреждение культуры «Централизованная клубная система» </a:t>
                      </a:r>
                      <a:endParaRPr kumimoji="0" lang="ru-RU" sz="1600" b="1" i="0" u="none" strike="noStrike" cap="none" normalizeH="0" baseline="0" dirty="0">
                        <a:ln>
                          <a:noFill/>
                        </a:ln>
                        <a:solidFill>
                          <a:schemeClr val="tx1"/>
                        </a:solidFill>
                        <a:effectLst/>
                        <a:latin typeface="Calibri" pitchFamily="34" charset="0"/>
                        <a:cs typeface="Times New Roman" pitchFamily="18" charset="0"/>
                      </a:endParaRPr>
                    </a:p>
                  </a:txBody>
                  <a:tcPr marL="4976" marR="4976"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6"/>
                  </a:ext>
                </a:extLst>
              </a:tr>
              <a:tr h="547691">
                <a:tc>
                  <a:txBody>
                    <a:bodyPr/>
                    <a:lstStyle/>
                    <a:p>
                      <a:pPr marL="342900" marR="0" lvl="0" indent="-342900" algn="ctr" defTabSz="914400" rtl="0" eaLnBrk="1" fontAlgn="base" latinLnBrk="0" hangingPunct="1">
                        <a:lnSpc>
                          <a:spcPct val="115000"/>
                        </a:lnSpc>
                        <a:spcBef>
                          <a:spcPct val="0"/>
                        </a:spcBef>
                        <a:spcAft>
                          <a:spcPct val="0"/>
                        </a:spcAft>
                        <a:buClrTx/>
                        <a:buSzTx/>
                        <a:buFont typeface="+mj-lt"/>
                        <a:buNone/>
                        <a:tabLst>
                          <a:tab pos="457200" algn="l"/>
                        </a:tabLst>
                      </a:pPr>
                      <a:r>
                        <a:rPr kumimoji="0" lang="ru-RU" sz="1800" b="1" i="0" u="none" strike="noStrike" cap="none" normalizeH="0" baseline="0">
                          <a:ln>
                            <a:noFill/>
                          </a:ln>
                          <a:solidFill>
                            <a:schemeClr val="tx1"/>
                          </a:solidFill>
                          <a:effectLst/>
                          <a:latin typeface="Times New Roman" pitchFamily="18" charset="0"/>
                          <a:cs typeface="Times New Roman" pitchFamily="18" charset="0"/>
                        </a:rPr>
                        <a:t>7</a:t>
                      </a:r>
                    </a:p>
                  </a:txBody>
                  <a:tcPr marL="4976" marR="4976"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ru-RU" sz="1600" b="1" i="0" u="none" strike="noStrike" cap="none" normalizeH="0" baseline="0" dirty="0">
                          <a:ln>
                            <a:noFill/>
                          </a:ln>
                          <a:solidFill>
                            <a:schemeClr val="tx1"/>
                          </a:solidFill>
                          <a:effectLst/>
                          <a:latin typeface="Times New Roman" pitchFamily="18" charset="0"/>
                          <a:cs typeface="Times New Roman" pitchFamily="18" charset="0"/>
                        </a:rPr>
                        <a:t>Управление образования администрации Усть-Катавского городского округа</a:t>
                      </a:r>
                      <a:endParaRPr kumimoji="0" lang="ru-RU" sz="1600" b="1" i="0" u="none" strike="noStrike" cap="none" normalizeH="0" baseline="0" dirty="0">
                        <a:ln>
                          <a:noFill/>
                        </a:ln>
                        <a:solidFill>
                          <a:schemeClr val="tx1"/>
                        </a:solidFill>
                        <a:effectLst/>
                        <a:latin typeface="Calibri" pitchFamily="34" charset="0"/>
                        <a:cs typeface="Times New Roman" pitchFamily="18" charset="0"/>
                      </a:endParaRPr>
                    </a:p>
                  </a:txBody>
                  <a:tcPr marL="4976" marR="4976"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7"/>
                  </a:ext>
                </a:extLst>
              </a:tr>
              <a:tr h="547691">
                <a:tc>
                  <a:txBody>
                    <a:bodyPr/>
                    <a:lstStyle/>
                    <a:p>
                      <a:pPr marL="342900" marR="0" lvl="0" indent="-342900" algn="ctr" defTabSz="914400" rtl="0" eaLnBrk="1" fontAlgn="base" latinLnBrk="0" hangingPunct="1">
                        <a:lnSpc>
                          <a:spcPct val="115000"/>
                        </a:lnSpc>
                        <a:spcBef>
                          <a:spcPct val="0"/>
                        </a:spcBef>
                        <a:spcAft>
                          <a:spcPct val="0"/>
                        </a:spcAft>
                        <a:buClrTx/>
                        <a:buSzTx/>
                        <a:buFont typeface="+mj-lt"/>
                        <a:buNone/>
                        <a:tabLst>
                          <a:tab pos="457200" algn="l"/>
                        </a:tabLst>
                      </a:pPr>
                      <a:r>
                        <a:rPr kumimoji="0" lang="ru-RU" sz="1800" b="1" i="0" u="none" strike="noStrike" cap="none" normalizeH="0" baseline="0">
                          <a:ln>
                            <a:noFill/>
                          </a:ln>
                          <a:solidFill>
                            <a:schemeClr val="tx1"/>
                          </a:solidFill>
                          <a:effectLst/>
                          <a:latin typeface="Times New Roman" pitchFamily="18" charset="0"/>
                          <a:cs typeface="Times New Roman" pitchFamily="18" charset="0"/>
                        </a:rPr>
                        <a:t>8</a:t>
                      </a:r>
                    </a:p>
                  </a:txBody>
                  <a:tcPr marL="4976" marR="4976"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ru-RU" sz="1600" b="1" i="0" u="none" strike="noStrike" cap="none" normalizeH="0" baseline="0" dirty="0">
                          <a:ln>
                            <a:noFill/>
                          </a:ln>
                          <a:solidFill>
                            <a:schemeClr val="tx1"/>
                          </a:solidFill>
                          <a:effectLst/>
                          <a:latin typeface="Times New Roman" pitchFamily="18" charset="0"/>
                          <a:cs typeface="Times New Roman" pitchFamily="18" charset="0"/>
                        </a:rPr>
                        <a:t>Муниципальное казённое дошкольное образовательное учреждение «Детский сад №3» комбинированного вида</a:t>
                      </a:r>
                      <a:endParaRPr kumimoji="0" lang="ru-RU" sz="1600" b="1" i="0" u="none" strike="noStrike" cap="none" normalizeH="0" baseline="0" dirty="0">
                        <a:ln>
                          <a:noFill/>
                        </a:ln>
                        <a:solidFill>
                          <a:schemeClr val="tx1"/>
                        </a:solidFill>
                        <a:effectLst/>
                        <a:latin typeface="Calibri" pitchFamily="34" charset="0"/>
                        <a:cs typeface="Times New Roman" pitchFamily="18" charset="0"/>
                      </a:endParaRPr>
                    </a:p>
                  </a:txBody>
                  <a:tcPr marL="4976" marR="4976"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8"/>
                  </a:ext>
                </a:extLst>
              </a:tr>
            </a:tbl>
          </a:graphicData>
        </a:graphic>
      </p:graphicFrame>
      <p:sp>
        <p:nvSpPr>
          <p:cNvPr id="230435" name="Rectangle 1"/>
          <p:cNvSpPr>
            <a:spLocks noChangeArrowheads="1"/>
          </p:cNvSpPr>
          <p:nvPr/>
        </p:nvSpPr>
        <p:spPr bwMode="auto">
          <a:xfrm>
            <a:off x="1071563" y="71414"/>
            <a:ext cx="7929562" cy="707886"/>
          </a:xfrm>
          <a:prstGeom prst="rect">
            <a:avLst/>
          </a:prstGeom>
          <a:noFill/>
          <a:ln w="9525">
            <a:noFill/>
            <a:miter lim="800000"/>
            <a:headEnd/>
            <a:tailEnd/>
          </a:ln>
        </p:spPr>
        <p:txBody>
          <a:bodyPr wrap="square" anchor="ctr">
            <a:spAutoFit/>
          </a:bodyPr>
          <a:lstStyle/>
          <a:p>
            <a:pPr algn="ctr">
              <a:tabLst>
                <a:tab pos="180975" algn="l"/>
                <a:tab pos="457200" algn="l"/>
              </a:tabLst>
            </a:pPr>
            <a:r>
              <a:rPr lang="ru-RU" sz="2000" b="1" dirty="0" smtClean="0">
                <a:latin typeface="Times New Roman" pitchFamily="18" charset="0"/>
                <a:cs typeface="Times New Roman" pitchFamily="18" charset="0"/>
              </a:rPr>
              <a:t>ПЕРЕЧЕНЬ главных распорядителей и получателей средств бюджета на 2020 год</a:t>
            </a:r>
            <a:endParaRPr lang="ru-RU" sz="2400" b="1" dirty="0">
              <a:latin typeface="Times New Roman" pitchFamily="18" charset="0"/>
              <a:cs typeface="Times New Roman" pitchFamily="18" charset="0"/>
            </a:endParaRPr>
          </a:p>
        </p:txBody>
      </p:sp>
      <p:sp>
        <p:nvSpPr>
          <p:cNvPr id="5" name="Прямоугольник 4"/>
          <p:cNvSpPr/>
          <p:nvPr/>
        </p:nvSpPr>
        <p:spPr>
          <a:xfrm>
            <a:off x="1071538" y="928670"/>
            <a:ext cx="7858180" cy="830997"/>
          </a:xfrm>
          <a:prstGeom prst="rect">
            <a:avLst/>
          </a:prstGeom>
        </p:spPr>
        <p:txBody>
          <a:bodyPr wrap="square">
            <a:spAutoFit/>
          </a:bodyPr>
          <a:lstStyle/>
          <a:p>
            <a:pPr indent="450850" algn="just" eaLnBrk="0" hangingPunct="0"/>
            <a:r>
              <a:rPr lang="ru-RU" b="1" dirty="0" smtClean="0">
                <a:solidFill>
                  <a:schemeClr val="accent2">
                    <a:lumMod val="75000"/>
                  </a:schemeClr>
                </a:solidFill>
                <a:latin typeface="Times New Roman" pitchFamily="18" charset="0"/>
                <a:cs typeface="Times New Roman" pitchFamily="18" charset="0"/>
              </a:rPr>
              <a:t>На территории </a:t>
            </a:r>
            <a:r>
              <a:rPr lang="ru-RU" b="1" dirty="0" err="1" smtClean="0">
                <a:solidFill>
                  <a:schemeClr val="accent2">
                    <a:lumMod val="75000"/>
                  </a:schemeClr>
                </a:solidFill>
                <a:latin typeface="Times New Roman" pitchFamily="18" charset="0"/>
                <a:cs typeface="Times New Roman" pitchFamily="18" charset="0"/>
              </a:rPr>
              <a:t>Усть-Катавского</a:t>
            </a:r>
            <a:r>
              <a:rPr lang="ru-RU" b="1" dirty="0" smtClean="0">
                <a:solidFill>
                  <a:schemeClr val="accent2">
                    <a:lumMod val="75000"/>
                  </a:schemeClr>
                </a:solidFill>
                <a:latin typeface="Times New Roman" pitchFamily="18" charset="0"/>
                <a:cs typeface="Times New Roman" pitchFamily="18" charset="0"/>
              </a:rPr>
              <a:t> городского округа на 01.12.2019г. функционируют 38 муниципальных казенных учреждений, 1 бюджетное учреждение и 4 автономных учреждения. </a:t>
            </a:r>
            <a:endParaRPr lang="ru-RU" b="1" dirty="0">
              <a:solidFill>
                <a:schemeClr val="accent2">
                  <a:lumMod val="75000"/>
                </a:schemeClr>
              </a:solidFill>
              <a:latin typeface="Times New Roman" pitchFamily="18" charset="0"/>
              <a:cs typeface="Times New Roman" pitchFamily="18" charset="0"/>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231426" name="Picture 17" descr="Untitled-2"/>
          <p:cNvPicPr>
            <a:picLocks noChangeAspect="1" noChangeArrowheads="1"/>
          </p:cNvPicPr>
          <p:nvPr/>
        </p:nvPicPr>
        <p:blipFill>
          <a:blip r:embed="rId3"/>
          <a:srcRect/>
          <a:stretch>
            <a:fillRect/>
          </a:stretch>
        </p:blipFill>
        <p:spPr bwMode="auto">
          <a:xfrm>
            <a:off x="127000" y="136525"/>
            <a:ext cx="873125" cy="1077913"/>
          </a:xfrm>
          <a:prstGeom prst="rect">
            <a:avLst/>
          </a:prstGeom>
          <a:noFill/>
          <a:ln w="9525">
            <a:noFill/>
            <a:miter lim="800000"/>
            <a:headEnd/>
            <a:tailEnd/>
          </a:ln>
        </p:spPr>
      </p:pic>
      <p:graphicFrame>
        <p:nvGraphicFramePr>
          <p:cNvPr id="5" name="Таблица 4"/>
          <p:cNvGraphicFramePr>
            <a:graphicFrameLocks noGrp="1"/>
          </p:cNvGraphicFramePr>
          <p:nvPr/>
        </p:nvGraphicFramePr>
        <p:xfrm>
          <a:off x="571500" y="1357313"/>
          <a:ext cx="8072438" cy="4486656"/>
        </p:xfrm>
        <a:graphic>
          <a:graphicData uri="http://schemas.openxmlformats.org/drawingml/2006/table">
            <a:tbl>
              <a:tblPr/>
              <a:tblGrid>
                <a:gridCol w="619125">
                  <a:extLst>
                    <a:ext uri="{9D8B030D-6E8A-4147-A177-3AD203B41FA5}">
                      <a16:colId xmlns="" xmlns:a16="http://schemas.microsoft.com/office/drawing/2014/main" val="20000"/>
                    </a:ext>
                  </a:extLst>
                </a:gridCol>
                <a:gridCol w="7453313">
                  <a:extLst>
                    <a:ext uri="{9D8B030D-6E8A-4147-A177-3AD203B41FA5}">
                      <a16:colId xmlns="" xmlns:a16="http://schemas.microsoft.com/office/drawing/2014/main" val="20001"/>
                    </a:ext>
                  </a:extLst>
                </a:gridCol>
              </a:tblGrid>
              <a:tr h="58738">
                <a:tc>
                  <a:txBody>
                    <a:bodyPr/>
                    <a:lstStyle/>
                    <a:p>
                      <a:pPr marL="342900" marR="0" lvl="0" indent="-342900" algn="ctr" defTabSz="914400" rtl="0" eaLnBrk="1" fontAlgn="base" latinLnBrk="0" hangingPunct="1">
                        <a:lnSpc>
                          <a:spcPct val="115000"/>
                        </a:lnSpc>
                        <a:spcBef>
                          <a:spcPct val="0"/>
                        </a:spcBef>
                        <a:spcAft>
                          <a:spcPct val="0"/>
                        </a:spcAft>
                        <a:buClrTx/>
                        <a:buSzTx/>
                        <a:buFont typeface="+mj-lt"/>
                        <a:buNone/>
                        <a:tabLst>
                          <a:tab pos="457200" algn="l"/>
                        </a:tabLst>
                      </a:pPr>
                      <a:r>
                        <a:rPr kumimoji="0" lang="ru-RU" sz="1600" b="1" i="0" u="none" strike="noStrike" cap="none" normalizeH="0" baseline="0" dirty="0">
                          <a:ln>
                            <a:noFill/>
                          </a:ln>
                          <a:solidFill>
                            <a:schemeClr val="tx1"/>
                          </a:solidFill>
                          <a:effectLst/>
                          <a:latin typeface="Times New Roman" pitchFamily="18" charset="0"/>
                          <a:cs typeface="Times New Roman" pitchFamily="18" charset="0"/>
                        </a:rPr>
                        <a:t>9</a:t>
                      </a:r>
                    </a:p>
                  </a:txBody>
                  <a:tcPr marL="4976" marR="4976"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ru-RU" sz="1600" b="1" i="0" u="none" strike="noStrike" cap="none" normalizeH="0" baseline="0" dirty="0">
                          <a:ln>
                            <a:noFill/>
                          </a:ln>
                          <a:solidFill>
                            <a:schemeClr val="tx1"/>
                          </a:solidFill>
                          <a:effectLst/>
                          <a:latin typeface="Times New Roman" pitchFamily="18" charset="0"/>
                          <a:cs typeface="Times New Roman" pitchFamily="18" charset="0"/>
                        </a:rPr>
                        <a:t>Муниципальное казённое дошкольное образовательное учреждение «Детский сад №5» </a:t>
                      </a:r>
                      <a:endParaRPr kumimoji="0" lang="ru-RU" sz="1600" b="1" i="0" u="none" strike="noStrike" cap="none" normalizeH="0" baseline="0" dirty="0">
                        <a:ln>
                          <a:noFill/>
                        </a:ln>
                        <a:solidFill>
                          <a:schemeClr val="tx1"/>
                        </a:solidFill>
                        <a:effectLst/>
                        <a:latin typeface="Calibri" pitchFamily="34" charset="0"/>
                        <a:cs typeface="Times New Roman" pitchFamily="18" charset="0"/>
                      </a:endParaRPr>
                    </a:p>
                  </a:txBody>
                  <a:tcPr marL="4976" marR="4976"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0"/>
                  </a:ext>
                </a:extLst>
              </a:tr>
              <a:tr h="58738">
                <a:tc>
                  <a:txBody>
                    <a:bodyPr/>
                    <a:lstStyle/>
                    <a:p>
                      <a:pPr marL="342900" marR="0" lvl="0" indent="-342900" algn="ctr" defTabSz="914400" rtl="0" eaLnBrk="1" fontAlgn="base" latinLnBrk="0" hangingPunct="1">
                        <a:lnSpc>
                          <a:spcPct val="115000"/>
                        </a:lnSpc>
                        <a:spcBef>
                          <a:spcPct val="0"/>
                        </a:spcBef>
                        <a:spcAft>
                          <a:spcPct val="0"/>
                        </a:spcAft>
                        <a:buClrTx/>
                        <a:buSzTx/>
                        <a:buFont typeface="+mj-lt"/>
                        <a:buNone/>
                        <a:tabLst>
                          <a:tab pos="457200" algn="l"/>
                        </a:tabLst>
                      </a:pPr>
                      <a:r>
                        <a:rPr kumimoji="0" lang="ru-RU" sz="1600" b="1" i="0" u="none" strike="noStrike" cap="none" normalizeH="0" baseline="0">
                          <a:ln>
                            <a:noFill/>
                          </a:ln>
                          <a:solidFill>
                            <a:schemeClr val="tx1"/>
                          </a:solidFill>
                          <a:effectLst/>
                          <a:latin typeface="Times New Roman" pitchFamily="18" charset="0"/>
                          <a:cs typeface="Times New Roman" pitchFamily="18" charset="0"/>
                        </a:rPr>
                        <a:t>10</a:t>
                      </a:r>
                    </a:p>
                  </a:txBody>
                  <a:tcPr marL="4976" marR="4976"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ru-RU" sz="1600" b="1" i="0" u="none" strike="noStrike" cap="none" normalizeH="0" baseline="0" dirty="0">
                          <a:ln>
                            <a:noFill/>
                          </a:ln>
                          <a:solidFill>
                            <a:schemeClr val="tx1"/>
                          </a:solidFill>
                          <a:effectLst/>
                          <a:latin typeface="Times New Roman" pitchFamily="18" charset="0"/>
                          <a:cs typeface="Times New Roman" pitchFamily="18" charset="0"/>
                        </a:rPr>
                        <a:t>Муниципальное казённое дошкольное образовательное учреждение «Детский сад №9» </a:t>
                      </a:r>
                      <a:endParaRPr kumimoji="0" lang="ru-RU" sz="1600" b="1" i="0" u="none" strike="noStrike" cap="none" normalizeH="0" baseline="0" dirty="0">
                        <a:ln>
                          <a:noFill/>
                        </a:ln>
                        <a:solidFill>
                          <a:schemeClr val="tx1"/>
                        </a:solidFill>
                        <a:effectLst/>
                        <a:latin typeface="Calibri" pitchFamily="34" charset="0"/>
                        <a:cs typeface="Times New Roman" pitchFamily="18" charset="0"/>
                      </a:endParaRPr>
                    </a:p>
                  </a:txBody>
                  <a:tcPr marL="4976" marR="4976"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1"/>
                  </a:ext>
                </a:extLst>
              </a:tr>
              <a:tr h="117475">
                <a:tc>
                  <a:txBody>
                    <a:bodyPr/>
                    <a:lstStyle/>
                    <a:p>
                      <a:pPr marL="342900" marR="0" lvl="0" indent="-342900" algn="ctr" defTabSz="914400" rtl="0" eaLnBrk="1" fontAlgn="base" latinLnBrk="0" hangingPunct="1">
                        <a:lnSpc>
                          <a:spcPct val="115000"/>
                        </a:lnSpc>
                        <a:spcBef>
                          <a:spcPct val="0"/>
                        </a:spcBef>
                        <a:spcAft>
                          <a:spcPct val="0"/>
                        </a:spcAft>
                        <a:buClrTx/>
                        <a:buSzTx/>
                        <a:buFont typeface="+mj-lt"/>
                        <a:buNone/>
                        <a:tabLst>
                          <a:tab pos="457200" algn="l"/>
                        </a:tabLst>
                      </a:pPr>
                      <a:r>
                        <a:rPr kumimoji="0" lang="ru-RU" sz="1600" b="1" i="0" u="none" strike="noStrike" cap="none" normalizeH="0" baseline="0">
                          <a:ln>
                            <a:noFill/>
                          </a:ln>
                          <a:solidFill>
                            <a:schemeClr val="tx1"/>
                          </a:solidFill>
                          <a:effectLst/>
                          <a:latin typeface="Times New Roman" pitchFamily="18" charset="0"/>
                          <a:cs typeface="Times New Roman" pitchFamily="18" charset="0"/>
                        </a:rPr>
                        <a:t>11</a:t>
                      </a:r>
                    </a:p>
                  </a:txBody>
                  <a:tcPr marL="4976" marR="4976"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ru-RU" sz="1600" b="1" i="0" u="none" strike="noStrike" cap="none" normalizeH="0" baseline="0" dirty="0">
                          <a:ln>
                            <a:noFill/>
                          </a:ln>
                          <a:solidFill>
                            <a:schemeClr val="tx1"/>
                          </a:solidFill>
                          <a:effectLst/>
                          <a:latin typeface="Times New Roman" pitchFamily="18" charset="0"/>
                          <a:cs typeface="Times New Roman" pitchFamily="18" charset="0"/>
                        </a:rPr>
                        <a:t>Муниципальное казённое дошкольное образовательное учреждение Центр развития ребёнка - детский сад № 10</a:t>
                      </a:r>
                      <a:endParaRPr kumimoji="0" lang="ru-RU" sz="1600" b="1" i="0" u="none" strike="noStrike" cap="none" normalizeH="0" baseline="0" dirty="0">
                        <a:ln>
                          <a:noFill/>
                        </a:ln>
                        <a:solidFill>
                          <a:schemeClr val="tx1"/>
                        </a:solidFill>
                        <a:effectLst/>
                        <a:latin typeface="Calibri" pitchFamily="34" charset="0"/>
                        <a:cs typeface="Times New Roman" pitchFamily="18" charset="0"/>
                      </a:endParaRPr>
                    </a:p>
                  </a:txBody>
                  <a:tcPr marL="4976" marR="4976"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2"/>
                  </a:ext>
                </a:extLst>
              </a:tr>
              <a:tr h="117475">
                <a:tc>
                  <a:txBody>
                    <a:bodyPr/>
                    <a:lstStyle/>
                    <a:p>
                      <a:pPr marL="342900" marR="0" lvl="0" indent="-342900" algn="ctr" defTabSz="914400" rtl="0" eaLnBrk="1" fontAlgn="base" latinLnBrk="0" hangingPunct="1">
                        <a:lnSpc>
                          <a:spcPct val="115000"/>
                        </a:lnSpc>
                        <a:spcBef>
                          <a:spcPct val="0"/>
                        </a:spcBef>
                        <a:spcAft>
                          <a:spcPct val="0"/>
                        </a:spcAft>
                        <a:buClrTx/>
                        <a:buSzTx/>
                        <a:buFont typeface="+mj-lt"/>
                        <a:buNone/>
                        <a:tabLst>
                          <a:tab pos="457200" algn="l"/>
                        </a:tabLst>
                      </a:pPr>
                      <a:r>
                        <a:rPr kumimoji="0" lang="ru-RU" sz="1600" b="1" i="0" u="none" strike="noStrike" cap="none" normalizeH="0" baseline="0">
                          <a:ln>
                            <a:noFill/>
                          </a:ln>
                          <a:solidFill>
                            <a:schemeClr val="tx1"/>
                          </a:solidFill>
                          <a:effectLst/>
                          <a:latin typeface="Times New Roman" pitchFamily="18" charset="0"/>
                          <a:cs typeface="Times New Roman" pitchFamily="18" charset="0"/>
                        </a:rPr>
                        <a:t>12</a:t>
                      </a:r>
                    </a:p>
                  </a:txBody>
                  <a:tcPr marL="4976" marR="4976"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ru-RU" sz="1600" b="1" i="0" u="none" strike="noStrike" cap="none" normalizeH="0" baseline="0" dirty="0">
                          <a:ln>
                            <a:noFill/>
                          </a:ln>
                          <a:solidFill>
                            <a:schemeClr val="tx1"/>
                          </a:solidFill>
                          <a:effectLst/>
                          <a:latin typeface="Times New Roman" pitchFamily="18" charset="0"/>
                          <a:cs typeface="Times New Roman" pitchFamily="18" charset="0"/>
                        </a:rPr>
                        <a:t>Муниципальное казённое дошкольное образовательное учреждение детский сад №13 комбинированного вида</a:t>
                      </a:r>
                      <a:endParaRPr kumimoji="0" lang="ru-RU" sz="1600" b="1" i="0" u="none" strike="noStrike" cap="none" normalizeH="0" baseline="0" dirty="0">
                        <a:ln>
                          <a:noFill/>
                        </a:ln>
                        <a:solidFill>
                          <a:schemeClr val="tx1"/>
                        </a:solidFill>
                        <a:effectLst/>
                        <a:latin typeface="Calibri" pitchFamily="34" charset="0"/>
                        <a:cs typeface="Times New Roman" pitchFamily="18" charset="0"/>
                      </a:endParaRPr>
                    </a:p>
                  </a:txBody>
                  <a:tcPr marL="4976" marR="4976"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3"/>
                  </a:ext>
                </a:extLst>
              </a:tr>
              <a:tr h="117475">
                <a:tc>
                  <a:txBody>
                    <a:bodyPr/>
                    <a:lstStyle/>
                    <a:p>
                      <a:pPr marL="342900" marR="0" lvl="0" indent="-342900" algn="ctr" defTabSz="914400" rtl="0" eaLnBrk="1" fontAlgn="base" latinLnBrk="0" hangingPunct="1">
                        <a:lnSpc>
                          <a:spcPct val="115000"/>
                        </a:lnSpc>
                        <a:spcBef>
                          <a:spcPct val="0"/>
                        </a:spcBef>
                        <a:spcAft>
                          <a:spcPct val="0"/>
                        </a:spcAft>
                        <a:buClrTx/>
                        <a:buSzTx/>
                        <a:buFont typeface="+mj-lt"/>
                        <a:buNone/>
                        <a:tabLst>
                          <a:tab pos="457200" algn="l"/>
                        </a:tabLst>
                      </a:pPr>
                      <a:r>
                        <a:rPr kumimoji="0" lang="ru-RU" sz="1600" b="1" i="0" u="none" strike="noStrike" cap="none" normalizeH="0" baseline="0">
                          <a:ln>
                            <a:noFill/>
                          </a:ln>
                          <a:solidFill>
                            <a:schemeClr val="tx1"/>
                          </a:solidFill>
                          <a:effectLst/>
                          <a:latin typeface="Times New Roman" pitchFamily="18" charset="0"/>
                          <a:cs typeface="Times New Roman" pitchFamily="18" charset="0"/>
                        </a:rPr>
                        <a:t>13</a:t>
                      </a:r>
                    </a:p>
                  </a:txBody>
                  <a:tcPr marL="4976" marR="4976"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ru-RU" sz="1600" b="1" i="0" u="none" strike="noStrike" cap="none" normalizeH="0" baseline="0" dirty="0">
                          <a:ln>
                            <a:noFill/>
                          </a:ln>
                          <a:solidFill>
                            <a:schemeClr val="tx1"/>
                          </a:solidFill>
                          <a:effectLst/>
                          <a:latin typeface="Times New Roman" pitchFamily="18" charset="0"/>
                          <a:cs typeface="Times New Roman" pitchFamily="18" charset="0"/>
                        </a:rPr>
                        <a:t>Муниципальное казённое дошкольное образовательное учреждение «Детский сад №14» комбинированного вида</a:t>
                      </a:r>
                      <a:endParaRPr kumimoji="0" lang="ru-RU" sz="1600" b="1" i="0" u="none" strike="noStrike" cap="none" normalizeH="0" baseline="0" dirty="0">
                        <a:ln>
                          <a:noFill/>
                        </a:ln>
                        <a:solidFill>
                          <a:schemeClr val="tx1"/>
                        </a:solidFill>
                        <a:effectLst/>
                        <a:latin typeface="Calibri" pitchFamily="34" charset="0"/>
                        <a:cs typeface="Times New Roman" pitchFamily="18" charset="0"/>
                      </a:endParaRPr>
                    </a:p>
                  </a:txBody>
                  <a:tcPr marL="4976" marR="4976"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4"/>
                  </a:ext>
                </a:extLst>
              </a:tr>
              <a:tr h="117475">
                <a:tc>
                  <a:txBody>
                    <a:bodyPr/>
                    <a:lstStyle/>
                    <a:p>
                      <a:pPr marL="342900" marR="0" lvl="0" indent="-342900" algn="ctr" defTabSz="914400" rtl="0" eaLnBrk="1" fontAlgn="base" latinLnBrk="0" hangingPunct="1">
                        <a:lnSpc>
                          <a:spcPct val="115000"/>
                        </a:lnSpc>
                        <a:spcBef>
                          <a:spcPct val="0"/>
                        </a:spcBef>
                        <a:spcAft>
                          <a:spcPct val="0"/>
                        </a:spcAft>
                        <a:buClrTx/>
                        <a:buSzTx/>
                        <a:buFont typeface="+mj-lt"/>
                        <a:buNone/>
                        <a:tabLst>
                          <a:tab pos="457200" algn="l"/>
                        </a:tabLst>
                      </a:pPr>
                      <a:r>
                        <a:rPr kumimoji="0" lang="ru-RU" sz="1600" b="1" i="0" u="none" strike="noStrike" cap="none" normalizeH="0" baseline="0">
                          <a:ln>
                            <a:noFill/>
                          </a:ln>
                          <a:solidFill>
                            <a:schemeClr val="tx1"/>
                          </a:solidFill>
                          <a:effectLst/>
                          <a:latin typeface="Times New Roman" pitchFamily="18" charset="0"/>
                          <a:cs typeface="Times New Roman" pitchFamily="18" charset="0"/>
                        </a:rPr>
                        <a:t>14</a:t>
                      </a:r>
                    </a:p>
                  </a:txBody>
                  <a:tcPr marL="4976" marR="4976"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ru-RU" sz="1600" b="1" i="0" u="none" strike="noStrike" cap="none" normalizeH="0" baseline="0" dirty="0">
                          <a:ln>
                            <a:noFill/>
                          </a:ln>
                          <a:solidFill>
                            <a:schemeClr val="tx1"/>
                          </a:solidFill>
                          <a:effectLst/>
                          <a:latin typeface="Times New Roman" pitchFamily="18" charset="0"/>
                          <a:cs typeface="Times New Roman" pitchFamily="18" charset="0"/>
                        </a:rPr>
                        <a:t>Муниципальное казённое дошкольное образовательное учреждение «Детский сад №15» комбинированного вида</a:t>
                      </a:r>
                      <a:endParaRPr kumimoji="0" lang="ru-RU" sz="1600" b="1" i="0" u="none" strike="noStrike" cap="none" normalizeH="0" baseline="0" dirty="0">
                        <a:ln>
                          <a:noFill/>
                        </a:ln>
                        <a:solidFill>
                          <a:schemeClr val="tx1"/>
                        </a:solidFill>
                        <a:effectLst/>
                        <a:latin typeface="Calibri" pitchFamily="34" charset="0"/>
                        <a:cs typeface="Times New Roman" pitchFamily="18" charset="0"/>
                      </a:endParaRPr>
                    </a:p>
                  </a:txBody>
                  <a:tcPr marL="4976" marR="4976"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5"/>
                  </a:ext>
                </a:extLst>
              </a:tr>
              <a:tr h="117475">
                <a:tc>
                  <a:txBody>
                    <a:bodyPr/>
                    <a:lstStyle/>
                    <a:p>
                      <a:pPr marL="342900" marR="0" lvl="0" indent="-342900" algn="ctr" defTabSz="914400" rtl="0" eaLnBrk="1" fontAlgn="base" latinLnBrk="0" hangingPunct="1">
                        <a:lnSpc>
                          <a:spcPct val="115000"/>
                        </a:lnSpc>
                        <a:spcBef>
                          <a:spcPct val="0"/>
                        </a:spcBef>
                        <a:spcAft>
                          <a:spcPct val="0"/>
                        </a:spcAft>
                        <a:buClrTx/>
                        <a:buSzTx/>
                        <a:buFont typeface="+mj-lt"/>
                        <a:buNone/>
                        <a:tabLst>
                          <a:tab pos="457200" algn="l"/>
                        </a:tabLst>
                      </a:pPr>
                      <a:r>
                        <a:rPr kumimoji="0" lang="ru-RU" sz="1600" b="1" i="0" u="none" strike="noStrike" cap="none" normalizeH="0" baseline="0">
                          <a:ln>
                            <a:noFill/>
                          </a:ln>
                          <a:solidFill>
                            <a:schemeClr val="tx1"/>
                          </a:solidFill>
                          <a:effectLst/>
                          <a:latin typeface="Times New Roman" pitchFamily="18" charset="0"/>
                          <a:cs typeface="Times New Roman" pitchFamily="18" charset="0"/>
                        </a:rPr>
                        <a:t>15</a:t>
                      </a:r>
                    </a:p>
                  </a:txBody>
                  <a:tcPr marL="4976" marR="4976"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ru-RU" sz="1600" b="1" i="0" u="none" strike="noStrike" cap="none" normalizeH="0" baseline="0" dirty="0">
                          <a:ln>
                            <a:noFill/>
                          </a:ln>
                          <a:solidFill>
                            <a:schemeClr val="tx1"/>
                          </a:solidFill>
                          <a:effectLst/>
                          <a:latin typeface="Times New Roman" pitchFamily="18" charset="0"/>
                          <a:cs typeface="Times New Roman" pitchFamily="18" charset="0"/>
                        </a:rPr>
                        <a:t>Муниципальное казённое дошкольное образовательное учреждение «Детский сад №7 п.ж/</a:t>
                      </a:r>
                      <a:r>
                        <a:rPr kumimoji="0" lang="ru-RU" sz="1600" b="1" i="0" u="none" strike="noStrike" cap="none" normalizeH="0" baseline="0" dirty="0" err="1">
                          <a:ln>
                            <a:noFill/>
                          </a:ln>
                          <a:solidFill>
                            <a:schemeClr val="tx1"/>
                          </a:solidFill>
                          <a:effectLst/>
                          <a:latin typeface="Times New Roman" pitchFamily="18" charset="0"/>
                          <a:cs typeface="Times New Roman" pitchFamily="18" charset="0"/>
                        </a:rPr>
                        <a:t>д</a:t>
                      </a:r>
                      <a:r>
                        <a:rPr kumimoji="0" lang="ru-RU" sz="1600" b="1" i="0" u="none" strike="noStrike" cap="none" normalizeH="0" baseline="0" dirty="0">
                          <a:ln>
                            <a:noFill/>
                          </a:ln>
                          <a:solidFill>
                            <a:schemeClr val="tx1"/>
                          </a:solidFill>
                          <a:effectLst/>
                          <a:latin typeface="Times New Roman" pitchFamily="18" charset="0"/>
                          <a:cs typeface="Times New Roman" pitchFamily="18" charset="0"/>
                        </a:rPr>
                        <a:t> </a:t>
                      </a:r>
                      <a:r>
                        <a:rPr kumimoji="0" lang="ru-RU" sz="1600" b="1" i="0" u="none" strike="noStrike" cap="none" normalizeH="0" baseline="0" dirty="0" err="1">
                          <a:ln>
                            <a:noFill/>
                          </a:ln>
                          <a:solidFill>
                            <a:schemeClr val="tx1"/>
                          </a:solidFill>
                          <a:effectLst/>
                          <a:latin typeface="Times New Roman" pitchFamily="18" charset="0"/>
                          <a:cs typeface="Times New Roman" pitchFamily="18" charset="0"/>
                        </a:rPr>
                        <a:t>ст.Минка</a:t>
                      </a:r>
                      <a:r>
                        <a:rPr kumimoji="0" lang="ru-RU" sz="1600" b="1" i="0" u="none" strike="noStrike" cap="none" normalizeH="0" baseline="0" dirty="0">
                          <a:ln>
                            <a:noFill/>
                          </a:ln>
                          <a:solidFill>
                            <a:schemeClr val="tx1"/>
                          </a:solidFill>
                          <a:effectLst/>
                          <a:latin typeface="Times New Roman" pitchFamily="18" charset="0"/>
                          <a:cs typeface="Times New Roman" pitchFamily="18" charset="0"/>
                        </a:rPr>
                        <a:t>» </a:t>
                      </a:r>
                      <a:endParaRPr kumimoji="0" lang="ru-RU" sz="1600" b="1" i="0" u="none" strike="noStrike" cap="none" normalizeH="0" baseline="0" dirty="0">
                        <a:ln>
                          <a:noFill/>
                        </a:ln>
                        <a:solidFill>
                          <a:schemeClr val="tx1"/>
                        </a:solidFill>
                        <a:effectLst/>
                        <a:latin typeface="Calibri" pitchFamily="34" charset="0"/>
                        <a:cs typeface="Times New Roman" pitchFamily="18" charset="0"/>
                      </a:endParaRPr>
                    </a:p>
                  </a:txBody>
                  <a:tcPr marL="4976" marR="4976"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6"/>
                  </a:ext>
                </a:extLst>
              </a:tr>
              <a:tr h="117475">
                <a:tc>
                  <a:txBody>
                    <a:bodyPr/>
                    <a:lstStyle/>
                    <a:p>
                      <a:pPr marL="342900" marR="0" lvl="0" indent="-342900" algn="ctr" defTabSz="914400" rtl="0" eaLnBrk="1" fontAlgn="base" latinLnBrk="0" hangingPunct="1">
                        <a:lnSpc>
                          <a:spcPct val="115000"/>
                        </a:lnSpc>
                        <a:spcBef>
                          <a:spcPct val="0"/>
                        </a:spcBef>
                        <a:spcAft>
                          <a:spcPct val="0"/>
                        </a:spcAft>
                        <a:buClrTx/>
                        <a:buSzTx/>
                        <a:buFont typeface="+mj-lt"/>
                        <a:buNone/>
                        <a:tabLst>
                          <a:tab pos="457200" algn="l"/>
                        </a:tabLst>
                      </a:pPr>
                      <a:r>
                        <a:rPr kumimoji="0" lang="ru-RU" sz="1600" b="1" i="0" u="none" strike="noStrike" cap="none" normalizeH="0" baseline="0">
                          <a:ln>
                            <a:noFill/>
                          </a:ln>
                          <a:solidFill>
                            <a:schemeClr val="tx1"/>
                          </a:solidFill>
                          <a:effectLst/>
                          <a:latin typeface="Times New Roman" pitchFamily="18" charset="0"/>
                          <a:cs typeface="Times New Roman" pitchFamily="18" charset="0"/>
                        </a:rPr>
                        <a:t>16</a:t>
                      </a:r>
                    </a:p>
                  </a:txBody>
                  <a:tcPr marL="4976" marR="4976"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ru-RU" sz="1600" b="1" i="0" u="none" strike="noStrike" cap="none" normalizeH="0" baseline="0" dirty="0">
                          <a:ln>
                            <a:noFill/>
                          </a:ln>
                          <a:solidFill>
                            <a:schemeClr val="tx1"/>
                          </a:solidFill>
                          <a:effectLst/>
                          <a:latin typeface="Times New Roman" pitchFamily="18" charset="0"/>
                          <a:cs typeface="Times New Roman" pitchFamily="18" charset="0"/>
                        </a:rPr>
                        <a:t>Муниципальное казённое дошкольное образовательное учреждение «Детский сад №1 п.Вязовая» </a:t>
                      </a:r>
                      <a:endParaRPr kumimoji="0" lang="ru-RU" sz="1600" b="1" i="0" u="none" strike="noStrike" cap="none" normalizeH="0" baseline="0" dirty="0">
                        <a:ln>
                          <a:noFill/>
                        </a:ln>
                        <a:solidFill>
                          <a:schemeClr val="tx1"/>
                        </a:solidFill>
                        <a:effectLst/>
                        <a:latin typeface="Calibri" pitchFamily="34" charset="0"/>
                        <a:cs typeface="Times New Roman" pitchFamily="18" charset="0"/>
                      </a:endParaRPr>
                    </a:p>
                  </a:txBody>
                  <a:tcPr marL="4976" marR="4976"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7"/>
                  </a:ext>
                </a:extLst>
              </a:tr>
            </a:tbl>
          </a:graphicData>
        </a:graphic>
      </p:graphicFrame>
      <p:sp>
        <p:nvSpPr>
          <p:cNvPr id="231456" name="Rectangle 1"/>
          <p:cNvSpPr>
            <a:spLocks noChangeArrowheads="1"/>
          </p:cNvSpPr>
          <p:nvPr/>
        </p:nvSpPr>
        <p:spPr bwMode="auto">
          <a:xfrm>
            <a:off x="1071563" y="288925"/>
            <a:ext cx="7929562" cy="830997"/>
          </a:xfrm>
          <a:prstGeom prst="rect">
            <a:avLst/>
          </a:prstGeom>
          <a:noFill/>
          <a:ln w="9525">
            <a:noFill/>
            <a:miter lim="800000"/>
            <a:headEnd/>
            <a:tailEnd/>
          </a:ln>
        </p:spPr>
        <p:txBody>
          <a:bodyPr anchor="ctr">
            <a:spAutoFit/>
          </a:bodyPr>
          <a:lstStyle/>
          <a:p>
            <a:pPr algn="ctr">
              <a:tabLst>
                <a:tab pos="180975" algn="l"/>
                <a:tab pos="457200" algn="l"/>
              </a:tabLst>
            </a:pPr>
            <a:r>
              <a:rPr lang="ru-RU" sz="2400" b="1" dirty="0">
                <a:latin typeface="Times New Roman" pitchFamily="18" charset="0"/>
                <a:cs typeface="Times New Roman" pitchFamily="18" charset="0"/>
              </a:rPr>
              <a:t>ПЕРЕЧЕНЬ главных распорядителей и получателей средств бюджета на </a:t>
            </a:r>
            <a:r>
              <a:rPr lang="ru-RU" sz="2400" b="1" dirty="0" smtClean="0">
                <a:latin typeface="Times New Roman" pitchFamily="18" charset="0"/>
                <a:cs typeface="Times New Roman" pitchFamily="18" charset="0"/>
              </a:rPr>
              <a:t>2020 </a:t>
            </a:r>
            <a:r>
              <a:rPr lang="ru-RU" sz="2400" b="1" dirty="0">
                <a:latin typeface="Times New Roman" pitchFamily="18" charset="0"/>
                <a:cs typeface="Times New Roman" pitchFamily="18" charset="0"/>
              </a:rPr>
              <a:t>год</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232450" name="Picture 17" descr="Untitled-2"/>
          <p:cNvPicPr>
            <a:picLocks noChangeAspect="1" noChangeArrowheads="1"/>
          </p:cNvPicPr>
          <p:nvPr/>
        </p:nvPicPr>
        <p:blipFill>
          <a:blip r:embed="rId3"/>
          <a:srcRect/>
          <a:stretch>
            <a:fillRect/>
          </a:stretch>
        </p:blipFill>
        <p:spPr bwMode="auto">
          <a:xfrm>
            <a:off x="127000" y="136525"/>
            <a:ext cx="873125" cy="1077913"/>
          </a:xfrm>
          <a:prstGeom prst="rect">
            <a:avLst/>
          </a:prstGeom>
          <a:noFill/>
          <a:ln w="9525">
            <a:noFill/>
            <a:miter lim="800000"/>
            <a:headEnd/>
            <a:tailEnd/>
          </a:ln>
        </p:spPr>
      </p:pic>
      <p:graphicFrame>
        <p:nvGraphicFramePr>
          <p:cNvPr id="4" name="Таблица 3"/>
          <p:cNvGraphicFramePr>
            <a:graphicFrameLocks noGrp="1"/>
          </p:cNvGraphicFramePr>
          <p:nvPr/>
        </p:nvGraphicFramePr>
        <p:xfrm>
          <a:off x="571500" y="1357313"/>
          <a:ext cx="8072438" cy="3925824"/>
        </p:xfrm>
        <a:graphic>
          <a:graphicData uri="http://schemas.openxmlformats.org/drawingml/2006/table">
            <a:tbl>
              <a:tblPr/>
              <a:tblGrid>
                <a:gridCol w="619125">
                  <a:extLst>
                    <a:ext uri="{9D8B030D-6E8A-4147-A177-3AD203B41FA5}">
                      <a16:colId xmlns="" xmlns:a16="http://schemas.microsoft.com/office/drawing/2014/main" val="20000"/>
                    </a:ext>
                  </a:extLst>
                </a:gridCol>
                <a:gridCol w="7453313">
                  <a:extLst>
                    <a:ext uri="{9D8B030D-6E8A-4147-A177-3AD203B41FA5}">
                      <a16:colId xmlns="" xmlns:a16="http://schemas.microsoft.com/office/drawing/2014/main" val="20001"/>
                    </a:ext>
                  </a:extLst>
                </a:gridCol>
              </a:tblGrid>
              <a:tr h="117475">
                <a:tc>
                  <a:txBody>
                    <a:bodyPr/>
                    <a:lstStyle/>
                    <a:p>
                      <a:pPr marL="342900" marR="0" lvl="0" indent="-342900" algn="ctr" defTabSz="914400" rtl="0" eaLnBrk="1" fontAlgn="base" latinLnBrk="0" hangingPunct="1">
                        <a:lnSpc>
                          <a:spcPct val="115000"/>
                        </a:lnSpc>
                        <a:spcBef>
                          <a:spcPct val="0"/>
                        </a:spcBef>
                        <a:spcAft>
                          <a:spcPct val="0"/>
                        </a:spcAft>
                        <a:buClrTx/>
                        <a:buSzTx/>
                        <a:buFont typeface="+mj-lt"/>
                        <a:buNone/>
                        <a:tabLst>
                          <a:tab pos="457200" algn="l"/>
                        </a:tabLst>
                      </a:pPr>
                      <a:r>
                        <a:rPr kumimoji="0" lang="ru-RU" sz="1600" b="1" i="0" u="none" strike="noStrike" cap="none" normalizeH="0" baseline="0" dirty="0">
                          <a:ln>
                            <a:noFill/>
                          </a:ln>
                          <a:solidFill>
                            <a:schemeClr val="tx1"/>
                          </a:solidFill>
                          <a:effectLst/>
                          <a:latin typeface="Times New Roman" pitchFamily="18" charset="0"/>
                          <a:cs typeface="Times New Roman" pitchFamily="18" charset="0"/>
                        </a:rPr>
                        <a:t>17</a:t>
                      </a:r>
                    </a:p>
                  </a:txBody>
                  <a:tcPr marL="4976" marR="4976"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ru-RU" sz="1600" b="1" i="0" u="none" strike="noStrike" cap="none" normalizeH="0" baseline="0" dirty="0">
                          <a:ln>
                            <a:noFill/>
                          </a:ln>
                          <a:solidFill>
                            <a:schemeClr val="tx1"/>
                          </a:solidFill>
                          <a:effectLst/>
                          <a:latin typeface="Times New Roman" pitchFamily="18" charset="0"/>
                          <a:cs typeface="Times New Roman" pitchFamily="18" charset="0"/>
                        </a:rPr>
                        <a:t>Муниципальное казенное общеобразовательное учреждение «Начальная общеобразовательная школа №6»</a:t>
                      </a:r>
                      <a:endParaRPr kumimoji="0" lang="ru-RU" sz="1600" b="1" i="0" u="none" strike="noStrike" cap="none" normalizeH="0" baseline="0" dirty="0">
                        <a:ln>
                          <a:noFill/>
                        </a:ln>
                        <a:solidFill>
                          <a:schemeClr val="tx1"/>
                        </a:solidFill>
                        <a:effectLst/>
                        <a:latin typeface="Calibri" pitchFamily="34" charset="0"/>
                        <a:cs typeface="Times New Roman" pitchFamily="18" charset="0"/>
                      </a:endParaRPr>
                    </a:p>
                  </a:txBody>
                  <a:tcPr marL="4976" marR="4976"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0"/>
                  </a:ext>
                </a:extLst>
              </a:tr>
              <a:tr h="117475">
                <a:tc>
                  <a:txBody>
                    <a:bodyPr/>
                    <a:lstStyle/>
                    <a:p>
                      <a:pPr marL="342900" marR="0" lvl="0" indent="-342900" algn="ctr" defTabSz="914400" rtl="0" eaLnBrk="1" fontAlgn="base" latinLnBrk="0" hangingPunct="1">
                        <a:lnSpc>
                          <a:spcPct val="115000"/>
                        </a:lnSpc>
                        <a:spcBef>
                          <a:spcPct val="0"/>
                        </a:spcBef>
                        <a:spcAft>
                          <a:spcPct val="0"/>
                        </a:spcAft>
                        <a:buClrTx/>
                        <a:buSzTx/>
                        <a:buFont typeface="+mj-lt"/>
                        <a:buNone/>
                        <a:tabLst>
                          <a:tab pos="457200" algn="l"/>
                        </a:tabLst>
                      </a:pPr>
                      <a:r>
                        <a:rPr kumimoji="0" lang="ru-RU" sz="1600" b="1" i="0" u="none" strike="noStrike" cap="none" normalizeH="0" baseline="0">
                          <a:ln>
                            <a:noFill/>
                          </a:ln>
                          <a:solidFill>
                            <a:schemeClr val="tx1"/>
                          </a:solidFill>
                          <a:effectLst/>
                          <a:latin typeface="Times New Roman" pitchFamily="18" charset="0"/>
                          <a:cs typeface="Times New Roman" pitchFamily="18" charset="0"/>
                        </a:rPr>
                        <a:t>18</a:t>
                      </a:r>
                    </a:p>
                  </a:txBody>
                  <a:tcPr marL="4976" marR="4976"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ru-RU" sz="1600" b="1" i="0" u="none" strike="noStrike" cap="none" normalizeH="0" baseline="0" dirty="0">
                          <a:ln>
                            <a:noFill/>
                          </a:ln>
                          <a:solidFill>
                            <a:schemeClr val="tx1"/>
                          </a:solidFill>
                          <a:effectLst/>
                          <a:latin typeface="Times New Roman" pitchFamily="18" charset="0"/>
                          <a:cs typeface="Times New Roman" pitchFamily="18" charset="0"/>
                        </a:rPr>
                        <a:t>Муниципальное казенное общеобразовательное учреждение «Начальная общеобразовательная школа №9»</a:t>
                      </a:r>
                      <a:endParaRPr kumimoji="0" lang="ru-RU" sz="1600" b="1" i="0" u="none" strike="noStrike" cap="none" normalizeH="0" baseline="0" dirty="0">
                        <a:ln>
                          <a:noFill/>
                        </a:ln>
                        <a:solidFill>
                          <a:schemeClr val="tx1"/>
                        </a:solidFill>
                        <a:effectLst/>
                        <a:latin typeface="Calibri" pitchFamily="34" charset="0"/>
                        <a:cs typeface="Times New Roman" pitchFamily="18" charset="0"/>
                      </a:endParaRPr>
                    </a:p>
                  </a:txBody>
                  <a:tcPr marL="4976" marR="4976"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1"/>
                  </a:ext>
                </a:extLst>
              </a:tr>
              <a:tr h="117475">
                <a:tc>
                  <a:txBody>
                    <a:bodyPr/>
                    <a:lstStyle/>
                    <a:p>
                      <a:pPr marL="342900" marR="0" lvl="0" indent="-342900" algn="ctr" defTabSz="914400" rtl="0" eaLnBrk="1" fontAlgn="base" latinLnBrk="0" hangingPunct="1">
                        <a:lnSpc>
                          <a:spcPct val="115000"/>
                        </a:lnSpc>
                        <a:spcBef>
                          <a:spcPct val="0"/>
                        </a:spcBef>
                        <a:spcAft>
                          <a:spcPct val="0"/>
                        </a:spcAft>
                        <a:buClrTx/>
                        <a:buSzTx/>
                        <a:buFont typeface="+mj-lt"/>
                        <a:buNone/>
                        <a:tabLst>
                          <a:tab pos="457200" algn="l"/>
                        </a:tabLst>
                      </a:pPr>
                      <a:r>
                        <a:rPr kumimoji="0" lang="ru-RU" sz="1600" b="1" i="0" u="none" strike="noStrike" cap="none" normalizeH="0" baseline="0">
                          <a:ln>
                            <a:noFill/>
                          </a:ln>
                          <a:solidFill>
                            <a:schemeClr val="tx1"/>
                          </a:solidFill>
                          <a:effectLst/>
                          <a:latin typeface="Times New Roman" pitchFamily="18" charset="0"/>
                          <a:cs typeface="Times New Roman" pitchFamily="18" charset="0"/>
                        </a:rPr>
                        <a:t>19</a:t>
                      </a:r>
                    </a:p>
                  </a:txBody>
                  <a:tcPr marL="4976" marR="4976"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ru-RU" sz="1600" b="1" i="0" u="none" strike="noStrike" cap="none" normalizeH="0" baseline="0" dirty="0">
                          <a:ln>
                            <a:noFill/>
                          </a:ln>
                          <a:solidFill>
                            <a:schemeClr val="tx1"/>
                          </a:solidFill>
                          <a:effectLst/>
                          <a:latin typeface="Times New Roman" pitchFamily="18" charset="0"/>
                          <a:cs typeface="Times New Roman" pitchFamily="18" charset="0"/>
                        </a:rPr>
                        <a:t>Муниципальное казённое общеобразовательное учреждение «Средняя общеобразовательная школа №1»</a:t>
                      </a:r>
                      <a:endParaRPr kumimoji="0" lang="ru-RU" sz="1600" b="1" i="0" u="none" strike="noStrike" cap="none" normalizeH="0" baseline="0" dirty="0">
                        <a:ln>
                          <a:noFill/>
                        </a:ln>
                        <a:solidFill>
                          <a:schemeClr val="tx1"/>
                        </a:solidFill>
                        <a:effectLst/>
                        <a:latin typeface="Calibri" pitchFamily="34" charset="0"/>
                        <a:cs typeface="Times New Roman" pitchFamily="18" charset="0"/>
                      </a:endParaRPr>
                    </a:p>
                  </a:txBody>
                  <a:tcPr marL="4976" marR="4976"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2"/>
                  </a:ext>
                </a:extLst>
              </a:tr>
              <a:tr h="117475">
                <a:tc>
                  <a:txBody>
                    <a:bodyPr/>
                    <a:lstStyle/>
                    <a:p>
                      <a:pPr marL="342900" marR="0" lvl="0" indent="-342900" algn="ctr" defTabSz="914400" rtl="0" eaLnBrk="1" fontAlgn="base" latinLnBrk="0" hangingPunct="1">
                        <a:lnSpc>
                          <a:spcPct val="115000"/>
                        </a:lnSpc>
                        <a:spcBef>
                          <a:spcPct val="0"/>
                        </a:spcBef>
                        <a:spcAft>
                          <a:spcPct val="0"/>
                        </a:spcAft>
                        <a:buClrTx/>
                        <a:buSzTx/>
                        <a:buFont typeface="+mj-lt"/>
                        <a:buNone/>
                        <a:tabLst>
                          <a:tab pos="457200" algn="l"/>
                        </a:tabLst>
                      </a:pPr>
                      <a:r>
                        <a:rPr kumimoji="0" lang="ru-RU" sz="1600" b="1" i="0" u="none" strike="noStrike" cap="none" normalizeH="0" baseline="0">
                          <a:ln>
                            <a:noFill/>
                          </a:ln>
                          <a:solidFill>
                            <a:schemeClr val="tx1"/>
                          </a:solidFill>
                          <a:effectLst/>
                          <a:latin typeface="Times New Roman" pitchFamily="18" charset="0"/>
                          <a:cs typeface="Times New Roman" pitchFamily="18" charset="0"/>
                        </a:rPr>
                        <a:t>20</a:t>
                      </a:r>
                    </a:p>
                  </a:txBody>
                  <a:tcPr marL="4976" marR="4976"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ru-RU" sz="1600" b="1" i="0" u="none" strike="noStrike" cap="none" normalizeH="0" baseline="0" dirty="0">
                          <a:ln>
                            <a:noFill/>
                          </a:ln>
                          <a:solidFill>
                            <a:schemeClr val="tx1"/>
                          </a:solidFill>
                          <a:effectLst/>
                          <a:latin typeface="Times New Roman" pitchFamily="18" charset="0"/>
                          <a:cs typeface="Times New Roman" pitchFamily="18" charset="0"/>
                        </a:rPr>
                        <a:t>Муниципальное казённое общеобразовательное учреждение «Основная общеобразовательная школа №4»</a:t>
                      </a:r>
                      <a:endParaRPr kumimoji="0" lang="ru-RU" sz="1600" b="1" i="0" u="none" strike="noStrike" cap="none" normalizeH="0" baseline="0" dirty="0">
                        <a:ln>
                          <a:noFill/>
                        </a:ln>
                        <a:solidFill>
                          <a:schemeClr val="tx1"/>
                        </a:solidFill>
                        <a:effectLst/>
                        <a:latin typeface="Calibri" pitchFamily="34" charset="0"/>
                        <a:cs typeface="Times New Roman" pitchFamily="18" charset="0"/>
                      </a:endParaRPr>
                    </a:p>
                  </a:txBody>
                  <a:tcPr marL="4976" marR="4976"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3"/>
                  </a:ext>
                </a:extLst>
              </a:tr>
              <a:tr h="117475">
                <a:tc>
                  <a:txBody>
                    <a:bodyPr/>
                    <a:lstStyle/>
                    <a:p>
                      <a:pPr marL="342900" marR="0" lvl="0" indent="-342900" algn="ctr" defTabSz="914400" rtl="0" eaLnBrk="1" fontAlgn="base" latinLnBrk="0" hangingPunct="1">
                        <a:lnSpc>
                          <a:spcPct val="115000"/>
                        </a:lnSpc>
                        <a:spcBef>
                          <a:spcPct val="0"/>
                        </a:spcBef>
                        <a:spcAft>
                          <a:spcPct val="0"/>
                        </a:spcAft>
                        <a:buClrTx/>
                        <a:buSzTx/>
                        <a:buFont typeface="+mj-lt"/>
                        <a:buNone/>
                        <a:tabLst>
                          <a:tab pos="457200" algn="l"/>
                        </a:tabLst>
                      </a:pPr>
                      <a:r>
                        <a:rPr kumimoji="0" lang="ru-RU" sz="1600" b="1" i="0" u="none" strike="noStrike" cap="none" normalizeH="0" baseline="0">
                          <a:ln>
                            <a:noFill/>
                          </a:ln>
                          <a:solidFill>
                            <a:schemeClr val="tx1"/>
                          </a:solidFill>
                          <a:effectLst/>
                          <a:latin typeface="Times New Roman" pitchFamily="18" charset="0"/>
                          <a:cs typeface="Times New Roman" pitchFamily="18" charset="0"/>
                        </a:rPr>
                        <a:t>21</a:t>
                      </a:r>
                    </a:p>
                  </a:txBody>
                  <a:tcPr marL="4976" marR="4976"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ru-RU" sz="1600" b="1" i="0" u="none" strike="noStrike" cap="none" normalizeH="0" baseline="0" dirty="0">
                          <a:ln>
                            <a:noFill/>
                          </a:ln>
                          <a:solidFill>
                            <a:schemeClr val="tx1"/>
                          </a:solidFill>
                          <a:effectLst/>
                          <a:latin typeface="Times New Roman" pitchFamily="18" charset="0"/>
                          <a:cs typeface="Times New Roman" pitchFamily="18" charset="0"/>
                        </a:rPr>
                        <a:t>Муниципальное казённое общеобразовательное учреждение «Основная общеобразовательная школа села </a:t>
                      </a:r>
                      <a:r>
                        <a:rPr kumimoji="0" lang="ru-RU" sz="1600" b="1" i="0" u="none" strike="noStrike" cap="none" normalizeH="0" baseline="0" dirty="0" err="1">
                          <a:ln>
                            <a:noFill/>
                          </a:ln>
                          <a:solidFill>
                            <a:schemeClr val="tx1"/>
                          </a:solidFill>
                          <a:effectLst/>
                          <a:latin typeface="Times New Roman" pitchFamily="18" charset="0"/>
                          <a:cs typeface="Times New Roman" pitchFamily="18" charset="0"/>
                        </a:rPr>
                        <a:t>Тюбеляс</a:t>
                      </a:r>
                      <a:r>
                        <a:rPr kumimoji="0" lang="ru-RU" sz="1600" b="1" i="0" u="none" strike="noStrike" cap="none" normalizeH="0" baseline="0" dirty="0">
                          <a:ln>
                            <a:noFill/>
                          </a:ln>
                          <a:solidFill>
                            <a:schemeClr val="tx1"/>
                          </a:solidFill>
                          <a:effectLst/>
                          <a:latin typeface="Times New Roman" pitchFamily="18" charset="0"/>
                          <a:cs typeface="Times New Roman" pitchFamily="18" charset="0"/>
                        </a:rPr>
                        <a:t>»</a:t>
                      </a:r>
                      <a:endParaRPr kumimoji="0" lang="ru-RU" sz="1600" b="1" i="0" u="none" strike="noStrike" cap="none" normalizeH="0" baseline="0" dirty="0">
                        <a:ln>
                          <a:noFill/>
                        </a:ln>
                        <a:solidFill>
                          <a:schemeClr val="tx1"/>
                        </a:solidFill>
                        <a:effectLst/>
                        <a:latin typeface="Calibri" pitchFamily="34" charset="0"/>
                        <a:cs typeface="Times New Roman" pitchFamily="18" charset="0"/>
                      </a:endParaRPr>
                    </a:p>
                  </a:txBody>
                  <a:tcPr marL="4976" marR="4976"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4"/>
                  </a:ext>
                </a:extLst>
              </a:tr>
              <a:tr h="117475">
                <a:tc>
                  <a:txBody>
                    <a:bodyPr/>
                    <a:lstStyle/>
                    <a:p>
                      <a:pPr marL="342900" marR="0" lvl="0" indent="-342900" algn="ctr" defTabSz="914400" rtl="0" eaLnBrk="1" fontAlgn="base" latinLnBrk="0" hangingPunct="1">
                        <a:lnSpc>
                          <a:spcPct val="115000"/>
                        </a:lnSpc>
                        <a:spcBef>
                          <a:spcPct val="0"/>
                        </a:spcBef>
                        <a:spcAft>
                          <a:spcPct val="0"/>
                        </a:spcAft>
                        <a:buClrTx/>
                        <a:buSzTx/>
                        <a:buFont typeface="+mj-lt"/>
                        <a:buNone/>
                        <a:tabLst>
                          <a:tab pos="457200" algn="l"/>
                        </a:tabLst>
                      </a:pPr>
                      <a:r>
                        <a:rPr kumimoji="0" lang="ru-RU" sz="1600" b="1" i="0" u="none" strike="noStrike" cap="none" normalizeH="0" baseline="0">
                          <a:ln>
                            <a:noFill/>
                          </a:ln>
                          <a:solidFill>
                            <a:schemeClr val="tx1"/>
                          </a:solidFill>
                          <a:effectLst/>
                          <a:latin typeface="Times New Roman" pitchFamily="18" charset="0"/>
                          <a:cs typeface="Times New Roman" pitchFamily="18" charset="0"/>
                        </a:rPr>
                        <a:t>22</a:t>
                      </a:r>
                    </a:p>
                  </a:txBody>
                  <a:tcPr marL="4976" marR="4976"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ru-RU" sz="1600" b="1" i="0" u="none" strike="noStrike" cap="none" normalizeH="0" baseline="0" dirty="0">
                          <a:ln>
                            <a:noFill/>
                          </a:ln>
                          <a:solidFill>
                            <a:schemeClr val="tx1"/>
                          </a:solidFill>
                          <a:effectLst/>
                          <a:latin typeface="Times New Roman" pitchFamily="18" charset="0"/>
                          <a:cs typeface="Times New Roman" pitchFamily="18" charset="0"/>
                        </a:rPr>
                        <a:t>Муниципальное общеобразовательное учреждение «Основная общеобразовательная школа </a:t>
                      </a:r>
                      <a:r>
                        <a:rPr kumimoji="0" lang="ru-RU" sz="1600" b="1" i="0" u="none" strike="noStrike" cap="none" normalizeH="0" baseline="0" dirty="0" err="1">
                          <a:ln>
                            <a:noFill/>
                          </a:ln>
                          <a:solidFill>
                            <a:schemeClr val="tx1"/>
                          </a:solidFill>
                          <a:effectLst/>
                          <a:latin typeface="Times New Roman" pitchFamily="18" charset="0"/>
                          <a:cs typeface="Times New Roman" pitchFamily="18" charset="0"/>
                        </a:rPr>
                        <a:t>с.Минка</a:t>
                      </a:r>
                      <a:r>
                        <a:rPr kumimoji="0" lang="ru-RU" sz="1600" b="1" i="0" u="none" strike="noStrike" cap="none" normalizeH="0" baseline="0" dirty="0">
                          <a:ln>
                            <a:noFill/>
                          </a:ln>
                          <a:solidFill>
                            <a:schemeClr val="tx1"/>
                          </a:solidFill>
                          <a:effectLst/>
                          <a:latin typeface="Times New Roman" pitchFamily="18" charset="0"/>
                          <a:cs typeface="Times New Roman" pitchFamily="18" charset="0"/>
                        </a:rPr>
                        <a:t>»</a:t>
                      </a:r>
                      <a:endParaRPr kumimoji="0" lang="ru-RU" sz="1600" b="1" i="0" u="none" strike="noStrike" cap="none" normalizeH="0" baseline="0" dirty="0">
                        <a:ln>
                          <a:noFill/>
                        </a:ln>
                        <a:solidFill>
                          <a:schemeClr val="tx1"/>
                        </a:solidFill>
                        <a:effectLst/>
                        <a:latin typeface="Calibri" pitchFamily="34" charset="0"/>
                        <a:cs typeface="Times New Roman" pitchFamily="18" charset="0"/>
                      </a:endParaRPr>
                    </a:p>
                  </a:txBody>
                  <a:tcPr marL="4976" marR="4976"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5"/>
                  </a:ext>
                </a:extLst>
              </a:tr>
              <a:tr h="155575">
                <a:tc>
                  <a:txBody>
                    <a:bodyPr/>
                    <a:lstStyle/>
                    <a:p>
                      <a:pPr marL="342900" marR="0" lvl="0" indent="-342900" algn="ctr" defTabSz="914400" rtl="0" eaLnBrk="1" fontAlgn="base" latinLnBrk="0" hangingPunct="1">
                        <a:lnSpc>
                          <a:spcPct val="115000"/>
                        </a:lnSpc>
                        <a:spcBef>
                          <a:spcPct val="0"/>
                        </a:spcBef>
                        <a:spcAft>
                          <a:spcPct val="0"/>
                        </a:spcAft>
                        <a:buClrTx/>
                        <a:buSzTx/>
                        <a:buFont typeface="+mj-lt"/>
                        <a:buNone/>
                        <a:tabLst>
                          <a:tab pos="457200" algn="l"/>
                        </a:tabLst>
                      </a:pPr>
                      <a:r>
                        <a:rPr kumimoji="0" lang="ru-RU" sz="1600" b="1" i="0" u="none" strike="noStrike" cap="none" normalizeH="0" baseline="0">
                          <a:ln>
                            <a:noFill/>
                          </a:ln>
                          <a:solidFill>
                            <a:schemeClr val="tx1"/>
                          </a:solidFill>
                          <a:effectLst/>
                          <a:latin typeface="Times New Roman" pitchFamily="18" charset="0"/>
                          <a:cs typeface="Times New Roman" pitchFamily="18" charset="0"/>
                        </a:rPr>
                        <a:t>23</a:t>
                      </a:r>
                    </a:p>
                  </a:txBody>
                  <a:tcPr marL="4976" marR="4976"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ru-RU" sz="1600" b="1" i="0" u="none" strike="noStrike" cap="none" normalizeH="0" baseline="0" dirty="0">
                          <a:ln>
                            <a:noFill/>
                          </a:ln>
                          <a:solidFill>
                            <a:schemeClr val="tx1"/>
                          </a:solidFill>
                          <a:effectLst/>
                          <a:latin typeface="Times New Roman" pitchFamily="18" charset="0"/>
                          <a:cs typeface="Times New Roman" pitchFamily="18" charset="0"/>
                        </a:rPr>
                        <a:t>Муниципальное казенное общеобразовательное учреждение «Средняя общеобразовательная школа №23 п.Вязовая»</a:t>
                      </a:r>
                      <a:endParaRPr kumimoji="0" lang="ru-RU" sz="1600" b="1" i="0" u="none" strike="noStrike" cap="none" normalizeH="0" baseline="0" dirty="0">
                        <a:ln>
                          <a:noFill/>
                        </a:ln>
                        <a:solidFill>
                          <a:schemeClr val="tx1"/>
                        </a:solidFill>
                        <a:effectLst/>
                        <a:latin typeface="Calibri" pitchFamily="34" charset="0"/>
                        <a:cs typeface="Times New Roman" pitchFamily="18" charset="0"/>
                      </a:endParaRPr>
                    </a:p>
                  </a:txBody>
                  <a:tcPr marL="4976" marR="4976"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6"/>
                  </a:ext>
                </a:extLst>
              </a:tr>
            </a:tbl>
          </a:graphicData>
        </a:graphic>
      </p:graphicFrame>
      <p:sp>
        <p:nvSpPr>
          <p:cNvPr id="232477" name="Rectangle 1"/>
          <p:cNvSpPr>
            <a:spLocks noChangeArrowheads="1"/>
          </p:cNvSpPr>
          <p:nvPr/>
        </p:nvSpPr>
        <p:spPr bwMode="auto">
          <a:xfrm>
            <a:off x="1071563" y="288925"/>
            <a:ext cx="7929562" cy="830997"/>
          </a:xfrm>
          <a:prstGeom prst="rect">
            <a:avLst/>
          </a:prstGeom>
          <a:noFill/>
          <a:ln w="9525">
            <a:noFill/>
            <a:miter lim="800000"/>
            <a:headEnd/>
            <a:tailEnd/>
          </a:ln>
        </p:spPr>
        <p:txBody>
          <a:bodyPr anchor="ctr">
            <a:spAutoFit/>
          </a:bodyPr>
          <a:lstStyle/>
          <a:p>
            <a:pPr algn="ctr">
              <a:tabLst>
                <a:tab pos="180975" algn="l"/>
                <a:tab pos="457200" algn="l"/>
              </a:tabLst>
            </a:pPr>
            <a:r>
              <a:rPr lang="ru-RU" sz="2400" b="1" dirty="0">
                <a:latin typeface="Times New Roman" pitchFamily="18" charset="0"/>
                <a:cs typeface="Times New Roman" pitchFamily="18" charset="0"/>
              </a:rPr>
              <a:t>ПЕРЕЧЕНЬ главных распорядителей и получателей средств бюджета на </a:t>
            </a:r>
            <a:r>
              <a:rPr lang="ru-RU" sz="2400" b="1" dirty="0" smtClean="0">
                <a:latin typeface="Times New Roman" pitchFamily="18" charset="0"/>
                <a:cs typeface="Times New Roman" pitchFamily="18" charset="0"/>
              </a:rPr>
              <a:t>2020 </a:t>
            </a:r>
            <a:r>
              <a:rPr lang="ru-RU" sz="2400" b="1" dirty="0">
                <a:latin typeface="Times New Roman" pitchFamily="18" charset="0"/>
                <a:cs typeface="Times New Roman" pitchFamily="18" charset="0"/>
              </a:rPr>
              <a:t>год</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233474" name="Picture 17" descr="Untitled-2"/>
          <p:cNvPicPr>
            <a:picLocks noChangeAspect="1" noChangeArrowheads="1"/>
          </p:cNvPicPr>
          <p:nvPr/>
        </p:nvPicPr>
        <p:blipFill>
          <a:blip r:embed="rId3"/>
          <a:srcRect/>
          <a:stretch>
            <a:fillRect/>
          </a:stretch>
        </p:blipFill>
        <p:spPr bwMode="auto">
          <a:xfrm>
            <a:off x="127000" y="136525"/>
            <a:ext cx="873125" cy="1077913"/>
          </a:xfrm>
          <a:prstGeom prst="rect">
            <a:avLst/>
          </a:prstGeom>
          <a:noFill/>
          <a:ln w="9525">
            <a:noFill/>
            <a:miter lim="800000"/>
            <a:headEnd/>
            <a:tailEnd/>
          </a:ln>
        </p:spPr>
      </p:pic>
      <p:graphicFrame>
        <p:nvGraphicFramePr>
          <p:cNvPr id="4" name="Таблица 3"/>
          <p:cNvGraphicFramePr>
            <a:graphicFrameLocks noGrp="1"/>
          </p:cNvGraphicFramePr>
          <p:nvPr/>
        </p:nvGraphicFramePr>
        <p:xfrm>
          <a:off x="571500" y="1357313"/>
          <a:ext cx="8072438" cy="4206240"/>
        </p:xfrm>
        <a:graphic>
          <a:graphicData uri="http://schemas.openxmlformats.org/drawingml/2006/table">
            <a:tbl>
              <a:tblPr/>
              <a:tblGrid>
                <a:gridCol w="619125">
                  <a:extLst>
                    <a:ext uri="{9D8B030D-6E8A-4147-A177-3AD203B41FA5}">
                      <a16:colId xmlns="" xmlns:a16="http://schemas.microsoft.com/office/drawing/2014/main" val="20000"/>
                    </a:ext>
                  </a:extLst>
                </a:gridCol>
                <a:gridCol w="7453313">
                  <a:extLst>
                    <a:ext uri="{9D8B030D-6E8A-4147-A177-3AD203B41FA5}">
                      <a16:colId xmlns="" xmlns:a16="http://schemas.microsoft.com/office/drawing/2014/main" val="20001"/>
                    </a:ext>
                  </a:extLst>
                </a:gridCol>
              </a:tblGrid>
              <a:tr h="176213">
                <a:tc>
                  <a:txBody>
                    <a:bodyPr/>
                    <a:lstStyle/>
                    <a:p>
                      <a:pPr marL="342900" marR="0" lvl="0" indent="-342900" algn="ctr" defTabSz="914400" rtl="0" eaLnBrk="1" fontAlgn="base" latinLnBrk="0" hangingPunct="1">
                        <a:lnSpc>
                          <a:spcPct val="115000"/>
                        </a:lnSpc>
                        <a:spcBef>
                          <a:spcPct val="0"/>
                        </a:spcBef>
                        <a:spcAft>
                          <a:spcPct val="0"/>
                        </a:spcAft>
                        <a:buClrTx/>
                        <a:buSzTx/>
                        <a:buFont typeface="+mj-lt"/>
                        <a:buNone/>
                        <a:tabLst>
                          <a:tab pos="457200" algn="l"/>
                        </a:tabLst>
                      </a:pPr>
                      <a:r>
                        <a:rPr kumimoji="0" lang="ru-RU" sz="1600" b="1" i="0" u="none" strike="noStrike" cap="none" normalizeH="0" baseline="0" dirty="0">
                          <a:ln>
                            <a:noFill/>
                          </a:ln>
                          <a:solidFill>
                            <a:schemeClr val="tx1"/>
                          </a:solidFill>
                          <a:effectLst/>
                          <a:latin typeface="Times New Roman" pitchFamily="18" charset="0"/>
                          <a:cs typeface="Times New Roman" pitchFamily="18" charset="0"/>
                        </a:rPr>
                        <a:t>24</a:t>
                      </a:r>
                    </a:p>
                  </a:txBody>
                  <a:tcPr marL="4976" marR="4976"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ru-RU" sz="1600" b="1" i="0" u="none" strike="noStrike" cap="none" normalizeH="0" baseline="0" dirty="0">
                          <a:ln>
                            <a:noFill/>
                          </a:ln>
                          <a:solidFill>
                            <a:schemeClr val="tx1"/>
                          </a:solidFill>
                          <a:effectLst/>
                          <a:latin typeface="Times New Roman" pitchFamily="18" charset="0"/>
                          <a:cs typeface="Times New Roman" pitchFamily="18" charset="0"/>
                        </a:rPr>
                        <a:t>Муниципальное казённое специальное (коррекционное) образовательное учреждение для обучающихся, воспитанников с ограниченными возможностями здоровья «Специальная (коррекционная) общеобразовательная школа – интернат»</a:t>
                      </a:r>
                      <a:endParaRPr kumimoji="0" lang="ru-RU" sz="1600" b="1" i="0" u="none" strike="noStrike" cap="none" normalizeH="0" baseline="0" dirty="0">
                        <a:ln>
                          <a:noFill/>
                        </a:ln>
                        <a:solidFill>
                          <a:schemeClr val="tx1"/>
                        </a:solidFill>
                        <a:effectLst/>
                        <a:latin typeface="Calibri" pitchFamily="34" charset="0"/>
                        <a:cs typeface="Times New Roman" pitchFamily="18" charset="0"/>
                      </a:endParaRPr>
                    </a:p>
                  </a:txBody>
                  <a:tcPr marL="4976" marR="4976"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0"/>
                  </a:ext>
                </a:extLst>
              </a:tr>
              <a:tr h="117475">
                <a:tc>
                  <a:txBody>
                    <a:bodyPr/>
                    <a:lstStyle/>
                    <a:p>
                      <a:pPr marL="342900" marR="0" lvl="0" indent="-342900" algn="ctr" defTabSz="914400" rtl="0" eaLnBrk="1" fontAlgn="base" latinLnBrk="0" hangingPunct="1">
                        <a:lnSpc>
                          <a:spcPct val="115000"/>
                        </a:lnSpc>
                        <a:spcBef>
                          <a:spcPct val="0"/>
                        </a:spcBef>
                        <a:spcAft>
                          <a:spcPct val="0"/>
                        </a:spcAft>
                        <a:buClrTx/>
                        <a:buSzTx/>
                        <a:buFont typeface="+mj-lt"/>
                        <a:buNone/>
                        <a:tabLst>
                          <a:tab pos="457200" algn="l"/>
                        </a:tabLst>
                      </a:pPr>
                      <a:r>
                        <a:rPr kumimoji="0" lang="ru-RU" sz="1600" b="1" i="0" u="none" strike="noStrike" cap="none" normalizeH="0" baseline="0" dirty="0">
                          <a:ln>
                            <a:noFill/>
                          </a:ln>
                          <a:solidFill>
                            <a:schemeClr val="tx1"/>
                          </a:solidFill>
                          <a:effectLst/>
                          <a:latin typeface="Times New Roman" pitchFamily="18" charset="0"/>
                          <a:cs typeface="Times New Roman" pitchFamily="18" charset="0"/>
                        </a:rPr>
                        <a:t>25</a:t>
                      </a:r>
                    </a:p>
                  </a:txBody>
                  <a:tcPr marL="4976" marR="4976"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ru-RU" sz="1600" b="1" i="0" u="none" strike="noStrike" cap="none" normalizeH="0" baseline="0" dirty="0">
                          <a:ln>
                            <a:noFill/>
                          </a:ln>
                          <a:solidFill>
                            <a:schemeClr val="tx1"/>
                          </a:solidFill>
                          <a:effectLst/>
                          <a:latin typeface="Times New Roman" pitchFamily="18" charset="0"/>
                          <a:cs typeface="Times New Roman" pitchFamily="18" charset="0"/>
                        </a:rPr>
                        <a:t>Муниципальное казённое учреждение дополнительного образования «Детско-юношеская спортивная школа»</a:t>
                      </a:r>
                      <a:endParaRPr kumimoji="0" lang="ru-RU" sz="1600" b="1" i="0" u="none" strike="noStrike" cap="none" normalizeH="0" baseline="0" dirty="0">
                        <a:ln>
                          <a:noFill/>
                        </a:ln>
                        <a:solidFill>
                          <a:schemeClr val="tx1"/>
                        </a:solidFill>
                        <a:effectLst/>
                        <a:latin typeface="Calibri" pitchFamily="34" charset="0"/>
                        <a:cs typeface="Times New Roman" pitchFamily="18" charset="0"/>
                      </a:endParaRPr>
                    </a:p>
                  </a:txBody>
                  <a:tcPr marL="4976" marR="4976"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1"/>
                  </a:ext>
                </a:extLst>
              </a:tr>
              <a:tr h="117475">
                <a:tc>
                  <a:txBody>
                    <a:bodyPr/>
                    <a:lstStyle/>
                    <a:p>
                      <a:pPr marL="342900" marR="0" lvl="0" indent="-342900" algn="ctr" defTabSz="914400" rtl="0" eaLnBrk="1" fontAlgn="base" latinLnBrk="0" hangingPunct="1">
                        <a:lnSpc>
                          <a:spcPct val="115000"/>
                        </a:lnSpc>
                        <a:spcBef>
                          <a:spcPct val="0"/>
                        </a:spcBef>
                        <a:spcAft>
                          <a:spcPct val="0"/>
                        </a:spcAft>
                        <a:buClrTx/>
                        <a:buSzTx/>
                        <a:buFont typeface="+mj-lt"/>
                        <a:buNone/>
                        <a:tabLst>
                          <a:tab pos="457200" algn="l"/>
                        </a:tabLst>
                      </a:pPr>
                      <a:r>
                        <a:rPr kumimoji="0" lang="ru-RU" sz="1600" b="1" i="0" u="none" strike="noStrike" cap="none" normalizeH="0" baseline="0" dirty="0">
                          <a:ln>
                            <a:noFill/>
                          </a:ln>
                          <a:solidFill>
                            <a:schemeClr val="tx1"/>
                          </a:solidFill>
                          <a:effectLst/>
                          <a:latin typeface="Times New Roman" pitchFamily="18" charset="0"/>
                          <a:cs typeface="Times New Roman" pitchFamily="18" charset="0"/>
                        </a:rPr>
                        <a:t>26</a:t>
                      </a:r>
                    </a:p>
                  </a:txBody>
                  <a:tcPr marL="4976" marR="4976"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ru-RU" sz="1600" b="1" i="0" u="none" strike="noStrike" cap="none" normalizeH="0" baseline="0" dirty="0">
                          <a:ln>
                            <a:noFill/>
                          </a:ln>
                          <a:solidFill>
                            <a:schemeClr val="tx1"/>
                          </a:solidFill>
                          <a:effectLst/>
                          <a:latin typeface="Times New Roman" pitchFamily="18" charset="0"/>
                          <a:cs typeface="Times New Roman" pitchFamily="18" charset="0"/>
                        </a:rPr>
                        <a:t>Муниципальное казённое учреждение «Детский оздоровительный центр «Ребячья Республика»</a:t>
                      </a:r>
                      <a:endParaRPr kumimoji="0" lang="ru-RU" sz="1600" b="1" i="0" u="none" strike="noStrike" cap="none" normalizeH="0" baseline="0" dirty="0">
                        <a:ln>
                          <a:noFill/>
                        </a:ln>
                        <a:solidFill>
                          <a:schemeClr val="tx1"/>
                        </a:solidFill>
                        <a:effectLst/>
                        <a:latin typeface="Calibri" pitchFamily="34" charset="0"/>
                        <a:cs typeface="Times New Roman" pitchFamily="18" charset="0"/>
                      </a:endParaRPr>
                    </a:p>
                  </a:txBody>
                  <a:tcPr marL="4976" marR="4976"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2"/>
                  </a:ext>
                </a:extLst>
              </a:tr>
              <a:tr h="117475">
                <a:tc>
                  <a:txBody>
                    <a:bodyPr/>
                    <a:lstStyle/>
                    <a:p>
                      <a:pPr marL="342900" marR="0" lvl="0" indent="-342900" algn="ctr" defTabSz="914400" rtl="0" eaLnBrk="1" fontAlgn="base" latinLnBrk="0" hangingPunct="1">
                        <a:lnSpc>
                          <a:spcPct val="115000"/>
                        </a:lnSpc>
                        <a:spcBef>
                          <a:spcPct val="0"/>
                        </a:spcBef>
                        <a:spcAft>
                          <a:spcPct val="0"/>
                        </a:spcAft>
                        <a:buClrTx/>
                        <a:buSzTx/>
                        <a:buFont typeface="+mj-lt"/>
                        <a:buNone/>
                        <a:tabLst>
                          <a:tab pos="457200" algn="l"/>
                        </a:tabLst>
                      </a:pPr>
                      <a:r>
                        <a:rPr kumimoji="0" lang="ru-RU" sz="1600" b="1" i="0" u="none" strike="noStrike" cap="none" normalizeH="0" baseline="0" dirty="0">
                          <a:ln>
                            <a:noFill/>
                          </a:ln>
                          <a:solidFill>
                            <a:schemeClr val="tx1"/>
                          </a:solidFill>
                          <a:effectLst/>
                          <a:latin typeface="Times New Roman" pitchFamily="18" charset="0"/>
                          <a:cs typeface="Times New Roman" pitchFamily="18" charset="0"/>
                        </a:rPr>
                        <a:t>27</a:t>
                      </a:r>
                    </a:p>
                  </a:txBody>
                  <a:tcPr marL="4976" marR="4976"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ru-RU" sz="1600" b="1" i="0" u="none" strike="noStrike" cap="none" normalizeH="0" baseline="0" dirty="0">
                          <a:ln>
                            <a:noFill/>
                          </a:ln>
                          <a:solidFill>
                            <a:schemeClr val="tx1"/>
                          </a:solidFill>
                          <a:effectLst/>
                          <a:latin typeface="Times New Roman" pitchFamily="18" charset="0"/>
                          <a:cs typeface="Times New Roman" pitchFamily="18" charset="0"/>
                        </a:rPr>
                        <a:t>Муниципальное казённое образовательное учреждение дополнительного образования детей «Центр детского творчества» </a:t>
                      </a:r>
                      <a:r>
                        <a:rPr kumimoji="0" lang="ru-RU" sz="1600" b="1" i="0" u="none" strike="noStrike" cap="none" normalizeH="0" baseline="0" dirty="0" err="1">
                          <a:ln>
                            <a:noFill/>
                          </a:ln>
                          <a:solidFill>
                            <a:schemeClr val="tx1"/>
                          </a:solidFill>
                          <a:effectLst/>
                          <a:latin typeface="Times New Roman" pitchFamily="18" charset="0"/>
                          <a:cs typeface="Times New Roman" pitchFamily="18" charset="0"/>
                        </a:rPr>
                        <a:t>Усть-Катавского</a:t>
                      </a:r>
                      <a:r>
                        <a:rPr kumimoji="0" lang="ru-RU" sz="1600" b="1" i="0" u="none" strike="noStrike" cap="none" normalizeH="0" baseline="0" dirty="0">
                          <a:ln>
                            <a:noFill/>
                          </a:ln>
                          <a:solidFill>
                            <a:schemeClr val="tx1"/>
                          </a:solidFill>
                          <a:effectLst/>
                          <a:latin typeface="Times New Roman" pitchFamily="18" charset="0"/>
                          <a:cs typeface="Times New Roman" pitchFamily="18" charset="0"/>
                        </a:rPr>
                        <a:t> городского округа</a:t>
                      </a:r>
                      <a:endParaRPr kumimoji="0" lang="ru-RU" sz="1600" b="1" i="0" u="none" strike="noStrike" cap="none" normalizeH="0" baseline="0" dirty="0">
                        <a:ln>
                          <a:noFill/>
                        </a:ln>
                        <a:solidFill>
                          <a:schemeClr val="tx1"/>
                        </a:solidFill>
                        <a:effectLst/>
                        <a:latin typeface="Calibri" pitchFamily="34" charset="0"/>
                        <a:cs typeface="Times New Roman" pitchFamily="18" charset="0"/>
                      </a:endParaRPr>
                    </a:p>
                  </a:txBody>
                  <a:tcPr marL="4976" marR="4976"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3"/>
                  </a:ext>
                </a:extLst>
              </a:tr>
              <a:tr h="128588">
                <a:tc>
                  <a:txBody>
                    <a:bodyPr/>
                    <a:lstStyle/>
                    <a:p>
                      <a:pPr marL="342900" marR="0" lvl="0" indent="-342900" algn="ctr" defTabSz="914400" rtl="0" eaLnBrk="1" fontAlgn="base" latinLnBrk="0" hangingPunct="1">
                        <a:lnSpc>
                          <a:spcPct val="115000"/>
                        </a:lnSpc>
                        <a:spcBef>
                          <a:spcPct val="0"/>
                        </a:spcBef>
                        <a:spcAft>
                          <a:spcPct val="0"/>
                        </a:spcAft>
                        <a:buClrTx/>
                        <a:buSzTx/>
                        <a:buFont typeface="+mj-lt"/>
                        <a:buNone/>
                        <a:tabLst>
                          <a:tab pos="457200" algn="l"/>
                        </a:tabLst>
                      </a:pPr>
                      <a:r>
                        <a:rPr kumimoji="0" lang="ru-RU" sz="1600" b="1" i="0" u="none" strike="noStrike" cap="none" normalizeH="0" baseline="0" dirty="0">
                          <a:ln>
                            <a:noFill/>
                          </a:ln>
                          <a:solidFill>
                            <a:schemeClr val="tx1"/>
                          </a:solidFill>
                          <a:effectLst/>
                          <a:latin typeface="Times New Roman" pitchFamily="18" charset="0"/>
                          <a:cs typeface="Times New Roman" pitchFamily="18" charset="0"/>
                        </a:rPr>
                        <a:t>28</a:t>
                      </a:r>
                    </a:p>
                  </a:txBody>
                  <a:tcPr marL="4976" marR="4976"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ru-RU" sz="1600" b="1" i="0" u="none" strike="noStrike" cap="none" normalizeH="0" baseline="0" dirty="0">
                          <a:ln>
                            <a:noFill/>
                          </a:ln>
                          <a:solidFill>
                            <a:schemeClr val="tx1"/>
                          </a:solidFill>
                          <a:effectLst/>
                          <a:latin typeface="Times New Roman" pitchFamily="18" charset="0"/>
                          <a:cs typeface="Times New Roman" pitchFamily="18" charset="0"/>
                        </a:rPr>
                        <a:t> Управление имущественных и земельных отношений администрации </a:t>
                      </a:r>
                      <a:r>
                        <a:rPr kumimoji="0" lang="ru-RU" sz="1600" b="1" i="0" u="none" strike="noStrike" cap="none" normalizeH="0" baseline="0" dirty="0" err="1">
                          <a:ln>
                            <a:noFill/>
                          </a:ln>
                          <a:solidFill>
                            <a:schemeClr val="tx1"/>
                          </a:solidFill>
                          <a:effectLst/>
                          <a:latin typeface="Times New Roman" pitchFamily="18" charset="0"/>
                          <a:cs typeface="Times New Roman" pitchFamily="18" charset="0"/>
                        </a:rPr>
                        <a:t>Усть-Катавского</a:t>
                      </a:r>
                      <a:r>
                        <a:rPr kumimoji="0" lang="ru-RU" sz="1600" b="1" i="0" u="none" strike="noStrike" cap="none" normalizeH="0" baseline="0" dirty="0">
                          <a:ln>
                            <a:noFill/>
                          </a:ln>
                          <a:solidFill>
                            <a:schemeClr val="tx1"/>
                          </a:solidFill>
                          <a:effectLst/>
                          <a:latin typeface="Times New Roman" pitchFamily="18" charset="0"/>
                          <a:cs typeface="Times New Roman" pitchFamily="18" charset="0"/>
                        </a:rPr>
                        <a:t> городского округа</a:t>
                      </a:r>
                      <a:endParaRPr kumimoji="0" lang="ru-RU" sz="1600" b="1" i="0" u="none" strike="noStrike" cap="none" normalizeH="0" baseline="0" dirty="0">
                        <a:ln>
                          <a:noFill/>
                        </a:ln>
                        <a:solidFill>
                          <a:schemeClr val="tx1"/>
                        </a:solidFill>
                        <a:effectLst/>
                        <a:latin typeface="Calibri" pitchFamily="34" charset="0"/>
                        <a:cs typeface="Times New Roman" pitchFamily="18" charset="0"/>
                      </a:endParaRPr>
                    </a:p>
                  </a:txBody>
                  <a:tcPr marL="4976" marR="4976"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4"/>
                  </a:ext>
                </a:extLst>
              </a:tr>
              <a:tr h="117475">
                <a:tc>
                  <a:txBody>
                    <a:bodyPr/>
                    <a:lstStyle/>
                    <a:p>
                      <a:pPr marL="342900" marR="0" lvl="0" indent="-342900" algn="ctr" defTabSz="914400" rtl="0" eaLnBrk="1" fontAlgn="base" latinLnBrk="0" hangingPunct="1">
                        <a:lnSpc>
                          <a:spcPct val="115000"/>
                        </a:lnSpc>
                        <a:spcBef>
                          <a:spcPct val="0"/>
                        </a:spcBef>
                        <a:spcAft>
                          <a:spcPct val="0"/>
                        </a:spcAft>
                        <a:buClrTx/>
                        <a:buSzTx/>
                        <a:buFont typeface="+mj-lt"/>
                        <a:buNone/>
                        <a:tabLst>
                          <a:tab pos="457200" algn="l"/>
                        </a:tabLst>
                      </a:pPr>
                      <a:r>
                        <a:rPr kumimoji="0" lang="ru-RU" sz="1600" b="1" i="0" u="none" strike="noStrike" cap="none" normalizeH="0" baseline="0" dirty="0">
                          <a:ln>
                            <a:noFill/>
                          </a:ln>
                          <a:solidFill>
                            <a:schemeClr val="tx1"/>
                          </a:solidFill>
                          <a:effectLst/>
                          <a:latin typeface="Times New Roman" pitchFamily="18" charset="0"/>
                          <a:cs typeface="Times New Roman" pitchFamily="18" charset="0"/>
                        </a:rPr>
                        <a:t>29</a:t>
                      </a:r>
                    </a:p>
                  </a:txBody>
                  <a:tcPr marL="4976" marR="4976"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ru-RU" sz="1600" b="1" i="0" u="none" strike="noStrike" cap="none" normalizeH="0" baseline="0" dirty="0">
                          <a:ln>
                            <a:noFill/>
                          </a:ln>
                          <a:solidFill>
                            <a:schemeClr val="tx1"/>
                          </a:solidFill>
                          <a:effectLst/>
                          <a:latin typeface="Times New Roman" pitchFamily="18" charset="0"/>
                          <a:cs typeface="Times New Roman" pitchFamily="18" charset="0"/>
                        </a:rPr>
                        <a:t>Управление социальной защиты населения администрации </a:t>
                      </a:r>
                      <a:r>
                        <a:rPr kumimoji="0" lang="ru-RU" sz="1600" b="1" i="0" u="none" strike="noStrike" cap="none" normalizeH="0" baseline="0" dirty="0" err="1">
                          <a:ln>
                            <a:noFill/>
                          </a:ln>
                          <a:solidFill>
                            <a:schemeClr val="tx1"/>
                          </a:solidFill>
                          <a:effectLst/>
                          <a:latin typeface="Times New Roman" pitchFamily="18" charset="0"/>
                          <a:cs typeface="Times New Roman" pitchFamily="18" charset="0"/>
                        </a:rPr>
                        <a:t>Усть-Катавского</a:t>
                      </a:r>
                      <a:r>
                        <a:rPr kumimoji="0" lang="ru-RU" sz="1600" b="1" i="0" u="none" strike="noStrike" cap="none" normalizeH="0" baseline="0" dirty="0">
                          <a:ln>
                            <a:noFill/>
                          </a:ln>
                          <a:solidFill>
                            <a:schemeClr val="tx1"/>
                          </a:solidFill>
                          <a:effectLst/>
                          <a:latin typeface="Times New Roman" pitchFamily="18" charset="0"/>
                          <a:cs typeface="Times New Roman" pitchFamily="18" charset="0"/>
                        </a:rPr>
                        <a:t> городского округа</a:t>
                      </a:r>
                      <a:endParaRPr kumimoji="0" lang="ru-RU" sz="1600" b="1" i="0" u="none" strike="noStrike" cap="none" normalizeH="0" baseline="0" dirty="0">
                        <a:ln>
                          <a:noFill/>
                        </a:ln>
                        <a:solidFill>
                          <a:schemeClr val="tx1"/>
                        </a:solidFill>
                        <a:effectLst/>
                        <a:latin typeface="Calibri" pitchFamily="34" charset="0"/>
                        <a:cs typeface="Times New Roman" pitchFamily="18" charset="0"/>
                      </a:endParaRPr>
                    </a:p>
                  </a:txBody>
                  <a:tcPr marL="4976" marR="4976"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5"/>
                  </a:ext>
                </a:extLst>
              </a:tr>
            </a:tbl>
          </a:graphicData>
        </a:graphic>
      </p:graphicFrame>
      <p:sp>
        <p:nvSpPr>
          <p:cNvPr id="233498" name="Rectangle 1"/>
          <p:cNvSpPr>
            <a:spLocks noChangeArrowheads="1"/>
          </p:cNvSpPr>
          <p:nvPr/>
        </p:nvSpPr>
        <p:spPr bwMode="auto">
          <a:xfrm>
            <a:off x="1071563" y="288925"/>
            <a:ext cx="7929562" cy="830997"/>
          </a:xfrm>
          <a:prstGeom prst="rect">
            <a:avLst/>
          </a:prstGeom>
          <a:noFill/>
          <a:ln w="9525">
            <a:noFill/>
            <a:miter lim="800000"/>
            <a:headEnd/>
            <a:tailEnd/>
          </a:ln>
        </p:spPr>
        <p:txBody>
          <a:bodyPr anchor="ctr">
            <a:spAutoFit/>
          </a:bodyPr>
          <a:lstStyle/>
          <a:p>
            <a:pPr algn="ctr">
              <a:tabLst>
                <a:tab pos="180975" algn="l"/>
                <a:tab pos="457200" algn="l"/>
              </a:tabLst>
            </a:pPr>
            <a:r>
              <a:rPr lang="ru-RU" sz="2400" b="1" dirty="0">
                <a:latin typeface="Times New Roman" pitchFamily="18" charset="0"/>
                <a:cs typeface="Times New Roman" pitchFamily="18" charset="0"/>
              </a:rPr>
              <a:t>ПЕРЕЧЕНЬ главных распорядителей и получателей средств бюджета на </a:t>
            </a:r>
            <a:r>
              <a:rPr lang="ru-RU" sz="2400" b="1" dirty="0" smtClean="0">
                <a:latin typeface="Times New Roman" pitchFamily="18" charset="0"/>
                <a:cs typeface="Times New Roman" pitchFamily="18" charset="0"/>
              </a:rPr>
              <a:t>2020 </a:t>
            </a:r>
            <a:r>
              <a:rPr lang="ru-RU" sz="2400" b="1" dirty="0">
                <a:latin typeface="Times New Roman" pitchFamily="18" charset="0"/>
                <a:cs typeface="Times New Roman" pitchFamily="18" charset="0"/>
              </a:rPr>
              <a:t>год</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234498" name="Picture 17" descr="Untitled-2"/>
          <p:cNvPicPr>
            <a:picLocks noChangeAspect="1" noChangeArrowheads="1"/>
          </p:cNvPicPr>
          <p:nvPr/>
        </p:nvPicPr>
        <p:blipFill>
          <a:blip r:embed="rId3"/>
          <a:srcRect/>
          <a:stretch>
            <a:fillRect/>
          </a:stretch>
        </p:blipFill>
        <p:spPr bwMode="auto">
          <a:xfrm>
            <a:off x="127000" y="136525"/>
            <a:ext cx="873125" cy="1077913"/>
          </a:xfrm>
          <a:prstGeom prst="rect">
            <a:avLst/>
          </a:prstGeom>
          <a:noFill/>
          <a:ln w="9525">
            <a:noFill/>
            <a:miter lim="800000"/>
            <a:headEnd/>
            <a:tailEnd/>
          </a:ln>
        </p:spPr>
      </p:pic>
      <p:sp>
        <p:nvSpPr>
          <p:cNvPr id="234499" name="Rectangle 1"/>
          <p:cNvSpPr>
            <a:spLocks noChangeArrowheads="1"/>
          </p:cNvSpPr>
          <p:nvPr/>
        </p:nvSpPr>
        <p:spPr bwMode="auto">
          <a:xfrm>
            <a:off x="1071563" y="293688"/>
            <a:ext cx="7929562" cy="1569660"/>
          </a:xfrm>
          <a:prstGeom prst="rect">
            <a:avLst/>
          </a:prstGeom>
          <a:noFill/>
          <a:ln w="9525">
            <a:noFill/>
            <a:miter lim="800000"/>
            <a:headEnd/>
            <a:tailEnd/>
          </a:ln>
        </p:spPr>
        <p:txBody>
          <a:bodyPr anchor="ctr">
            <a:spAutoFit/>
          </a:bodyPr>
          <a:lstStyle/>
          <a:p>
            <a:pPr algn="ctr">
              <a:tabLst>
                <a:tab pos="180975" algn="l"/>
                <a:tab pos="457200" algn="l"/>
              </a:tabLst>
            </a:pPr>
            <a:r>
              <a:rPr lang="ru-RU" sz="2400" b="1" dirty="0">
                <a:latin typeface="Times New Roman" pitchFamily="18" charset="0"/>
                <a:cs typeface="Times New Roman" pitchFamily="18" charset="0"/>
              </a:rPr>
              <a:t>ПЕРЕЧЕНЬ главных распорядителей и получателей средств бюджета на </a:t>
            </a:r>
            <a:r>
              <a:rPr lang="ru-RU" sz="2400" b="1" dirty="0" smtClean="0">
                <a:latin typeface="Times New Roman" pitchFamily="18" charset="0"/>
                <a:cs typeface="Times New Roman" pitchFamily="18" charset="0"/>
              </a:rPr>
              <a:t>2020 </a:t>
            </a:r>
            <a:r>
              <a:rPr lang="ru-RU" sz="2400" b="1" dirty="0">
                <a:latin typeface="Times New Roman" pitchFamily="18" charset="0"/>
                <a:cs typeface="Times New Roman" pitchFamily="18" charset="0"/>
              </a:rPr>
              <a:t>год</a:t>
            </a:r>
          </a:p>
          <a:p>
            <a:pPr algn="ctr" eaLnBrk="0" hangingPunct="0">
              <a:tabLst>
                <a:tab pos="180975" algn="l"/>
                <a:tab pos="457200" algn="l"/>
              </a:tabLst>
            </a:pPr>
            <a:r>
              <a:rPr lang="ru-RU" sz="2400" b="1" dirty="0">
                <a:latin typeface="Times New Roman" pitchFamily="18" charset="0"/>
                <a:cs typeface="Times New Roman" pitchFamily="18" charset="0"/>
              </a:rPr>
              <a:t>  </a:t>
            </a:r>
          </a:p>
          <a:p>
            <a:pPr algn="ctr" eaLnBrk="0" hangingPunct="0">
              <a:buFontTx/>
              <a:buChar char="•"/>
              <a:tabLst>
                <a:tab pos="180975" algn="l"/>
                <a:tab pos="457200" algn="l"/>
              </a:tabLst>
            </a:pPr>
            <a:endParaRPr lang="ru-RU" sz="2400" b="1" dirty="0">
              <a:latin typeface="Times New Roman" pitchFamily="18" charset="0"/>
              <a:cs typeface="Times New Roman" pitchFamily="18" charset="0"/>
            </a:endParaRPr>
          </a:p>
        </p:txBody>
      </p:sp>
      <p:graphicFrame>
        <p:nvGraphicFramePr>
          <p:cNvPr id="4" name="Таблица 3"/>
          <p:cNvGraphicFramePr>
            <a:graphicFrameLocks noGrp="1"/>
          </p:cNvGraphicFramePr>
          <p:nvPr/>
        </p:nvGraphicFramePr>
        <p:xfrm>
          <a:off x="571500" y="1357313"/>
          <a:ext cx="8072438" cy="3645408"/>
        </p:xfrm>
        <a:graphic>
          <a:graphicData uri="http://schemas.openxmlformats.org/drawingml/2006/table">
            <a:tbl>
              <a:tblPr/>
              <a:tblGrid>
                <a:gridCol w="619125">
                  <a:extLst>
                    <a:ext uri="{9D8B030D-6E8A-4147-A177-3AD203B41FA5}">
                      <a16:colId xmlns="" xmlns:a16="http://schemas.microsoft.com/office/drawing/2014/main" val="20000"/>
                    </a:ext>
                  </a:extLst>
                </a:gridCol>
                <a:gridCol w="7453313">
                  <a:extLst>
                    <a:ext uri="{9D8B030D-6E8A-4147-A177-3AD203B41FA5}">
                      <a16:colId xmlns="" xmlns:a16="http://schemas.microsoft.com/office/drawing/2014/main" val="20001"/>
                    </a:ext>
                  </a:extLst>
                </a:gridCol>
              </a:tblGrid>
              <a:tr h="176213">
                <a:tc>
                  <a:txBody>
                    <a:bodyPr/>
                    <a:lstStyle/>
                    <a:p>
                      <a:pPr marL="342900" marR="0" lvl="0" indent="-342900" algn="ctr" defTabSz="914400" rtl="0" eaLnBrk="1" fontAlgn="base" latinLnBrk="0" hangingPunct="1">
                        <a:lnSpc>
                          <a:spcPct val="115000"/>
                        </a:lnSpc>
                        <a:spcBef>
                          <a:spcPct val="0"/>
                        </a:spcBef>
                        <a:spcAft>
                          <a:spcPct val="0"/>
                        </a:spcAft>
                        <a:buClrTx/>
                        <a:buSzTx/>
                        <a:buFont typeface="+mj-lt"/>
                        <a:buNone/>
                        <a:tabLst>
                          <a:tab pos="457200" algn="l"/>
                        </a:tabLst>
                      </a:pPr>
                      <a:r>
                        <a:rPr kumimoji="0" lang="ru-RU" sz="1600" b="1" i="0" u="none" strike="noStrike" cap="none" normalizeH="0" baseline="0" dirty="0">
                          <a:ln>
                            <a:noFill/>
                          </a:ln>
                          <a:solidFill>
                            <a:schemeClr val="tx1"/>
                          </a:solidFill>
                          <a:effectLst/>
                          <a:latin typeface="Times New Roman" pitchFamily="18" charset="0"/>
                          <a:cs typeface="Times New Roman" pitchFamily="18" charset="0"/>
                        </a:rPr>
                        <a:t>3</a:t>
                      </a:r>
                      <a:r>
                        <a:rPr kumimoji="0" lang="en-US" sz="1600" b="1" i="0" u="none" strike="noStrike" cap="none" normalizeH="0" baseline="0" dirty="0">
                          <a:ln>
                            <a:noFill/>
                          </a:ln>
                          <a:solidFill>
                            <a:schemeClr val="tx1"/>
                          </a:solidFill>
                          <a:effectLst/>
                          <a:latin typeface="Times New Roman" pitchFamily="18" charset="0"/>
                          <a:cs typeface="Times New Roman" pitchFamily="18" charset="0"/>
                        </a:rPr>
                        <a:t>0</a:t>
                      </a:r>
                      <a:endParaRPr kumimoji="0" lang="ru-RU" sz="1600" b="1" i="0" u="none" strike="noStrike" cap="none" normalizeH="0" baseline="0" dirty="0">
                        <a:ln>
                          <a:noFill/>
                        </a:ln>
                        <a:solidFill>
                          <a:schemeClr val="tx1"/>
                        </a:solidFill>
                        <a:effectLst/>
                        <a:latin typeface="Times New Roman" pitchFamily="18" charset="0"/>
                        <a:cs typeface="Times New Roman" pitchFamily="18" charset="0"/>
                      </a:endParaRPr>
                    </a:p>
                  </a:txBody>
                  <a:tcPr marL="4976" marR="4976"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ru-RU" sz="1600" b="1" i="0" u="none" strike="noStrike" cap="none" normalizeH="0" baseline="0" dirty="0">
                          <a:ln>
                            <a:noFill/>
                          </a:ln>
                          <a:solidFill>
                            <a:schemeClr val="tx1"/>
                          </a:solidFill>
                          <a:effectLst/>
                          <a:latin typeface="Times New Roman" pitchFamily="18" charset="0"/>
                          <a:cs typeface="Times New Roman" pitchFamily="18" charset="0"/>
                        </a:rPr>
                        <a:t>Муниципальное казённое учреждение социального обслуживания Центр помощи детям, оставшимся без попечения родителей» Усть-Катавского городского округа</a:t>
                      </a:r>
                      <a:endParaRPr kumimoji="0" lang="ru-RU" sz="1600" b="1" i="0" u="none" strike="noStrike" cap="none" normalizeH="0" baseline="0" dirty="0">
                        <a:ln>
                          <a:noFill/>
                        </a:ln>
                        <a:solidFill>
                          <a:schemeClr val="tx1"/>
                        </a:solidFill>
                        <a:effectLst/>
                        <a:latin typeface="Calibri" pitchFamily="34" charset="0"/>
                        <a:cs typeface="Times New Roman" pitchFamily="18" charset="0"/>
                      </a:endParaRPr>
                    </a:p>
                  </a:txBody>
                  <a:tcPr marL="4976" marR="4976"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0"/>
                  </a:ext>
                </a:extLst>
              </a:tr>
              <a:tr h="117475">
                <a:tc>
                  <a:txBody>
                    <a:bodyPr/>
                    <a:lstStyle/>
                    <a:p>
                      <a:pPr marL="342900" marR="0" lvl="0" indent="-342900" algn="ctr" defTabSz="914400" rtl="0" eaLnBrk="1" fontAlgn="base" latinLnBrk="0" hangingPunct="1">
                        <a:lnSpc>
                          <a:spcPct val="115000"/>
                        </a:lnSpc>
                        <a:spcBef>
                          <a:spcPct val="0"/>
                        </a:spcBef>
                        <a:spcAft>
                          <a:spcPct val="0"/>
                        </a:spcAft>
                        <a:buClrTx/>
                        <a:buSzTx/>
                        <a:buFont typeface="+mj-lt"/>
                        <a:buNone/>
                        <a:tabLst>
                          <a:tab pos="457200" algn="l"/>
                        </a:tabLst>
                      </a:pPr>
                      <a:r>
                        <a:rPr kumimoji="0" lang="ru-RU" sz="1600" b="1" i="0" u="none" strike="noStrike" cap="none" normalizeH="0" baseline="0" dirty="0">
                          <a:ln>
                            <a:noFill/>
                          </a:ln>
                          <a:solidFill>
                            <a:schemeClr val="tx1"/>
                          </a:solidFill>
                          <a:effectLst/>
                          <a:latin typeface="Times New Roman" pitchFamily="18" charset="0"/>
                          <a:cs typeface="Times New Roman" pitchFamily="18" charset="0"/>
                        </a:rPr>
                        <a:t>3</a:t>
                      </a:r>
                      <a:r>
                        <a:rPr kumimoji="0" lang="en-US" sz="1600" b="1" i="0" u="none" strike="noStrike" cap="none" normalizeH="0" baseline="0" dirty="0">
                          <a:ln>
                            <a:noFill/>
                          </a:ln>
                          <a:solidFill>
                            <a:schemeClr val="tx1"/>
                          </a:solidFill>
                          <a:effectLst/>
                          <a:latin typeface="Times New Roman" pitchFamily="18" charset="0"/>
                          <a:cs typeface="Times New Roman" pitchFamily="18" charset="0"/>
                        </a:rPr>
                        <a:t>1</a:t>
                      </a:r>
                      <a:endParaRPr kumimoji="0" lang="ru-RU" sz="1600" b="1" i="0" u="none" strike="noStrike" cap="none" normalizeH="0" baseline="0" dirty="0">
                        <a:ln>
                          <a:noFill/>
                        </a:ln>
                        <a:solidFill>
                          <a:schemeClr val="tx1"/>
                        </a:solidFill>
                        <a:effectLst/>
                        <a:latin typeface="Times New Roman" pitchFamily="18" charset="0"/>
                        <a:cs typeface="Times New Roman" pitchFamily="18" charset="0"/>
                      </a:endParaRPr>
                    </a:p>
                  </a:txBody>
                  <a:tcPr marL="4976" marR="4976"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ru-RU" sz="1600" b="1" i="0" u="none" strike="noStrike" cap="none" normalizeH="0" baseline="0" dirty="0">
                          <a:ln>
                            <a:noFill/>
                          </a:ln>
                          <a:solidFill>
                            <a:schemeClr val="tx1"/>
                          </a:solidFill>
                          <a:effectLst/>
                          <a:latin typeface="Times New Roman" pitchFamily="18" charset="0"/>
                          <a:cs typeface="Times New Roman" pitchFamily="18" charset="0"/>
                        </a:rPr>
                        <a:t>Функциональный орган администрации Усть-Катавского городского округа «Управление инфраструктуры и строительства»</a:t>
                      </a:r>
                      <a:endParaRPr kumimoji="0" lang="ru-RU" sz="1600" b="1" i="0" u="none" strike="noStrike" cap="none" normalizeH="0" baseline="0" dirty="0">
                        <a:ln>
                          <a:noFill/>
                        </a:ln>
                        <a:solidFill>
                          <a:schemeClr val="tx1"/>
                        </a:solidFill>
                        <a:effectLst/>
                        <a:latin typeface="Calibri" pitchFamily="34" charset="0"/>
                        <a:cs typeface="Times New Roman" pitchFamily="18" charset="0"/>
                      </a:endParaRPr>
                    </a:p>
                  </a:txBody>
                  <a:tcPr marL="4976" marR="4976"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1"/>
                  </a:ext>
                </a:extLst>
              </a:tr>
              <a:tr h="58738">
                <a:tc>
                  <a:txBody>
                    <a:bodyPr/>
                    <a:lstStyle/>
                    <a:p>
                      <a:pPr marL="342900" marR="0" lvl="0" indent="-342900" algn="ctr" defTabSz="914400" rtl="0" eaLnBrk="1" fontAlgn="base" latinLnBrk="0" hangingPunct="1">
                        <a:lnSpc>
                          <a:spcPct val="115000"/>
                        </a:lnSpc>
                        <a:spcBef>
                          <a:spcPct val="0"/>
                        </a:spcBef>
                        <a:spcAft>
                          <a:spcPct val="0"/>
                        </a:spcAft>
                        <a:buClrTx/>
                        <a:buSzTx/>
                        <a:buFont typeface="+mj-lt"/>
                        <a:buNone/>
                        <a:tabLst>
                          <a:tab pos="457200" algn="l"/>
                        </a:tabLst>
                      </a:pPr>
                      <a:r>
                        <a:rPr kumimoji="0" lang="ru-RU" sz="1600" b="1" i="0" u="none" strike="noStrike" cap="none" normalizeH="0" baseline="0" dirty="0">
                          <a:ln>
                            <a:noFill/>
                          </a:ln>
                          <a:solidFill>
                            <a:schemeClr val="tx1"/>
                          </a:solidFill>
                          <a:effectLst/>
                          <a:latin typeface="Times New Roman" pitchFamily="18" charset="0"/>
                          <a:cs typeface="Times New Roman" pitchFamily="18" charset="0"/>
                        </a:rPr>
                        <a:t>3</a:t>
                      </a:r>
                      <a:r>
                        <a:rPr kumimoji="0" lang="en-US" sz="1600" b="1" i="0" u="none" strike="noStrike" cap="none" normalizeH="0" baseline="0" dirty="0">
                          <a:ln>
                            <a:noFill/>
                          </a:ln>
                          <a:solidFill>
                            <a:schemeClr val="tx1"/>
                          </a:solidFill>
                          <a:effectLst/>
                          <a:latin typeface="Times New Roman" pitchFamily="18" charset="0"/>
                          <a:cs typeface="Times New Roman" pitchFamily="18" charset="0"/>
                        </a:rPr>
                        <a:t>2</a:t>
                      </a:r>
                      <a:endParaRPr kumimoji="0" lang="ru-RU" sz="1600" b="1" i="0" u="none" strike="noStrike" cap="none" normalizeH="0" baseline="0" dirty="0">
                        <a:ln>
                          <a:noFill/>
                        </a:ln>
                        <a:solidFill>
                          <a:schemeClr val="tx1"/>
                        </a:solidFill>
                        <a:effectLst/>
                        <a:latin typeface="Times New Roman" pitchFamily="18" charset="0"/>
                        <a:cs typeface="Times New Roman" pitchFamily="18" charset="0"/>
                      </a:endParaRPr>
                    </a:p>
                  </a:txBody>
                  <a:tcPr marL="4976" marR="4976"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ru-RU" sz="1600" b="1" i="0" u="none" strike="noStrike" cap="none" normalizeH="0" baseline="0" dirty="0">
                          <a:ln>
                            <a:noFill/>
                          </a:ln>
                          <a:solidFill>
                            <a:schemeClr val="tx1"/>
                          </a:solidFill>
                          <a:effectLst/>
                          <a:latin typeface="Times New Roman" pitchFamily="18" charset="0"/>
                          <a:cs typeface="Times New Roman" pitchFamily="18" charset="0"/>
                        </a:rPr>
                        <a:t>Собрание депутатов Усть-Катавского городского округа</a:t>
                      </a:r>
                      <a:endParaRPr kumimoji="0" lang="ru-RU" sz="1600" b="1" i="0" u="none" strike="noStrike" cap="none" normalizeH="0" baseline="0" dirty="0">
                        <a:ln>
                          <a:noFill/>
                        </a:ln>
                        <a:solidFill>
                          <a:schemeClr val="tx1"/>
                        </a:solidFill>
                        <a:effectLst/>
                        <a:latin typeface="Calibri" pitchFamily="34" charset="0"/>
                        <a:cs typeface="Times New Roman" pitchFamily="18" charset="0"/>
                      </a:endParaRPr>
                    </a:p>
                  </a:txBody>
                  <a:tcPr marL="4976" marR="4976"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2"/>
                  </a:ext>
                </a:extLst>
              </a:tr>
              <a:tr h="58738">
                <a:tc>
                  <a:txBody>
                    <a:bodyPr/>
                    <a:lstStyle/>
                    <a:p>
                      <a:pPr marL="342900" marR="0" lvl="0" indent="-342900" algn="ctr" defTabSz="914400" rtl="0" eaLnBrk="1" fontAlgn="base" latinLnBrk="0" hangingPunct="1">
                        <a:lnSpc>
                          <a:spcPct val="115000"/>
                        </a:lnSpc>
                        <a:spcBef>
                          <a:spcPct val="0"/>
                        </a:spcBef>
                        <a:spcAft>
                          <a:spcPct val="0"/>
                        </a:spcAft>
                        <a:buClrTx/>
                        <a:buSzTx/>
                        <a:buFont typeface="+mj-lt"/>
                        <a:buNone/>
                        <a:tabLst>
                          <a:tab pos="457200" algn="l"/>
                        </a:tabLst>
                      </a:pPr>
                      <a:r>
                        <a:rPr kumimoji="0" lang="ru-RU" sz="1600" b="1" i="0" u="none" strike="noStrike" cap="none" normalizeH="0" baseline="0" dirty="0">
                          <a:ln>
                            <a:noFill/>
                          </a:ln>
                          <a:solidFill>
                            <a:schemeClr val="tx1"/>
                          </a:solidFill>
                          <a:effectLst/>
                          <a:latin typeface="Times New Roman" pitchFamily="18" charset="0"/>
                          <a:cs typeface="Times New Roman" pitchFamily="18" charset="0"/>
                        </a:rPr>
                        <a:t>3</a:t>
                      </a:r>
                      <a:r>
                        <a:rPr kumimoji="0" lang="en-US" sz="1600" b="1" i="0" u="none" strike="noStrike" cap="none" normalizeH="0" baseline="0" dirty="0">
                          <a:ln>
                            <a:noFill/>
                          </a:ln>
                          <a:solidFill>
                            <a:schemeClr val="tx1"/>
                          </a:solidFill>
                          <a:effectLst/>
                          <a:latin typeface="Times New Roman" pitchFamily="18" charset="0"/>
                          <a:cs typeface="Times New Roman" pitchFamily="18" charset="0"/>
                        </a:rPr>
                        <a:t>3</a:t>
                      </a:r>
                      <a:endParaRPr kumimoji="0" lang="ru-RU" sz="1600" b="1" i="0" u="none" strike="noStrike" cap="none" normalizeH="0" baseline="0" dirty="0">
                        <a:ln>
                          <a:noFill/>
                        </a:ln>
                        <a:solidFill>
                          <a:schemeClr val="tx1"/>
                        </a:solidFill>
                        <a:effectLst/>
                        <a:latin typeface="Times New Roman" pitchFamily="18" charset="0"/>
                        <a:cs typeface="Times New Roman" pitchFamily="18" charset="0"/>
                      </a:endParaRPr>
                    </a:p>
                  </a:txBody>
                  <a:tcPr marL="4976" marR="4976"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ru-RU" sz="1600" b="1" i="0" u="none" strike="noStrike" cap="none" normalizeH="0" baseline="0" dirty="0">
                          <a:ln>
                            <a:noFill/>
                          </a:ln>
                          <a:solidFill>
                            <a:schemeClr val="tx1"/>
                          </a:solidFill>
                          <a:effectLst/>
                          <a:latin typeface="Times New Roman" pitchFamily="18" charset="0"/>
                          <a:cs typeface="Times New Roman" pitchFamily="18" charset="0"/>
                        </a:rPr>
                        <a:t>Администрация Усть-Катавского городского округа</a:t>
                      </a:r>
                      <a:endParaRPr kumimoji="0" lang="ru-RU" sz="1600" b="1" i="0" u="none" strike="noStrike" cap="none" normalizeH="0" baseline="0" dirty="0">
                        <a:ln>
                          <a:noFill/>
                        </a:ln>
                        <a:solidFill>
                          <a:schemeClr val="tx1"/>
                        </a:solidFill>
                        <a:effectLst/>
                        <a:latin typeface="Calibri" pitchFamily="34" charset="0"/>
                        <a:cs typeface="Times New Roman" pitchFamily="18" charset="0"/>
                      </a:endParaRPr>
                    </a:p>
                  </a:txBody>
                  <a:tcPr marL="4976" marR="4976"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3"/>
                  </a:ext>
                </a:extLst>
              </a:tr>
              <a:tr h="58738">
                <a:tc>
                  <a:txBody>
                    <a:bodyPr/>
                    <a:lstStyle/>
                    <a:p>
                      <a:pPr marL="342900" marR="0" lvl="0" indent="-342900" algn="ctr" defTabSz="914400" rtl="0" eaLnBrk="1" fontAlgn="base" latinLnBrk="0" hangingPunct="1">
                        <a:lnSpc>
                          <a:spcPct val="115000"/>
                        </a:lnSpc>
                        <a:spcBef>
                          <a:spcPct val="0"/>
                        </a:spcBef>
                        <a:spcAft>
                          <a:spcPct val="0"/>
                        </a:spcAft>
                        <a:buClrTx/>
                        <a:buSzTx/>
                        <a:buFont typeface="+mj-lt"/>
                        <a:buNone/>
                        <a:tabLst>
                          <a:tab pos="457200" algn="l"/>
                        </a:tabLst>
                      </a:pPr>
                      <a:r>
                        <a:rPr kumimoji="0" lang="ru-RU" sz="1600" b="1" i="0" u="none" strike="noStrike" cap="none" normalizeH="0" baseline="0" dirty="0">
                          <a:ln>
                            <a:noFill/>
                          </a:ln>
                          <a:solidFill>
                            <a:schemeClr val="tx1"/>
                          </a:solidFill>
                          <a:effectLst/>
                          <a:latin typeface="Times New Roman" pitchFamily="18" charset="0"/>
                          <a:cs typeface="Times New Roman" pitchFamily="18" charset="0"/>
                        </a:rPr>
                        <a:t>3</a:t>
                      </a:r>
                      <a:r>
                        <a:rPr kumimoji="0" lang="en-US" sz="1600" b="1" i="0" u="none" strike="noStrike" cap="none" normalizeH="0" baseline="0" dirty="0">
                          <a:ln>
                            <a:noFill/>
                          </a:ln>
                          <a:solidFill>
                            <a:schemeClr val="tx1"/>
                          </a:solidFill>
                          <a:effectLst/>
                          <a:latin typeface="Times New Roman" pitchFamily="18" charset="0"/>
                          <a:cs typeface="Times New Roman" pitchFamily="18" charset="0"/>
                        </a:rPr>
                        <a:t>4</a:t>
                      </a:r>
                      <a:endParaRPr kumimoji="0" lang="ru-RU" sz="1600" b="1" i="0" u="none" strike="noStrike" cap="none" normalizeH="0" baseline="0" dirty="0">
                        <a:ln>
                          <a:noFill/>
                        </a:ln>
                        <a:solidFill>
                          <a:schemeClr val="tx1"/>
                        </a:solidFill>
                        <a:effectLst/>
                        <a:latin typeface="Times New Roman" pitchFamily="18" charset="0"/>
                        <a:cs typeface="Times New Roman" pitchFamily="18" charset="0"/>
                      </a:endParaRPr>
                    </a:p>
                  </a:txBody>
                  <a:tcPr marL="4976" marR="4976"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ru-RU" sz="1600" b="1" i="0" u="none" strike="noStrike" cap="none" normalizeH="0" baseline="0" dirty="0">
                          <a:ln>
                            <a:noFill/>
                          </a:ln>
                          <a:solidFill>
                            <a:schemeClr val="tx1"/>
                          </a:solidFill>
                          <a:effectLst/>
                          <a:latin typeface="Times New Roman" pitchFamily="18" charset="0"/>
                          <a:cs typeface="Times New Roman" pitchFamily="18" charset="0"/>
                        </a:rPr>
                        <a:t>Управление села </a:t>
                      </a:r>
                      <a:r>
                        <a:rPr kumimoji="0" lang="ru-RU" sz="1600" b="1" i="0" u="none" strike="noStrike" cap="none" normalizeH="0" baseline="0" dirty="0" err="1">
                          <a:ln>
                            <a:noFill/>
                          </a:ln>
                          <a:solidFill>
                            <a:schemeClr val="tx1"/>
                          </a:solidFill>
                          <a:effectLst/>
                          <a:latin typeface="Times New Roman" pitchFamily="18" charset="0"/>
                          <a:cs typeface="Times New Roman" pitchFamily="18" charset="0"/>
                        </a:rPr>
                        <a:t>Тюбеляс</a:t>
                      </a:r>
                      <a:r>
                        <a:rPr kumimoji="0" lang="ru-RU" sz="1600" b="1" i="0" u="none" strike="noStrike" cap="none" normalizeH="0" baseline="0" dirty="0">
                          <a:ln>
                            <a:noFill/>
                          </a:ln>
                          <a:solidFill>
                            <a:schemeClr val="tx1"/>
                          </a:solidFill>
                          <a:effectLst/>
                          <a:latin typeface="Times New Roman" pitchFamily="18" charset="0"/>
                          <a:cs typeface="Times New Roman" pitchFamily="18" charset="0"/>
                        </a:rPr>
                        <a:t> администрации Усть-Катавского городского округа</a:t>
                      </a:r>
                      <a:endParaRPr kumimoji="0" lang="ru-RU" sz="1600" b="1" i="0" u="none" strike="noStrike" cap="none" normalizeH="0" baseline="0" dirty="0">
                        <a:ln>
                          <a:noFill/>
                        </a:ln>
                        <a:solidFill>
                          <a:schemeClr val="tx1"/>
                        </a:solidFill>
                        <a:effectLst/>
                        <a:latin typeface="Calibri" pitchFamily="34" charset="0"/>
                        <a:cs typeface="Times New Roman" pitchFamily="18" charset="0"/>
                      </a:endParaRPr>
                    </a:p>
                  </a:txBody>
                  <a:tcPr marL="4976" marR="4976"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4"/>
                  </a:ext>
                </a:extLst>
              </a:tr>
              <a:tr h="58738">
                <a:tc>
                  <a:txBody>
                    <a:bodyPr/>
                    <a:lstStyle/>
                    <a:p>
                      <a:pPr marL="342900" marR="0" lvl="0" indent="-342900" algn="ctr" defTabSz="914400" rtl="0" eaLnBrk="1" fontAlgn="base" latinLnBrk="0" hangingPunct="1">
                        <a:lnSpc>
                          <a:spcPct val="115000"/>
                        </a:lnSpc>
                        <a:spcBef>
                          <a:spcPct val="0"/>
                        </a:spcBef>
                        <a:spcAft>
                          <a:spcPct val="0"/>
                        </a:spcAft>
                        <a:buClrTx/>
                        <a:buSzTx/>
                        <a:buFont typeface="+mj-lt"/>
                        <a:buNone/>
                        <a:tabLst>
                          <a:tab pos="457200" algn="l"/>
                        </a:tabLst>
                      </a:pPr>
                      <a:r>
                        <a:rPr kumimoji="0" lang="ru-RU" sz="1600" b="1" i="0" u="none" strike="noStrike" cap="none" normalizeH="0" baseline="0" dirty="0">
                          <a:ln>
                            <a:noFill/>
                          </a:ln>
                          <a:solidFill>
                            <a:schemeClr val="tx1"/>
                          </a:solidFill>
                          <a:effectLst/>
                          <a:latin typeface="Times New Roman" pitchFamily="18" charset="0"/>
                          <a:cs typeface="Times New Roman" pitchFamily="18" charset="0"/>
                        </a:rPr>
                        <a:t>3</a:t>
                      </a:r>
                      <a:r>
                        <a:rPr kumimoji="0" lang="en-US" sz="1600" b="1" i="0" u="none" strike="noStrike" cap="none" normalizeH="0" baseline="0" dirty="0">
                          <a:ln>
                            <a:noFill/>
                          </a:ln>
                          <a:solidFill>
                            <a:schemeClr val="tx1"/>
                          </a:solidFill>
                          <a:effectLst/>
                          <a:latin typeface="Times New Roman" pitchFamily="18" charset="0"/>
                          <a:cs typeface="Times New Roman" pitchFamily="18" charset="0"/>
                        </a:rPr>
                        <a:t>5</a:t>
                      </a:r>
                      <a:endParaRPr kumimoji="0" lang="ru-RU" sz="1600" b="1" i="0" u="none" strike="noStrike" cap="none" normalizeH="0" baseline="0" dirty="0">
                        <a:ln>
                          <a:noFill/>
                        </a:ln>
                        <a:solidFill>
                          <a:schemeClr val="tx1"/>
                        </a:solidFill>
                        <a:effectLst/>
                        <a:latin typeface="Times New Roman" pitchFamily="18" charset="0"/>
                        <a:cs typeface="Times New Roman" pitchFamily="18" charset="0"/>
                      </a:endParaRPr>
                    </a:p>
                  </a:txBody>
                  <a:tcPr marL="4976" marR="4976"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ru-RU" sz="1600" b="1" i="0" u="none" strike="noStrike" cap="none" normalizeH="0" baseline="0" dirty="0">
                          <a:ln>
                            <a:noFill/>
                          </a:ln>
                          <a:solidFill>
                            <a:schemeClr val="tx1"/>
                          </a:solidFill>
                          <a:effectLst/>
                          <a:latin typeface="Times New Roman" pitchFamily="18" charset="0"/>
                          <a:cs typeface="Times New Roman" pitchFamily="18" charset="0"/>
                        </a:rPr>
                        <a:t>Управление посёлка Вязовая администрации Усть-Катавского городского округа </a:t>
                      </a:r>
                      <a:endParaRPr kumimoji="0" lang="ru-RU" sz="1600" b="1" i="0" u="none" strike="noStrike" cap="none" normalizeH="0" baseline="0" dirty="0">
                        <a:ln>
                          <a:noFill/>
                        </a:ln>
                        <a:solidFill>
                          <a:schemeClr val="tx1"/>
                        </a:solidFill>
                        <a:effectLst/>
                        <a:latin typeface="Calibri" pitchFamily="34" charset="0"/>
                        <a:cs typeface="Times New Roman" pitchFamily="18" charset="0"/>
                      </a:endParaRPr>
                    </a:p>
                  </a:txBody>
                  <a:tcPr marL="4976" marR="4976"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5"/>
                  </a:ext>
                </a:extLst>
              </a:tr>
              <a:tr h="58738">
                <a:tc>
                  <a:txBody>
                    <a:bodyPr/>
                    <a:lstStyle/>
                    <a:p>
                      <a:pPr marL="342900" marR="0" lvl="0" indent="-342900" algn="ctr" defTabSz="914400" rtl="0" eaLnBrk="1" fontAlgn="base" latinLnBrk="0" hangingPunct="1">
                        <a:lnSpc>
                          <a:spcPct val="115000"/>
                        </a:lnSpc>
                        <a:spcBef>
                          <a:spcPct val="0"/>
                        </a:spcBef>
                        <a:spcAft>
                          <a:spcPct val="0"/>
                        </a:spcAft>
                        <a:buClrTx/>
                        <a:buSzTx/>
                        <a:buFont typeface="+mj-lt"/>
                        <a:buNone/>
                        <a:tabLst>
                          <a:tab pos="457200" algn="l"/>
                        </a:tabLst>
                      </a:pPr>
                      <a:r>
                        <a:rPr kumimoji="0" lang="ru-RU" sz="1600" b="1" i="0" u="none" strike="noStrike" cap="none" normalizeH="0" baseline="0" dirty="0">
                          <a:ln>
                            <a:noFill/>
                          </a:ln>
                          <a:solidFill>
                            <a:schemeClr val="tx1"/>
                          </a:solidFill>
                          <a:effectLst/>
                          <a:latin typeface="Times New Roman" pitchFamily="18" charset="0"/>
                          <a:cs typeface="Times New Roman" pitchFamily="18" charset="0"/>
                        </a:rPr>
                        <a:t>3</a:t>
                      </a:r>
                      <a:r>
                        <a:rPr kumimoji="0" lang="en-US" sz="1600" b="1" i="0" u="none" strike="noStrike" cap="none" normalizeH="0" baseline="0" dirty="0">
                          <a:ln>
                            <a:noFill/>
                          </a:ln>
                          <a:solidFill>
                            <a:schemeClr val="tx1"/>
                          </a:solidFill>
                          <a:effectLst/>
                          <a:latin typeface="Times New Roman" pitchFamily="18" charset="0"/>
                          <a:cs typeface="Times New Roman" pitchFamily="18" charset="0"/>
                        </a:rPr>
                        <a:t>6</a:t>
                      </a:r>
                      <a:endParaRPr kumimoji="0" lang="ru-RU" sz="1600" b="1" i="0" u="none" strike="noStrike" cap="none" normalizeH="0" baseline="0" dirty="0">
                        <a:ln>
                          <a:noFill/>
                        </a:ln>
                        <a:solidFill>
                          <a:schemeClr val="tx1"/>
                        </a:solidFill>
                        <a:effectLst/>
                        <a:latin typeface="Times New Roman" pitchFamily="18" charset="0"/>
                        <a:cs typeface="Times New Roman" pitchFamily="18" charset="0"/>
                      </a:endParaRPr>
                    </a:p>
                  </a:txBody>
                  <a:tcPr marL="4976" marR="4976"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ru-RU" sz="1600" b="1" i="0" u="none" strike="noStrike" cap="none" normalizeH="0" baseline="0" dirty="0">
                          <a:ln>
                            <a:noFill/>
                          </a:ln>
                          <a:solidFill>
                            <a:schemeClr val="tx1"/>
                          </a:solidFill>
                          <a:effectLst/>
                          <a:latin typeface="Times New Roman" pitchFamily="18" charset="0"/>
                          <a:cs typeface="Times New Roman" pitchFamily="18" charset="0"/>
                        </a:rPr>
                        <a:t>Управление села </a:t>
                      </a:r>
                      <a:r>
                        <a:rPr kumimoji="0" lang="ru-RU" sz="1600" b="1" i="0" u="none" strike="noStrike" cap="none" normalizeH="0" baseline="0" dirty="0" err="1">
                          <a:ln>
                            <a:noFill/>
                          </a:ln>
                          <a:solidFill>
                            <a:schemeClr val="tx1"/>
                          </a:solidFill>
                          <a:effectLst/>
                          <a:latin typeface="Times New Roman" pitchFamily="18" charset="0"/>
                          <a:cs typeface="Times New Roman" pitchFamily="18" charset="0"/>
                        </a:rPr>
                        <a:t>Минка</a:t>
                      </a:r>
                      <a:r>
                        <a:rPr kumimoji="0" lang="ru-RU" sz="1600" b="1" i="0" u="none" strike="noStrike" cap="none" normalizeH="0" baseline="0" dirty="0">
                          <a:ln>
                            <a:noFill/>
                          </a:ln>
                          <a:solidFill>
                            <a:schemeClr val="tx1"/>
                          </a:solidFill>
                          <a:effectLst/>
                          <a:latin typeface="Times New Roman" pitchFamily="18" charset="0"/>
                          <a:cs typeface="Times New Roman" pitchFamily="18" charset="0"/>
                        </a:rPr>
                        <a:t> администрации Усть-Катавского городского округа </a:t>
                      </a:r>
                      <a:endParaRPr kumimoji="0" lang="ru-RU" sz="1600" b="1" i="0" u="none" strike="noStrike" cap="none" normalizeH="0" baseline="0" dirty="0">
                        <a:ln>
                          <a:noFill/>
                        </a:ln>
                        <a:solidFill>
                          <a:schemeClr val="tx1"/>
                        </a:solidFill>
                        <a:effectLst/>
                        <a:latin typeface="Calibri" pitchFamily="34" charset="0"/>
                        <a:cs typeface="Times New Roman" pitchFamily="18" charset="0"/>
                      </a:endParaRPr>
                    </a:p>
                  </a:txBody>
                  <a:tcPr marL="4976" marR="4976"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6"/>
                  </a:ext>
                </a:extLst>
              </a:tr>
              <a:tr h="58738">
                <a:tc>
                  <a:txBody>
                    <a:bodyPr/>
                    <a:lstStyle/>
                    <a:p>
                      <a:pPr marL="342900" marR="0" lvl="0" indent="-342900" algn="ctr" defTabSz="914400" rtl="0" eaLnBrk="1" fontAlgn="base" latinLnBrk="0" hangingPunct="1">
                        <a:lnSpc>
                          <a:spcPct val="115000"/>
                        </a:lnSpc>
                        <a:spcBef>
                          <a:spcPct val="0"/>
                        </a:spcBef>
                        <a:spcAft>
                          <a:spcPct val="0"/>
                        </a:spcAft>
                        <a:buClrTx/>
                        <a:buSzTx/>
                        <a:buFont typeface="+mj-lt"/>
                        <a:buNone/>
                        <a:tabLst>
                          <a:tab pos="180975" algn="l"/>
                          <a:tab pos="457200" algn="l"/>
                        </a:tabLst>
                      </a:pPr>
                      <a:r>
                        <a:rPr kumimoji="0" lang="ru-RU" sz="1600" b="1" i="0" u="none" strike="noStrike" cap="none" normalizeH="0" baseline="0" dirty="0">
                          <a:ln>
                            <a:noFill/>
                          </a:ln>
                          <a:solidFill>
                            <a:schemeClr val="tx1"/>
                          </a:solidFill>
                          <a:effectLst/>
                          <a:latin typeface="Times New Roman" pitchFamily="18" charset="0"/>
                          <a:cs typeface="Times New Roman" pitchFamily="18" charset="0"/>
                        </a:rPr>
                        <a:t>3</a:t>
                      </a:r>
                      <a:r>
                        <a:rPr kumimoji="0" lang="en-US" sz="1600" b="1" i="0" u="none" strike="noStrike" cap="none" normalizeH="0" baseline="0" dirty="0">
                          <a:ln>
                            <a:noFill/>
                          </a:ln>
                          <a:solidFill>
                            <a:schemeClr val="tx1"/>
                          </a:solidFill>
                          <a:effectLst/>
                          <a:latin typeface="Times New Roman" pitchFamily="18" charset="0"/>
                          <a:cs typeface="Times New Roman" pitchFamily="18" charset="0"/>
                        </a:rPr>
                        <a:t>7</a:t>
                      </a:r>
                      <a:endParaRPr kumimoji="0" lang="ru-RU" sz="1600" b="1" i="0" u="none" strike="noStrike" cap="none" normalizeH="0" baseline="0" dirty="0">
                        <a:ln>
                          <a:noFill/>
                        </a:ln>
                        <a:solidFill>
                          <a:schemeClr val="tx1"/>
                        </a:solidFill>
                        <a:effectLst/>
                        <a:latin typeface="Times New Roman" pitchFamily="18" charset="0"/>
                        <a:cs typeface="Times New Roman" pitchFamily="18" charset="0"/>
                      </a:endParaRPr>
                    </a:p>
                  </a:txBody>
                  <a:tcPr marL="4976" marR="4976"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defRPr/>
                      </a:pPr>
                      <a:r>
                        <a:rPr kumimoji="0" lang="ru-RU" sz="1600" b="1" i="0" u="none" strike="noStrike" cap="none" normalizeH="0" baseline="0" dirty="0">
                          <a:ln>
                            <a:noFill/>
                          </a:ln>
                          <a:solidFill>
                            <a:schemeClr val="tx1"/>
                          </a:solidFill>
                          <a:effectLst/>
                          <a:latin typeface="Times New Roman" pitchFamily="18" charset="0"/>
                          <a:cs typeface="Times New Roman" pitchFamily="18" charset="0"/>
                        </a:rPr>
                        <a:t>Муниципальное казенное учреждение «Спортивно-оздоровительный комплекс»</a:t>
                      </a:r>
                      <a:endParaRPr kumimoji="0" lang="ru-RU" sz="1600" b="1" i="0" u="none" strike="noStrike" cap="none" normalizeH="0" baseline="0" dirty="0">
                        <a:ln>
                          <a:noFill/>
                        </a:ln>
                        <a:solidFill>
                          <a:schemeClr val="tx1"/>
                        </a:solidFill>
                        <a:effectLst/>
                        <a:latin typeface="Calibri" pitchFamily="34" charset="0"/>
                        <a:cs typeface="Times New Roman" pitchFamily="18" charset="0"/>
                      </a:endParaRPr>
                    </a:p>
                  </a:txBody>
                  <a:tcPr marL="4976" marR="4976"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7"/>
                  </a:ext>
                </a:extLst>
              </a:tr>
              <a:tr h="58738">
                <a:tc>
                  <a:txBody>
                    <a:bodyPr/>
                    <a:lstStyle/>
                    <a:p>
                      <a:pPr marL="342900" marR="0" lvl="0" indent="-342900" algn="ctr" defTabSz="914400" rtl="0" eaLnBrk="1" fontAlgn="base" latinLnBrk="0" hangingPunct="1">
                        <a:lnSpc>
                          <a:spcPct val="115000"/>
                        </a:lnSpc>
                        <a:spcBef>
                          <a:spcPct val="0"/>
                        </a:spcBef>
                        <a:spcAft>
                          <a:spcPct val="0"/>
                        </a:spcAft>
                        <a:buClrTx/>
                        <a:buSzTx/>
                        <a:buFont typeface="+mj-lt"/>
                        <a:buNone/>
                        <a:tabLst>
                          <a:tab pos="180975" algn="l"/>
                          <a:tab pos="457200" algn="l"/>
                        </a:tabLst>
                      </a:pPr>
                      <a:r>
                        <a:rPr kumimoji="0" lang="ru-RU" sz="1600" b="1" i="0" u="none" strike="noStrike" cap="none" normalizeH="0" baseline="0" dirty="0">
                          <a:ln>
                            <a:noFill/>
                          </a:ln>
                          <a:solidFill>
                            <a:schemeClr val="tx1"/>
                          </a:solidFill>
                          <a:effectLst/>
                          <a:latin typeface="Times New Roman" pitchFamily="18" charset="0"/>
                          <a:cs typeface="Times New Roman" pitchFamily="18" charset="0"/>
                        </a:rPr>
                        <a:t>3</a:t>
                      </a:r>
                      <a:r>
                        <a:rPr kumimoji="0" lang="en-US" sz="1600" b="1" i="0" u="none" strike="noStrike" cap="none" normalizeH="0" baseline="0" dirty="0">
                          <a:ln>
                            <a:noFill/>
                          </a:ln>
                          <a:solidFill>
                            <a:schemeClr val="tx1"/>
                          </a:solidFill>
                          <a:effectLst/>
                          <a:latin typeface="Times New Roman" pitchFamily="18" charset="0"/>
                          <a:cs typeface="Times New Roman" pitchFamily="18" charset="0"/>
                        </a:rPr>
                        <a:t>8</a:t>
                      </a:r>
                      <a:endParaRPr kumimoji="0" lang="ru-RU" sz="1600" b="1" i="0" u="none" strike="noStrike" cap="none" normalizeH="0" baseline="0" dirty="0">
                        <a:ln>
                          <a:noFill/>
                        </a:ln>
                        <a:solidFill>
                          <a:schemeClr val="tx1"/>
                        </a:solidFill>
                        <a:effectLst/>
                        <a:latin typeface="Times New Roman" pitchFamily="18" charset="0"/>
                        <a:cs typeface="Times New Roman" pitchFamily="18" charset="0"/>
                      </a:endParaRPr>
                    </a:p>
                  </a:txBody>
                  <a:tcPr marL="4976" marR="4976"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ru-RU" sz="1600" b="1" i="0" u="none" strike="noStrike" cap="none" normalizeH="0" baseline="0" dirty="0">
                          <a:ln>
                            <a:noFill/>
                          </a:ln>
                          <a:solidFill>
                            <a:schemeClr val="tx1"/>
                          </a:solidFill>
                          <a:effectLst/>
                          <a:latin typeface="Times New Roman" pitchFamily="18" charset="0"/>
                          <a:cs typeface="Times New Roman" pitchFamily="18" charset="0"/>
                        </a:rPr>
                        <a:t>Финансовое управление администрации Усть-Катавского городского округа</a:t>
                      </a:r>
                      <a:endParaRPr kumimoji="0" lang="ru-RU" sz="1600" b="1" i="0" u="none" strike="noStrike" cap="none" normalizeH="0" baseline="0" dirty="0">
                        <a:ln>
                          <a:noFill/>
                        </a:ln>
                        <a:solidFill>
                          <a:schemeClr val="tx1"/>
                        </a:solidFill>
                        <a:effectLst/>
                        <a:latin typeface="Calibri" pitchFamily="34" charset="0"/>
                        <a:cs typeface="Times New Roman" pitchFamily="18" charset="0"/>
                      </a:endParaRPr>
                    </a:p>
                  </a:txBody>
                  <a:tcPr marL="4976" marR="4976"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8"/>
                  </a:ext>
                </a:extLst>
              </a:tr>
            </a:tbl>
          </a:graphicData>
        </a:graphic>
      </p:graphicFrame>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235522" name="Picture 17" descr="Untitled-2"/>
          <p:cNvPicPr>
            <a:picLocks noChangeAspect="1" noChangeArrowheads="1"/>
          </p:cNvPicPr>
          <p:nvPr/>
        </p:nvPicPr>
        <p:blipFill>
          <a:blip r:embed="rId3"/>
          <a:srcRect/>
          <a:stretch>
            <a:fillRect/>
          </a:stretch>
        </p:blipFill>
        <p:spPr bwMode="auto">
          <a:xfrm>
            <a:off x="127000" y="136525"/>
            <a:ext cx="873125" cy="1077913"/>
          </a:xfrm>
          <a:prstGeom prst="rect">
            <a:avLst/>
          </a:prstGeom>
          <a:noFill/>
          <a:ln w="9525">
            <a:noFill/>
            <a:miter lim="800000"/>
            <a:headEnd/>
            <a:tailEnd/>
          </a:ln>
        </p:spPr>
      </p:pic>
      <p:sp>
        <p:nvSpPr>
          <p:cNvPr id="235523" name="Rectangle 1"/>
          <p:cNvSpPr>
            <a:spLocks noChangeArrowheads="1"/>
          </p:cNvSpPr>
          <p:nvPr/>
        </p:nvSpPr>
        <p:spPr bwMode="auto">
          <a:xfrm>
            <a:off x="1000125" y="214313"/>
            <a:ext cx="7929563" cy="1108075"/>
          </a:xfrm>
          <a:prstGeom prst="rect">
            <a:avLst/>
          </a:prstGeom>
          <a:noFill/>
          <a:ln w="9525">
            <a:noFill/>
            <a:miter lim="800000"/>
            <a:headEnd/>
            <a:tailEnd/>
          </a:ln>
        </p:spPr>
        <p:txBody>
          <a:bodyPr anchor="ctr">
            <a:spAutoFit/>
          </a:bodyPr>
          <a:lstStyle/>
          <a:p>
            <a:pPr algn="ctr"/>
            <a:r>
              <a:rPr lang="ru-RU" sz="2200" b="1">
                <a:latin typeface="Times New Roman" pitchFamily="18" charset="0"/>
                <a:cs typeface="Times New Roman" pitchFamily="18" charset="0"/>
              </a:rPr>
              <a:t>Сводные сведения о муниципальных бюджетных учреждениях и муниципальных автономных</a:t>
            </a:r>
            <a:r>
              <a:rPr lang="en-US" sz="2200" b="1">
                <a:latin typeface="Times New Roman" pitchFamily="18" charset="0"/>
                <a:cs typeface="Times New Roman" pitchFamily="18" charset="0"/>
              </a:rPr>
              <a:t> </a:t>
            </a:r>
            <a:r>
              <a:rPr lang="ru-RU" sz="2200" b="1">
                <a:latin typeface="Times New Roman" pitchFamily="18" charset="0"/>
                <a:cs typeface="Times New Roman" pitchFamily="18" charset="0"/>
              </a:rPr>
              <a:t>учреждениях</a:t>
            </a:r>
          </a:p>
          <a:p>
            <a:pPr algn="ctr" eaLnBrk="0" hangingPunct="0"/>
            <a:endParaRPr lang="ru-RU" sz="2200" b="1">
              <a:latin typeface="Times New Roman" pitchFamily="18" charset="0"/>
              <a:cs typeface="Times New Roman" pitchFamily="18" charset="0"/>
            </a:endParaRPr>
          </a:p>
        </p:txBody>
      </p:sp>
      <p:graphicFrame>
        <p:nvGraphicFramePr>
          <p:cNvPr id="114730" name="Group 42"/>
          <p:cNvGraphicFramePr>
            <a:graphicFrameLocks noGrp="1"/>
          </p:cNvGraphicFramePr>
          <p:nvPr/>
        </p:nvGraphicFramePr>
        <p:xfrm>
          <a:off x="571500" y="1285875"/>
          <a:ext cx="8072466" cy="3645408"/>
        </p:xfrm>
        <a:graphic>
          <a:graphicData uri="http://schemas.openxmlformats.org/drawingml/2006/table">
            <a:tbl>
              <a:tblPr/>
              <a:tblGrid>
                <a:gridCol w="677669">
                  <a:extLst>
                    <a:ext uri="{9D8B030D-6E8A-4147-A177-3AD203B41FA5}">
                      <a16:colId xmlns="" xmlns:a16="http://schemas.microsoft.com/office/drawing/2014/main" val="20000"/>
                    </a:ext>
                  </a:extLst>
                </a:gridCol>
                <a:gridCol w="7394797">
                  <a:extLst>
                    <a:ext uri="{9D8B030D-6E8A-4147-A177-3AD203B41FA5}">
                      <a16:colId xmlns="" xmlns:a16="http://schemas.microsoft.com/office/drawing/2014/main" val="20001"/>
                    </a:ext>
                  </a:extLst>
                </a:gridCol>
              </a:tblGrid>
              <a:tr h="0">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ru-RU" sz="1600" b="1" i="0" u="none" strike="noStrike" cap="none" normalizeH="0" baseline="0" dirty="0">
                          <a:ln>
                            <a:noFill/>
                          </a:ln>
                          <a:solidFill>
                            <a:schemeClr val="tx1"/>
                          </a:solidFill>
                          <a:effectLst/>
                          <a:latin typeface="Times New Roman" pitchFamily="18" charset="0"/>
                          <a:cs typeface="Times New Roman" pitchFamily="18" charset="0"/>
                        </a:rPr>
                        <a:t>№ </a:t>
                      </a:r>
                      <a:r>
                        <a:rPr kumimoji="0" lang="ru-RU" sz="1600" b="1" i="0" u="none" strike="noStrike" cap="none" normalizeH="0" baseline="0" dirty="0" err="1">
                          <a:ln>
                            <a:noFill/>
                          </a:ln>
                          <a:solidFill>
                            <a:schemeClr val="tx1"/>
                          </a:solidFill>
                          <a:effectLst/>
                          <a:latin typeface="Times New Roman" pitchFamily="18" charset="0"/>
                          <a:cs typeface="Times New Roman" pitchFamily="18" charset="0"/>
                        </a:rPr>
                        <a:t>п</a:t>
                      </a:r>
                      <a:r>
                        <a:rPr kumimoji="0" lang="ru-RU" sz="1600" b="1" i="0" u="none" strike="noStrike" cap="none" normalizeH="0" baseline="0" dirty="0">
                          <a:ln>
                            <a:noFill/>
                          </a:ln>
                          <a:solidFill>
                            <a:schemeClr val="tx1"/>
                          </a:solidFill>
                          <a:effectLst/>
                          <a:latin typeface="Times New Roman" pitchFamily="18" charset="0"/>
                          <a:cs typeface="Times New Roman" pitchFamily="18" charset="0"/>
                        </a:rPr>
                        <a:t>/</a:t>
                      </a:r>
                      <a:r>
                        <a:rPr kumimoji="0" lang="ru-RU" sz="1600" b="1" i="0" u="none" strike="noStrike" cap="none" normalizeH="0" baseline="0" dirty="0" err="1">
                          <a:ln>
                            <a:noFill/>
                          </a:ln>
                          <a:solidFill>
                            <a:schemeClr val="tx1"/>
                          </a:solidFill>
                          <a:effectLst/>
                          <a:latin typeface="Times New Roman" pitchFamily="18" charset="0"/>
                          <a:cs typeface="Times New Roman" pitchFamily="18" charset="0"/>
                        </a:rPr>
                        <a:t>п</a:t>
                      </a:r>
                      <a:endParaRPr kumimoji="0" lang="ru-RU" sz="1600" b="1" i="0" u="none" strike="noStrike" cap="none" normalizeH="0" baseline="0" dirty="0">
                        <a:ln>
                          <a:noFill/>
                        </a:ln>
                        <a:solidFill>
                          <a:schemeClr val="tx1"/>
                        </a:solidFill>
                        <a:effectLst/>
                        <a:latin typeface="Calibri" pitchFamily="34" charset="0"/>
                        <a:cs typeface="Times New Roman" pitchFamily="18" charset="0"/>
                      </a:endParaRPr>
                    </a:p>
                  </a:txBody>
                  <a:tcPr marL="17780" marR="177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600" b="1" i="0" u="none" strike="noStrike" cap="none" normalizeH="0" baseline="0" dirty="0">
                          <a:ln>
                            <a:noFill/>
                          </a:ln>
                          <a:solidFill>
                            <a:schemeClr val="tx1"/>
                          </a:solidFill>
                          <a:effectLst/>
                          <a:latin typeface="Times New Roman" pitchFamily="18" charset="0"/>
                          <a:cs typeface="Times New Roman" pitchFamily="18" charset="0"/>
                        </a:rPr>
                        <a:t>Наименование полное</a:t>
                      </a:r>
                      <a:endParaRPr kumimoji="0" lang="ru-RU" sz="1600" b="1" i="0" u="none" strike="noStrike" cap="none" normalizeH="0" baseline="0" dirty="0">
                        <a:ln>
                          <a:noFill/>
                        </a:ln>
                        <a:solidFill>
                          <a:schemeClr val="tx1"/>
                        </a:solidFill>
                        <a:effectLst/>
                        <a:latin typeface="Calibri" pitchFamily="34" charset="0"/>
                        <a:cs typeface="Times New Roman" pitchFamily="18" charset="0"/>
                      </a:endParaRPr>
                    </a:p>
                  </a:txBody>
                  <a:tcPr marL="17780" marR="177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0"/>
                  </a:ext>
                </a:extLst>
              </a:tr>
              <a:tr h="168275">
                <a:tc>
                  <a:txBody>
                    <a:bodyPr/>
                    <a:lstStyle/>
                    <a:p>
                      <a:pPr marL="342900" marR="0" lvl="0" indent="-342900" algn="ctr" defTabSz="914400" rtl="0" eaLnBrk="1" fontAlgn="base" latinLnBrk="0" hangingPunct="1">
                        <a:lnSpc>
                          <a:spcPct val="115000"/>
                        </a:lnSpc>
                        <a:spcBef>
                          <a:spcPct val="0"/>
                        </a:spcBef>
                        <a:spcAft>
                          <a:spcPct val="0"/>
                        </a:spcAft>
                        <a:buClrTx/>
                        <a:buSzTx/>
                        <a:buFont typeface="Calibri" pitchFamily="34" charset="0"/>
                        <a:buNone/>
                        <a:tabLst>
                          <a:tab pos="457200" algn="l"/>
                        </a:tabLst>
                      </a:pPr>
                      <a:r>
                        <a:rPr kumimoji="0" lang="ru-RU" sz="1600" b="1" i="0" u="none" strike="noStrike" cap="none" normalizeH="0" baseline="0" dirty="0">
                          <a:ln>
                            <a:noFill/>
                          </a:ln>
                          <a:solidFill>
                            <a:schemeClr val="tx1"/>
                          </a:solidFill>
                          <a:effectLst/>
                          <a:latin typeface="Times New Roman" pitchFamily="18" charset="0"/>
                          <a:cs typeface="Times New Roman" pitchFamily="18" charset="0"/>
                        </a:rPr>
                        <a:t>1</a:t>
                      </a:r>
                    </a:p>
                  </a:txBody>
                  <a:tcPr marL="17780" marR="177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ru-RU" sz="1600" b="1" i="0" u="none" strike="noStrike" cap="none" normalizeH="0" baseline="0" dirty="0">
                          <a:ln>
                            <a:noFill/>
                          </a:ln>
                          <a:solidFill>
                            <a:schemeClr val="tx1"/>
                          </a:solidFill>
                          <a:effectLst/>
                          <a:latin typeface="Times New Roman" pitchFamily="18" charset="0"/>
                          <a:cs typeface="Times New Roman" pitchFamily="18" charset="0"/>
                        </a:rPr>
                        <a:t>Муниципальное автономное дошкольное образовательное учреждение «Детский сад №12» </a:t>
                      </a:r>
                      <a:endParaRPr kumimoji="0" lang="ru-RU" sz="1600" b="1" i="0" u="none" strike="noStrike" cap="none" normalizeH="0" baseline="0" dirty="0">
                        <a:ln>
                          <a:noFill/>
                        </a:ln>
                        <a:solidFill>
                          <a:schemeClr val="tx1"/>
                        </a:solidFill>
                        <a:effectLst/>
                        <a:latin typeface="Calibri" pitchFamily="34" charset="0"/>
                        <a:cs typeface="Times New Roman" pitchFamily="18" charset="0"/>
                      </a:endParaRPr>
                    </a:p>
                  </a:txBody>
                  <a:tcPr marL="17780" marR="177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1"/>
                  </a:ext>
                </a:extLst>
              </a:tr>
              <a:tr h="168275">
                <a:tc>
                  <a:txBody>
                    <a:bodyPr/>
                    <a:lstStyle/>
                    <a:p>
                      <a:pPr marL="342900" marR="0" lvl="0" indent="-342900" algn="ctr" defTabSz="914400" rtl="0" eaLnBrk="1" fontAlgn="base" latinLnBrk="0" hangingPunct="1">
                        <a:lnSpc>
                          <a:spcPct val="115000"/>
                        </a:lnSpc>
                        <a:spcBef>
                          <a:spcPct val="0"/>
                        </a:spcBef>
                        <a:spcAft>
                          <a:spcPct val="0"/>
                        </a:spcAft>
                        <a:buClrTx/>
                        <a:buSzTx/>
                        <a:buFont typeface="Calibri" pitchFamily="34" charset="0"/>
                        <a:buNone/>
                        <a:tabLst>
                          <a:tab pos="457200" algn="l"/>
                        </a:tabLst>
                      </a:pPr>
                      <a:r>
                        <a:rPr kumimoji="0" lang="ru-RU" sz="1600" b="1" i="0" u="none" strike="noStrike" cap="none" normalizeH="0" baseline="0" dirty="0">
                          <a:ln>
                            <a:noFill/>
                          </a:ln>
                          <a:solidFill>
                            <a:schemeClr val="tx1"/>
                          </a:solidFill>
                          <a:effectLst/>
                          <a:latin typeface="Times New Roman" pitchFamily="18" charset="0"/>
                          <a:cs typeface="Times New Roman" pitchFamily="18" charset="0"/>
                        </a:rPr>
                        <a:t>2</a:t>
                      </a:r>
                    </a:p>
                  </a:txBody>
                  <a:tcPr marL="17780" marR="177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ru-RU" sz="1600" b="1" i="0" u="none" strike="noStrike" cap="none" normalizeH="0" baseline="0" dirty="0">
                          <a:ln>
                            <a:noFill/>
                          </a:ln>
                          <a:solidFill>
                            <a:schemeClr val="tx1"/>
                          </a:solidFill>
                          <a:effectLst/>
                          <a:latin typeface="Times New Roman" pitchFamily="18" charset="0"/>
                          <a:cs typeface="Times New Roman" pitchFamily="18" charset="0"/>
                        </a:rPr>
                        <a:t>Муниципальное автономное общеобразовательное учреждение «Средняя общеобразовательная школа №5»</a:t>
                      </a:r>
                      <a:endParaRPr kumimoji="0" lang="ru-RU" sz="1600" b="1" i="0" u="none" strike="noStrike" cap="none" normalizeH="0" baseline="0" dirty="0">
                        <a:ln>
                          <a:noFill/>
                        </a:ln>
                        <a:solidFill>
                          <a:schemeClr val="tx1"/>
                        </a:solidFill>
                        <a:effectLst/>
                        <a:latin typeface="Calibri" pitchFamily="34" charset="0"/>
                        <a:cs typeface="Times New Roman" pitchFamily="18" charset="0"/>
                      </a:endParaRPr>
                    </a:p>
                  </a:txBody>
                  <a:tcPr marL="17780" marR="177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2"/>
                  </a:ext>
                </a:extLst>
              </a:tr>
              <a:tr h="168275">
                <a:tc>
                  <a:txBody>
                    <a:bodyPr/>
                    <a:lstStyle/>
                    <a:p>
                      <a:pPr marL="342900" marR="0" lvl="0" indent="-342900" algn="ctr" defTabSz="914400" rtl="0" eaLnBrk="1" fontAlgn="base" latinLnBrk="0" hangingPunct="1">
                        <a:lnSpc>
                          <a:spcPct val="115000"/>
                        </a:lnSpc>
                        <a:spcBef>
                          <a:spcPct val="0"/>
                        </a:spcBef>
                        <a:spcAft>
                          <a:spcPct val="0"/>
                        </a:spcAft>
                        <a:buClrTx/>
                        <a:buSzTx/>
                        <a:buFont typeface="Calibri" pitchFamily="34" charset="0"/>
                        <a:buNone/>
                        <a:tabLst>
                          <a:tab pos="457200" algn="l"/>
                        </a:tabLst>
                      </a:pPr>
                      <a:r>
                        <a:rPr kumimoji="0" lang="ru-RU" sz="1600" b="1" i="0" u="none" strike="noStrike" cap="none" normalizeH="0" baseline="0" dirty="0">
                          <a:ln>
                            <a:noFill/>
                          </a:ln>
                          <a:solidFill>
                            <a:schemeClr val="tx1"/>
                          </a:solidFill>
                          <a:effectLst/>
                          <a:latin typeface="Times New Roman" pitchFamily="18" charset="0"/>
                          <a:cs typeface="Times New Roman" pitchFamily="18" charset="0"/>
                        </a:rPr>
                        <a:t>3</a:t>
                      </a:r>
                    </a:p>
                  </a:txBody>
                  <a:tcPr marL="17780" marR="177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ru-RU" sz="1600" b="1" i="0" u="none" strike="noStrike" cap="none" normalizeH="0" baseline="0" dirty="0">
                          <a:ln>
                            <a:noFill/>
                          </a:ln>
                          <a:solidFill>
                            <a:schemeClr val="tx1"/>
                          </a:solidFill>
                          <a:effectLst/>
                          <a:latin typeface="Times New Roman" pitchFamily="18" charset="0"/>
                          <a:cs typeface="Times New Roman" pitchFamily="18" charset="0"/>
                        </a:rPr>
                        <a:t>муниципальное автономное общеобразовательное учреждение «Средняя общеобразовательная школа №7 имени Героя России Артура </a:t>
                      </a:r>
                      <a:r>
                        <a:rPr kumimoji="0" lang="ru-RU" sz="1600" b="1" i="0" u="none" strike="noStrike" cap="none" normalizeH="0" baseline="0" dirty="0" err="1">
                          <a:ln>
                            <a:noFill/>
                          </a:ln>
                          <a:solidFill>
                            <a:schemeClr val="tx1"/>
                          </a:solidFill>
                          <a:effectLst/>
                          <a:latin typeface="Times New Roman" pitchFamily="18" charset="0"/>
                          <a:cs typeface="Times New Roman" pitchFamily="18" charset="0"/>
                        </a:rPr>
                        <a:t>Ришатовича</a:t>
                      </a:r>
                      <a:r>
                        <a:rPr kumimoji="0" lang="ru-RU" sz="1600" b="1" i="0" u="none" strike="noStrike" cap="none" normalizeH="0" baseline="0" dirty="0">
                          <a:ln>
                            <a:noFill/>
                          </a:ln>
                          <a:solidFill>
                            <a:schemeClr val="tx1"/>
                          </a:solidFill>
                          <a:effectLst/>
                          <a:latin typeface="Times New Roman" pitchFamily="18" charset="0"/>
                          <a:cs typeface="Times New Roman" pitchFamily="18" charset="0"/>
                        </a:rPr>
                        <a:t> </a:t>
                      </a:r>
                      <a:r>
                        <a:rPr kumimoji="0" lang="ru-RU" sz="1600" b="1" i="0" u="none" strike="noStrike" cap="none" normalizeH="0" baseline="0" dirty="0" err="1">
                          <a:ln>
                            <a:noFill/>
                          </a:ln>
                          <a:solidFill>
                            <a:schemeClr val="tx1"/>
                          </a:solidFill>
                          <a:effectLst/>
                          <a:latin typeface="Times New Roman" pitchFamily="18" charset="0"/>
                          <a:cs typeface="Times New Roman" pitchFamily="18" charset="0"/>
                        </a:rPr>
                        <a:t>Курбангалеева</a:t>
                      </a:r>
                      <a:r>
                        <a:rPr kumimoji="0" lang="ru-RU" sz="1600" b="1" i="0" u="none" strike="noStrike" cap="none" normalizeH="0" baseline="0" dirty="0">
                          <a:ln>
                            <a:noFill/>
                          </a:ln>
                          <a:solidFill>
                            <a:schemeClr val="tx1"/>
                          </a:solidFill>
                          <a:effectLst/>
                          <a:latin typeface="Times New Roman" pitchFamily="18" charset="0"/>
                          <a:cs typeface="Times New Roman" pitchFamily="18" charset="0"/>
                        </a:rPr>
                        <a:t>»</a:t>
                      </a:r>
                      <a:endParaRPr kumimoji="0" lang="ru-RU" sz="1600" b="1" i="0" u="none" strike="noStrike" cap="none" normalizeH="0" baseline="0" dirty="0">
                        <a:ln>
                          <a:noFill/>
                        </a:ln>
                        <a:solidFill>
                          <a:schemeClr val="tx1"/>
                        </a:solidFill>
                        <a:effectLst/>
                        <a:latin typeface="Calibri" pitchFamily="34" charset="0"/>
                        <a:cs typeface="Times New Roman" pitchFamily="18" charset="0"/>
                      </a:endParaRPr>
                    </a:p>
                  </a:txBody>
                  <a:tcPr marL="17780" marR="177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3"/>
                  </a:ext>
                </a:extLst>
              </a:tr>
              <a:tr h="168275">
                <a:tc>
                  <a:txBody>
                    <a:bodyPr/>
                    <a:lstStyle/>
                    <a:p>
                      <a:pPr marL="342900" marR="0" lvl="0" indent="-342900" algn="ctr" defTabSz="914400" rtl="0" eaLnBrk="1" fontAlgn="base" latinLnBrk="0" hangingPunct="1">
                        <a:lnSpc>
                          <a:spcPct val="115000"/>
                        </a:lnSpc>
                        <a:spcBef>
                          <a:spcPct val="0"/>
                        </a:spcBef>
                        <a:spcAft>
                          <a:spcPct val="0"/>
                        </a:spcAft>
                        <a:buClrTx/>
                        <a:buSzTx/>
                        <a:buFont typeface="Calibri" pitchFamily="34" charset="0"/>
                        <a:buNone/>
                        <a:tabLst>
                          <a:tab pos="457200" algn="l"/>
                        </a:tabLst>
                      </a:pPr>
                      <a:r>
                        <a:rPr kumimoji="0" lang="ru-RU" sz="1600" b="1" i="0" u="none" strike="noStrike" cap="none" normalizeH="0" baseline="0" dirty="0">
                          <a:ln>
                            <a:noFill/>
                          </a:ln>
                          <a:solidFill>
                            <a:schemeClr val="tx1"/>
                          </a:solidFill>
                          <a:effectLst/>
                          <a:latin typeface="Times New Roman" pitchFamily="18" charset="0"/>
                          <a:cs typeface="Times New Roman" pitchFamily="18" charset="0"/>
                        </a:rPr>
                        <a:t>4</a:t>
                      </a:r>
                    </a:p>
                  </a:txBody>
                  <a:tcPr marL="17780" marR="177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ru-RU" sz="1600" b="1" i="0" u="none" strike="noStrike" cap="none" normalizeH="0" baseline="0" dirty="0">
                          <a:ln>
                            <a:noFill/>
                          </a:ln>
                          <a:solidFill>
                            <a:schemeClr val="tx1"/>
                          </a:solidFill>
                          <a:effectLst/>
                          <a:latin typeface="Times New Roman" pitchFamily="18" charset="0"/>
                          <a:cs typeface="Times New Roman" pitchFamily="18" charset="0"/>
                        </a:rPr>
                        <a:t>Муниципальное учреждение «Комплексный центр социального обслуживания населения» Усть-Катавского городского округа Челябинской области</a:t>
                      </a:r>
                      <a:endParaRPr kumimoji="0" lang="ru-RU" sz="1600" b="1" i="0" u="none" strike="noStrike" cap="none" normalizeH="0" baseline="0" dirty="0">
                        <a:ln>
                          <a:noFill/>
                        </a:ln>
                        <a:solidFill>
                          <a:schemeClr val="tx1"/>
                        </a:solidFill>
                        <a:effectLst/>
                        <a:latin typeface="Calibri" pitchFamily="34" charset="0"/>
                        <a:cs typeface="Times New Roman" pitchFamily="18" charset="0"/>
                      </a:endParaRPr>
                    </a:p>
                  </a:txBody>
                  <a:tcPr marL="17780" marR="177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4"/>
                  </a:ext>
                </a:extLst>
              </a:tr>
              <a:tr h="168275">
                <a:tc>
                  <a:txBody>
                    <a:bodyPr/>
                    <a:lstStyle/>
                    <a:p>
                      <a:pPr marL="342900" marR="0" lvl="0" indent="-342900" algn="ctr" defTabSz="914400" rtl="0" eaLnBrk="1" fontAlgn="base" latinLnBrk="0" hangingPunct="1">
                        <a:lnSpc>
                          <a:spcPct val="115000"/>
                        </a:lnSpc>
                        <a:spcBef>
                          <a:spcPct val="0"/>
                        </a:spcBef>
                        <a:spcAft>
                          <a:spcPct val="0"/>
                        </a:spcAft>
                        <a:buClrTx/>
                        <a:buSzTx/>
                        <a:buFont typeface="Calibri" pitchFamily="34" charset="0"/>
                        <a:buNone/>
                        <a:tabLst>
                          <a:tab pos="457200" algn="l"/>
                        </a:tabLst>
                      </a:pPr>
                      <a:r>
                        <a:rPr kumimoji="0" lang="ru-RU" sz="1600" b="1" i="0" u="none" strike="noStrike" cap="none" normalizeH="0" baseline="0" dirty="0">
                          <a:ln>
                            <a:noFill/>
                          </a:ln>
                          <a:solidFill>
                            <a:schemeClr val="tx1"/>
                          </a:solidFill>
                          <a:effectLst/>
                          <a:latin typeface="Times New Roman" pitchFamily="18" charset="0"/>
                          <a:cs typeface="Times New Roman" pitchFamily="18" charset="0"/>
                        </a:rPr>
                        <a:t>5</a:t>
                      </a:r>
                    </a:p>
                  </a:txBody>
                  <a:tcPr marL="17780" marR="177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ru-RU" sz="1600" b="1" i="0" u="none" strike="noStrike" cap="none" normalizeH="0" baseline="0" dirty="0">
                          <a:ln>
                            <a:noFill/>
                          </a:ln>
                          <a:solidFill>
                            <a:schemeClr val="tx1"/>
                          </a:solidFill>
                          <a:effectLst/>
                          <a:latin typeface="Times New Roman" pitchFamily="18" charset="0"/>
                          <a:cs typeface="Times New Roman" pitchFamily="18" charset="0"/>
                        </a:rPr>
                        <a:t>Муниципальное автономное учреждение «Многофункциональный центр предоставления государственных и муниципальных услуг </a:t>
                      </a:r>
                      <a:r>
                        <a:rPr kumimoji="0" lang="ru-RU" sz="1600" b="1" i="0" u="none" strike="noStrike" cap="none" normalizeH="0" baseline="0" dirty="0" err="1">
                          <a:ln>
                            <a:noFill/>
                          </a:ln>
                          <a:solidFill>
                            <a:schemeClr val="tx1"/>
                          </a:solidFill>
                          <a:effectLst/>
                          <a:latin typeface="Times New Roman" pitchFamily="18" charset="0"/>
                          <a:cs typeface="Times New Roman" pitchFamily="18" charset="0"/>
                        </a:rPr>
                        <a:t>Усть-Катавского</a:t>
                      </a:r>
                      <a:r>
                        <a:rPr kumimoji="0" lang="ru-RU" sz="1600" b="1" i="0" u="none" strike="noStrike" cap="none" normalizeH="0" baseline="0" dirty="0">
                          <a:ln>
                            <a:noFill/>
                          </a:ln>
                          <a:solidFill>
                            <a:schemeClr val="tx1"/>
                          </a:solidFill>
                          <a:effectLst/>
                          <a:latin typeface="Times New Roman" pitchFamily="18" charset="0"/>
                          <a:cs typeface="Times New Roman" pitchFamily="18" charset="0"/>
                        </a:rPr>
                        <a:t> городского округа»</a:t>
                      </a:r>
                      <a:endParaRPr kumimoji="0" lang="ru-RU" sz="1600" b="1" i="0" u="none" strike="noStrike" cap="none" normalizeH="0" baseline="0" dirty="0">
                        <a:ln>
                          <a:noFill/>
                        </a:ln>
                        <a:solidFill>
                          <a:schemeClr val="tx1"/>
                        </a:solidFill>
                        <a:effectLst/>
                        <a:latin typeface="Calibri" pitchFamily="34" charset="0"/>
                        <a:cs typeface="Times New Roman" pitchFamily="18" charset="0"/>
                      </a:endParaRPr>
                    </a:p>
                  </a:txBody>
                  <a:tcPr marL="17780" marR="177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5"/>
                  </a:ext>
                </a:extLst>
              </a:tr>
            </a:tbl>
          </a:graphicData>
        </a:graphic>
      </p:graphicFrame>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236546" name="Picture 17" descr="Untitled-2"/>
          <p:cNvPicPr>
            <a:picLocks noChangeAspect="1" noChangeArrowheads="1"/>
          </p:cNvPicPr>
          <p:nvPr/>
        </p:nvPicPr>
        <p:blipFill>
          <a:blip r:embed="rId3"/>
          <a:srcRect/>
          <a:stretch>
            <a:fillRect/>
          </a:stretch>
        </p:blipFill>
        <p:spPr bwMode="auto">
          <a:xfrm>
            <a:off x="127000" y="136525"/>
            <a:ext cx="873125" cy="1077913"/>
          </a:xfrm>
          <a:prstGeom prst="rect">
            <a:avLst/>
          </a:prstGeom>
          <a:noFill/>
          <a:ln w="9525">
            <a:noFill/>
            <a:miter lim="800000"/>
            <a:headEnd/>
            <a:tailEnd/>
          </a:ln>
        </p:spPr>
      </p:pic>
      <p:sp>
        <p:nvSpPr>
          <p:cNvPr id="236547" name="Rectangle 1"/>
          <p:cNvSpPr>
            <a:spLocks noChangeArrowheads="1"/>
          </p:cNvSpPr>
          <p:nvPr/>
        </p:nvSpPr>
        <p:spPr bwMode="auto">
          <a:xfrm>
            <a:off x="1000125" y="147638"/>
            <a:ext cx="7929563" cy="1066800"/>
          </a:xfrm>
          <a:prstGeom prst="rect">
            <a:avLst/>
          </a:prstGeom>
          <a:noFill/>
          <a:ln w="9525">
            <a:noFill/>
            <a:miter lim="800000"/>
            <a:headEnd/>
            <a:tailEnd/>
          </a:ln>
        </p:spPr>
        <p:txBody>
          <a:bodyPr anchor="ctr">
            <a:spAutoFit/>
          </a:bodyPr>
          <a:lstStyle/>
          <a:p>
            <a:pPr algn="ctr"/>
            <a:r>
              <a:rPr lang="ru-RU" sz="3200" b="1" dirty="0">
                <a:latin typeface="Times New Roman" pitchFamily="18" charset="0"/>
                <a:cs typeface="Times New Roman" pitchFamily="18" charset="0"/>
              </a:rPr>
              <a:t>Публичные нормативные обязательства на </a:t>
            </a:r>
            <a:r>
              <a:rPr lang="ru-RU" sz="3200" b="1" dirty="0" smtClean="0">
                <a:latin typeface="Times New Roman" pitchFamily="18" charset="0"/>
                <a:cs typeface="Times New Roman" pitchFamily="18" charset="0"/>
              </a:rPr>
              <a:t>2020-2022 </a:t>
            </a:r>
            <a:r>
              <a:rPr lang="ru-RU" sz="3200" b="1" dirty="0">
                <a:latin typeface="Times New Roman" pitchFamily="18" charset="0"/>
                <a:cs typeface="Times New Roman" pitchFamily="18" charset="0"/>
              </a:rPr>
              <a:t>годы</a:t>
            </a:r>
          </a:p>
        </p:txBody>
      </p:sp>
      <p:sp>
        <p:nvSpPr>
          <p:cNvPr id="236548" name="Прямоугольник 4"/>
          <p:cNvSpPr>
            <a:spLocks noChangeArrowheads="1"/>
          </p:cNvSpPr>
          <p:nvPr/>
        </p:nvSpPr>
        <p:spPr bwMode="auto">
          <a:xfrm>
            <a:off x="285750" y="1357313"/>
            <a:ext cx="8572500" cy="1816100"/>
          </a:xfrm>
          <a:prstGeom prst="rect">
            <a:avLst/>
          </a:prstGeom>
          <a:noFill/>
          <a:ln w="9525">
            <a:noFill/>
            <a:miter lim="800000"/>
            <a:headEnd/>
            <a:tailEnd/>
          </a:ln>
        </p:spPr>
        <p:txBody>
          <a:bodyPr>
            <a:spAutoFit/>
          </a:bodyPr>
          <a:lstStyle/>
          <a:p>
            <a:r>
              <a:rPr lang="ru-RU" b="1">
                <a:latin typeface="Times New Roman" pitchFamily="18" charset="0"/>
                <a:cs typeface="Times New Roman" pitchFamily="18" charset="0"/>
              </a:rPr>
              <a:t>Публичные нормативные обязательства - публичные обязательства перед физическим лицом, подлежащие исполнению в денежной форме в установленном соответствующим законом, иным нормативным правовым актом размере или имеющие установленный порядок его индексации, за исключением выплат физическому лицу, предусмотренных статусом муниципальных служащих, а также лиц, замещающих, муниципальные должности, работников казенных учреждений, лиц, обучающихся (воспитанников) в муниципальных образовательных учреждениях.</a:t>
            </a:r>
          </a:p>
        </p:txBody>
      </p:sp>
      <p:pic>
        <p:nvPicPr>
          <p:cNvPr id="236549" name="Picture 2" descr="Y:\БЮДЖЕТ ДЛЯ ГРАЖДАН\Фото\f31b8b0bfe548c48e5344552631bcc3f_XL.jpg"/>
          <p:cNvPicPr>
            <a:picLocks noChangeAspect="1" noChangeArrowheads="1"/>
          </p:cNvPicPr>
          <p:nvPr/>
        </p:nvPicPr>
        <p:blipFill>
          <a:blip r:embed="rId4"/>
          <a:srcRect/>
          <a:stretch>
            <a:fillRect/>
          </a:stretch>
        </p:blipFill>
        <p:spPr bwMode="auto">
          <a:xfrm>
            <a:off x="349250" y="3309938"/>
            <a:ext cx="4786313" cy="2690812"/>
          </a:xfrm>
          <a:prstGeom prst="rect">
            <a:avLst/>
          </a:prstGeom>
          <a:noFill/>
          <a:ln w="9525">
            <a:noFill/>
            <a:miter lim="800000"/>
            <a:headEnd/>
            <a:tailEnd/>
          </a:ln>
        </p:spPr>
      </p:pic>
      <p:pic>
        <p:nvPicPr>
          <p:cNvPr id="236550" name="Picture 3" descr="Y:\БЮДЖЕТ ДЛЯ ГРАЖДАН\Фото\889c4ff35cfe1f2875be51f99e27a090_XL.jpg"/>
          <p:cNvPicPr>
            <a:picLocks noChangeAspect="1" noChangeArrowheads="1"/>
          </p:cNvPicPr>
          <p:nvPr/>
        </p:nvPicPr>
        <p:blipFill>
          <a:blip r:embed="rId5"/>
          <a:srcRect/>
          <a:stretch>
            <a:fillRect/>
          </a:stretch>
        </p:blipFill>
        <p:spPr bwMode="auto">
          <a:xfrm>
            <a:off x="5286375" y="3286124"/>
            <a:ext cx="3286125" cy="2724150"/>
          </a:xfrm>
          <a:prstGeom prst="rect">
            <a:avLst/>
          </a:prstGeom>
          <a:noFill/>
          <a:ln w="9525">
            <a:noFill/>
            <a:miter lim="800000"/>
            <a:headEnd/>
            <a:tailEnd/>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238594" name="Picture 17" descr="Untitled-2"/>
          <p:cNvPicPr>
            <a:picLocks noChangeAspect="1" noChangeArrowheads="1"/>
          </p:cNvPicPr>
          <p:nvPr/>
        </p:nvPicPr>
        <p:blipFill>
          <a:blip r:embed="rId3"/>
          <a:srcRect/>
          <a:stretch>
            <a:fillRect/>
          </a:stretch>
        </p:blipFill>
        <p:spPr bwMode="auto">
          <a:xfrm>
            <a:off x="127000" y="136525"/>
            <a:ext cx="873125" cy="1077913"/>
          </a:xfrm>
          <a:prstGeom prst="rect">
            <a:avLst/>
          </a:prstGeom>
          <a:noFill/>
          <a:ln w="9525">
            <a:noFill/>
            <a:miter lim="800000"/>
            <a:headEnd/>
            <a:tailEnd/>
          </a:ln>
        </p:spPr>
      </p:pic>
      <p:sp>
        <p:nvSpPr>
          <p:cNvPr id="238595" name="Rectangle 1"/>
          <p:cNvSpPr>
            <a:spLocks noChangeArrowheads="1"/>
          </p:cNvSpPr>
          <p:nvPr/>
        </p:nvSpPr>
        <p:spPr bwMode="auto">
          <a:xfrm>
            <a:off x="1000100" y="0"/>
            <a:ext cx="7929563" cy="400110"/>
          </a:xfrm>
          <a:prstGeom prst="rect">
            <a:avLst/>
          </a:prstGeom>
          <a:noFill/>
          <a:ln w="9525">
            <a:noFill/>
            <a:miter lim="800000"/>
            <a:headEnd/>
            <a:tailEnd/>
          </a:ln>
        </p:spPr>
        <p:txBody>
          <a:bodyPr anchor="ctr">
            <a:spAutoFit/>
          </a:bodyPr>
          <a:lstStyle/>
          <a:p>
            <a:pPr algn="ctr"/>
            <a:r>
              <a:rPr lang="ru-RU" sz="2000" b="1" dirty="0">
                <a:latin typeface="Times New Roman" pitchFamily="18" charset="0"/>
                <a:cs typeface="Times New Roman" pitchFamily="18" charset="0"/>
              </a:rPr>
              <a:t>Публичные нормативные обязательства на </a:t>
            </a:r>
            <a:r>
              <a:rPr lang="ru-RU" sz="2000" b="1" dirty="0" smtClean="0">
                <a:latin typeface="Times New Roman" pitchFamily="18" charset="0"/>
                <a:cs typeface="Times New Roman" pitchFamily="18" charset="0"/>
              </a:rPr>
              <a:t>2020-2022 </a:t>
            </a:r>
            <a:r>
              <a:rPr lang="ru-RU" sz="2000" b="1" dirty="0">
                <a:latin typeface="Times New Roman" pitchFamily="18" charset="0"/>
                <a:cs typeface="Times New Roman" pitchFamily="18" charset="0"/>
              </a:rPr>
              <a:t>годы</a:t>
            </a:r>
          </a:p>
        </p:txBody>
      </p:sp>
      <p:pic>
        <p:nvPicPr>
          <p:cNvPr id="282626" name="Picture 2" descr="C:\Users\Diyanov\Desktop\345.png"/>
          <p:cNvPicPr>
            <a:picLocks noChangeAspect="1" noChangeArrowheads="1"/>
          </p:cNvPicPr>
          <p:nvPr/>
        </p:nvPicPr>
        <p:blipFill>
          <a:blip r:embed="rId4"/>
          <a:srcRect/>
          <a:stretch>
            <a:fillRect/>
          </a:stretch>
        </p:blipFill>
        <p:spPr bwMode="auto">
          <a:xfrm>
            <a:off x="1071538" y="428604"/>
            <a:ext cx="7786742" cy="6429396"/>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16386" name="Picture 17" descr="Untitled-2"/>
          <p:cNvPicPr>
            <a:picLocks noChangeAspect="1" noChangeArrowheads="1"/>
          </p:cNvPicPr>
          <p:nvPr/>
        </p:nvPicPr>
        <p:blipFill>
          <a:blip r:embed="rId3"/>
          <a:srcRect/>
          <a:stretch>
            <a:fillRect/>
          </a:stretch>
        </p:blipFill>
        <p:spPr bwMode="auto">
          <a:xfrm>
            <a:off x="3929063" y="2857500"/>
            <a:ext cx="873125" cy="1077913"/>
          </a:xfrm>
          <a:prstGeom prst="rect">
            <a:avLst/>
          </a:prstGeom>
          <a:noFill/>
          <a:ln w="9525">
            <a:noFill/>
            <a:miter lim="800000"/>
            <a:headEnd/>
            <a:tailEnd/>
          </a:ln>
        </p:spPr>
      </p:pic>
      <p:pic>
        <p:nvPicPr>
          <p:cNvPr id="16387" name="Picture 1"/>
          <p:cNvPicPr>
            <a:picLocks noChangeAspect="1" noChangeArrowheads="1"/>
          </p:cNvPicPr>
          <p:nvPr/>
        </p:nvPicPr>
        <p:blipFill>
          <a:blip r:embed="rId4"/>
          <a:srcRect/>
          <a:stretch>
            <a:fillRect/>
          </a:stretch>
        </p:blipFill>
        <p:spPr bwMode="auto">
          <a:xfrm>
            <a:off x="0" y="0"/>
            <a:ext cx="9155113" cy="6869113"/>
          </a:xfrm>
          <a:prstGeom prst="rect">
            <a:avLst/>
          </a:prstGeom>
          <a:noFill/>
          <a:ln w="9525">
            <a:noFill/>
            <a:miter lim="800000"/>
            <a:headEnd/>
            <a:tailEnd/>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239618" name="Picture 17" descr="Untitled-2"/>
          <p:cNvPicPr>
            <a:picLocks noChangeAspect="1" noChangeArrowheads="1"/>
          </p:cNvPicPr>
          <p:nvPr/>
        </p:nvPicPr>
        <p:blipFill>
          <a:blip r:embed="rId3"/>
          <a:srcRect/>
          <a:stretch>
            <a:fillRect/>
          </a:stretch>
        </p:blipFill>
        <p:spPr bwMode="auto">
          <a:xfrm>
            <a:off x="127000" y="136525"/>
            <a:ext cx="873125" cy="1077913"/>
          </a:xfrm>
          <a:prstGeom prst="rect">
            <a:avLst/>
          </a:prstGeom>
          <a:noFill/>
          <a:ln w="9525">
            <a:noFill/>
            <a:miter lim="800000"/>
            <a:headEnd/>
            <a:tailEnd/>
          </a:ln>
        </p:spPr>
      </p:pic>
      <p:sp>
        <p:nvSpPr>
          <p:cNvPr id="239619" name="Rectangle 1"/>
          <p:cNvSpPr>
            <a:spLocks noChangeArrowheads="1"/>
          </p:cNvSpPr>
          <p:nvPr/>
        </p:nvSpPr>
        <p:spPr bwMode="auto">
          <a:xfrm>
            <a:off x="1000125" y="0"/>
            <a:ext cx="8143875" cy="400110"/>
          </a:xfrm>
          <a:prstGeom prst="rect">
            <a:avLst/>
          </a:prstGeom>
          <a:noFill/>
          <a:ln w="9525">
            <a:noFill/>
            <a:miter lim="800000"/>
            <a:headEnd/>
            <a:tailEnd/>
          </a:ln>
        </p:spPr>
        <p:txBody>
          <a:bodyPr anchor="ctr">
            <a:spAutoFit/>
          </a:bodyPr>
          <a:lstStyle/>
          <a:p>
            <a:pPr algn="ctr"/>
            <a:r>
              <a:rPr lang="ru-RU" sz="2000" b="1" dirty="0">
                <a:latin typeface="Times New Roman" pitchFamily="18" charset="0"/>
                <a:cs typeface="Times New Roman" pitchFamily="18" charset="0"/>
              </a:rPr>
              <a:t>Публичные нормативные обязательства на </a:t>
            </a:r>
            <a:r>
              <a:rPr lang="ru-RU" sz="2000" b="1" dirty="0" smtClean="0">
                <a:latin typeface="Times New Roman" pitchFamily="18" charset="0"/>
                <a:cs typeface="Times New Roman" pitchFamily="18" charset="0"/>
              </a:rPr>
              <a:t>2020-2022 </a:t>
            </a:r>
            <a:r>
              <a:rPr lang="ru-RU" sz="2000" b="1" dirty="0">
                <a:latin typeface="Times New Roman" pitchFamily="18" charset="0"/>
                <a:cs typeface="Times New Roman" pitchFamily="18" charset="0"/>
              </a:rPr>
              <a:t>годы</a:t>
            </a:r>
          </a:p>
        </p:txBody>
      </p:sp>
      <p:pic>
        <p:nvPicPr>
          <p:cNvPr id="283650" name="Picture 2" descr="C:\Users\Diyanov\Desktop\346.png"/>
          <p:cNvPicPr>
            <a:picLocks noChangeAspect="1" noChangeArrowheads="1"/>
          </p:cNvPicPr>
          <p:nvPr/>
        </p:nvPicPr>
        <p:blipFill>
          <a:blip r:embed="rId4"/>
          <a:srcRect/>
          <a:stretch>
            <a:fillRect/>
          </a:stretch>
        </p:blipFill>
        <p:spPr bwMode="auto">
          <a:xfrm>
            <a:off x="1000100" y="428604"/>
            <a:ext cx="7929618" cy="6429396"/>
          </a:xfrm>
          <a:prstGeom prst="rect">
            <a:avLst/>
          </a:prstGeom>
          <a:noFill/>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240642" name="Picture 17" descr="Untitled-2"/>
          <p:cNvPicPr>
            <a:picLocks noChangeAspect="1" noChangeArrowheads="1"/>
          </p:cNvPicPr>
          <p:nvPr/>
        </p:nvPicPr>
        <p:blipFill>
          <a:blip r:embed="rId3"/>
          <a:srcRect/>
          <a:stretch>
            <a:fillRect/>
          </a:stretch>
        </p:blipFill>
        <p:spPr bwMode="auto">
          <a:xfrm>
            <a:off x="127000" y="136525"/>
            <a:ext cx="873125" cy="1077913"/>
          </a:xfrm>
          <a:prstGeom prst="rect">
            <a:avLst/>
          </a:prstGeom>
          <a:noFill/>
          <a:ln w="9525">
            <a:noFill/>
            <a:miter lim="800000"/>
            <a:headEnd/>
            <a:tailEnd/>
          </a:ln>
        </p:spPr>
      </p:pic>
      <p:sp>
        <p:nvSpPr>
          <p:cNvPr id="240643" name="Rectangle 1"/>
          <p:cNvSpPr>
            <a:spLocks noChangeArrowheads="1"/>
          </p:cNvSpPr>
          <p:nvPr/>
        </p:nvSpPr>
        <p:spPr bwMode="auto">
          <a:xfrm>
            <a:off x="785813" y="142852"/>
            <a:ext cx="8358187" cy="442912"/>
          </a:xfrm>
          <a:prstGeom prst="rect">
            <a:avLst/>
          </a:prstGeom>
          <a:noFill/>
          <a:ln w="9525">
            <a:noFill/>
            <a:miter lim="800000"/>
            <a:headEnd/>
            <a:tailEnd/>
          </a:ln>
        </p:spPr>
        <p:txBody>
          <a:bodyPr anchor="ctr">
            <a:spAutoFit/>
          </a:bodyPr>
          <a:lstStyle/>
          <a:p>
            <a:pPr algn="ctr"/>
            <a:r>
              <a:rPr lang="ru-RU" sz="2300" b="1" dirty="0">
                <a:latin typeface="Times New Roman" pitchFamily="18" charset="0"/>
                <a:cs typeface="Times New Roman" pitchFamily="18" charset="0"/>
              </a:rPr>
              <a:t>Публичные нормативные обязательства на </a:t>
            </a:r>
            <a:r>
              <a:rPr lang="ru-RU" sz="2300" b="1" dirty="0" smtClean="0">
                <a:latin typeface="Times New Roman" pitchFamily="18" charset="0"/>
                <a:cs typeface="Times New Roman" pitchFamily="18" charset="0"/>
              </a:rPr>
              <a:t>2020-2022 </a:t>
            </a:r>
            <a:r>
              <a:rPr lang="ru-RU" sz="2300" b="1" dirty="0">
                <a:latin typeface="Times New Roman" pitchFamily="18" charset="0"/>
                <a:cs typeface="Times New Roman" pitchFamily="18" charset="0"/>
              </a:rPr>
              <a:t>годы</a:t>
            </a:r>
          </a:p>
        </p:txBody>
      </p:sp>
      <p:pic>
        <p:nvPicPr>
          <p:cNvPr id="284674" name="Picture 2" descr="C:\Users\Diyanov\Desktop\347.png"/>
          <p:cNvPicPr>
            <a:picLocks noChangeAspect="1" noChangeArrowheads="1"/>
          </p:cNvPicPr>
          <p:nvPr/>
        </p:nvPicPr>
        <p:blipFill>
          <a:blip r:embed="rId4"/>
          <a:srcRect/>
          <a:stretch>
            <a:fillRect/>
          </a:stretch>
        </p:blipFill>
        <p:spPr bwMode="auto">
          <a:xfrm>
            <a:off x="1000100" y="642918"/>
            <a:ext cx="7786742" cy="5214974"/>
          </a:xfrm>
          <a:prstGeom prst="rect">
            <a:avLst/>
          </a:prstGeom>
          <a:noFill/>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241666" name="Picture 17" descr="Untitled-2"/>
          <p:cNvPicPr>
            <a:picLocks noChangeAspect="1" noChangeArrowheads="1"/>
          </p:cNvPicPr>
          <p:nvPr/>
        </p:nvPicPr>
        <p:blipFill>
          <a:blip r:embed="rId3"/>
          <a:srcRect/>
          <a:stretch>
            <a:fillRect/>
          </a:stretch>
        </p:blipFill>
        <p:spPr bwMode="auto">
          <a:xfrm>
            <a:off x="127000" y="136525"/>
            <a:ext cx="873125" cy="1077913"/>
          </a:xfrm>
          <a:prstGeom prst="rect">
            <a:avLst/>
          </a:prstGeom>
          <a:noFill/>
          <a:ln w="9525">
            <a:noFill/>
            <a:miter lim="800000"/>
            <a:headEnd/>
            <a:tailEnd/>
          </a:ln>
        </p:spPr>
      </p:pic>
      <p:sp>
        <p:nvSpPr>
          <p:cNvPr id="241667" name="Rectangle 1"/>
          <p:cNvSpPr>
            <a:spLocks noChangeArrowheads="1"/>
          </p:cNvSpPr>
          <p:nvPr/>
        </p:nvSpPr>
        <p:spPr bwMode="auto">
          <a:xfrm>
            <a:off x="1000125" y="0"/>
            <a:ext cx="8143875" cy="400110"/>
          </a:xfrm>
          <a:prstGeom prst="rect">
            <a:avLst/>
          </a:prstGeom>
          <a:noFill/>
          <a:ln w="9525">
            <a:noFill/>
            <a:miter lim="800000"/>
            <a:headEnd/>
            <a:tailEnd/>
          </a:ln>
        </p:spPr>
        <p:txBody>
          <a:bodyPr anchor="ctr">
            <a:spAutoFit/>
          </a:bodyPr>
          <a:lstStyle/>
          <a:p>
            <a:pPr algn="ctr"/>
            <a:r>
              <a:rPr lang="ru-RU" sz="2000" b="1" dirty="0">
                <a:latin typeface="Times New Roman" pitchFamily="18" charset="0"/>
                <a:cs typeface="Times New Roman" pitchFamily="18" charset="0"/>
              </a:rPr>
              <a:t>Публичные нормативные обязательства на </a:t>
            </a:r>
            <a:r>
              <a:rPr lang="ru-RU" sz="2000" b="1" dirty="0" smtClean="0">
                <a:latin typeface="Times New Roman" pitchFamily="18" charset="0"/>
                <a:cs typeface="Times New Roman" pitchFamily="18" charset="0"/>
              </a:rPr>
              <a:t>2020-2022годы</a:t>
            </a:r>
            <a:endParaRPr lang="ru-RU" sz="2000" b="1" dirty="0">
              <a:latin typeface="Times New Roman" pitchFamily="18" charset="0"/>
              <a:cs typeface="Times New Roman" pitchFamily="18" charset="0"/>
            </a:endParaRPr>
          </a:p>
        </p:txBody>
      </p:sp>
      <p:pic>
        <p:nvPicPr>
          <p:cNvPr id="285698" name="Picture 2" descr="C:\Users\Diyanov\Desktop\348.png"/>
          <p:cNvPicPr>
            <a:picLocks noChangeAspect="1" noChangeArrowheads="1"/>
          </p:cNvPicPr>
          <p:nvPr/>
        </p:nvPicPr>
        <p:blipFill>
          <a:blip r:embed="rId4"/>
          <a:srcRect/>
          <a:stretch>
            <a:fillRect/>
          </a:stretch>
        </p:blipFill>
        <p:spPr bwMode="auto">
          <a:xfrm>
            <a:off x="1071538" y="357166"/>
            <a:ext cx="7858180" cy="6259515"/>
          </a:xfrm>
          <a:prstGeom prst="rect">
            <a:avLst/>
          </a:prstGeom>
          <a:noFill/>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241666" name="Picture 17" descr="Untitled-2"/>
          <p:cNvPicPr>
            <a:picLocks noChangeAspect="1" noChangeArrowheads="1"/>
          </p:cNvPicPr>
          <p:nvPr/>
        </p:nvPicPr>
        <p:blipFill>
          <a:blip r:embed="rId3"/>
          <a:srcRect/>
          <a:stretch>
            <a:fillRect/>
          </a:stretch>
        </p:blipFill>
        <p:spPr bwMode="auto">
          <a:xfrm>
            <a:off x="127000" y="136525"/>
            <a:ext cx="873125" cy="1077913"/>
          </a:xfrm>
          <a:prstGeom prst="rect">
            <a:avLst/>
          </a:prstGeom>
          <a:noFill/>
          <a:ln w="9525">
            <a:noFill/>
            <a:miter lim="800000"/>
            <a:headEnd/>
            <a:tailEnd/>
          </a:ln>
        </p:spPr>
      </p:pic>
      <p:sp>
        <p:nvSpPr>
          <p:cNvPr id="241667" name="Rectangle 1"/>
          <p:cNvSpPr>
            <a:spLocks noChangeArrowheads="1"/>
          </p:cNvSpPr>
          <p:nvPr/>
        </p:nvSpPr>
        <p:spPr bwMode="auto">
          <a:xfrm>
            <a:off x="1000125" y="0"/>
            <a:ext cx="8143875" cy="400110"/>
          </a:xfrm>
          <a:prstGeom prst="rect">
            <a:avLst/>
          </a:prstGeom>
          <a:noFill/>
          <a:ln w="9525">
            <a:noFill/>
            <a:miter lim="800000"/>
            <a:headEnd/>
            <a:tailEnd/>
          </a:ln>
        </p:spPr>
        <p:txBody>
          <a:bodyPr anchor="ctr">
            <a:spAutoFit/>
          </a:bodyPr>
          <a:lstStyle/>
          <a:p>
            <a:pPr algn="ctr"/>
            <a:r>
              <a:rPr lang="ru-RU" sz="2000" b="1" dirty="0">
                <a:latin typeface="Times New Roman" pitchFamily="18" charset="0"/>
                <a:cs typeface="Times New Roman" pitchFamily="18" charset="0"/>
              </a:rPr>
              <a:t>Публичные нормативные обязательства на </a:t>
            </a:r>
            <a:r>
              <a:rPr lang="ru-RU" sz="2000" b="1" dirty="0" smtClean="0">
                <a:latin typeface="Times New Roman" pitchFamily="18" charset="0"/>
                <a:cs typeface="Times New Roman" pitchFamily="18" charset="0"/>
              </a:rPr>
              <a:t>2020-2022годы</a:t>
            </a:r>
            <a:endParaRPr lang="ru-RU" sz="2000" b="1" dirty="0">
              <a:latin typeface="Times New Roman" pitchFamily="18" charset="0"/>
              <a:cs typeface="Times New Roman" pitchFamily="18" charset="0"/>
            </a:endParaRPr>
          </a:p>
        </p:txBody>
      </p:sp>
      <p:pic>
        <p:nvPicPr>
          <p:cNvPr id="286722" name="Picture 2" descr="C:\Users\Diyanov\Desktop\349.png"/>
          <p:cNvPicPr>
            <a:picLocks noChangeAspect="1" noChangeArrowheads="1"/>
          </p:cNvPicPr>
          <p:nvPr/>
        </p:nvPicPr>
        <p:blipFill>
          <a:blip r:embed="rId4"/>
          <a:srcRect/>
          <a:stretch>
            <a:fillRect/>
          </a:stretch>
        </p:blipFill>
        <p:spPr bwMode="auto">
          <a:xfrm>
            <a:off x="1142976" y="428604"/>
            <a:ext cx="7786742" cy="6215106"/>
          </a:xfrm>
          <a:prstGeom prst="rect">
            <a:avLst/>
          </a:prstGeom>
          <a:noFill/>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241666" name="Picture 17" descr="Untitled-2"/>
          <p:cNvPicPr>
            <a:picLocks noChangeAspect="1" noChangeArrowheads="1"/>
          </p:cNvPicPr>
          <p:nvPr/>
        </p:nvPicPr>
        <p:blipFill>
          <a:blip r:embed="rId3"/>
          <a:srcRect/>
          <a:stretch>
            <a:fillRect/>
          </a:stretch>
        </p:blipFill>
        <p:spPr bwMode="auto">
          <a:xfrm>
            <a:off x="127000" y="136525"/>
            <a:ext cx="873125" cy="1077913"/>
          </a:xfrm>
          <a:prstGeom prst="rect">
            <a:avLst/>
          </a:prstGeom>
          <a:noFill/>
          <a:ln w="9525">
            <a:noFill/>
            <a:miter lim="800000"/>
            <a:headEnd/>
            <a:tailEnd/>
          </a:ln>
        </p:spPr>
      </p:pic>
      <p:sp>
        <p:nvSpPr>
          <p:cNvPr id="241667" name="Rectangle 1"/>
          <p:cNvSpPr>
            <a:spLocks noChangeArrowheads="1"/>
          </p:cNvSpPr>
          <p:nvPr/>
        </p:nvSpPr>
        <p:spPr bwMode="auto">
          <a:xfrm>
            <a:off x="1000125" y="0"/>
            <a:ext cx="8143875" cy="400110"/>
          </a:xfrm>
          <a:prstGeom prst="rect">
            <a:avLst/>
          </a:prstGeom>
          <a:noFill/>
          <a:ln w="9525">
            <a:noFill/>
            <a:miter lim="800000"/>
            <a:headEnd/>
            <a:tailEnd/>
          </a:ln>
        </p:spPr>
        <p:txBody>
          <a:bodyPr anchor="ctr">
            <a:spAutoFit/>
          </a:bodyPr>
          <a:lstStyle/>
          <a:p>
            <a:pPr algn="ctr"/>
            <a:r>
              <a:rPr lang="ru-RU" sz="2000" b="1" dirty="0">
                <a:latin typeface="Times New Roman" pitchFamily="18" charset="0"/>
                <a:cs typeface="Times New Roman" pitchFamily="18" charset="0"/>
              </a:rPr>
              <a:t>Публичные нормативные обязательства на </a:t>
            </a:r>
            <a:r>
              <a:rPr lang="ru-RU" sz="2000" b="1" dirty="0" smtClean="0">
                <a:latin typeface="Times New Roman" pitchFamily="18" charset="0"/>
                <a:cs typeface="Times New Roman" pitchFamily="18" charset="0"/>
              </a:rPr>
              <a:t>2020-2022годы</a:t>
            </a:r>
            <a:endParaRPr lang="ru-RU" sz="2000" b="1" dirty="0">
              <a:latin typeface="Times New Roman" pitchFamily="18" charset="0"/>
              <a:cs typeface="Times New Roman" pitchFamily="18" charset="0"/>
            </a:endParaRPr>
          </a:p>
        </p:txBody>
      </p:sp>
      <p:pic>
        <p:nvPicPr>
          <p:cNvPr id="287746" name="Picture 2" descr="C:\Users\Diyanov\Desktop\490.png"/>
          <p:cNvPicPr>
            <a:picLocks noChangeAspect="1" noChangeArrowheads="1"/>
          </p:cNvPicPr>
          <p:nvPr/>
        </p:nvPicPr>
        <p:blipFill>
          <a:blip r:embed="rId4"/>
          <a:srcRect/>
          <a:stretch>
            <a:fillRect/>
          </a:stretch>
        </p:blipFill>
        <p:spPr bwMode="auto">
          <a:xfrm>
            <a:off x="1000100" y="357166"/>
            <a:ext cx="7858180" cy="6500834"/>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17410" name="Picture 17" descr="Untitled-2"/>
          <p:cNvPicPr>
            <a:picLocks noChangeAspect="1" noChangeArrowheads="1"/>
          </p:cNvPicPr>
          <p:nvPr/>
        </p:nvPicPr>
        <p:blipFill>
          <a:blip r:embed="rId3"/>
          <a:srcRect/>
          <a:stretch>
            <a:fillRect/>
          </a:stretch>
        </p:blipFill>
        <p:spPr bwMode="auto">
          <a:xfrm>
            <a:off x="127000" y="136525"/>
            <a:ext cx="873125" cy="1077913"/>
          </a:xfrm>
          <a:prstGeom prst="rect">
            <a:avLst/>
          </a:prstGeom>
          <a:noFill/>
          <a:ln w="9525">
            <a:noFill/>
            <a:miter lim="800000"/>
            <a:headEnd/>
            <a:tailEnd/>
          </a:ln>
        </p:spPr>
      </p:pic>
      <p:sp>
        <p:nvSpPr>
          <p:cNvPr id="17411" name="Rectangle 1"/>
          <p:cNvSpPr>
            <a:spLocks noChangeArrowheads="1"/>
          </p:cNvSpPr>
          <p:nvPr/>
        </p:nvSpPr>
        <p:spPr bwMode="auto">
          <a:xfrm>
            <a:off x="1000125" y="285750"/>
            <a:ext cx="8143875" cy="523875"/>
          </a:xfrm>
          <a:prstGeom prst="rect">
            <a:avLst/>
          </a:prstGeom>
          <a:noFill/>
          <a:ln w="9525">
            <a:noFill/>
            <a:miter lim="800000"/>
            <a:headEnd/>
            <a:tailEnd/>
          </a:ln>
        </p:spPr>
        <p:txBody>
          <a:bodyPr anchor="ctr">
            <a:spAutoFit/>
          </a:bodyPr>
          <a:lstStyle/>
          <a:p>
            <a:pPr algn="ctr"/>
            <a:r>
              <a:rPr lang="ru-RU" sz="2800" b="1">
                <a:latin typeface="Times New Roman" pitchFamily="18" charset="0"/>
                <a:cs typeface="Times New Roman" pitchFamily="18" charset="0"/>
              </a:rPr>
              <a:t>Этапы бюджетного планирования </a:t>
            </a:r>
            <a:endParaRPr lang="ru-RU" sz="2800">
              <a:latin typeface="Times New Roman" pitchFamily="18" charset="0"/>
              <a:cs typeface="Times New Roman" pitchFamily="18" charset="0"/>
            </a:endParaRPr>
          </a:p>
        </p:txBody>
      </p:sp>
      <p:sp>
        <p:nvSpPr>
          <p:cNvPr id="17412" name="Rectangle 2"/>
          <p:cNvSpPr>
            <a:spLocks noChangeArrowheads="1"/>
          </p:cNvSpPr>
          <p:nvPr/>
        </p:nvSpPr>
        <p:spPr bwMode="auto">
          <a:xfrm>
            <a:off x="142875" y="1579563"/>
            <a:ext cx="8786813" cy="4785926"/>
          </a:xfrm>
          <a:prstGeom prst="rect">
            <a:avLst/>
          </a:prstGeom>
          <a:noFill/>
          <a:ln w="9525">
            <a:noFill/>
            <a:miter lim="800000"/>
            <a:headEnd/>
            <a:tailEnd/>
          </a:ln>
        </p:spPr>
        <p:txBody>
          <a:bodyPr anchor="ctr">
            <a:spAutoFit/>
          </a:bodyPr>
          <a:lstStyle/>
          <a:p>
            <a:pPr algn="just"/>
            <a:r>
              <a:rPr lang="en-US" sz="1700" b="1" dirty="0">
                <a:latin typeface="Times New Roman" pitchFamily="18" charset="0"/>
                <a:cs typeface="Times New Roman" pitchFamily="18" charset="0"/>
              </a:rPr>
              <a:t>1. </a:t>
            </a:r>
            <a:r>
              <a:rPr lang="ru-RU" sz="1700" b="1" dirty="0">
                <a:latin typeface="Times New Roman" pitchFamily="18" charset="0"/>
                <a:cs typeface="Times New Roman" pitchFamily="18" charset="0"/>
              </a:rPr>
              <a:t>Составление проекта бюджета</a:t>
            </a:r>
            <a:endParaRPr lang="en-US" sz="1700" b="1" dirty="0">
              <a:latin typeface="Times New Roman" pitchFamily="18" charset="0"/>
              <a:cs typeface="Times New Roman" pitchFamily="18" charset="0"/>
            </a:endParaRPr>
          </a:p>
          <a:p>
            <a:pPr algn="just"/>
            <a:endParaRPr lang="ru-RU" sz="1700" dirty="0">
              <a:latin typeface="Times New Roman" pitchFamily="18" charset="0"/>
              <a:cs typeface="Times New Roman" pitchFamily="18" charset="0"/>
            </a:endParaRPr>
          </a:p>
          <a:p>
            <a:pPr algn="just"/>
            <a:r>
              <a:rPr lang="ru-RU" sz="1700" b="1" dirty="0">
                <a:latin typeface="Times New Roman" pitchFamily="18" charset="0"/>
                <a:cs typeface="Times New Roman" pitchFamily="18" charset="0"/>
              </a:rPr>
              <a:t>	Бюджет </a:t>
            </a:r>
            <a:r>
              <a:rPr lang="ru-RU" sz="1700" b="1" dirty="0" smtClean="0">
                <a:latin typeface="Times New Roman" pitchFamily="18" charset="0"/>
                <a:cs typeface="Times New Roman" pitchFamily="18" charset="0"/>
              </a:rPr>
              <a:t>2020-2022 </a:t>
            </a:r>
            <a:r>
              <a:rPr lang="ru-RU" sz="1700" b="1" dirty="0">
                <a:latin typeface="Times New Roman" pitchFamily="18" charset="0"/>
                <a:cs typeface="Times New Roman" pitchFamily="18" charset="0"/>
              </a:rPr>
              <a:t>годов формируется на трёхлетний период.  </a:t>
            </a:r>
          </a:p>
          <a:p>
            <a:pPr algn="just"/>
            <a:r>
              <a:rPr lang="ru-RU" sz="1700" b="1" dirty="0">
                <a:latin typeface="Times New Roman" pitchFamily="18" charset="0"/>
                <a:cs typeface="Times New Roman" pitchFamily="18" charset="0"/>
              </a:rPr>
              <a:t>До начала составления проекта бюджета </a:t>
            </a:r>
            <a:r>
              <a:rPr lang="ru-RU" sz="1700" b="1" dirty="0" err="1">
                <a:latin typeface="Times New Roman" pitchFamily="18" charset="0"/>
                <a:cs typeface="Times New Roman" pitchFamily="18" charset="0"/>
              </a:rPr>
              <a:t>Усть-Катавского</a:t>
            </a:r>
            <a:r>
              <a:rPr lang="ru-RU" sz="1700" b="1" dirty="0">
                <a:latin typeface="Times New Roman" pitchFamily="18" charset="0"/>
                <a:cs typeface="Times New Roman" pitchFamily="18" charset="0"/>
              </a:rPr>
              <a:t> городского округа администрацией УКГО принято постановление о графике подготовки и рассмотрения материалов, необходимых для составления проекта бюджета городского округа, в котором определены ответственные исполнители, порядок и сроки работы над документами и материалами, необходимыми для составления проекта бюджета. Разработана и утверждена приказом финансового управления от </a:t>
            </a:r>
            <a:r>
              <a:rPr lang="ru-RU" sz="1700" b="1" dirty="0" smtClean="0">
                <a:latin typeface="Times New Roman" pitchFamily="18" charset="0"/>
                <a:cs typeface="Times New Roman" pitchFamily="18" charset="0"/>
              </a:rPr>
              <a:t>15.08.2019г</a:t>
            </a:r>
            <a:r>
              <a:rPr lang="ru-RU" sz="1700" b="1" dirty="0">
                <a:latin typeface="Times New Roman" pitchFamily="18" charset="0"/>
                <a:cs typeface="Times New Roman" pitchFamily="18" charset="0"/>
              </a:rPr>
              <a:t>. № </a:t>
            </a:r>
            <a:r>
              <a:rPr lang="ru-RU" sz="1700" b="1" dirty="0" smtClean="0">
                <a:latin typeface="Times New Roman" pitchFamily="18" charset="0"/>
                <a:cs typeface="Times New Roman" pitchFamily="18" charset="0"/>
              </a:rPr>
              <a:t>38 </a:t>
            </a:r>
            <a:r>
              <a:rPr lang="ru-RU" sz="1700" b="1" dirty="0">
                <a:latin typeface="Times New Roman" pitchFamily="18" charset="0"/>
                <a:cs typeface="Times New Roman" pitchFamily="18" charset="0"/>
              </a:rPr>
              <a:t>методика планирования, которая размещена на официальном сайте администрации </a:t>
            </a:r>
            <a:r>
              <a:rPr lang="en-US" b="1" dirty="0">
                <a:hlinkClick r:id="rId4"/>
              </a:rPr>
              <a:t>www</a:t>
            </a:r>
            <a:r>
              <a:rPr lang="ru-RU" b="1" dirty="0">
                <a:hlinkClick r:id="rId4"/>
              </a:rPr>
              <a:t>.</a:t>
            </a:r>
            <a:r>
              <a:rPr lang="en-US" b="1" dirty="0" err="1">
                <a:hlinkClick r:id="rId4"/>
              </a:rPr>
              <a:t>ukgo</a:t>
            </a:r>
            <a:r>
              <a:rPr lang="ru-RU" b="1" dirty="0">
                <a:hlinkClick r:id="rId4"/>
              </a:rPr>
              <a:t>.</a:t>
            </a:r>
            <a:r>
              <a:rPr lang="en-US" b="1" dirty="0" err="1">
                <a:hlinkClick r:id="rId4"/>
              </a:rPr>
              <a:t>su</a:t>
            </a:r>
            <a:r>
              <a:rPr lang="ru-RU" b="1" dirty="0"/>
              <a:t>.</a:t>
            </a:r>
            <a:r>
              <a:rPr lang="ru-RU" dirty="0"/>
              <a:t> </a:t>
            </a:r>
            <a:endParaRPr lang="ru-RU" sz="1700" b="1" dirty="0">
              <a:latin typeface="Times New Roman" pitchFamily="18" charset="0"/>
              <a:cs typeface="Times New Roman" pitchFamily="18" charset="0"/>
            </a:endParaRPr>
          </a:p>
          <a:p>
            <a:pPr algn="just"/>
            <a:r>
              <a:rPr lang="ru-RU" sz="1700" b="1" dirty="0" smtClean="0">
                <a:latin typeface="Times New Roman" pitchFamily="18" charset="0"/>
                <a:cs typeface="Times New Roman" pitchFamily="18" charset="0"/>
              </a:rPr>
              <a:t>Непосредственное </a:t>
            </a:r>
            <a:r>
              <a:rPr lang="ru-RU" sz="1700" b="1" dirty="0">
                <a:latin typeface="Times New Roman" pitchFamily="18" charset="0"/>
                <a:cs typeface="Times New Roman" pitchFamily="18" charset="0"/>
              </a:rPr>
              <a:t>составление </a:t>
            </a:r>
            <a:r>
              <a:rPr lang="ru-RU" sz="1700" b="1" dirty="0" smtClean="0">
                <a:latin typeface="Times New Roman" pitchFamily="18" charset="0"/>
                <a:cs typeface="Times New Roman" pitchFamily="18" charset="0"/>
              </a:rPr>
              <a:t>проекта бюджета </a:t>
            </a:r>
            <a:r>
              <a:rPr lang="ru-RU" sz="1700" b="1" dirty="0">
                <a:latin typeface="Times New Roman" pitchFamily="18" charset="0"/>
                <a:cs typeface="Times New Roman" pitchFamily="18" charset="0"/>
              </a:rPr>
              <a:t>городского округа осуществляет финансовое </a:t>
            </a:r>
            <a:r>
              <a:rPr lang="ru-RU" sz="1700" b="1" dirty="0" smtClean="0">
                <a:latin typeface="Times New Roman" pitchFamily="18" charset="0"/>
                <a:cs typeface="Times New Roman" pitchFamily="18" charset="0"/>
              </a:rPr>
              <a:t>управление. Первоначально все вопросы и приоритеты прорабатываются с главой городского округа, в дальнейшем рассматривается на рабочих группах администрации городского </a:t>
            </a:r>
            <a:r>
              <a:rPr lang="ru-RU" sz="1700" b="1" dirty="0">
                <a:latin typeface="Times New Roman" pitchFamily="18" charset="0"/>
                <a:cs typeface="Times New Roman" pitchFamily="18" charset="0"/>
              </a:rPr>
              <a:t>округа.</a:t>
            </a:r>
          </a:p>
          <a:p>
            <a:pPr algn="just"/>
            <a:r>
              <a:rPr lang="ru-RU" sz="1700" b="1" dirty="0">
                <a:latin typeface="Times New Roman" pitchFamily="18" charset="0"/>
                <a:cs typeface="Times New Roman" pitchFamily="18" charset="0"/>
              </a:rPr>
              <a:t>Составленный проект бюджета представляется </a:t>
            </a:r>
            <a:r>
              <a:rPr lang="ru-RU" sz="1700" b="1" dirty="0" smtClean="0">
                <a:latin typeface="Times New Roman" pitchFamily="18" charset="0"/>
                <a:cs typeface="Times New Roman" pitchFamily="18" charset="0"/>
              </a:rPr>
              <a:t>для </a:t>
            </a:r>
            <a:r>
              <a:rPr lang="ru-RU" sz="1700" b="1" dirty="0">
                <a:latin typeface="Times New Roman" pitchFamily="18" charset="0"/>
                <a:cs typeface="Times New Roman" pitchFamily="18" charset="0"/>
              </a:rPr>
              <a:t>утверждения в Собрание депутатов </a:t>
            </a:r>
            <a:r>
              <a:rPr lang="ru-RU" sz="1700" b="1" dirty="0" err="1">
                <a:latin typeface="Times New Roman" pitchFamily="18" charset="0"/>
                <a:cs typeface="Times New Roman" pitchFamily="18" charset="0"/>
              </a:rPr>
              <a:t>Усть-Катавского</a:t>
            </a:r>
            <a:r>
              <a:rPr lang="ru-RU" sz="1700" b="1" dirty="0">
                <a:latin typeface="Times New Roman" pitchFamily="18" charset="0"/>
                <a:cs typeface="Times New Roman" pitchFamily="18" charset="0"/>
              </a:rPr>
              <a:t> городского округа.</a:t>
            </a:r>
          </a:p>
          <a:p>
            <a:pPr algn="just"/>
            <a:r>
              <a:rPr lang="ru-RU" sz="1700" dirty="0">
                <a:latin typeface="Times New Roman" pitchFamily="18" charset="0"/>
                <a:cs typeface="Times New Roman" pitchFamily="18" charset="0"/>
              </a:rPr>
              <a:t>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18434" name="Picture 17" descr="Untitled-2"/>
          <p:cNvPicPr>
            <a:picLocks noChangeAspect="1" noChangeArrowheads="1"/>
          </p:cNvPicPr>
          <p:nvPr/>
        </p:nvPicPr>
        <p:blipFill>
          <a:blip r:embed="rId3"/>
          <a:srcRect/>
          <a:stretch>
            <a:fillRect/>
          </a:stretch>
        </p:blipFill>
        <p:spPr bwMode="auto">
          <a:xfrm>
            <a:off x="127000" y="136525"/>
            <a:ext cx="873125" cy="1077913"/>
          </a:xfrm>
          <a:prstGeom prst="rect">
            <a:avLst/>
          </a:prstGeom>
          <a:noFill/>
          <a:ln w="9525">
            <a:noFill/>
            <a:miter lim="800000"/>
            <a:headEnd/>
            <a:tailEnd/>
          </a:ln>
        </p:spPr>
      </p:pic>
      <p:sp>
        <p:nvSpPr>
          <p:cNvPr id="18435" name="Прямоугольник 2"/>
          <p:cNvSpPr>
            <a:spLocks noChangeArrowheads="1"/>
          </p:cNvSpPr>
          <p:nvPr/>
        </p:nvSpPr>
        <p:spPr bwMode="auto">
          <a:xfrm>
            <a:off x="142875" y="1142985"/>
            <a:ext cx="8715375" cy="6740307"/>
          </a:xfrm>
          <a:prstGeom prst="rect">
            <a:avLst/>
          </a:prstGeom>
          <a:noFill/>
          <a:ln w="9525">
            <a:noFill/>
            <a:miter lim="800000"/>
            <a:headEnd/>
            <a:tailEnd/>
          </a:ln>
        </p:spPr>
        <p:txBody>
          <a:bodyPr wrap="square">
            <a:spAutoFit/>
          </a:bodyPr>
          <a:lstStyle/>
          <a:p>
            <a:pPr algn="just"/>
            <a:r>
              <a:rPr lang="en-US" b="1" dirty="0">
                <a:latin typeface="Times New Roman" pitchFamily="18" charset="0"/>
                <a:cs typeface="Times New Roman" pitchFamily="18" charset="0"/>
              </a:rPr>
              <a:t>2. </a:t>
            </a:r>
            <a:r>
              <a:rPr lang="ru-RU" b="1" dirty="0">
                <a:latin typeface="Times New Roman" pitchFamily="18" charset="0"/>
                <a:cs typeface="Times New Roman" pitchFamily="18" charset="0"/>
              </a:rPr>
              <a:t>Рассмотрение проекта </a:t>
            </a:r>
            <a:r>
              <a:rPr lang="ru-RU" b="1" dirty="0" smtClean="0">
                <a:latin typeface="Times New Roman" pitchFamily="18" charset="0"/>
                <a:cs typeface="Times New Roman" pitchFamily="18" charset="0"/>
              </a:rPr>
              <a:t>бюджета</a:t>
            </a:r>
            <a:endParaRPr lang="ru-RU" b="1" dirty="0">
              <a:latin typeface="Times New Roman" pitchFamily="18" charset="0"/>
              <a:cs typeface="Times New Roman" pitchFamily="18" charset="0"/>
            </a:endParaRPr>
          </a:p>
          <a:p>
            <a:pPr algn="just"/>
            <a:r>
              <a:rPr lang="ru-RU" b="1" dirty="0" smtClean="0">
                <a:latin typeface="Times New Roman" pitchFamily="18" charset="0"/>
                <a:cs typeface="Times New Roman" pitchFamily="18" charset="0"/>
              </a:rPr>
              <a:t> </a:t>
            </a:r>
            <a:r>
              <a:rPr lang="ru-RU" b="1" dirty="0" smtClean="0">
                <a:solidFill>
                  <a:srgbClr val="FF0000"/>
                </a:solidFill>
                <a:latin typeface="Times New Roman" pitchFamily="18" charset="0"/>
                <a:cs typeface="Times New Roman" pitchFamily="18" charset="0"/>
              </a:rPr>
              <a:t>15 </a:t>
            </a:r>
            <a:r>
              <a:rPr lang="ru-RU" b="1" dirty="0">
                <a:solidFill>
                  <a:srgbClr val="FF0000"/>
                </a:solidFill>
                <a:latin typeface="Times New Roman" pitchFamily="18" charset="0"/>
                <a:cs typeface="Times New Roman" pitchFamily="18" charset="0"/>
              </a:rPr>
              <a:t>ноября </a:t>
            </a:r>
            <a:r>
              <a:rPr lang="ru-RU" b="1" dirty="0" smtClean="0">
                <a:solidFill>
                  <a:srgbClr val="FF0000"/>
                </a:solidFill>
                <a:latin typeface="Times New Roman" pitchFamily="18" charset="0"/>
                <a:cs typeface="Times New Roman" pitchFamily="18" charset="0"/>
              </a:rPr>
              <a:t>2019 </a:t>
            </a:r>
            <a:r>
              <a:rPr lang="ru-RU" b="1" dirty="0">
                <a:solidFill>
                  <a:srgbClr val="FF0000"/>
                </a:solidFill>
                <a:latin typeface="Times New Roman" pitchFamily="18" charset="0"/>
                <a:cs typeface="Times New Roman" pitchFamily="18" charset="0"/>
              </a:rPr>
              <a:t>года</a:t>
            </a:r>
            <a:r>
              <a:rPr lang="ru-RU" b="1" dirty="0">
                <a:latin typeface="Times New Roman" pitchFamily="18" charset="0"/>
                <a:cs typeface="Times New Roman" pitchFamily="18" charset="0"/>
              </a:rPr>
              <a:t> проект бюджета </a:t>
            </a:r>
            <a:r>
              <a:rPr lang="ru-RU" b="1" dirty="0" err="1">
                <a:latin typeface="Times New Roman" pitchFamily="18" charset="0"/>
                <a:cs typeface="Times New Roman" pitchFamily="18" charset="0"/>
              </a:rPr>
              <a:t>Усть-Катавского</a:t>
            </a:r>
            <a:r>
              <a:rPr lang="ru-RU" b="1" dirty="0">
                <a:latin typeface="Times New Roman" pitchFamily="18" charset="0"/>
                <a:cs typeface="Times New Roman" pitchFamily="18" charset="0"/>
              </a:rPr>
              <a:t> городского округа вынесен на рассмотрение в Собрание депутатов и Контрольно-счетную комиссию. Одновременно, проект бюджета опубликован в газете «</a:t>
            </a:r>
            <a:r>
              <a:rPr lang="ru-RU" b="1" dirty="0" err="1">
                <a:latin typeface="Times New Roman" pitchFamily="18" charset="0"/>
                <a:cs typeface="Times New Roman" pitchFamily="18" charset="0"/>
              </a:rPr>
              <a:t>Усть-Катавская</a:t>
            </a:r>
            <a:r>
              <a:rPr lang="ru-RU" b="1" dirty="0">
                <a:latin typeface="Times New Roman" pitchFamily="18" charset="0"/>
                <a:cs typeface="Times New Roman" pitchFamily="18" charset="0"/>
              </a:rPr>
              <a:t> неделя» от </a:t>
            </a:r>
            <a:r>
              <a:rPr lang="ru-RU" b="1" dirty="0" smtClean="0">
                <a:latin typeface="Times New Roman" pitchFamily="18" charset="0"/>
                <a:cs typeface="Times New Roman" pitchFamily="18" charset="0"/>
              </a:rPr>
              <a:t>28.11.2019г</a:t>
            </a:r>
            <a:r>
              <a:rPr lang="ru-RU" b="1" dirty="0">
                <a:latin typeface="Times New Roman" pitchFamily="18" charset="0"/>
                <a:cs typeface="Times New Roman" pitchFamily="18" charset="0"/>
              </a:rPr>
              <a:t>. № </a:t>
            </a:r>
            <a:r>
              <a:rPr lang="ru-RU" b="1" dirty="0" smtClean="0">
                <a:latin typeface="Times New Roman" pitchFamily="18" charset="0"/>
                <a:cs typeface="Times New Roman" pitchFamily="18" charset="0"/>
              </a:rPr>
              <a:t>60.</a:t>
            </a:r>
            <a:endParaRPr lang="en-US" b="1" dirty="0">
              <a:latin typeface="Times New Roman" pitchFamily="18" charset="0"/>
              <a:cs typeface="Times New Roman" pitchFamily="18" charset="0"/>
            </a:endParaRPr>
          </a:p>
          <a:p>
            <a:pPr algn="just"/>
            <a:endParaRPr lang="ru-RU" b="1" dirty="0">
              <a:latin typeface="Times New Roman" pitchFamily="18" charset="0"/>
              <a:cs typeface="Times New Roman" pitchFamily="18" charset="0"/>
            </a:endParaRPr>
          </a:p>
          <a:p>
            <a:pPr algn="just"/>
            <a:r>
              <a:rPr lang="en-US" b="1" dirty="0">
                <a:latin typeface="Times New Roman" pitchFamily="18" charset="0"/>
                <a:cs typeface="Times New Roman" pitchFamily="18" charset="0"/>
              </a:rPr>
              <a:t>3. </a:t>
            </a:r>
            <a:r>
              <a:rPr lang="ru-RU" b="1" dirty="0">
                <a:latin typeface="Times New Roman" pitchFamily="18" charset="0"/>
                <a:cs typeface="Times New Roman" pitchFamily="18" charset="0"/>
              </a:rPr>
              <a:t>Публичные слушания</a:t>
            </a:r>
            <a:endParaRPr lang="en-US" b="1" dirty="0">
              <a:latin typeface="Times New Roman" pitchFamily="18" charset="0"/>
              <a:cs typeface="Times New Roman" pitchFamily="18" charset="0"/>
            </a:endParaRPr>
          </a:p>
          <a:p>
            <a:pPr algn="just"/>
            <a:r>
              <a:rPr lang="ru-RU" b="1" dirty="0" smtClean="0">
                <a:latin typeface="Times New Roman" pitchFamily="18" charset="0"/>
                <a:cs typeface="Times New Roman" pitchFamily="18" charset="0"/>
              </a:rPr>
              <a:t>Собранием </a:t>
            </a:r>
            <a:r>
              <a:rPr lang="ru-RU" b="1" dirty="0">
                <a:latin typeface="Times New Roman" pitchFamily="18" charset="0"/>
                <a:cs typeface="Times New Roman" pitchFamily="18" charset="0"/>
              </a:rPr>
              <a:t>депутатов городского округа назначена дата и порядок проведения публичных </a:t>
            </a:r>
            <a:r>
              <a:rPr lang="ru-RU" b="1" dirty="0" smtClean="0">
                <a:latin typeface="Times New Roman" pitchFamily="18" charset="0"/>
                <a:cs typeface="Times New Roman" pitchFamily="18" charset="0"/>
              </a:rPr>
              <a:t>слушаний на </a:t>
            </a:r>
            <a:r>
              <a:rPr lang="ru-RU" b="1" dirty="0">
                <a:latin typeface="Times New Roman" pitchFamily="18" charset="0"/>
                <a:cs typeface="Times New Roman" pitchFamily="18" charset="0"/>
              </a:rPr>
              <a:t>14 часов </a:t>
            </a:r>
            <a:r>
              <a:rPr lang="ru-RU" b="1" dirty="0" smtClean="0">
                <a:solidFill>
                  <a:srgbClr val="FF0000"/>
                </a:solidFill>
                <a:latin typeface="Times New Roman" pitchFamily="18" charset="0"/>
                <a:cs typeface="Times New Roman" pitchFamily="18" charset="0"/>
              </a:rPr>
              <a:t>10 </a:t>
            </a:r>
            <a:r>
              <a:rPr lang="ru-RU" b="1" dirty="0">
                <a:solidFill>
                  <a:srgbClr val="FF0000"/>
                </a:solidFill>
                <a:latin typeface="Times New Roman" pitchFamily="18" charset="0"/>
                <a:cs typeface="Times New Roman" pitchFamily="18" charset="0"/>
              </a:rPr>
              <a:t>декабря </a:t>
            </a:r>
            <a:r>
              <a:rPr lang="ru-RU" b="1" dirty="0" smtClean="0">
                <a:solidFill>
                  <a:srgbClr val="FF0000"/>
                </a:solidFill>
                <a:latin typeface="Times New Roman" pitchFamily="18" charset="0"/>
                <a:cs typeface="Times New Roman" pitchFamily="18" charset="0"/>
              </a:rPr>
              <a:t>2019 </a:t>
            </a:r>
            <a:r>
              <a:rPr lang="ru-RU" b="1" dirty="0">
                <a:solidFill>
                  <a:srgbClr val="FF0000"/>
                </a:solidFill>
                <a:latin typeface="Times New Roman" pitchFamily="18" charset="0"/>
                <a:cs typeface="Times New Roman" pitchFamily="18" charset="0"/>
              </a:rPr>
              <a:t>года </a:t>
            </a:r>
            <a:r>
              <a:rPr lang="ru-RU" b="1" dirty="0">
                <a:latin typeface="Times New Roman" pitchFamily="18" charset="0"/>
                <a:cs typeface="Times New Roman" pitchFamily="18" charset="0"/>
              </a:rPr>
              <a:t>в актовом зале администрации (решение Собрания депутатов от </a:t>
            </a:r>
            <a:r>
              <a:rPr lang="ru-RU" b="1" dirty="0" smtClean="0">
                <a:latin typeface="Times New Roman" pitchFamily="18" charset="0"/>
                <a:cs typeface="Times New Roman" pitchFamily="18" charset="0"/>
              </a:rPr>
              <a:t>27.11.2019г</a:t>
            </a:r>
            <a:r>
              <a:rPr lang="ru-RU" b="1" dirty="0">
                <a:latin typeface="Times New Roman" pitchFamily="18" charset="0"/>
                <a:cs typeface="Times New Roman" pitchFamily="18" charset="0"/>
              </a:rPr>
              <a:t>. № </a:t>
            </a:r>
            <a:r>
              <a:rPr lang="ru-RU" b="1" dirty="0" smtClean="0">
                <a:latin typeface="Times New Roman" pitchFamily="18" charset="0"/>
                <a:cs typeface="Times New Roman" pitchFamily="18" charset="0"/>
              </a:rPr>
              <a:t>122).</a:t>
            </a:r>
          </a:p>
          <a:p>
            <a:pPr algn="just"/>
            <a:endParaRPr lang="ru-RU" b="1" dirty="0" smtClean="0">
              <a:latin typeface="Times New Roman" pitchFamily="18" charset="0"/>
              <a:cs typeface="Times New Roman" pitchFamily="18" charset="0"/>
            </a:endParaRPr>
          </a:p>
          <a:p>
            <a:pPr algn="just"/>
            <a:r>
              <a:rPr lang="en-US" b="1" dirty="0" smtClean="0">
                <a:latin typeface="Times New Roman" pitchFamily="18" charset="0"/>
                <a:cs typeface="Times New Roman" pitchFamily="18" charset="0"/>
              </a:rPr>
              <a:t>4. </a:t>
            </a:r>
            <a:r>
              <a:rPr lang="ru-RU" b="1" dirty="0" smtClean="0">
                <a:latin typeface="Times New Roman" pitchFamily="18" charset="0"/>
                <a:cs typeface="Times New Roman" pitchFamily="18" charset="0"/>
              </a:rPr>
              <a:t>Утверждение бюджета</a:t>
            </a:r>
          </a:p>
          <a:p>
            <a:pPr algn="just"/>
            <a:r>
              <a:rPr lang="ru-RU" b="1" dirty="0" smtClean="0">
                <a:latin typeface="Times New Roman" pitchFamily="18" charset="0"/>
                <a:cs typeface="Times New Roman" pitchFamily="18" charset="0"/>
              </a:rPr>
              <a:t> Проект бюджета рассматривается депутатами в двух чтениях: </a:t>
            </a:r>
          </a:p>
          <a:p>
            <a:pPr algn="just"/>
            <a:r>
              <a:rPr lang="ru-RU" b="1" dirty="0" smtClean="0">
                <a:latin typeface="Times New Roman" pitchFamily="18" charset="0"/>
                <a:cs typeface="Times New Roman" pitchFamily="18" charset="0"/>
              </a:rPr>
              <a:t>- в первом чтении утверждаются основные характеристики бюджета - общий объем доходов, расходов и дефицит.</a:t>
            </a:r>
          </a:p>
          <a:p>
            <a:pPr algn="just">
              <a:buFontTx/>
              <a:buChar char="-"/>
            </a:pPr>
            <a:r>
              <a:rPr lang="ru-RU" b="1" dirty="0" smtClean="0">
                <a:latin typeface="Times New Roman" pitchFamily="18" charset="0"/>
                <a:cs typeface="Times New Roman" pitchFamily="18" charset="0"/>
              </a:rPr>
              <a:t> во втором чтении утверждается доходы, расходы, источники финансирования дефицита бюджета. Распределение бюджетных ассигнований утверждается по получателям и  направлениям, классифицируемым в едином для всех бюджетов формате.</a:t>
            </a:r>
          </a:p>
          <a:p>
            <a:pPr algn="just"/>
            <a:endParaRPr lang="ru-RU" b="1" dirty="0" smtClean="0">
              <a:latin typeface="Times New Roman" pitchFamily="18" charset="0"/>
              <a:cs typeface="Times New Roman" pitchFamily="18" charset="0"/>
            </a:endParaRPr>
          </a:p>
          <a:p>
            <a:pPr algn="just"/>
            <a:r>
              <a:rPr lang="ru-RU" b="1" dirty="0" smtClean="0">
                <a:latin typeface="Times New Roman" pitchFamily="18" charset="0"/>
                <a:cs typeface="Times New Roman" pitchFamily="18" charset="0"/>
              </a:rPr>
              <a:t>5. Официальное опубликование </a:t>
            </a:r>
          </a:p>
          <a:p>
            <a:pPr algn="just"/>
            <a:r>
              <a:rPr lang="ru-RU" b="1" dirty="0" smtClean="0">
                <a:latin typeface="Times New Roman" pitchFamily="18" charset="0"/>
                <a:cs typeface="Times New Roman" pitchFamily="18" charset="0"/>
              </a:rPr>
              <a:t>Принятый бюджет </a:t>
            </a:r>
            <a:r>
              <a:rPr lang="ru-RU" b="1" dirty="0" smtClean="0">
                <a:solidFill>
                  <a:srgbClr val="FF0000"/>
                </a:solidFill>
                <a:latin typeface="Times New Roman" pitchFamily="18" charset="0"/>
                <a:cs typeface="Times New Roman" pitchFamily="18" charset="0"/>
              </a:rPr>
              <a:t>до 1 января 2020 года </a:t>
            </a:r>
            <a:r>
              <a:rPr lang="ru-RU" b="1" dirty="0" smtClean="0">
                <a:latin typeface="Times New Roman" pitchFamily="18" charset="0"/>
                <a:cs typeface="Times New Roman" pitchFamily="18" charset="0"/>
              </a:rPr>
              <a:t>должен быть опубликован в официальных средствах массовой информации</a:t>
            </a:r>
          </a:p>
          <a:p>
            <a:pPr algn="just"/>
            <a:endParaRPr lang="ru-RU" b="1" dirty="0" smtClean="0">
              <a:latin typeface="Times New Roman" pitchFamily="18" charset="0"/>
              <a:cs typeface="Times New Roman" pitchFamily="18" charset="0"/>
            </a:endParaRPr>
          </a:p>
          <a:p>
            <a:pPr algn="just"/>
            <a:endParaRPr lang="ru-RU" b="1" dirty="0" smtClean="0">
              <a:latin typeface="Times New Roman" pitchFamily="18" charset="0"/>
              <a:cs typeface="Times New Roman" pitchFamily="18" charset="0"/>
            </a:endParaRPr>
          </a:p>
          <a:p>
            <a:pPr algn="just"/>
            <a:r>
              <a:rPr lang="ru-RU" b="1" dirty="0" smtClean="0">
                <a:latin typeface="Times New Roman" pitchFamily="18" charset="0"/>
                <a:cs typeface="Times New Roman" pitchFamily="18" charset="0"/>
              </a:rPr>
              <a:t> </a:t>
            </a:r>
          </a:p>
          <a:p>
            <a:pPr algn="just"/>
            <a:endParaRPr lang="ru-RU" b="1" dirty="0" smtClean="0">
              <a:latin typeface="Times New Roman" pitchFamily="18" charset="0"/>
              <a:cs typeface="Times New Roman" pitchFamily="18" charset="0"/>
            </a:endParaRPr>
          </a:p>
          <a:p>
            <a:pPr algn="just"/>
            <a:endParaRPr lang="ru-RU" b="1" dirty="0">
              <a:latin typeface="Times New Roman" pitchFamily="18" charset="0"/>
              <a:cs typeface="Times New Roman" pitchFamily="18" charset="0"/>
            </a:endParaRPr>
          </a:p>
          <a:p>
            <a:pPr algn="just"/>
            <a:r>
              <a:rPr lang="ru-RU" b="1" dirty="0">
                <a:latin typeface="Times New Roman" pitchFamily="18" charset="0"/>
                <a:cs typeface="Times New Roman" pitchFamily="18" charset="0"/>
              </a:rPr>
              <a:t> 	</a:t>
            </a:r>
          </a:p>
        </p:txBody>
      </p:sp>
      <p:sp>
        <p:nvSpPr>
          <p:cNvPr id="18436" name="Rectangle 1"/>
          <p:cNvSpPr>
            <a:spLocks noChangeArrowheads="1"/>
          </p:cNvSpPr>
          <p:nvPr/>
        </p:nvSpPr>
        <p:spPr bwMode="auto">
          <a:xfrm>
            <a:off x="1000125" y="261938"/>
            <a:ext cx="8143875" cy="584200"/>
          </a:xfrm>
          <a:prstGeom prst="rect">
            <a:avLst/>
          </a:prstGeom>
          <a:noFill/>
          <a:ln w="9525">
            <a:noFill/>
            <a:miter lim="800000"/>
            <a:headEnd/>
            <a:tailEnd/>
          </a:ln>
        </p:spPr>
        <p:txBody>
          <a:bodyPr anchor="ctr">
            <a:spAutoFit/>
          </a:bodyPr>
          <a:lstStyle/>
          <a:p>
            <a:pPr algn="ctr"/>
            <a:r>
              <a:rPr lang="ru-RU" sz="3200" b="1">
                <a:latin typeface="Times New Roman" pitchFamily="18" charset="0"/>
                <a:cs typeface="Times New Roman" pitchFamily="18" charset="0"/>
              </a:rPr>
              <a:t>Этапы бюджетного планирования </a:t>
            </a:r>
            <a:endParaRPr lang="ru-RU" sz="3200">
              <a:latin typeface="Times New Roman" pitchFamily="18" charset="0"/>
              <a:cs typeface="Times New Roman" pitchFamily="18"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22530" name="Picture 17" descr="Untitled-2"/>
          <p:cNvPicPr>
            <a:picLocks noChangeAspect="1" noChangeArrowheads="1"/>
          </p:cNvPicPr>
          <p:nvPr/>
        </p:nvPicPr>
        <p:blipFill>
          <a:blip r:embed="rId3"/>
          <a:srcRect/>
          <a:stretch>
            <a:fillRect/>
          </a:stretch>
        </p:blipFill>
        <p:spPr bwMode="auto">
          <a:xfrm>
            <a:off x="127000" y="136525"/>
            <a:ext cx="873125" cy="1077913"/>
          </a:xfrm>
          <a:prstGeom prst="rect">
            <a:avLst/>
          </a:prstGeom>
          <a:noFill/>
          <a:ln w="9525">
            <a:noFill/>
            <a:miter lim="800000"/>
            <a:headEnd/>
            <a:tailEnd/>
          </a:ln>
        </p:spPr>
      </p:pic>
      <p:sp>
        <p:nvSpPr>
          <p:cNvPr id="22531" name="Rectangle 1"/>
          <p:cNvSpPr>
            <a:spLocks noChangeArrowheads="1"/>
          </p:cNvSpPr>
          <p:nvPr/>
        </p:nvSpPr>
        <p:spPr bwMode="auto">
          <a:xfrm>
            <a:off x="1000125" y="285750"/>
            <a:ext cx="8143875" cy="830263"/>
          </a:xfrm>
          <a:prstGeom prst="rect">
            <a:avLst/>
          </a:prstGeom>
          <a:noFill/>
          <a:ln w="9525">
            <a:noFill/>
            <a:miter lim="800000"/>
            <a:headEnd/>
            <a:tailEnd/>
          </a:ln>
        </p:spPr>
        <p:txBody>
          <a:bodyPr anchor="ctr">
            <a:spAutoFit/>
          </a:bodyPr>
          <a:lstStyle/>
          <a:p>
            <a:pPr algn="ctr"/>
            <a:r>
              <a:rPr lang="ru-RU" sz="2400" b="1">
                <a:latin typeface="Times New Roman" pitchFamily="18" charset="0"/>
                <a:cs typeface="Times New Roman" pitchFamily="18" charset="0"/>
              </a:rPr>
              <a:t>Показатели социально-экономического развития </a:t>
            </a:r>
          </a:p>
          <a:p>
            <a:pPr algn="ctr"/>
            <a:r>
              <a:rPr lang="ru-RU" sz="2400" b="1">
                <a:latin typeface="Times New Roman" pitchFamily="18" charset="0"/>
                <a:cs typeface="Times New Roman" pitchFamily="18" charset="0"/>
              </a:rPr>
              <a:t>Усть-Катавского городского округа</a:t>
            </a:r>
          </a:p>
        </p:txBody>
      </p:sp>
      <p:sp>
        <p:nvSpPr>
          <p:cNvPr id="22532" name="Прямоугольник 4"/>
          <p:cNvSpPr>
            <a:spLocks noChangeArrowheads="1"/>
          </p:cNvSpPr>
          <p:nvPr/>
        </p:nvSpPr>
        <p:spPr bwMode="auto">
          <a:xfrm>
            <a:off x="0" y="1323975"/>
            <a:ext cx="9144000" cy="457200"/>
          </a:xfrm>
          <a:prstGeom prst="rect">
            <a:avLst/>
          </a:prstGeom>
          <a:noFill/>
          <a:ln w="9525">
            <a:noFill/>
            <a:miter lim="800000"/>
            <a:headEnd/>
            <a:tailEnd/>
          </a:ln>
        </p:spPr>
        <p:txBody>
          <a:bodyPr>
            <a:spAutoFit/>
          </a:bodyPr>
          <a:lstStyle/>
          <a:p>
            <a:pPr algn="ctr"/>
            <a:endParaRPr lang="ru-RU" altLang="ru-RU" sz="2400" b="1">
              <a:solidFill>
                <a:srgbClr val="000000"/>
              </a:solidFill>
              <a:latin typeface="Times New Roman Cyr" pitchFamily="18" charset="0"/>
              <a:cs typeface="Times New Roman Cyr" pitchFamily="18" charset="0"/>
            </a:endParaRPr>
          </a:p>
        </p:txBody>
      </p:sp>
      <p:graphicFrame>
        <p:nvGraphicFramePr>
          <p:cNvPr id="5" name="Содержимое 6">
            <a:extLst>
              <a:ext uri="{FF2B5EF4-FFF2-40B4-BE49-F238E27FC236}">
                <a16:creationId xmlns:a16="http://schemas.microsoft.com/office/drawing/2014/main" xmlns="" id="{3CB4814F-B0CB-4D74-8AAF-BA6A9FF5FBE5}"/>
              </a:ext>
            </a:extLst>
          </p:cNvPr>
          <p:cNvGraphicFramePr>
            <a:graphicFrameLocks/>
          </p:cNvGraphicFramePr>
          <p:nvPr/>
        </p:nvGraphicFramePr>
        <p:xfrm>
          <a:off x="755650" y="1557338"/>
          <a:ext cx="7818512" cy="4821238"/>
        </p:xfrm>
        <a:graphic>
          <a:graphicData uri="http://schemas.openxmlformats.org/drawingml/2006/table">
            <a:tbl>
              <a:tblPr firstRow="1" bandRow="1">
                <a:tableStyleId>{5C22544A-7EE6-4342-B048-85BDC9FD1C3A}</a:tableStyleId>
              </a:tblPr>
              <a:tblGrid>
                <a:gridCol w="5298066">
                  <a:extLst>
                    <a:ext uri="{9D8B030D-6E8A-4147-A177-3AD203B41FA5}">
                      <a16:colId xmlns:a16="http://schemas.microsoft.com/office/drawing/2014/main" xmlns="" val="20000"/>
                    </a:ext>
                  </a:extLst>
                </a:gridCol>
                <a:gridCol w="1224216">
                  <a:extLst>
                    <a:ext uri="{9D8B030D-6E8A-4147-A177-3AD203B41FA5}">
                      <a16:colId xmlns:a16="http://schemas.microsoft.com/office/drawing/2014/main" xmlns="" val="20001"/>
                    </a:ext>
                  </a:extLst>
                </a:gridCol>
                <a:gridCol w="1296230">
                  <a:extLst>
                    <a:ext uri="{9D8B030D-6E8A-4147-A177-3AD203B41FA5}">
                      <a16:colId xmlns:a16="http://schemas.microsoft.com/office/drawing/2014/main" xmlns="" val="20002"/>
                    </a:ext>
                  </a:extLst>
                </a:gridCol>
              </a:tblGrid>
              <a:tr h="1391718">
                <a:tc>
                  <a:txBody>
                    <a:bodyPr/>
                    <a:lstStyle/>
                    <a:p>
                      <a:endParaRPr lang="ru-RU" sz="1700" dirty="0">
                        <a:solidFill>
                          <a:srgbClr val="002060"/>
                        </a:solidFill>
                      </a:endParaRPr>
                    </a:p>
                  </a:txBody>
                  <a:tcPr marL="91446" marR="91446" marT="42207" marB="42207">
                    <a:solidFill>
                      <a:srgbClr val="00B0F0"/>
                    </a:solidFill>
                  </a:tcPr>
                </a:tc>
                <a:tc>
                  <a:txBody>
                    <a:bodyPr/>
                    <a:lstStyle/>
                    <a:p>
                      <a:pPr algn="ctr"/>
                      <a:r>
                        <a:rPr lang="ru-RU" sz="1700" b="0" dirty="0">
                          <a:solidFill>
                            <a:srgbClr val="002060"/>
                          </a:solidFill>
                          <a:latin typeface="+mj-lt"/>
                        </a:rPr>
                        <a:t>Январь-сентябрь 2018 года</a:t>
                      </a:r>
                    </a:p>
                  </a:txBody>
                  <a:tcPr marL="91446" marR="91446" marT="42207" marB="42207">
                    <a:solidFill>
                      <a:srgbClr val="00B0F0"/>
                    </a:solidFill>
                  </a:tcPr>
                </a:tc>
                <a:tc>
                  <a:txBody>
                    <a:bodyPr/>
                    <a:lstStyle/>
                    <a:p>
                      <a:pPr algn="ctr"/>
                      <a:r>
                        <a:rPr lang="ru-RU" sz="1700" b="0" dirty="0">
                          <a:solidFill>
                            <a:srgbClr val="002060"/>
                          </a:solidFill>
                          <a:latin typeface="+mj-lt"/>
                        </a:rPr>
                        <a:t>В % к январю-сентябрю 2017 года</a:t>
                      </a:r>
                    </a:p>
                  </a:txBody>
                  <a:tcPr marL="91446" marR="91446" marT="42207" marB="42207">
                    <a:solidFill>
                      <a:srgbClr val="00B0F0"/>
                    </a:solidFill>
                  </a:tcPr>
                </a:tc>
                <a:extLst>
                  <a:ext uri="{0D108BD9-81ED-4DB2-BD59-A6C34878D82A}">
                    <a16:rowId xmlns:a16="http://schemas.microsoft.com/office/drawing/2014/main" xmlns="" val="10000"/>
                  </a:ext>
                </a:extLst>
              </a:tr>
              <a:tr h="993035">
                <a:tc>
                  <a:txBody>
                    <a:bodyPr/>
                    <a:lstStyle/>
                    <a:p>
                      <a:pPr algn="just"/>
                      <a:r>
                        <a:rPr kumimoji="0" lang="ru-RU" sz="1700" kern="1200" dirty="0">
                          <a:solidFill>
                            <a:srgbClr val="002060"/>
                          </a:solidFill>
                          <a:effectLst/>
                          <a:latin typeface="+mn-lt"/>
                          <a:ea typeface="+mn-ea"/>
                          <a:cs typeface="+mn-cs"/>
                        </a:rPr>
                        <a:t>Объём отгруженных товаров собственного производства, выполненных работ и услуг собственными силами, млн. руб.</a:t>
                      </a:r>
                      <a:endParaRPr lang="ru-RU" sz="1700" dirty="0">
                        <a:solidFill>
                          <a:srgbClr val="002060"/>
                        </a:solidFill>
                      </a:endParaRPr>
                    </a:p>
                  </a:txBody>
                  <a:tcPr marL="91446" marR="91446" marT="42207" marB="42207"/>
                </a:tc>
                <a:tc>
                  <a:txBody>
                    <a:bodyPr/>
                    <a:lstStyle/>
                    <a:p>
                      <a:pPr algn="ctr"/>
                      <a:endParaRPr lang="ru-RU" sz="1700" b="0" dirty="0">
                        <a:solidFill>
                          <a:srgbClr val="002060"/>
                        </a:solidFill>
                        <a:latin typeface="+mn-lt"/>
                        <a:cs typeface="Times New Roman" pitchFamily="18" charset="0"/>
                      </a:endParaRPr>
                    </a:p>
                    <a:p>
                      <a:pPr algn="ctr"/>
                      <a:r>
                        <a:rPr lang="ru-RU" sz="1700" b="0" dirty="0">
                          <a:solidFill>
                            <a:srgbClr val="002060"/>
                          </a:solidFill>
                          <a:latin typeface="+mn-lt"/>
                          <a:cs typeface="Times New Roman" pitchFamily="18" charset="0"/>
                        </a:rPr>
                        <a:t>2243,0</a:t>
                      </a:r>
                    </a:p>
                  </a:txBody>
                  <a:tcPr marL="91446" marR="91446" marT="42207" marB="42207"/>
                </a:tc>
                <a:tc>
                  <a:txBody>
                    <a:bodyPr/>
                    <a:lstStyle/>
                    <a:p>
                      <a:pPr algn="ctr"/>
                      <a:endParaRPr lang="ru-RU" sz="1700" b="0" dirty="0">
                        <a:solidFill>
                          <a:srgbClr val="002060"/>
                        </a:solidFill>
                        <a:latin typeface="+mn-lt"/>
                        <a:cs typeface="Times New Roman" pitchFamily="18" charset="0"/>
                      </a:endParaRPr>
                    </a:p>
                    <a:p>
                      <a:pPr algn="ctr"/>
                      <a:r>
                        <a:rPr lang="ru-RU" sz="1700" b="0" dirty="0">
                          <a:solidFill>
                            <a:srgbClr val="002060"/>
                          </a:solidFill>
                          <a:latin typeface="+mn-lt"/>
                          <a:cs typeface="Times New Roman" pitchFamily="18" charset="0"/>
                        </a:rPr>
                        <a:t>115,6</a:t>
                      </a:r>
                    </a:p>
                    <a:p>
                      <a:pPr algn="ctr"/>
                      <a:endParaRPr lang="ru-RU" sz="1700" b="0" dirty="0">
                        <a:solidFill>
                          <a:srgbClr val="002060"/>
                        </a:solidFill>
                        <a:latin typeface="+mn-lt"/>
                        <a:cs typeface="Times New Roman" pitchFamily="18" charset="0"/>
                      </a:endParaRPr>
                    </a:p>
                  </a:txBody>
                  <a:tcPr marL="91446" marR="91446" marT="42207" marB="42207"/>
                </a:tc>
                <a:extLst>
                  <a:ext uri="{0D108BD9-81ED-4DB2-BD59-A6C34878D82A}">
                    <a16:rowId xmlns:a16="http://schemas.microsoft.com/office/drawing/2014/main" xmlns="" val="10001"/>
                  </a:ext>
                </a:extLst>
              </a:tr>
              <a:tr h="395878">
                <a:tc>
                  <a:txBody>
                    <a:bodyPr/>
                    <a:lstStyle/>
                    <a:p>
                      <a:pPr algn="just"/>
                      <a:r>
                        <a:rPr lang="ru-RU" sz="1700" dirty="0">
                          <a:solidFill>
                            <a:srgbClr val="002060"/>
                          </a:solidFill>
                        </a:rPr>
                        <a:t>Инвестиции в основной капитал, млн.руб.</a:t>
                      </a:r>
                    </a:p>
                  </a:txBody>
                  <a:tcPr marL="91446" marR="91446" marT="42207" marB="42207"/>
                </a:tc>
                <a:tc rowSpan="2">
                  <a:txBody>
                    <a:bodyPr/>
                    <a:lstStyle/>
                    <a:p>
                      <a:pPr algn="ctr"/>
                      <a:r>
                        <a:rPr kumimoji="0" lang="ru-RU" sz="1700" b="0" kern="1200" dirty="0">
                          <a:solidFill>
                            <a:srgbClr val="002060"/>
                          </a:solidFill>
                          <a:effectLst/>
                          <a:latin typeface="+mn-lt"/>
                          <a:ea typeface="+mn-ea"/>
                          <a:cs typeface="+mn-cs"/>
                        </a:rPr>
                        <a:t>1124,3</a:t>
                      </a:r>
                    </a:p>
                    <a:p>
                      <a:pPr algn="ctr"/>
                      <a:endParaRPr lang="ru-RU" sz="1700" b="0" dirty="0">
                        <a:solidFill>
                          <a:srgbClr val="002060"/>
                        </a:solidFill>
                        <a:latin typeface="+mn-lt"/>
                        <a:cs typeface="Times New Roman" pitchFamily="18" charset="0"/>
                      </a:endParaRPr>
                    </a:p>
                    <a:p>
                      <a:pPr algn="ctr"/>
                      <a:r>
                        <a:rPr lang="ru-RU" sz="1700" b="0" dirty="0">
                          <a:solidFill>
                            <a:srgbClr val="002060"/>
                          </a:solidFill>
                          <a:latin typeface="+mn-lt"/>
                          <a:cs typeface="Times New Roman" pitchFamily="18" charset="0"/>
                        </a:rPr>
                        <a:t>831,6</a:t>
                      </a:r>
                    </a:p>
                  </a:txBody>
                  <a:tcPr marL="91446" marR="91446" marT="42207" marB="42207"/>
                </a:tc>
                <a:tc rowSpan="2">
                  <a:txBody>
                    <a:bodyPr/>
                    <a:lstStyle/>
                    <a:p>
                      <a:pPr algn="ctr"/>
                      <a:r>
                        <a:rPr lang="ru-RU" sz="1700" b="0" dirty="0">
                          <a:solidFill>
                            <a:srgbClr val="002060"/>
                          </a:solidFill>
                          <a:latin typeface="+mn-lt"/>
                          <a:cs typeface="Times New Roman" pitchFamily="18" charset="0"/>
                        </a:rPr>
                        <a:t>в 5,3 раза</a:t>
                      </a:r>
                    </a:p>
                    <a:p>
                      <a:pPr algn="ctr"/>
                      <a:endParaRPr lang="ru-RU" sz="1700" b="0" dirty="0">
                        <a:solidFill>
                          <a:srgbClr val="002060"/>
                        </a:solidFill>
                        <a:latin typeface="+mn-lt"/>
                        <a:cs typeface="Times New Roman" pitchFamily="18" charset="0"/>
                      </a:endParaRPr>
                    </a:p>
                    <a:p>
                      <a:pPr algn="ctr"/>
                      <a:r>
                        <a:rPr lang="ru-RU" sz="1700" b="0" dirty="0">
                          <a:solidFill>
                            <a:srgbClr val="002060"/>
                          </a:solidFill>
                          <a:latin typeface="+mn-lt"/>
                          <a:cs typeface="Times New Roman" pitchFamily="18" charset="0"/>
                        </a:rPr>
                        <a:t>99,2</a:t>
                      </a:r>
                    </a:p>
                  </a:txBody>
                  <a:tcPr marL="91446" marR="91446" marT="42207" marB="42207"/>
                </a:tc>
                <a:extLst>
                  <a:ext uri="{0D108BD9-81ED-4DB2-BD59-A6C34878D82A}">
                    <a16:rowId xmlns:a16="http://schemas.microsoft.com/office/drawing/2014/main" xmlns="" val="10002"/>
                  </a:ext>
                </a:extLst>
              </a:tr>
              <a:tr h="465776">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ru-RU" sz="1700" dirty="0">
                          <a:solidFill>
                            <a:srgbClr val="002060"/>
                          </a:solidFill>
                        </a:rPr>
                        <a:t>Оборот розничной торговли, млн.руб.</a:t>
                      </a:r>
                    </a:p>
                  </a:txBody>
                  <a:tcPr marL="91446" marR="91446" marT="42207" marB="42207"/>
                </a:tc>
                <a:tc vMerge="1">
                  <a:txBody>
                    <a:bodyPr/>
                    <a:lstStyle/>
                    <a:p>
                      <a:endParaRPr lang="ru-RU"/>
                    </a:p>
                  </a:txBody>
                  <a:tcPr/>
                </a:tc>
                <a:tc vMerge="1">
                  <a:txBody>
                    <a:bodyPr/>
                    <a:lstStyle/>
                    <a:p>
                      <a:endParaRPr lang="ru-RU"/>
                    </a:p>
                  </a:txBody>
                  <a:tcPr/>
                </a:tc>
                <a:extLst>
                  <a:ext uri="{0D108BD9-81ED-4DB2-BD59-A6C34878D82A}">
                    <a16:rowId xmlns:a16="http://schemas.microsoft.com/office/drawing/2014/main" xmlns="" val="2807476896"/>
                  </a:ext>
                </a:extLst>
              </a:tr>
              <a:tr h="395878">
                <a:tc>
                  <a:txBody>
                    <a:bodyPr/>
                    <a:lstStyle/>
                    <a:p>
                      <a:pPr algn="just"/>
                      <a:r>
                        <a:rPr lang="ru-RU" sz="1700" dirty="0">
                          <a:solidFill>
                            <a:srgbClr val="002060"/>
                          </a:solidFill>
                        </a:rPr>
                        <a:t>Ввод</a:t>
                      </a:r>
                      <a:r>
                        <a:rPr lang="ru-RU" sz="1700" baseline="0" dirty="0">
                          <a:solidFill>
                            <a:srgbClr val="002060"/>
                          </a:solidFill>
                        </a:rPr>
                        <a:t> жилья, кв.метров</a:t>
                      </a:r>
                      <a:endParaRPr lang="ru-RU" sz="1700" dirty="0">
                        <a:solidFill>
                          <a:srgbClr val="002060"/>
                        </a:solidFill>
                      </a:endParaRPr>
                    </a:p>
                  </a:txBody>
                  <a:tcPr marL="91446" marR="91446" marT="42207" marB="42207"/>
                </a:tc>
                <a:tc>
                  <a:txBody>
                    <a:bodyPr/>
                    <a:lstStyle/>
                    <a:p>
                      <a:pPr algn="ctr"/>
                      <a:r>
                        <a:rPr lang="ru-RU" sz="1700" b="0" dirty="0">
                          <a:solidFill>
                            <a:srgbClr val="002060"/>
                          </a:solidFill>
                          <a:latin typeface="+mn-lt"/>
                          <a:cs typeface="Times New Roman" pitchFamily="18" charset="0"/>
                        </a:rPr>
                        <a:t>2176,0</a:t>
                      </a:r>
                    </a:p>
                  </a:txBody>
                  <a:tcPr marL="91446" marR="91446" marT="42207" marB="42207"/>
                </a:tc>
                <a:tc>
                  <a:txBody>
                    <a:bodyPr/>
                    <a:lstStyle/>
                    <a:p>
                      <a:pPr algn="ctr"/>
                      <a:r>
                        <a:rPr lang="ru-RU" sz="1700" b="0" dirty="0">
                          <a:solidFill>
                            <a:srgbClr val="002060"/>
                          </a:solidFill>
                          <a:latin typeface="+mn-lt"/>
                          <a:cs typeface="Times New Roman" pitchFamily="18" charset="0"/>
                        </a:rPr>
                        <a:t>167,6</a:t>
                      </a:r>
                    </a:p>
                  </a:txBody>
                  <a:tcPr marL="91446" marR="91446" marT="42207" marB="42207"/>
                </a:tc>
                <a:extLst>
                  <a:ext uri="{0D108BD9-81ED-4DB2-BD59-A6C34878D82A}">
                    <a16:rowId xmlns:a16="http://schemas.microsoft.com/office/drawing/2014/main" xmlns="" val="10003"/>
                  </a:ext>
                </a:extLst>
              </a:tr>
              <a:tr h="558110">
                <a:tc>
                  <a:txBody>
                    <a:bodyPr/>
                    <a:lstStyle/>
                    <a:p>
                      <a:pPr algn="just"/>
                      <a:r>
                        <a:rPr lang="ru-RU" sz="1700" dirty="0">
                          <a:solidFill>
                            <a:srgbClr val="002060"/>
                          </a:solidFill>
                        </a:rPr>
                        <a:t>Среднемесячная заработная плата, руб.</a:t>
                      </a:r>
                    </a:p>
                  </a:txBody>
                  <a:tcPr marL="91446" marR="91446" marT="42207" marB="42207"/>
                </a:tc>
                <a:tc>
                  <a:txBody>
                    <a:bodyPr/>
                    <a:lstStyle/>
                    <a:p>
                      <a:pPr algn="ctr"/>
                      <a:r>
                        <a:rPr kumimoji="0" lang="ru-RU" sz="1800" kern="1200" dirty="0">
                          <a:solidFill>
                            <a:srgbClr val="002060"/>
                          </a:solidFill>
                          <a:effectLst/>
                          <a:latin typeface="+mn-lt"/>
                          <a:ea typeface="+mn-ea"/>
                          <a:cs typeface="+mn-cs"/>
                        </a:rPr>
                        <a:t>26510,6</a:t>
                      </a:r>
                      <a:endParaRPr lang="ru-RU" sz="1700" b="0" dirty="0">
                        <a:solidFill>
                          <a:srgbClr val="002060"/>
                        </a:solidFill>
                        <a:latin typeface="+mn-lt"/>
                        <a:cs typeface="Times New Roman" pitchFamily="18" charset="0"/>
                      </a:endParaRPr>
                    </a:p>
                  </a:txBody>
                  <a:tcPr marL="91446" marR="91446" marT="42207" marB="42207"/>
                </a:tc>
                <a:tc>
                  <a:txBody>
                    <a:bodyPr/>
                    <a:lstStyle/>
                    <a:p>
                      <a:pPr algn="ctr"/>
                      <a:r>
                        <a:rPr lang="ru-RU" sz="1700" b="0" dirty="0">
                          <a:solidFill>
                            <a:srgbClr val="002060"/>
                          </a:solidFill>
                          <a:latin typeface="+mn-lt"/>
                          <a:cs typeface="Times New Roman" pitchFamily="18" charset="0"/>
                        </a:rPr>
                        <a:t>109,7</a:t>
                      </a:r>
                    </a:p>
                  </a:txBody>
                  <a:tcPr marL="91446" marR="91446" marT="42207" marB="42207"/>
                </a:tc>
                <a:extLst>
                  <a:ext uri="{0D108BD9-81ED-4DB2-BD59-A6C34878D82A}">
                    <a16:rowId xmlns:a16="http://schemas.microsoft.com/office/drawing/2014/main" xmlns="" val="10004"/>
                  </a:ext>
                </a:extLst>
              </a:tr>
              <a:tr h="620843">
                <a:tc>
                  <a:txBody>
                    <a:bodyPr/>
                    <a:lstStyle/>
                    <a:p>
                      <a:pPr algn="just"/>
                      <a:r>
                        <a:rPr lang="ru-RU" sz="1700" dirty="0">
                          <a:solidFill>
                            <a:schemeClr val="tx2">
                              <a:lumMod val="75000"/>
                            </a:schemeClr>
                          </a:solidFill>
                        </a:rPr>
                        <a:t>Уровень зарегистрированной безработицы, в %</a:t>
                      </a:r>
                    </a:p>
                  </a:txBody>
                  <a:tcPr marL="91446" marR="91446" marT="42207" marB="42207"/>
                </a:tc>
                <a:tc>
                  <a:txBody>
                    <a:bodyPr/>
                    <a:lstStyle/>
                    <a:p>
                      <a:pPr algn="ctr"/>
                      <a:r>
                        <a:rPr lang="ru-RU" sz="1700" b="0" dirty="0">
                          <a:solidFill>
                            <a:schemeClr val="tx2">
                              <a:lumMod val="75000"/>
                            </a:schemeClr>
                          </a:solidFill>
                          <a:latin typeface="+mn-lt"/>
                          <a:cs typeface="Times New Roman" pitchFamily="18" charset="0"/>
                        </a:rPr>
                        <a:t>3,9</a:t>
                      </a:r>
                    </a:p>
                  </a:txBody>
                  <a:tcPr marL="91446" marR="91446" marT="42207" marB="42207"/>
                </a:tc>
                <a:tc>
                  <a:txBody>
                    <a:bodyPr/>
                    <a:lstStyle/>
                    <a:p>
                      <a:pPr algn="ctr"/>
                      <a:r>
                        <a:rPr lang="ru-RU" sz="1700" b="0" dirty="0">
                          <a:solidFill>
                            <a:schemeClr val="tx2">
                              <a:lumMod val="75000"/>
                            </a:schemeClr>
                          </a:solidFill>
                          <a:latin typeface="+mn-lt"/>
                          <a:cs typeface="Times New Roman" pitchFamily="18" charset="0"/>
                        </a:rPr>
                        <a:t>88,6</a:t>
                      </a:r>
                    </a:p>
                  </a:txBody>
                  <a:tcPr marL="91446" marR="91446" marT="42207" marB="42207"/>
                </a:tc>
                <a:extLst>
                  <a:ext uri="{0D108BD9-81ED-4DB2-BD59-A6C34878D82A}">
                    <a16:rowId xmlns:a16="http://schemas.microsoft.com/office/drawing/2014/main" xmlns="" val="10005"/>
                  </a:ext>
                </a:extLst>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pic>
        <p:nvPicPr>
          <p:cNvPr id="26626" name="Picture 17" descr="Untitled-2"/>
          <p:cNvPicPr>
            <a:picLocks noChangeAspect="1" noChangeArrowheads="1"/>
          </p:cNvPicPr>
          <p:nvPr/>
        </p:nvPicPr>
        <p:blipFill>
          <a:blip r:embed="rId4"/>
          <a:srcRect/>
          <a:stretch>
            <a:fillRect/>
          </a:stretch>
        </p:blipFill>
        <p:spPr bwMode="auto">
          <a:xfrm>
            <a:off x="127000" y="136525"/>
            <a:ext cx="873125" cy="1077913"/>
          </a:xfrm>
          <a:prstGeom prst="rect">
            <a:avLst/>
          </a:prstGeom>
          <a:noFill/>
          <a:ln w="9525">
            <a:noFill/>
            <a:miter lim="800000"/>
            <a:headEnd/>
            <a:tailEnd/>
          </a:ln>
        </p:spPr>
      </p:pic>
      <p:sp>
        <p:nvSpPr>
          <p:cNvPr id="26627" name="Rectangle 1"/>
          <p:cNvSpPr>
            <a:spLocks noChangeArrowheads="1"/>
          </p:cNvSpPr>
          <p:nvPr/>
        </p:nvSpPr>
        <p:spPr bwMode="auto">
          <a:xfrm>
            <a:off x="1000125" y="0"/>
            <a:ext cx="8143875" cy="830263"/>
          </a:xfrm>
          <a:prstGeom prst="rect">
            <a:avLst/>
          </a:prstGeom>
          <a:noFill/>
          <a:ln w="9525">
            <a:noFill/>
            <a:miter lim="800000"/>
            <a:headEnd/>
            <a:tailEnd/>
          </a:ln>
        </p:spPr>
        <p:txBody>
          <a:bodyPr anchor="ctr">
            <a:spAutoFit/>
          </a:bodyPr>
          <a:lstStyle/>
          <a:p>
            <a:pPr algn="ctr"/>
            <a:r>
              <a:rPr lang="ru-RU" sz="2400" b="1" dirty="0">
                <a:latin typeface="Times New Roman" pitchFamily="18" charset="0"/>
                <a:cs typeface="Times New Roman" pitchFamily="18" charset="0"/>
              </a:rPr>
              <a:t>Показатели социально-экономического развития </a:t>
            </a:r>
          </a:p>
          <a:p>
            <a:pPr algn="ctr"/>
            <a:r>
              <a:rPr lang="ru-RU" sz="2400" b="1" dirty="0" err="1">
                <a:latin typeface="Times New Roman" pitchFamily="18" charset="0"/>
                <a:cs typeface="Times New Roman" pitchFamily="18" charset="0"/>
              </a:rPr>
              <a:t>Усть-Катавского</a:t>
            </a:r>
            <a:r>
              <a:rPr lang="ru-RU" sz="2400" b="1" dirty="0">
                <a:latin typeface="Times New Roman" pitchFamily="18" charset="0"/>
                <a:cs typeface="Times New Roman" pitchFamily="18" charset="0"/>
              </a:rPr>
              <a:t> городского округа</a:t>
            </a:r>
          </a:p>
        </p:txBody>
      </p:sp>
      <p:sp>
        <p:nvSpPr>
          <p:cNvPr id="26628" name="Прямоугольник 3"/>
          <p:cNvSpPr>
            <a:spLocks noChangeArrowheads="1"/>
          </p:cNvSpPr>
          <p:nvPr/>
        </p:nvSpPr>
        <p:spPr bwMode="auto">
          <a:xfrm>
            <a:off x="1428750" y="1752600"/>
            <a:ext cx="6840538" cy="457200"/>
          </a:xfrm>
          <a:prstGeom prst="rect">
            <a:avLst/>
          </a:prstGeom>
          <a:noFill/>
          <a:ln w="9525">
            <a:noFill/>
            <a:miter lim="800000"/>
            <a:headEnd/>
            <a:tailEnd/>
          </a:ln>
        </p:spPr>
        <p:txBody>
          <a:bodyPr>
            <a:spAutoFit/>
          </a:bodyPr>
          <a:lstStyle/>
          <a:p>
            <a:pPr algn="ctr"/>
            <a:endParaRPr lang="ru-RU" altLang="ru-RU" sz="2400" b="1">
              <a:solidFill>
                <a:srgbClr val="000000"/>
              </a:solidFill>
              <a:latin typeface="Times New Roman Cyr" pitchFamily="18" charset="0"/>
              <a:cs typeface="Times New Roman Cyr" pitchFamily="18" charset="0"/>
            </a:endParaRPr>
          </a:p>
        </p:txBody>
      </p:sp>
      <p:pic>
        <p:nvPicPr>
          <p:cNvPr id="5" name="Диаграмма 6"/>
          <p:cNvPicPr>
            <a:picLocks noChangeArrowheads="1"/>
          </p:cNvPicPr>
          <p:nvPr/>
        </p:nvPicPr>
        <p:blipFill>
          <a:blip r:embed="rId5"/>
          <a:srcRect/>
          <a:stretch>
            <a:fillRect/>
          </a:stretch>
        </p:blipFill>
        <p:spPr bwMode="auto">
          <a:xfrm>
            <a:off x="428596" y="1643050"/>
            <a:ext cx="8450263" cy="2944812"/>
          </a:xfrm>
          <a:prstGeom prst="rect">
            <a:avLst/>
          </a:prstGeom>
          <a:noFill/>
        </p:spPr>
      </p:pic>
      <p:graphicFrame>
        <p:nvGraphicFramePr>
          <p:cNvPr id="208897" name="Диаграмма 8"/>
          <p:cNvGraphicFramePr>
            <a:graphicFrameLocks/>
          </p:cNvGraphicFramePr>
          <p:nvPr/>
        </p:nvGraphicFramePr>
        <p:xfrm>
          <a:off x="428596" y="4538662"/>
          <a:ext cx="8258175" cy="2319338"/>
        </p:xfrm>
        <a:graphic>
          <a:graphicData uri="http://schemas.openxmlformats.org/presentationml/2006/ole">
            <p:oleObj spid="_x0000_s208897" name="Chart" r:id="rId6" imgW="8260796" imgH="2322777" progId="Excel.Sheet.8">
              <p:embed/>
            </p:oleObj>
          </a:graphicData>
        </a:graphic>
      </p:graphicFrame>
      <p:sp>
        <p:nvSpPr>
          <p:cNvPr id="7" name="Прямоугольник 7"/>
          <p:cNvSpPr>
            <a:spLocks noChangeArrowheads="1"/>
          </p:cNvSpPr>
          <p:nvPr/>
        </p:nvSpPr>
        <p:spPr bwMode="auto">
          <a:xfrm>
            <a:off x="1142976" y="785794"/>
            <a:ext cx="7777163" cy="830263"/>
          </a:xfrm>
          <a:prstGeom prst="rect">
            <a:avLst/>
          </a:prstGeom>
          <a:noFill/>
          <a:ln w="9525">
            <a:noFill/>
            <a:miter lim="800000"/>
            <a:headEnd/>
            <a:tailEnd/>
          </a:ln>
        </p:spPr>
        <p:txBody>
          <a:bodyPr>
            <a:spAutoFit/>
          </a:bodyPr>
          <a:lstStyle/>
          <a:p>
            <a:pPr algn="ctr" eaLnBrk="1" hangingPunct="1"/>
            <a:r>
              <a:rPr lang="ru-RU" altLang="ru-RU" sz="1600" b="1" dirty="0">
                <a:solidFill>
                  <a:srgbClr val="17375E"/>
                </a:solidFill>
                <a:latin typeface="Tahoma" pitchFamily="34" charset="0"/>
                <a:cs typeface="Tahoma" pitchFamily="34" charset="0"/>
              </a:rPr>
              <a:t>Динамика объёма отгруженных товаров собственного производства, выполненных  работ, услуг собственными силами по "чистым" видам деятельности*</a:t>
            </a:r>
            <a:r>
              <a:rPr lang="en-US" altLang="ru-RU" sz="1600" b="1" dirty="0">
                <a:solidFill>
                  <a:srgbClr val="17375E"/>
                </a:solidFill>
                <a:latin typeface="Tahoma" pitchFamily="34" charset="0"/>
                <a:cs typeface="Tahoma" pitchFamily="34" charset="0"/>
              </a:rPr>
              <a:t> </a:t>
            </a:r>
            <a:r>
              <a:rPr lang="ru-RU" altLang="ru-RU" sz="1600" b="1" dirty="0">
                <a:solidFill>
                  <a:srgbClr val="17375E"/>
                </a:solidFill>
                <a:latin typeface="Tahoma" pitchFamily="34" charset="0"/>
                <a:cs typeface="Tahoma" pitchFamily="34" charset="0"/>
              </a:rPr>
              <a:t>крупными и средними организациями</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pic>
        <p:nvPicPr>
          <p:cNvPr id="26626" name="Picture 17" descr="Untitled-2"/>
          <p:cNvPicPr>
            <a:picLocks noChangeAspect="1" noChangeArrowheads="1"/>
          </p:cNvPicPr>
          <p:nvPr/>
        </p:nvPicPr>
        <p:blipFill>
          <a:blip r:embed="rId4"/>
          <a:srcRect/>
          <a:stretch>
            <a:fillRect/>
          </a:stretch>
        </p:blipFill>
        <p:spPr bwMode="auto">
          <a:xfrm>
            <a:off x="127000" y="136525"/>
            <a:ext cx="873125" cy="1077913"/>
          </a:xfrm>
          <a:prstGeom prst="rect">
            <a:avLst/>
          </a:prstGeom>
          <a:noFill/>
          <a:ln w="9525">
            <a:noFill/>
            <a:miter lim="800000"/>
            <a:headEnd/>
            <a:tailEnd/>
          </a:ln>
        </p:spPr>
      </p:pic>
      <p:sp>
        <p:nvSpPr>
          <p:cNvPr id="26627" name="Rectangle 1"/>
          <p:cNvSpPr>
            <a:spLocks noChangeArrowheads="1"/>
          </p:cNvSpPr>
          <p:nvPr/>
        </p:nvSpPr>
        <p:spPr bwMode="auto">
          <a:xfrm>
            <a:off x="1000125" y="0"/>
            <a:ext cx="8143875" cy="830263"/>
          </a:xfrm>
          <a:prstGeom prst="rect">
            <a:avLst/>
          </a:prstGeom>
          <a:noFill/>
          <a:ln w="9525">
            <a:noFill/>
            <a:miter lim="800000"/>
            <a:headEnd/>
            <a:tailEnd/>
          </a:ln>
        </p:spPr>
        <p:txBody>
          <a:bodyPr anchor="ctr">
            <a:spAutoFit/>
          </a:bodyPr>
          <a:lstStyle/>
          <a:p>
            <a:pPr algn="ctr"/>
            <a:r>
              <a:rPr lang="ru-RU" sz="2400" b="1" dirty="0">
                <a:latin typeface="Times New Roman" pitchFamily="18" charset="0"/>
                <a:cs typeface="Times New Roman" pitchFamily="18" charset="0"/>
              </a:rPr>
              <a:t>Показатели социально-экономического развития </a:t>
            </a:r>
          </a:p>
          <a:p>
            <a:pPr algn="ctr"/>
            <a:r>
              <a:rPr lang="ru-RU" sz="2400" b="1" dirty="0" err="1">
                <a:latin typeface="Times New Roman" pitchFamily="18" charset="0"/>
                <a:cs typeface="Times New Roman" pitchFamily="18" charset="0"/>
              </a:rPr>
              <a:t>Усть-Катавского</a:t>
            </a:r>
            <a:r>
              <a:rPr lang="ru-RU" sz="2400" b="1" dirty="0">
                <a:latin typeface="Times New Roman" pitchFamily="18" charset="0"/>
                <a:cs typeface="Times New Roman" pitchFamily="18" charset="0"/>
              </a:rPr>
              <a:t> городского округа</a:t>
            </a:r>
          </a:p>
        </p:txBody>
      </p:sp>
      <p:sp>
        <p:nvSpPr>
          <p:cNvPr id="26628" name="Прямоугольник 3"/>
          <p:cNvSpPr>
            <a:spLocks noChangeArrowheads="1"/>
          </p:cNvSpPr>
          <p:nvPr/>
        </p:nvSpPr>
        <p:spPr bwMode="auto">
          <a:xfrm>
            <a:off x="1428750" y="1752600"/>
            <a:ext cx="6840538" cy="457200"/>
          </a:xfrm>
          <a:prstGeom prst="rect">
            <a:avLst/>
          </a:prstGeom>
          <a:noFill/>
          <a:ln w="9525">
            <a:noFill/>
            <a:miter lim="800000"/>
            <a:headEnd/>
            <a:tailEnd/>
          </a:ln>
        </p:spPr>
        <p:txBody>
          <a:bodyPr>
            <a:spAutoFit/>
          </a:bodyPr>
          <a:lstStyle/>
          <a:p>
            <a:pPr algn="ctr"/>
            <a:endParaRPr lang="ru-RU" altLang="ru-RU" sz="2400" b="1">
              <a:solidFill>
                <a:srgbClr val="000000"/>
              </a:solidFill>
              <a:latin typeface="Times New Roman Cyr" pitchFamily="18" charset="0"/>
              <a:cs typeface="Times New Roman Cyr" pitchFamily="18" charset="0"/>
            </a:endParaRPr>
          </a:p>
        </p:txBody>
      </p:sp>
      <p:graphicFrame>
        <p:nvGraphicFramePr>
          <p:cNvPr id="271363" name="Диаграмма 4"/>
          <p:cNvGraphicFramePr>
            <a:graphicFrameLocks/>
          </p:cNvGraphicFramePr>
          <p:nvPr/>
        </p:nvGraphicFramePr>
        <p:xfrm>
          <a:off x="0" y="982663"/>
          <a:ext cx="8870950" cy="5875337"/>
        </p:xfrm>
        <a:graphic>
          <a:graphicData uri="http://schemas.openxmlformats.org/presentationml/2006/ole">
            <p:oleObj spid="_x0000_s271363" name="Chart" r:id="rId5" imgW="8882642" imgH="5883150" progId="Excel.Sheet.8">
              <p:embed/>
            </p:oleObj>
          </a:graphicData>
        </a:graphic>
      </p:graphicFrame>
      <p:sp>
        <p:nvSpPr>
          <p:cNvPr id="6" name="Прямоугольник 7"/>
          <p:cNvSpPr>
            <a:spLocks noChangeArrowheads="1"/>
          </p:cNvSpPr>
          <p:nvPr/>
        </p:nvSpPr>
        <p:spPr bwMode="auto">
          <a:xfrm>
            <a:off x="1500166" y="785794"/>
            <a:ext cx="7056438" cy="338137"/>
          </a:xfrm>
          <a:prstGeom prst="rect">
            <a:avLst/>
          </a:prstGeom>
          <a:noFill/>
          <a:ln w="9525">
            <a:noFill/>
            <a:miter lim="800000"/>
            <a:headEnd/>
            <a:tailEnd/>
          </a:ln>
        </p:spPr>
        <p:txBody>
          <a:bodyPr>
            <a:spAutoFit/>
          </a:bodyPr>
          <a:lstStyle/>
          <a:p>
            <a:pPr algn="ctr" eaLnBrk="1" hangingPunct="1"/>
            <a:r>
              <a:rPr lang="ru-RU" altLang="ru-RU" sz="1600" b="1" dirty="0">
                <a:solidFill>
                  <a:srgbClr val="17375E"/>
                </a:solidFill>
                <a:latin typeface="Tahoma" pitchFamily="34" charset="0"/>
                <a:cs typeface="Tahoma" pitchFamily="34" charset="0"/>
              </a:rPr>
              <a:t>Динамика номинальной среднемесячной заработной платы</a:t>
            </a:r>
          </a:p>
        </p:txBody>
      </p:sp>
    </p:spTree>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4822</TotalTime>
  <Words>2305</Words>
  <Application>Microsoft Office PowerPoint</Application>
  <PresentationFormat>Экран (4:3)</PresentationFormat>
  <Paragraphs>312</Paragraphs>
  <Slides>44</Slides>
  <Notes>0</Notes>
  <HiddenSlides>0</HiddenSlides>
  <MMClips>0</MMClips>
  <ScaleCrop>false</ScaleCrop>
  <HeadingPairs>
    <vt:vector size="6" baseType="variant">
      <vt:variant>
        <vt:lpstr>Тема</vt:lpstr>
      </vt:variant>
      <vt:variant>
        <vt:i4>1</vt:i4>
      </vt:variant>
      <vt:variant>
        <vt:lpstr>Внедренные серверы OLE</vt:lpstr>
      </vt:variant>
      <vt:variant>
        <vt:i4>3</vt:i4>
      </vt:variant>
      <vt:variant>
        <vt:lpstr>Заголовки слайдов</vt:lpstr>
      </vt:variant>
      <vt:variant>
        <vt:i4>44</vt:i4>
      </vt:variant>
    </vt:vector>
  </HeadingPairs>
  <TitlesOfParts>
    <vt:vector size="48" baseType="lpstr">
      <vt:lpstr>Тема Office</vt:lpstr>
      <vt:lpstr>Chart</vt:lpstr>
      <vt:lpstr>Worksheet</vt:lpstr>
      <vt:lpstr>Диаграмма</vt:lpstr>
      <vt:lpstr>Бюджет Усть-Катавского городского округа на 2020 год и на плановый период 2021 и 2022 годов для граждан</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lpstr>Слайд 21</vt:lpstr>
      <vt:lpstr>Слайд 22</vt:lpstr>
      <vt:lpstr>Слайд 23</vt:lpstr>
      <vt:lpstr>Слайд 24</vt:lpstr>
      <vt:lpstr>Слайд 25</vt:lpstr>
      <vt:lpstr>Слайд 26</vt:lpstr>
      <vt:lpstr>Слайд 27</vt:lpstr>
      <vt:lpstr>Слайд 28</vt:lpstr>
      <vt:lpstr>Слайд 29</vt:lpstr>
      <vt:lpstr>Слайд 30</vt:lpstr>
      <vt:lpstr>Слайд 31</vt:lpstr>
      <vt:lpstr>Слайд 32</vt:lpstr>
      <vt:lpstr>Слайд 33</vt:lpstr>
      <vt:lpstr>Слайд 34</vt:lpstr>
      <vt:lpstr>Слайд 35</vt:lpstr>
      <vt:lpstr>Слайд 36</vt:lpstr>
      <vt:lpstr>Слайд 37</vt:lpstr>
      <vt:lpstr>Слайд 38</vt:lpstr>
      <vt:lpstr>Слайд 39</vt:lpstr>
      <vt:lpstr>Слайд 40</vt:lpstr>
      <vt:lpstr>Слайд 41</vt:lpstr>
      <vt:lpstr>Слайд 42</vt:lpstr>
      <vt:lpstr>Слайд 43</vt:lpstr>
      <vt:lpstr>Слайд 44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Бюджет  Усть-Катавского городского округа  на 2016 год для граждан</dc:title>
  <dc:creator>fin38u5</dc:creator>
  <cp:lastModifiedBy>Fin37u2</cp:lastModifiedBy>
  <cp:revision>491</cp:revision>
  <dcterms:created xsi:type="dcterms:W3CDTF">2015-12-14T09:39:32Z</dcterms:created>
  <dcterms:modified xsi:type="dcterms:W3CDTF">2019-12-06T12:05:12Z</dcterms:modified>
</cp:coreProperties>
</file>